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59" r:id="rId7"/>
    <p:sldId id="260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C0B81-27C8-4C75-A90B-532607A5DF3E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C4A0-BDE9-4AC1-A383-75E907AA0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C0B81-27C8-4C75-A90B-532607A5DF3E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C4A0-BDE9-4AC1-A383-75E907AA0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C0B81-27C8-4C75-A90B-532607A5DF3E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C4A0-BDE9-4AC1-A383-75E907AA0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C0B81-27C8-4C75-A90B-532607A5DF3E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C4A0-BDE9-4AC1-A383-75E907AA0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C0B81-27C8-4C75-A90B-532607A5DF3E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C4A0-BDE9-4AC1-A383-75E907AA0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C0B81-27C8-4C75-A90B-532607A5DF3E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C4A0-BDE9-4AC1-A383-75E907AA0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C0B81-27C8-4C75-A90B-532607A5DF3E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C4A0-BDE9-4AC1-A383-75E907AA0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C0B81-27C8-4C75-A90B-532607A5DF3E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C4A0-BDE9-4AC1-A383-75E907AA0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C0B81-27C8-4C75-A90B-532607A5DF3E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C4A0-BDE9-4AC1-A383-75E907AA0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C0B81-27C8-4C75-A90B-532607A5DF3E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C4A0-BDE9-4AC1-A383-75E907AA0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C0B81-27C8-4C75-A90B-532607A5DF3E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C4A0-BDE9-4AC1-A383-75E907AA0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8C0B81-27C8-4C75-A90B-532607A5DF3E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FBC4A0-BDE9-4AC1-A383-75E907AA0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13" Type="http://schemas.openxmlformats.org/officeDocument/2006/relationships/image" Target="../media/image60.jpe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12" Type="http://schemas.openxmlformats.org/officeDocument/2006/relationships/image" Target="../media/image59.jpeg"/><Relationship Id="rId17" Type="http://schemas.openxmlformats.org/officeDocument/2006/relationships/image" Target="../media/image64.jpeg"/><Relationship Id="rId2" Type="http://schemas.openxmlformats.org/officeDocument/2006/relationships/image" Target="../media/image3.jpeg"/><Relationship Id="rId16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11" Type="http://schemas.openxmlformats.org/officeDocument/2006/relationships/image" Target="../media/image58.jpeg"/><Relationship Id="rId5" Type="http://schemas.openxmlformats.org/officeDocument/2006/relationships/image" Target="../media/image52.jpeg"/><Relationship Id="rId15" Type="http://schemas.openxmlformats.org/officeDocument/2006/relationships/image" Target="../media/image62.jpeg"/><Relationship Id="rId10" Type="http://schemas.openxmlformats.org/officeDocument/2006/relationships/image" Target="../media/image57.jpeg"/><Relationship Id="rId4" Type="http://schemas.openxmlformats.org/officeDocument/2006/relationships/image" Target="../media/image51.jpeg"/><Relationship Id="rId9" Type="http://schemas.openxmlformats.org/officeDocument/2006/relationships/image" Target="../media/image56.jpeg"/><Relationship Id="rId14" Type="http://schemas.openxmlformats.org/officeDocument/2006/relationships/image" Target="../media/image6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etskij-fon-fotoshopa-skachat-besplatno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Рисунок 9" descr="P4030033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28596" y="3357562"/>
            <a:ext cx="3714776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85728"/>
            <a:ext cx="7772400" cy="655633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1800" b="1" dirty="0">
                <a:solidFill>
                  <a:schemeClr val="accent3">
                    <a:lumMod val="75000"/>
                  </a:schemeClr>
                </a:solidFill>
              </a:rPr>
              <a:t>Муниципальное бюджетное дошкольное образовательное учреждение</a:t>
            </a:r>
            <a:br>
              <a:rPr lang="ru-RU" sz="1800" b="1" dirty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1800" b="1" dirty="0">
                <a:solidFill>
                  <a:schemeClr val="accent3">
                    <a:lumMod val="75000"/>
                  </a:schemeClr>
                </a:solidFill>
              </a:rPr>
              <a:t>Детский сад №3 комбинированного вида г. </a:t>
            </a:r>
            <a:r>
              <a:rPr lang="ru-RU" sz="1800" b="1" dirty="0" smtClean="0">
                <a:solidFill>
                  <a:schemeClr val="accent3">
                    <a:lumMod val="75000"/>
                  </a:schemeClr>
                </a:solidFill>
              </a:rPr>
              <a:t>Выкса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1000108"/>
            <a:ext cx="8643998" cy="3000396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Презентация</a:t>
            </a:r>
          </a:p>
          <a:p>
            <a:r>
              <a:rPr lang="ru-RU" sz="2600" b="1" dirty="0">
                <a:solidFill>
                  <a:srgbClr val="0070C0"/>
                </a:solidFill>
              </a:rPr>
              <a:t>к</a:t>
            </a:r>
            <a:r>
              <a:rPr lang="ru-RU" sz="2600" b="1" dirty="0" smtClean="0">
                <a:solidFill>
                  <a:srgbClr val="0070C0"/>
                </a:solidFill>
              </a:rPr>
              <a:t> проекту</a:t>
            </a:r>
          </a:p>
          <a:p>
            <a:r>
              <a:rPr lang="ru-RU" sz="3600" b="1" dirty="0" smtClean="0">
                <a:solidFill>
                  <a:srgbClr val="0070C0"/>
                </a:solidFill>
              </a:rPr>
              <a:t>«Лучики эмоций»</a:t>
            </a:r>
          </a:p>
          <a:p>
            <a:r>
              <a:rPr lang="ru-RU" sz="2400" b="1" dirty="0">
                <a:solidFill>
                  <a:srgbClr val="0070C0"/>
                </a:solidFill>
              </a:rPr>
              <a:t>п</a:t>
            </a:r>
            <a:r>
              <a:rPr lang="ru-RU" sz="2400" b="1" dirty="0" smtClean="0">
                <a:solidFill>
                  <a:srgbClr val="0070C0"/>
                </a:solidFill>
              </a:rPr>
              <a:t>о социально – эмоциональному развитию</a:t>
            </a:r>
          </a:p>
          <a:p>
            <a:r>
              <a:rPr lang="ru-RU" sz="2400" b="1" dirty="0">
                <a:solidFill>
                  <a:srgbClr val="0070C0"/>
                </a:solidFill>
              </a:rPr>
              <a:t>д</a:t>
            </a:r>
            <a:r>
              <a:rPr lang="ru-RU" sz="2400" b="1" dirty="0" smtClean="0">
                <a:solidFill>
                  <a:srgbClr val="0070C0"/>
                </a:solidFill>
              </a:rPr>
              <a:t>етей 5 – 6 лет.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00430" y="5357826"/>
            <a:ext cx="55007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spcBef>
                <a:spcPct val="0"/>
              </a:spcBef>
              <a:defRPr/>
            </a:pP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Составила: Самарская Галина Васильевна</a:t>
            </a:r>
          </a:p>
          <a:p>
            <a:pPr lvl="0" algn="r">
              <a:spcBef>
                <a:spcPct val="0"/>
              </a:spcBef>
              <a:defRPr/>
            </a:pP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Воспитатель </a:t>
            </a:r>
            <a:r>
              <a:rPr lang="en-US" sz="1600" b="1" dirty="0" smtClean="0">
                <a:solidFill>
                  <a:schemeClr val="accent3">
                    <a:lumMod val="50000"/>
                  </a:schemeClr>
                </a:solidFill>
              </a:rPr>
              <a:t>II</a:t>
            </a: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 квалификационной категории</a:t>
            </a:r>
            <a:endParaRPr lang="ru-RU" sz="1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14546" y="5214950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spcBef>
                <a:spcPct val="0"/>
              </a:spcBef>
              <a:defRPr/>
            </a:pPr>
            <a:endParaRPr lang="ru-RU" b="1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85984" y="6072206"/>
            <a:ext cx="457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600" b="1" dirty="0">
                <a:solidFill>
                  <a:schemeClr val="accent3">
                    <a:lumMod val="50000"/>
                  </a:schemeClr>
                </a:solidFill>
              </a:rPr>
              <a:t>г.Выкса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1600" b="1" dirty="0">
                <a:solidFill>
                  <a:schemeClr val="accent3">
                    <a:lumMod val="50000"/>
                  </a:schemeClr>
                </a:solidFill>
              </a:rPr>
              <a:t>2014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etskij-fon-fotoshopa-skachat-besplatno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Игры - релаксации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5" name="Рисунок 4" descr="P4030007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95320" y="1571612"/>
            <a:ext cx="3524274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 descr="P4030009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786050" y="3929065"/>
            <a:ext cx="3786214" cy="2839661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7" name="Рисунок 6" descr="P4030010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857752" y="1500174"/>
            <a:ext cx="3719559" cy="27896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etskij-fon-fotoshopa-skachat-besplatno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Игра «Мир эмоций»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8" name="Рисунок 7" descr="P403000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14348" y="1357298"/>
            <a:ext cx="3571900" cy="26789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Рисунок 8" descr="P4030002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428860" y="3868314"/>
            <a:ext cx="3986248" cy="298968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0" name="Рисунок 9" descr="P4030003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643438" y="1285860"/>
            <a:ext cx="3986248" cy="29896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background5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Художественное творчество</a:t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«Моё настроение»</a:t>
            </a: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5" name="Рисунок 4" descr="P4030014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00100" y="1643050"/>
            <a:ext cx="3143272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 descr="P4030018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428728" y="3857628"/>
            <a:ext cx="3524275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7" name="Рисунок 6" descr="P4030034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929190" y="1643050"/>
            <a:ext cx="3429024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8" name="Рисунок 7" descr="P4030036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500562" y="4266566"/>
            <a:ext cx="3455245" cy="259143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background5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err="1" smtClean="0">
                <a:solidFill>
                  <a:srgbClr val="0070C0"/>
                </a:solidFill>
              </a:rPr>
              <a:t>Психогимнастика</a:t>
            </a:r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sz="1600" b="1" dirty="0" smtClean="0">
                <a:solidFill>
                  <a:srgbClr val="0070C0"/>
                </a:solidFill>
              </a:rPr>
              <a:t>(Педагог-психолог Васильева Г.А.)</a:t>
            </a:r>
            <a:endParaRPr lang="ru-RU" sz="1600" b="1" dirty="0">
              <a:solidFill>
                <a:srgbClr val="0070C0"/>
              </a:solidFill>
            </a:endParaRPr>
          </a:p>
        </p:txBody>
      </p:sp>
      <p:pic>
        <p:nvPicPr>
          <p:cNvPr id="5" name="Рисунок 4" descr="P3200039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71538" y="1643050"/>
            <a:ext cx="3050430" cy="228782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 descr="P3200040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714876" y="1643050"/>
            <a:ext cx="3524274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" name="Рисунок 6" descr="P3200055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407325" y="3786190"/>
            <a:ext cx="3429023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8" name="Рисунок 7" descr="P3200056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643438" y="4429132"/>
            <a:ext cx="3357586" cy="251819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background5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НОД по художественному творчеству</a:t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1800" b="1" dirty="0" smtClean="0">
                <a:solidFill>
                  <a:srgbClr val="0070C0"/>
                </a:solidFill>
              </a:rPr>
              <a:t>(педагог Волкова Г.В.)</a:t>
            </a:r>
            <a:endParaRPr lang="ru-RU" sz="1800" b="1" dirty="0">
              <a:solidFill>
                <a:srgbClr val="0070C0"/>
              </a:solidFill>
            </a:endParaRPr>
          </a:p>
        </p:txBody>
      </p:sp>
      <p:pic>
        <p:nvPicPr>
          <p:cNvPr id="5" name="Рисунок 4" descr="P3270069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57224" y="1573418"/>
            <a:ext cx="3357586" cy="25181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 descr="P3270085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285852" y="4071942"/>
            <a:ext cx="3550496" cy="2662872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7" name="Рисунок 6" descr="P3270089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786314" y="1428736"/>
            <a:ext cx="3550496" cy="26628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8" name="Рисунок 7" descr="P3270098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714876" y="4195128"/>
            <a:ext cx="3550496" cy="2662872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background5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Развлечение «Клоун и </a:t>
            </a:r>
            <a:r>
              <a:rPr lang="ru-RU" sz="4000" b="1" dirty="0" err="1" smtClean="0">
                <a:solidFill>
                  <a:srgbClr val="0070C0"/>
                </a:solidFill>
              </a:rPr>
              <a:t>клоунята</a:t>
            </a:r>
            <a:r>
              <a:rPr lang="ru-RU" sz="4000" b="1" dirty="0" smtClean="0">
                <a:solidFill>
                  <a:srgbClr val="0070C0"/>
                </a:solidFill>
              </a:rPr>
              <a:t>»</a:t>
            </a:r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sz="1800" b="1" dirty="0" smtClean="0">
                <a:solidFill>
                  <a:srgbClr val="0070C0"/>
                </a:solidFill>
              </a:rPr>
              <a:t>(</a:t>
            </a:r>
            <a:r>
              <a:rPr lang="ru-RU" sz="1800" b="1" dirty="0" err="1" smtClean="0">
                <a:solidFill>
                  <a:srgbClr val="0070C0"/>
                </a:solidFill>
              </a:rPr>
              <a:t>муз.руководитель</a:t>
            </a:r>
            <a:r>
              <a:rPr lang="ru-RU" sz="1800" b="1" dirty="0" smtClean="0">
                <a:solidFill>
                  <a:srgbClr val="0070C0"/>
                </a:solidFill>
              </a:rPr>
              <a:t> </a:t>
            </a:r>
            <a:r>
              <a:rPr lang="ru-RU" sz="1800" b="1" dirty="0" err="1" smtClean="0">
                <a:solidFill>
                  <a:srgbClr val="0070C0"/>
                </a:solidFill>
              </a:rPr>
              <a:t>Болбина</a:t>
            </a:r>
            <a:r>
              <a:rPr lang="ru-RU" sz="1800" b="1" dirty="0" smtClean="0">
                <a:solidFill>
                  <a:srgbClr val="0070C0"/>
                </a:solidFill>
              </a:rPr>
              <a:t> О.Г.)</a:t>
            </a:r>
            <a:endParaRPr lang="ru-RU" sz="1800" b="1" dirty="0">
              <a:solidFill>
                <a:srgbClr val="0070C0"/>
              </a:solidFill>
            </a:endParaRPr>
          </a:p>
        </p:txBody>
      </p:sp>
      <p:pic>
        <p:nvPicPr>
          <p:cNvPr id="5" name="Рисунок 4" descr="DSC_0594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57158" y="1714488"/>
            <a:ext cx="2904076" cy="19288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 descr="DSC_0601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7359" y="4143380"/>
            <a:ext cx="3226751" cy="214314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7" name="Рисунок 6" descr="DSC_0606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641569" y="4429132"/>
            <a:ext cx="3334309" cy="221457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8" name="Рисунок 7" descr="DSC_0610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500694" y="1643050"/>
            <a:ext cx="3334309" cy="22145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9" name="Рисунок 8" descr="DSC_0624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 rot="16200000">
            <a:off x="3155681" y="1916361"/>
            <a:ext cx="2904076" cy="192882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Рисунок 9" descr="DSC_0676.JP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5606647" y="4357694"/>
            <a:ext cx="3226751" cy="214314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background5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Спасибо за внимание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5" name="Рисунок 4" descr="P3200063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428860" y="1643050"/>
            <a:ext cx="4286280" cy="32147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1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572396" y="214290"/>
            <a:ext cx="1148816" cy="10949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 descr="2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85720" y="214290"/>
            <a:ext cx="1148816" cy="10949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286644" y="5357826"/>
            <a:ext cx="1148816" cy="10949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Рисунок 8" descr="4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572000" y="5357826"/>
            <a:ext cx="1148816" cy="10949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Рисунок 9" descr="5.jp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3214678" y="5357826"/>
            <a:ext cx="1148816" cy="10949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Рисунок 10" descr="6.jp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1928794" y="5357826"/>
            <a:ext cx="1148816" cy="10949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2" name="Рисунок 11" descr="7.jp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571472" y="5357826"/>
            <a:ext cx="1148816" cy="10949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3" name="Рисунок 12" descr="8.jpg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714348" y="4071942"/>
            <a:ext cx="1148816" cy="10949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4" name="Рисунок 13" descr="9.jpg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714348" y="2786058"/>
            <a:ext cx="1148816" cy="10949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5" name="Рисунок 14" descr="10.jpg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714348" y="1500174"/>
            <a:ext cx="1148816" cy="10949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6" name="Рисунок 15" descr="11.jpg"/>
          <p:cNvPicPr>
            <a:picLocks noChangeAspect="1"/>
          </p:cNvPicPr>
          <p:nvPr/>
        </p:nvPicPr>
        <p:blipFill>
          <a:blip r:embed="rId14" cstate="email"/>
          <a:stretch>
            <a:fillRect/>
          </a:stretch>
        </p:blipFill>
        <p:spPr>
          <a:xfrm>
            <a:off x="5929322" y="5357826"/>
            <a:ext cx="1148816" cy="10949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7" name="Рисунок 16" descr="12.jpg"/>
          <p:cNvPicPr>
            <a:picLocks noChangeAspect="1"/>
          </p:cNvPicPr>
          <p:nvPr/>
        </p:nvPicPr>
        <p:blipFill>
          <a:blip r:embed="rId15" cstate="email"/>
          <a:stretch>
            <a:fillRect/>
          </a:stretch>
        </p:blipFill>
        <p:spPr>
          <a:xfrm>
            <a:off x="7215206" y="4071942"/>
            <a:ext cx="1148816" cy="10949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8" name="Рисунок 17" descr="13.jpg"/>
          <p:cNvPicPr>
            <a:picLocks noChangeAspect="1"/>
          </p:cNvPicPr>
          <p:nvPr/>
        </p:nvPicPr>
        <p:blipFill>
          <a:blip r:embed="rId16" cstate="email"/>
          <a:stretch>
            <a:fillRect/>
          </a:stretch>
        </p:blipFill>
        <p:spPr>
          <a:xfrm>
            <a:off x="7215206" y="2786058"/>
            <a:ext cx="1148816" cy="10949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9" name="Рисунок 18" descr="14.jpg"/>
          <p:cNvPicPr>
            <a:picLocks noChangeAspect="1"/>
          </p:cNvPicPr>
          <p:nvPr/>
        </p:nvPicPr>
        <p:blipFill>
          <a:blip r:embed="rId17" cstate="email"/>
          <a:stretch>
            <a:fillRect/>
          </a:stretch>
        </p:blipFill>
        <p:spPr>
          <a:xfrm>
            <a:off x="7215206" y="1500174"/>
            <a:ext cx="1148816" cy="10949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ackground5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Проект «Лучики эмоций»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50072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</a:rPr>
              <a:t>Цель:</a:t>
            </a:r>
          </a:p>
          <a:p>
            <a:r>
              <a:rPr lang="ru-RU" sz="2000" b="1" i="1" dirty="0" smtClean="0">
                <a:solidFill>
                  <a:srgbClr val="7030A0"/>
                </a:solidFill>
              </a:rPr>
              <a:t>Развитие эмоциональной сферы дошкольников средствами игровой деятельности.</a:t>
            </a:r>
          </a:p>
          <a:p>
            <a:pPr>
              <a:buNone/>
            </a:pPr>
            <a:endParaRPr lang="ru-RU" sz="2000" b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</a:rPr>
              <a:t>Задачи:</a:t>
            </a:r>
          </a:p>
          <a:p>
            <a:r>
              <a:rPr lang="ru-RU" sz="2000" b="1" i="1" dirty="0" smtClean="0">
                <a:solidFill>
                  <a:srgbClr val="7030A0"/>
                </a:solidFill>
              </a:rPr>
              <a:t>Формирование умения выражать своё эмоциональное состояние в рисунке.</a:t>
            </a:r>
          </a:p>
          <a:p>
            <a:r>
              <a:rPr lang="ru-RU" sz="2000" b="1" i="1" dirty="0" smtClean="0">
                <a:solidFill>
                  <a:srgbClr val="7030A0"/>
                </a:solidFill>
              </a:rPr>
              <a:t>Развитие умения передавать эмоциональное  состояние с помощью мимики.</a:t>
            </a:r>
          </a:p>
          <a:p>
            <a:r>
              <a:rPr lang="ru-RU" sz="2000" b="1" i="1" dirty="0" smtClean="0">
                <a:solidFill>
                  <a:srgbClr val="7030A0"/>
                </a:solidFill>
              </a:rPr>
              <a:t>Формирование умения находить способы улучшения настроения с помощью игр на формировании основ эмоционального интеллекта, игр – разминок, игр для развития эмоциональной сферы.</a:t>
            </a:r>
          </a:p>
          <a:p>
            <a:r>
              <a:rPr lang="ru-RU" sz="2000" b="1" i="1" dirty="0" smtClean="0">
                <a:solidFill>
                  <a:srgbClr val="7030A0"/>
                </a:solidFill>
              </a:rPr>
              <a:t>Обучение детей понимать эмоциональное состояние своё и окружающих людей.</a:t>
            </a:r>
            <a:endParaRPr lang="ru-RU" sz="20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ackground5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429684" cy="3868742"/>
          </a:xfrm>
        </p:spPr>
        <p:txBody>
          <a:bodyPr>
            <a:normAutofit/>
          </a:bodyPr>
          <a:lstStyle/>
          <a:p>
            <a:pPr algn="l"/>
            <a:r>
              <a:rPr lang="ru-RU" sz="3600" b="1" i="1" dirty="0" smtClean="0">
                <a:solidFill>
                  <a:srgbClr val="0070C0"/>
                </a:solidFill>
              </a:rPr>
              <a:t>Эмоции — это краски души,</a:t>
            </a:r>
            <a:br>
              <a:rPr lang="ru-RU" sz="3600" b="1" i="1" dirty="0" smtClean="0">
                <a:solidFill>
                  <a:srgbClr val="0070C0"/>
                </a:solidFill>
              </a:rPr>
            </a:br>
            <a:r>
              <a:rPr lang="ru-RU" sz="3600" b="1" i="1" dirty="0" smtClean="0">
                <a:solidFill>
                  <a:srgbClr val="0070C0"/>
                </a:solidFill>
              </a:rPr>
              <a:t>они прекрасны и зрелищны.</a:t>
            </a:r>
            <a:br>
              <a:rPr lang="ru-RU" sz="3600" b="1" i="1" dirty="0" smtClean="0">
                <a:solidFill>
                  <a:srgbClr val="0070C0"/>
                </a:solidFill>
              </a:rPr>
            </a:br>
            <a:r>
              <a:rPr lang="ru-RU" sz="3600" b="1" i="1" dirty="0" smtClean="0">
                <a:solidFill>
                  <a:srgbClr val="0070C0"/>
                </a:solidFill>
              </a:rPr>
              <a:t>Когда ты ничего не испытываешь,</a:t>
            </a:r>
            <a:br>
              <a:rPr lang="ru-RU" sz="3600" b="1" i="1" dirty="0" smtClean="0">
                <a:solidFill>
                  <a:srgbClr val="0070C0"/>
                </a:solidFill>
              </a:rPr>
            </a:br>
            <a:r>
              <a:rPr lang="ru-RU" sz="3600" b="1" i="1" dirty="0" smtClean="0">
                <a:solidFill>
                  <a:srgbClr val="0070C0"/>
                </a:solidFill>
              </a:rPr>
              <a:t>мир делается тусклым и бесцветным.</a:t>
            </a:r>
            <a:endParaRPr lang="ru-RU" sz="3600" b="1" i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4000504"/>
            <a:ext cx="8229600" cy="1411279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sz="2800" b="1" dirty="0" smtClean="0">
                <a:solidFill>
                  <a:srgbClr val="7030A0"/>
                </a:solidFill>
              </a:rPr>
              <a:t>Уильям Пол Янг</a:t>
            </a:r>
          </a:p>
          <a:p>
            <a:pPr algn="r">
              <a:buNone/>
            </a:pPr>
            <a:r>
              <a:rPr lang="ru-RU" sz="2800" b="1" dirty="0" smtClean="0">
                <a:solidFill>
                  <a:srgbClr val="7030A0"/>
                </a:solidFill>
              </a:rPr>
              <a:t>писатель</a:t>
            </a:r>
            <a:endParaRPr lang="ru-RU" sz="28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background5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Калейдоскоп эмоций</a:t>
            </a:r>
            <a:endParaRPr lang="ru-RU" sz="4000" b="1" dirty="0">
              <a:solidFill>
                <a:srgbClr val="0070C0"/>
              </a:solidFill>
            </a:endParaRPr>
          </a:p>
        </p:txBody>
      </p:sp>
      <p:pic>
        <p:nvPicPr>
          <p:cNvPr id="18" name="Рисунок 17" descr="330026694634_5_srryorirrrryor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143240" y="1928802"/>
            <a:ext cx="2865232" cy="2104155"/>
          </a:xfrm>
          <a:prstGeom prst="rect">
            <a:avLst/>
          </a:prstGeom>
        </p:spPr>
      </p:pic>
      <p:pic>
        <p:nvPicPr>
          <p:cNvPr id="19" name="Рисунок 18" descr="330026694634_916733_sssrrrsss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14282" y="1142984"/>
            <a:ext cx="2865232" cy="2086247"/>
          </a:xfrm>
          <a:prstGeom prst="rect">
            <a:avLst/>
          </a:prstGeom>
        </p:spPr>
      </p:pic>
      <p:pic>
        <p:nvPicPr>
          <p:cNvPr id="20" name="Рисунок 19" descr="330026694634_917147_sryesryer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072198" y="1285860"/>
            <a:ext cx="2865233" cy="2095201"/>
          </a:xfrm>
          <a:prstGeom prst="rect">
            <a:avLst/>
          </a:prstGeom>
        </p:spPr>
      </p:pic>
      <p:pic>
        <p:nvPicPr>
          <p:cNvPr id="21" name="Рисунок 20" descr="330026694634_3916823_rrrrrsss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214942" y="4286256"/>
            <a:ext cx="2865232" cy="2072816"/>
          </a:xfrm>
          <a:prstGeom prst="rect">
            <a:avLst/>
          </a:prstGeom>
        </p:spPr>
      </p:pic>
      <p:pic>
        <p:nvPicPr>
          <p:cNvPr id="22" name="Рисунок 21" descr="330026694634_63917217_rrryorr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071538" y="4214818"/>
            <a:ext cx="2865232" cy="214892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background5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Калейдоскоп эмоций</a:t>
            </a:r>
            <a:endParaRPr lang="ru-RU" sz="4000" b="1" dirty="0">
              <a:solidFill>
                <a:srgbClr val="0070C0"/>
              </a:solidFill>
            </a:endParaRPr>
          </a:p>
        </p:txBody>
      </p:sp>
      <p:pic>
        <p:nvPicPr>
          <p:cNvPr id="5" name="Рисунок 4" descr="330026694634_1_rsrrryissssrir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500298" y="1071546"/>
            <a:ext cx="1958603" cy="2655733"/>
          </a:xfrm>
          <a:prstGeom prst="rect">
            <a:avLst/>
          </a:prstGeom>
        </p:spPr>
      </p:pic>
      <p:pic>
        <p:nvPicPr>
          <p:cNvPr id="6" name="Рисунок 5" descr="330026694634_17198_ryosryisri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643438" y="1071546"/>
            <a:ext cx="1946155" cy="2655734"/>
          </a:xfrm>
          <a:prstGeom prst="rect">
            <a:avLst/>
          </a:prstGeom>
        </p:spPr>
      </p:pic>
      <p:pic>
        <p:nvPicPr>
          <p:cNvPr id="7" name="Рисунок 6" descr="330026694634_916774_rirsrrsss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57158" y="1071546"/>
            <a:ext cx="1950304" cy="2655733"/>
          </a:xfrm>
          <a:prstGeom prst="rect">
            <a:avLst/>
          </a:prstGeom>
        </p:spPr>
      </p:pic>
      <p:pic>
        <p:nvPicPr>
          <p:cNvPr id="8" name="Рисунок 7" descr="330026694634_63916805_riryorr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786578" y="1071546"/>
            <a:ext cx="1904659" cy="2655734"/>
          </a:xfrm>
          <a:prstGeom prst="rect">
            <a:avLst/>
          </a:prstGeom>
        </p:spPr>
      </p:pic>
      <p:pic>
        <p:nvPicPr>
          <p:cNvPr id="9" name="Рисунок 8" descr="330026694634_63916821_risssss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500166" y="3857628"/>
            <a:ext cx="1975202" cy="2655734"/>
          </a:xfrm>
          <a:prstGeom prst="rect">
            <a:avLst/>
          </a:prstGeom>
        </p:spPr>
      </p:pic>
      <p:pic>
        <p:nvPicPr>
          <p:cNvPr id="10" name="Рисунок 9" descr="330026694634_63917149_srrrsss.jp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3714744" y="3857628"/>
            <a:ext cx="1925407" cy="2655734"/>
          </a:xfrm>
          <a:prstGeom prst="rect">
            <a:avLst/>
          </a:prstGeom>
        </p:spPr>
      </p:pic>
      <p:pic>
        <p:nvPicPr>
          <p:cNvPr id="11" name="Рисунок 10" descr="330026694634_263917462_rrrsss.jp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5857884" y="3857628"/>
            <a:ext cx="1991800" cy="265573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ackground5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Этапы работы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21497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u="sng" dirty="0" smtClean="0">
                <a:solidFill>
                  <a:srgbClr val="7030A0"/>
                </a:solidFill>
              </a:rPr>
              <a:t>Подготовительный</a:t>
            </a:r>
          </a:p>
          <a:p>
            <a:r>
              <a:rPr lang="ru-RU" sz="2400" b="1" i="1" dirty="0" smtClean="0">
                <a:solidFill>
                  <a:srgbClr val="7030A0"/>
                </a:solidFill>
              </a:rPr>
              <a:t>Чтение и анализ литературы по проблеме.</a:t>
            </a:r>
          </a:p>
          <a:p>
            <a:r>
              <a:rPr lang="ru-RU" sz="2400" b="1" i="1" dirty="0" smtClean="0">
                <a:solidFill>
                  <a:srgbClr val="7030A0"/>
                </a:solidFill>
              </a:rPr>
              <a:t>Подбор игр и творческих заданий для организации совместной деятельности с детьми.</a:t>
            </a:r>
          </a:p>
          <a:p>
            <a:pPr>
              <a:buNone/>
            </a:pPr>
            <a:endParaRPr lang="ru-RU" sz="2400" b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sz="2400" b="1" u="sng" dirty="0" smtClean="0">
                <a:solidFill>
                  <a:srgbClr val="7030A0"/>
                </a:solidFill>
              </a:rPr>
              <a:t>Основной</a:t>
            </a:r>
          </a:p>
          <a:p>
            <a:r>
              <a:rPr lang="ru-RU" sz="2400" b="1" i="1" dirty="0" smtClean="0">
                <a:solidFill>
                  <a:srgbClr val="7030A0"/>
                </a:solidFill>
              </a:rPr>
              <a:t>Работа с детьми.</a:t>
            </a:r>
          </a:p>
          <a:p>
            <a:r>
              <a:rPr lang="ru-RU" sz="2400" b="1" i="1" dirty="0" smtClean="0">
                <a:solidFill>
                  <a:srgbClr val="7030A0"/>
                </a:solidFill>
              </a:rPr>
              <a:t>Работа с педагогами.</a:t>
            </a:r>
          </a:p>
          <a:p>
            <a:r>
              <a:rPr lang="ru-RU" sz="2400" b="1" i="1" dirty="0" smtClean="0">
                <a:solidFill>
                  <a:srgbClr val="7030A0"/>
                </a:solidFill>
              </a:rPr>
              <a:t>Работа с родителями.</a:t>
            </a:r>
          </a:p>
          <a:p>
            <a:pPr>
              <a:buNone/>
            </a:pPr>
            <a:endParaRPr lang="ru-RU" sz="2400" b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sz="2400" b="1" u="sng" dirty="0" smtClean="0">
                <a:solidFill>
                  <a:srgbClr val="7030A0"/>
                </a:solidFill>
              </a:rPr>
              <a:t>Заключительный</a:t>
            </a:r>
          </a:p>
          <a:p>
            <a:r>
              <a:rPr lang="ru-RU" sz="2400" b="1" i="1" dirty="0" smtClean="0">
                <a:solidFill>
                  <a:srgbClr val="7030A0"/>
                </a:solidFill>
              </a:rPr>
              <a:t>Показ презентации «Лучики эмоций» для родителей.</a:t>
            </a:r>
          </a:p>
          <a:p>
            <a:endParaRPr lang="ru-RU" sz="18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detskij-fon-fotoshopa-skachat-besplatno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-840" y="0"/>
            <a:ext cx="914484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928694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Картотеки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6" name="Рисунок 5" descr="1ТИТУЛЬНИК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57158" y="1500174"/>
            <a:ext cx="2697213" cy="19068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4" name="Рисунок 13" descr="Захват_2014_04_05_12_32_21_102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000364" y="3286124"/>
            <a:ext cx="3243849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5" name="Рисунок 14" descr="Захват_2014_04_05_12_32_32_810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143636" y="1357298"/>
            <a:ext cx="2862220" cy="21431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6" name="Рисунок 15" descr="Захват_2014_04_05_12_32_47_487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57158" y="4429132"/>
            <a:ext cx="3053035" cy="228601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3" name="Рисунок 12" descr="Захват_2014_04_05_12_31_47_827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715008" y="4393589"/>
            <a:ext cx="3005096" cy="2250121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7" name="Рисунок 16" descr="Захват_2014_04_05_12_41_00_266.jp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3500430" y="1285860"/>
            <a:ext cx="2643206" cy="197914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etskij-fon-fotoshopa-skachat-besplatno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84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939784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Игра «Волшебный клубочек»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5" name="Рисунок 4" descr="P404005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85786" y="1500174"/>
            <a:ext cx="3571900" cy="26789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 descr="P4040058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857752" y="1285860"/>
            <a:ext cx="3857652" cy="28932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" name="Рисунок 6" descr="P4040059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857487" y="3929066"/>
            <a:ext cx="3714775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etskij-fon-fotoshopa-skachat-besplatno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Разучивание «</a:t>
            </a:r>
            <a:r>
              <a:rPr lang="ru-RU" b="1" dirty="0" err="1" smtClean="0">
                <a:solidFill>
                  <a:srgbClr val="0070C0"/>
                </a:solidFill>
              </a:rPr>
              <a:t>Мирилочек</a:t>
            </a:r>
            <a:r>
              <a:rPr lang="ru-RU" b="1" dirty="0" smtClean="0">
                <a:solidFill>
                  <a:srgbClr val="0070C0"/>
                </a:solidFill>
              </a:rPr>
              <a:t>»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5" name="Рисунок 4" descr="P4040063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714480" y="1714488"/>
            <a:ext cx="5715040" cy="42862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197</Words>
  <Application>Microsoft Office PowerPoint</Application>
  <PresentationFormat>Экран (4:3)</PresentationFormat>
  <Paragraphs>46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Муниципальное бюджетное дошкольное образовательное учреждение Детский сад №3 комбинированного вида г. Выкса</vt:lpstr>
      <vt:lpstr>Проект «Лучики эмоций»</vt:lpstr>
      <vt:lpstr>Эмоции — это краски души, они прекрасны и зрелищны. Когда ты ничего не испытываешь, мир делается тусклым и бесцветным.</vt:lpstr>
      <vt:lpstr>Калейдоскоп эмоций</vt:lpstr>
      <vt:lpstr>Калейдоскоп эмоций</vt:lpstr>
      <vt:lpstr>Этапы работы</vt:lpstr>
      <vt:lpstr>Картотеки</vt:lpstr>
      <vt:lpstr>Игра «Волшебный клубочек»</vt:lpstr>
      <vt:lpstr>Разучивание «Мирилочек»</vt:lpstr>
      <vt:lpstr>Игры - релаксации</vt:lpstr>
      <vt:lpstr>Игра «Мир эмоций»</vt:lpstr>
      <vt:lpstr>Художественное творчество «Моё настроение»</vt:lpstr>
      <vt:lpstr>Психогимнастика (Педагог-психолог Васильева Г.А.)</vt:lpstr>
      <vt:lpstr>НОД по художественному творчеству (педагог Волкова Г.В.)</vt:lpstr>
      <vt:lpstr>Развлечение «Клоун и клоунята» (муз.руководитель Болбина О.Г.)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Детский сад №3 комбинированного вида г. Выкса</dc:title>
  <dc:creator>Евгений</dc:creator>
  <cp:lastModifiedBy>Евгений</cp:lastModifiedBy>
  <cp:revision>28</cp:revision>
  <dcterms:created xsi:type="dcterms:W3CDTF">2014-04-05T07:19:17Z</dcterms:created>
  <dcterms:modified xsi:type="dcterms:W3CDTF">2014-04-06T15:22:25Z</dcterms:modified>
</cp:coreProperties>
</file>