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3" r:id="rId5"/>
    <p:sldId id="260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5D36A-3293-4E35-A239-3A7E548D8D87}" type="doc">
      <dgm:prSet loTypeId="urn:microsoft.com/office/officeart/2005/8/layout/hList7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6BFFDB1-E917-4ED6-850A-94FD2D880E7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Концептуальные основы 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0831171-9EC9-4C7D-8C94-491E9F07AAC2}" type="parTrans" cxnId="{61DD1FC3-D0A1-4A5D-99CE-3702E4D59E46}">
      <dgm:prSet/>
      <dgm:spPr/>
      <dgm:t>
        <a:bodyPr/>
        <a:lstStyle/>
        <a:p>
          <a:endParaRPr lang="ru-RU"/>
        </a:p>
      </dgm:t>
    </dgm:pt>
    <dgm:pt modelId="{29BA5472-E3D7-4BCC-88B9-6D11B91E8B3C}" type="sibTrans" cxnId="{61DD1FC3-D0A1-4A5D-99CE-3702E4D59E46}">
      <dgm:prSet/>
      <dgm:spPr/>
      <dgm:t>
        <a:bodyPr/>
        <a:lstStyle/>
        <a:p>
          <a:endParaRPr lang="ru-RU"/>
        </a:p>
      </dgm:t>
    </dgm:pt>
    <dgm:pt modelId="{CADF3613-AF2D-45D6-A842-F8516F61452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Учет особенностей региональных образовательных систем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625BBBA-B04A-4601-A883-CBBE7A3DCA07}" type="parTrans" cxnId="{A49DFC45-C4A4-4FA8-A674-6F87FDA03461}">
      <dgm:prSet/>
      <dgm:spPr/>
      <dgm:t>
        <a:bodyPr/>
        <a:lstStyle/>
        <a:p>
          <a:endParaRPr lang="ru-RU"/>
        </a:p>
      </dgm:t>
    </dgm:pt>
    <dgm:pt modelId="{A9A83915-3CBF-4C1C-8758-89758B3E8FAB}" type="sibTrans" cxnId="{A49DFC45-C4A4-4FA8-A674-6F87FDA03461}">
      <dgm:prSet/>
      <dgm:spPr/>
      <dgm:t>
        <a:bodyPr/>
        <a:lstStyle/>
        <a:p>
          <a:endParaRPr lang="ru-RU"/>
        </a:p>
      </dgm:t>
    </dgm:pt>
    <dgm:pt modelId="{43C6F57C-AC23-4F87-A755-88D13D46BA98}" type="pres">
      <dgm:prSet presAssocID="{5255D36A-3293-4E35-A239-3A7E548D8D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C635E5-28B6-4161-A2B0-F6558F63BDA4}" type="pres">
      <dgm:prSet presAssocID="{5255D36A-3293-4E35-A239-3A7E548D8D87}" presName="fgShape" presStyleLbl="fgShp" presStyleIdx="0" presStyleCnt="1"/>
      <dgm:spPr/>
    </dgm:pt>
    <dgm:pt modelId="{C8227356-957A-4077-9C89-B077DBC04DC3}" type="pres">
      <dgm:prSet presAssocID="{5255D36A-3293-4E35-A239-3A7E548D8D87}" presName="linComp" presStyleCnt="0"/>
      <dgm:spPr/>
    </dgm:pt>
    <dgm:pt modelId="{E7A7DBE9-4970-46E0-ABC9-07AC55378488}" type="pres">
      <dgm:prSet presAssocID="{46BFFDB1-E917-4ED6-850A-94FD2D880E7D}" presName="compNode" presStyleCnt="0"/>
      <dgm:spPr/>
    </dgm:pt>
    <dgm:pt modelId="{F967FF8C-3A71-450F-A0D9-4D2743A2BBAF}" type="pres">
      <dgm:prSet presAssocID="{46BFFDB1-E917-4ED6-850A-94FD2D880E7D}" presName="bkgdShape" presStyleLbl="node1" presStyleIdx="0" presStyleCnt="2"/>
      <dgm:spPr/>
      <dgm:t>
        <a:bodyPr/>
        <a:lstStyle/>
        <a:p>
          <a:endParaRPr lang="ru-RU"/>
        </a:p>
      </dgm:t>
    </dgm:pt>
    <dgm:pt modelId="{1EB6E259-50A4-43A7-9D90-7D369958F953}" type="pres">
      <dgm:prSet presAssocID="{46BFFDB1-E917-4ED6-850A-94FD2D880E7D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7BDF3-3E59-4D24-BF25-803A0318BF66}" type="pres">
      <dgm:prSet presAssocID="{46BFFDB1-E917-4ED6-850A-94FD2D880E7D}" presName="invisiNode" presStyleLbl="node1" presStyleIdx="0" presStyleCnt="2"/>
      <dgm:spPr/>
    </dgm:pt>
    <dgm:pt modelId="{E02A6840-705E-4F39-ADF5-34EAE10B4383}" type="pres">
      <dgm:prSet presAssocID="{46BFFDB1-E917-4ED6-850A-94FD2D880E7D}" presName="imagNode" presStyleLbl="fgImgPlace1" presStyleIdx="0" presStyleCnt="2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FA7B608-EC0F-4857-A31A-B234BD2946C5}" type="pres">
      <dgm:prSet presAssocID="{29BA5472-E3D7-4BCC-88B9-6D11B91E8B3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E7279E3-CC11-4EF0-9006-9CDCA6004CCA}" type="pres">
      <dgm:prSet presAssocID="{CADF3613-AF2D-45D6-A842-F8516F61452C}" presName="compNode" presStyleCnt="0"/>
      <dgm:spPr/>
    </dgm:pt>
    <dgm:pt modelId="{4A72E7A2-C61A-45C7-9238-B3945077AC9F}" type="pres">
      <dgm:prSet presAssocID="{CADF3613-AF2D-45D6-A842-F8516F61452C}" presName="bkgdShape" presStyleLbl="node1" presStyleIdx="1" presStyleCnt="2"/>
      <dgm:spPr/>
      <dgm:t>
        <a:bodyPr/>
        <a:lstStyle/>
        <a:p>
          <a:endParaRPr lang="ru-RU"/>
        </a:p>
      </dgm:t>
    </dgm:pt>
    <dgm:pt modelId="{DB82DA5B-BA18-4A52-B1BB-82B7B3124B7F}" type="pres">
      <dgm:prSet presAssocID="{CADF3613-AF2D-45D6-A842-F8516F61452C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631B4-9B2B-454C-9835-F503A481FC30}" type="pres">
      <dgm:prSet presAssocID="{CADF3613-AF2D-45D6-A842-F8516F61452C}" presName="invisiNode" presStyleLbl="node1" presStyleIdx="1" presStyleCnt="2"/>
      <dgm:spPr/>
    </dgm:pt>
    <dgm:pt modelId="{7910DDE7-412E-4686-A32C-B96D27156316}" type="pres">
      <dgm:prSet presAssocID="{CADF3613-AF2D-45D6-A842-F8516F61452C}" presName="imagNode" presStyleLbl="fgImgPlace1" presStyleIdx="1" presStyleCnt="2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EFF980C1-9939-4876-AD3D-FE5FBC698304}" type="presOf" srcId="{CADF3613-AF2D-45D6-A842-F8516F61452C}" destId="{DB82DA5B-BA18-4A52-B1BB-82B7B3124B7F}" srcOrd="1" destOrd="0" presId="urn:microsoft.com/office/officeart/2005/8/layout/hList7"/>
    <dgm:cxn modelId="{9070444F-9F1E-4638-B6CD-259E14C44596}" type="presOf" srcId="{46BFFDB1-E917-4ED6-850A-94FD2D880E7D}" destId="{1EB6E259-50A4-43A7-9D90-7D369958F953}" srcOrd="1" destOrd="0" presId="urn:microsoft.com/office/officeart/2005/8/layout/hList7"/>
    <dgm:cxn modelId="{629F38B9-C447-4F73-9B97-3ACF2A5D3D4C}" type="presOf" srcId="{29BA5472-E3D7-4BCC-88B9-6D11B91E8B3C}" destId="{5FA7B608-EC0F-4857-A31A-B234BD2946C5}" srcOrd="0" destOrd="0" presId="urn:microsoft.com/office/officeart/2005/8/layout/hList7"/>
    <dgm:cxn modelId="{0FB75116-7544-4E3C-B084-AF3BF0CF0802}" type="presOf" srcId="{46BFFDB1-E917-4ED6-850A-94FD2D880E7D}" destId="{F967FF8C-3A71-450F-A0D9-4D2743A2BBAF}" srcOrd="0" destOrd="0" presId="urn:microsoft.com/office/officeart/2005/8/layout/hList7"/>
    <dgm:cxn modelId="{A49DFC45-C4A4-4FA8-A674-6F87FDA03461}" srcId="{5255D36A-3293-4E35-A239-3A7E548D8D87}" destId="{CADF3613-AF2D-45D6-A842-F8516F61452C}" srcOrd="1" destOrd="0" parTransId="{9625BBBA-B04A-4601-A883-CBBE7A3DCA07}" sibTransId="{A9A83915-3CBF-4C1C-8758-89758B3E8FAB}"/>
    <dgm:cxn modelId="{61DD1FC3-D0A1-4A5D-99CE-3702E4D59E46}" srcId="{5255D36A-3293-4E35-A239-3A7E548D8D87}" destId="{46BFFDB1-E917-4ED6-850A-94FD2D880E7D}" srcOrd="0" destOrd="0" parTransId="{F0831171-9EC9-4C7D-8C94-491E9F07AAC2}" sibTransId="{29BA5472-E3D7-4BCC-88B9-6D11B91E8B3C}"/>
    <dgm:cxn modelId="{0633ACAD-B06F-4A61-A64C-B9FC03521203}" type="presOf" srcId="{CADF3613-AF2D-45D6-A842-F8516F61452C}" destId="{4A72E7A2-C61A-45C7-9238-B3945077AC9F}" srcOrd="0" destOrd="0" presId="urn:microsoft.com/office/officeart/2005/8/layout/hList7"/>
    <dgm:cxn modelId="{C30D46CB-0D2F-4BCC-AA81-876AEF7F1339}" type="presOf" srcId="{5255D36A-3293-4E35-A239-3A7E548D8D87}" destId="{43C6F57C-AC23-4F87-A755-88D13D46BA98}" srcOrd="0" destOrd="0" presId="urn:microsoft.com/office/officeart/2005/8/layout/hList7"/>
    <dgm:cxn modelId="{796BA284-C999-4B22-A6D8-2B3B263E5900}" type="presParOf" srcId="{43C6F57C-AC23-4F87-A755-88D13D46BA98}" destId="{D6C635E5-28B6-4161-A2B0-F6558F63BDA4}" srcOrd="0" destOrd="0" presId="urn:microsoft.com/office/officeart/2005/8/layout/hList7"/>
    <dgm:cxn modelId="{48C5D8F5-81E7-4306-9840-A9A221FC92D6}" type="presParOf" srcId="{43C6F57C-AC23-4F87-A755-88D13D46BA98}" destId="{C8227356-957A-4077-9C89-B077DBC04DC3}" srcOrd="1" destOrd="0" presId="urn:microsoft.com/office/officeart/2005/8/layout/hList7"/>
    <dgm:cxn modelId="{7099C3DC-617D-4C36-9642-55711638844F}" type="presParOf" srcId="{C8227356-957A-4077-9C89-B077DBC04DC3}" destId="{E7A7DBE9-4970-46E0-ABC9-07AC55378488}" srcOrd="0" destOrd="0" presId="urn:microsoft.com/office/officeart/2005/8/layout/hList7"/>
    <dgm:cxn modelId="{CB4047B5-0FD6-47C6-9F16-A0C65E377193}" type="presParOf" srcId="{E7A7DBE9-4970-46E0-ABC9-07AC55378488}" destId="{F967FF8C-3A71-450F-A0D9-4D2743A2BBAF}" srcOrd="0" destOrd="0" presId="urn:microsoft.com/office/officeart/2005/8/layout/hList7"/>
    <dgm:cxn modelId="{C549367F-DA9E-4DE8-BD63-C5B7F67A5864}" type="presParOf" srcId="{E7A7DBE9-4970-46E0-ABC9-07AC55378488}" destId="{1EB6E259-50A4-43A7-9D90-7D369958F953}" srcOrd="1" destOrd="0" presId="urn:microsoft.com/office/officeart/2005/8/layout/hList7"/>
    <dgm:cxn modelId="{ECB0662F-475B-4AB3-ADDE-E56758E6D7D1}" type="presParOf" srcId="{E7A7DBE9-4970-46E0-ABC9-07AC55378488}" destId="{87F7BDF3-3E59-4D24-BF25-803A0318BF66}" srcOrd="2" destOrd="0" presId="urn:microsoft.com/office/officeart/2005/8/layout/hList7"/>
    <dgm:cxn modelId="{A5477F2E-B18C-492C-97AB-98E5375366B2}" type="presParOf" srcId="{E7A7DBE9-4970-46E0-ABC9-07AC55378488}" destId="{E02A6840-705E-4F39-ADF5-34EAE10B4383}" srcOrd="3" destOrd="0" presId="urn:microsoft.com/office/officeart/2005/8/layout/hList7"/>
    <dgm:cxn modelId="{69D306E0-1B8F-458E-AC2A-FAECFE59A24B}" type="presParOf" srcId="{C8227356-957A-4077-9C89-B077DBC04DC3}" destId="{5FA7B608-EC0F-4857-A31A-B234BD2946C5}" srcOrd="1" destOrd="0" presId="urn:microsoft.com/office/officeart/2005/8/layout/hList7"/>
    <dgm:cxn modelId="{187C4590-676D-4CF3-A92F-7464F791F2EB}" type="presParOf" srcId="{C8227356-957A-4077-9C89-B077DBC04DC3}" destId="{4E7279E3-CC11-4EF0-9006-9CDCA6004CCA}" srcOrd="2" destOrd="0" presId="urn:microsoft.com/office/officeart/2005/8/layout/hList7"/>
    <dgm:cxn modelId="{B14AD962-8AC7-460F-BBFC-5D5458BCDDFD}" type="presParOf" srcId="{4E7279E3-CC11-4EF0-9006-9CDCA6004CCA}" destId="{4A72E7A2-C61A-45C7-9238-B3945077AC9F}" srcOrd="0" destOrd="0" presId="urn:microsoft.com/office/officeart/2005/8/layout/hList7"/>
    <dgm:cxn modelId="{4189044E-E39A-4AE9-90F6-62E95A1294A3}" type="presParOf" srcId="{4E7279E3-CC11-4EF0-9006-9CDCA6004CCA}" destId="{DB82DA5B-BA18-4A52-B1BB-82B7B3124B7F}" srcOrd="1" destOrd="0" presId="urn:microsoft.com/office/officeart/2005/8/layout/hList7"/>
    <dgm:cxn modelId="{3D476AB4-F1BA-4CD5-AC5E-FE08C8E4AEA7}" type="presParOf" srcId="{4E7279E3-CC11-4EF0-9006-9CDCA6004CCA}" destId="{CC0631B4-9B2B-454C-9835-F503A481FC30}" srcOrd="2" destOrd="0" presId="urn:microsoft.com/office/officeart/2005/8/layout/hList7"/>
    <dgm:cxn modelId="{59DD7638-5DF5-49A3-8CD3-B7175F7B3CB4}" type="presParOf" srcId="{4E7279E3-CC11-4EF0-9006-9CDCA6004CCA}" destId="{7910DDE7-412E-4686-A32C-B96D2715631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67FF8C-3A71-450F-A0D9-4D2743A2BBAF}">
      <dsp:nvSpPr>
        <dsp:cNvPr id="0" name=""/>
        <dsp:cNvSpPr/>
      </dsp:nvSpPr>
      <dsp:spPr>
        <a:xfrm>
          <a:off x="2783" y="0"/>
          <a:ext cx="3187910" cy="4318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Концептуальные основы 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783" y="1727206"/>
        <a:ext cx="3187910" cy="1727206"/>
      </dsp:txXfrm>
    </dsp:sp>
    <dsp:sp modelId="{E02A6840-705E-4F39-ADF5-34EAE10B4383}">
      <dsp:nvSpPr>
        <dsp:cNvPr id="0" name=""/>
        <dsp:cNvSpPr/>
      </dsp:nvSpPr>
      <dsp:spPr>
        <a:xfrm>
          <a:off x="877788" y="259080"/>
          <a:ext cx="1437899" cy="1437899"/>
        </a:xfrm>
        <a:prstGeom prst="ellipse">
          <a:avLst/>
        </a:prstGeom>
        <a:solidFill>
          <a:schemeClr val="accent2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A72E7A2-C61A-45C7-9238-B3945077AC9F}">
      <dsp:nvSpPr>
        <dsp:cNvPr id="0" name=""/>
        <dsp:cNvSpPr/>
      </dsp:nvSpPr>
      <dsp:spPr>
        <a:xfrm>
          <a:off x="3286330" y="0"/>
          <a:ext cx="3187910" cy="4318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644967"/>
                <a:satOff val="-8667"/>
                <a:lumOff val="-1373"/>
                <a:alphaOff val="0"/>
                <a:tint val="65000"/>
                <a:satMod val="270000"/>
              </a:schemeClr>
            </a:gs>
            <a:gs pos="25000">
              <a:schemeClr val="accent4">
                <a:hueOff val="9644967"/>
                <a:satOff val="-8667"/>
                <a:lumOff val="-1373"/>
                <a:alphaOff val="0"/>
                <a:tint val="60000"/>
                <a:satMod val="300000"/>
              </a:schemeClr>
            </a:gs>
            <a:gs pos="100000">
              <a:schemeClr val="accent4">
                <a:hueOff val="9644967"/>
                <a:satOff val="-8667"/>
                <a:lumOff val="-1373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Учет особенностей региональных образовательных систем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286330" y="1727206"/>
        <a:ext cx="3187910" cy="1727206"/>
      </dsp:txXfrm>
    </dsp:sp>
    <dsp:sp modelId="{7910DDE7-412E-4686-A32C-B96D27156316}">
      <dsp:nvSpPr>
        <dsp:cNvPr id="0" name=""/>
        <dsp:cNvSpPr/>
      </dsp:nvSpPr>
      <dsp:spPr>
        <a:xfrm>
          <a:off x="4161336" y="259080"/>
          <a:ext cx="1437899" cy="143789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C635E5-28B6-4161-A2B0-F6558F63BDA4}">
      <dsp:nvSpPr>
        <dsp:cNvPr id="0" name=""/>
        <dsp:cNvSpPr/>
      </dsp:nvSpPr>
      <dsp:spPr>
        <a:xfrm>
          <a:off x="259080" y="3454412"/>
          <a:ext cx="5958862" cy="647702"/>
        </a:xfrm>
        <a:prstGeom prst="left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F768E8-F334-4E59-8D05-4959708FEA5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415C02-A648-41E0-BCA1-916590F04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000240"/>
            <a:ext cx="7215906" cy="23862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Реализация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национально – культурного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компонента   ООП ДО ДОУ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соответствии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ФГОС  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1FF1F-BD82-4351-AD61-9CF06E014408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4800" y="1643050"/>
            <a:ext cx="8839200" cy="1143008"/>
            <a:chOff x="1344" y="1677"/>
            <a:chExt cx="2928" cy="451"/>
          </a:xfrm>
        </p:grpSpPr>
        <p:sp>
          <p:nvSpPr>
            <p:cNvPr id="6166" name="Freeform 12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581466 w 1120"/>
                <a:gd name="T1" fmla="*/ 35 h 252"/>
                <a:gd name="T2" fmla="*/ 579294 w 1120"/>
                <a:gd name="T3" fmla="*/ 35 h 252"/>
                <a:gd name="T4" fmla="*/ 571030 w 1120"/>
                <a:gd name="T5" fmla="*/ 34 h 252"/>
                <a:gd name="T6" fmla="*/ 557650 w 1120"/>
                <a:gd name="T7" fmla="*/ 33 h 252"/>
                <a:gd name="T8" fmla="*/ 538919 w 1120"/>
                <a:gd name="T9" fmla="*/ 32 h 252"/>
                <a:gd name="T10" fmla="*/ 514903 w 1120"/>
                <a:gd name="T11" fmla="*/ 31 h 252"/>
                <a:gd name="T12" fmla="*/ 486915 w 1120"/>
                <a:gd name="T13" fmla="*/ 29 h 252"/>
                <a:gd name="T14" fmla="*/ 454799 w 1120"/>
                <a:gd name="T15" fmla="*/ 29 h 252"/>
                <a:gd name="T16" fmla="*/ 418444 w 1120"/>
                <a:gd name="T17" fmla="*/ 27 h 252"/>
                <a:gd name="T18" fmla="*/ 378938 w 1120"/>
                <a:gd name="T19" fmla="*/ 26 h 252"/>
                <a:gd name="T20" fmla="*/ 335346 w 1120"/>
                <a:gd name="T21" fmla="*/ 26 h 252"/>
                <a:gd name="T22" fmla="*/ 288555 w 1120"/>
                <a:gd name="T23" fmla="*/ 26 h 252"/>
                <a:gd name="T24" fmla="*/ 241835 w 1120"/>
                <a:gd name="T25" fmla="*/ 26 h 252"/>
                <a:gd name="T26" fmla="*/ 199322 w 1120"/>
                <a:gd name="T27" fmla="*/ 26 h 252"/>
                <a:gd name="T28" fmla="*/ 159829 w 1120"/>
                <a:gd name="T29" fmla="*/ 27 h 252"/>
                <a:gd name="T30" fmla="*/ 123433 w 1120"/>
                <a:gd name="T31" fmla="*/ 29 h 252"/>
                <a:gd name="T32" fmla="*/ 92479 w 1120"/>
                <a:gd name="T33" fmla="*/ 29 h 252"/>
                <a:gd name="T34" fmla="*/ 65427 w 1120"/>
                <a:gd name="T35" fmla="*/ 31 h 252"/>
                <a:gd name="T36" fmla="*/ 42555 w 1120"/>
                <a:gd name="T37" fmla="*/ 32 h 252"/>
                <a:gd name="T38" fmla="*/ 23823 w 1120"/>
                <a:gd name="T39" fmla="*/ 33 h 252"/>
                <a:gd name="T40" fmla="*/ 10438 w 1120"/>
                <a:gd name="T41" fmla="*/ 34 h 252"/>
                <a:gd name="T42" fmla="*/ 3205 w 1120"/>
                <a:gd name="T43" fmla="*/ 35 h 252"/>
                <a:gd name="T44" fmla="*/ 0 w 1120"/>
                <a:gd name="T45" fmla="*/ 35 h 252"/>
                <a:gd name="T46" fmla="*/ 0 w 1120"/>
                <a:gd name="T47" fmla="*/ 8 h 252"/>
                <a:gd name="T48" fmla="*/ 290727 w 1120"/>
                <a:gd name="T49" fmla="*/ 0 h 252"/>
                <a:gd name="T50" fmla="*/ 581466 w 1120"/>
                <a:gd name="T51" fmla="*/ 8 h 252"/>
                <a:gd name="T52" fmla="*/ 581466 w 1120"/>
                <a:gd name="T53" fmla="*/ 35 h 252"/>
                <a:gd name="T54" fmla="*/ 581466 w 1120"/>
                <a:gd name="T55" fmla="*/ 3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600"/>
            </a:p>
          </p:txBody>
        </p:sp>
        <p:sp>
          <p:nvSpPr>
            <p:cNvPr id="6167" name="Rectangle 13"/>
            <p:cNvSpPr>
              <a:spLocks noChangeArrowheads="1"/>
            </p:cNvSpPr>
            <p:nvPr/>
          </p:nvSpPr>
          <p:spPr bwMode="gray">
            <a:xfrm>
              <a:off x="1344" y="1677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 smtClean="0"/>
                <a:t>Авторская программа комбинаторного вида «Веселый хоровод»</a:t>
              </a:r>
              <a:r>
                <a:rPr lang="ru-RU" sz="16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рекомендована   экспертно – методическим  советом МАУ «ЦРО» г. Братска 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(протокол </a:t>
              </a: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rPr>
                <a:t> № 3 от 26. 10. 2011 г. , приказ № 30 от 28. 10. 2011 г.)</a:t>
              </a:r>
              <a:endParaRPr lang="ru-RU" sz="1400" dirty="0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5720" y="4714884"/>
            <a:ext cx="8610600" cy="1214446"/>
            <a:chOff x="1344" y="1680"/>
            <a:chExt cx="2928" cy="448"/>
          </a:xfrm>
        </p:grpSpPr>
        <p:sp>
          <p:nvSpPr>
            <p:cNvPr id="6164" name="Freeform 16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581466 w 1120"/>
                <a:gd name="T1" fmla="*/ 35 h 252"/>
                <a:gd name="T2" fmla="*/ 579294 w 1120"/>
                <a:gd name="T3" fmla="*/ 35 h 252"/>
                <a:gd name="T4" fmla="*/ 571030 w 1120"/>
                <a:gd name="T5" fmla="*/ 34 h 252"/>
                <a:gd name="T6" fmla="*/ 557650 w 1120"/>
                <a:gd name="T7" fmla="*/ 33 h 252"/>
                <a:gd name="T8" fmla="*/ 538919 w 1120"/>
                <a:gd name="T9" fmla="*/ 32 h 252"/>
                <a:gd name="T10" fmla="*/ 514903 w 1120"/>
                <a:gd name="T11" fmla="*/ 31 h 252"/>
                <a:gd name="T12" fmla="*/ 486915 w 1120"/>
                <a:gd name="T13" fmla="*/ 29 h 252"/>
                <a:gd name="T14" fmla="*/ 454799 w 1120"/>
                <a:gd name="T15" fmla="*/ 29 h 252"/>
                <a:gd name="T16" fmla="*/ 418444 w 1120"/>
                <a:gd name="T17" fmla="*/ 27 h 252"/>
                <a:gd name="T18" fmla="*/ 378938 w 1120"/>
                <a:gd name="T19" fmla="*/ 26 h 252"/>
                <a:gd name="T20" fmla="*/ 335346 w 1120"/>
                <a:gd name="T21" fmla="*/ 26 h 252"/>
                <a:gd name="T22" fmla="*/ 288555 w 1120"/>
                <a:gd name="T23" fmla="*/ 26 h 252"/>
                <a:gd name="T24" fmla="*/ 241835 w 1120"/>
                <a:gd name="T25" fmla="*/ 26 h 252"/>
                <a:gd name="T26" fmla="*/ 199322 w 1120"/>
                <a:gd name="T27" fmla="*/ 26 h 252"/>
                <a:gd name="T28" fmla="*/ 159829 w 1120"/>
                <a:gd name="T29" fmla="*/ 27 h 252"/>
                <a:gd name="T30" fmla="*/ 123433 w 1120"/>
                <a:gd name="T31" fmla="*/ 29 h 252"/>
                <a:gd name="T32" fmla="*/ 92479 w 1120"/>
                <a:gd name="T33" fmla="*/ 29 h 252"/>
                <a:gd name="T34" fmla="*/ 65427 w 1120"/>
                <a:gd name="T35" fmla="*/ 31 h 252"/>
                <a:gd name="T36" fmla="*/ 42555 w 1120"/>
                <a:gd name="T37" fmla="*/ 32 h 252"/>
                <a:gd name="T38" fmla="*/ 23823 w 1120"/>
                <a:gd name="T39" fmla="*/ 33 h 252"/>
                <a:gd name="T40" fmla="*/ 10438 w 1120"/>
                <a:gd name="T41" fmla="*/ 34 h 252"/>
                <a:gd name="T42" fmla="*/ 3205 w 1120"/>
                <a:gd name="T43" fmla="*/ 35 h 252"/>
                <a:gd name="T44" fmla="*/ 0 w 1120"/>
                <a:gd name="T45" fmla="*/ 35 h 252"/>
                <a:gd name="T46" fmla="*/ 0 w 1120"/>
                <a:gd name="T47" fmla="*/ 8 h 252"/>
                <a:gd name="T48" fmla="*/ 290727 w 1120"/>
                <a:gd name="T49" fmla="*/ 0 h 252"/>
                <a:gd name="T50" fmla="*/ 581466 w 1120"/>
                <a:gd name="T51" fmla="*/ 8 h 252"/>
                <a:gd name="T52" fmla="*/ 581466 w 1120"/>
                <a:gd name="T53" fmla="*/ 35 h 252"/>
                <a:gd name="T54" fmla="*/ 581466 w 1120"/>
                <a:gd name="T55" fmla="*/ 3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65" name="Rectangle 17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 smtClean="0"/>
                <a:t>Программа фольклорной студии «Лапоток»</a:t>
              </a: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14282" y="3000372"/>
            <a:ext cx="8686800" cy="1303097"/>
            <a:chOff x="1344" y="1318"/>
            <a:chExt cx="2928" cy="810"/>
          </a:xfrm>
        </p:grpSpPr>
        <p:sp>
          <p:nvSpPr>
            <p:cNvPr id="6162" name="Freeform 20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581466 w 1120"/>
                <a:gd name="T1" fmla="*/ 35 h 252"/>
                <a:gd name="T2" fmla="*/ 579294 w 1120"/>
                <a:gd name="T3" fmla="*/ 35 h 252"/>
                <a:gd name="T4" fmla="*/ 571030 w 1120"/>
                <a:gd name="T5" fmla="*/ 34 h 252"/>
                <a:gd name="T6" fmla="*/ 557650 w 1120"/>
                <a:gd name="T7" fmla="*/ 33 h 252"/>
                <a:gd name="T8" fmla="*/ 538919 w 1120"/>
                <a:gd name="T9" fmla="*/ 32 h 252"/>
                <a:gd name="T10" fmla="*/ 514903 w 1120"/>
                <a:gd name="T11" fmla="*/ 31 h 252"/>
                <a:gd name="T12" fmla="*/ 486915 w 1120"/>
                <a:gd name="T13" fmla="*/ 29 h 252"/>
                <a:gd name="T14" fmla="*/ 454799 w 1120"/>
                <a:gd name="T15" fmla="*/ 29 h 252"/>
                <a:gd name="T16" fmla="*/ 418444 w 1120"/>
                <a:gd name="T17" fmla="*/ 27 h 252"/>
                <a:gd name="T18" fmla="*/ 378938 w 1120"/>
                <a:gd name="T19" fmla="*/ 26 h 252"/>
                <a:gd name="T20" fmla="*/ 335346 w 1120"/>
                <a:gd name="T21" fmla="*/ 26 h 252"/>
                <a:gd name="T22" fmla="*/ 288555 w 1120"/>
                <a:gd name="T23" fmla="*/ 26 h 252"/>
                <a:gd name="T24" fmla="*/ 241835 w 1120"/>
                <a:gd name="T25" fmla="*/ 26 h 252"/>
                <a:gd name="T26" fmla="*/ 199322 w 1120"/>
                <a:gd name="T27" fmla="*/ 26 h 252"/>
                <a:gd name="T28" fmla="*/ 159829 w 1120"/>
                <a:gd name="T29" fmla="*/ 27 h 252"/>
                <a:gd name="T30" fmla="*/ 123433 w 1120"/>
                <a:gd name="T31" fmla="*/ 29 h 252"/>
                <a:gd name="T32" fmla="*/ 92479 w 1120"/>
                <a:gd name="T33" fmla="*/ 29 h 252"/>
                <a:gd name="T34" fmla="*/ 65427 w 1120"/>
                <a:gd name="T35" fmla="*/ 31 h 252"/>
                <a:gd name="T36" fmla="*/ 42555 w 1120"/>
                <a:gd name="T37" fmla="*/ 32 h 252"/>
                <a:gd name="T38" fmla="*/ 23823 w 1120"/>
                <a:gd name="T39" fmla="*/ 33 h 252"/>
                <a:gd name="T40" fmla="*/ 10438 w 1120"/>
                <a:gd name="T41" fmla="*/ 34 h 252"/>
                <a:gd name="T42" fmla="*/ 3205 w 1120"/>
                <a:gd name="T43" fmla="*/ 35 h 252"/>
                <a:gd name="T44" fmla="*/ 0 w 1120"/>
                <a:gd name="T45" fmla="*/ 35 h 252"/>
                <a:gd name="T46" fmla="*/ 0 w 1120"/>
                <a:gd name="T47" fmla="*/ 8 h 252"/>
                <a:gd name="T48" fmla="*/ 290727 w 1120"/>
                <a:gd name="T49" fmla="*/ 0 h 252"/>
                <a:gd name="T50" fmla="*/ 581466 w 1120"/>
                <a:gd name="T51" fmla="*/ 8 h 252"/>
                <a:gd name="T52" fmla="*/ 581466 w 1120"/>
                <a:gd name="T53" fmla="*/ 35 h 252"/>
                <a:gd name="T54" fmla="*/ 581466 w 1120"/>
                <a:gd name="T55" fmla="*/ 3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Rectangle 21"/>
            <p:cNvSpPr>
              <a:spLocks noChangeArrowheads="1"/>
            </p:cNvSpPr>
            <p:nvPr/>
          </p:nvSpPr>
          <p:spPr bwMode="gray">
            <a:xfrm>
              <a:off x="1344" y="1318"/>
              <a:ext cx="2928" cy="755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 smtClean="0"/>
                <a:t>Авторская программа комбинаторного вида «Город, в котором я живу»</a:t>
              </a:r>
              <a:r>
                <a:rPr lang="ru-RU" sz="16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рекомендована   экспертно – методическим  советом МАУ «ЦРО» г. Братска 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(протокол </a:t>
              </a: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rPr>
                <a:t> № 3 от 26. 10. 2011 г. , приказ № 30 от 28. 10. 2011 г.)</a:t>
              </a:r>
              <a:endParaRPr lang="ru-RU" sz="1400" dirty="0" smtClean="0"/>
            </a:p>
            <a:p>
              <a:endParaRPr lang="ru-RU" dirty="0" smtClean="0"/>
            </a:p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357290" y="571480"/>
            <a:ext cx="6429420" cy="928694"/>
          </a:xfrm>
          <a:prstGeom prst="rect">
            <a:avLst/>
          </a:prstGeom>
        </p:spPr>
        <p:txBody>
          <a:bodyPr>
            <a:prstTxWarp prst="textDeflate">
              <a:avLst/>
            </a:prstTxWarp>
            <a:spAutoFit/>
          </a:bodyPr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педагогические и методические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ресурсы  ДОУ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77153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Почему возникла необходимость обращения к  реализации национально – культурного компонента:</a:t>
            </a:r>
          </a:p>
          <a:p>
            <a:pPr algn="ctr"/>
            <a:endParaRPr lang="ru-RU" sz="2800" i="1" dirty="0" smtClean="0"/>
          </a:p>
          <a:p>
            <a:pPr algn="ctr"/>
            <a:endParaRPr lang="ru-RU" sz="2800" i="1" dirty="0" smtClean="0"/>
          </a:p>
          <a:p>
            <a:pPr>
              <a:buBlip>
                <a:blip r:embed="rId2"/>
              </a:buBlip>
            </a:pPr>
            <a:r>
              <a:rPr lang="ru-RU" sz="2800" i="1" dirty="0"/>
              <a:t>С</a:t>
            </a:r>
            <a:r>
              <a:rPr lang="ru-RU" sz="2800" i="1" dirty="0" smtClean="0"/>
              <a:t>тандартизация </a:t>
            </a:r>
            <a:r>
              <a:rPr lang="ru-RU" sz="2800" i="1" dirty="0"/>
              <a:t>образования</a:t>
            </a:r>
            <a:r>
              <a:rPr lang="ru-RU" sz="2800" i="1" dirty="0" smtClean="0"/>
              <a:t>.</a:t>
            </a:r>
          </a:p>
          <a:p>
            <a:endParaRPr lang="ru-RU" sz="2800" i="1" dirty="0" smtClean="0"/>
          </a:p>
          <a:p>
            <a:pPr>
              <a:buBlip>
                <a:blip r:embed="rId2"/>
              </a:buBlip>
            </a:pPr>
            <a:r>
              <a:rPr lang="ru-RU" sz="2800" i="1" dirty="0"/>
              <a:t>Федеральные государственные требования  </a:t>
            </a:r>
            <a:r>
              <a:rPr lang="ru-RU" sz="2800" i="1" dirty="0" smtClean="0"/>
              <a:t>к ООП ДО ДОУ</a:t>
            </a:r>
          </a:p>
          <a:p>
            <a:endParaRPr lang="ru-RU" sz="2800" i="1" dirty="0" smtClean="0"/>
          </a:p>
          <a:p>
            <a:pPr>
              <a:buBlip>
                <a:blip r:embed="rId2"/>
              </a:buBlip>
            </a:pPr>
            <a:r>
              <a:rPr lang="ru-RU" sz="2800" i="1" dirty="0" smtClean="0"/>
              <a:t>Социальный заказ </a:t>
            </a:r>
            <a:r>
              <a:rPr lang="ru-RU" sz="2800" i="1" dirty="0"/>
              <a:t>на образование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142984"/>
          <a:ext cx="6477024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4786322"/>
            <a:ext cx="5572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/>
              <a:t>Реформирование системы образования в РФ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71612"/>
            <a:ext cx="636552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Обеспечение </a:t>
            </a:r>
            <a:r>
              <a:rPr lang="ru-RU" i="1" dirty="0"/>
              <a:t>высокого уровня </a:t>
            </a:r>
            <a:r>
              <a:rPr lang="ru-RU" i="1" dirty="0" smtClean="0"/>
              <a:t>образования; 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Обеспечение высокого уровня общей культуры; 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Развитие интеллекта;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Удовлетворение личностных интересов;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Удовлетворение  </a:t>
            </a:r>
            <a:r>
              <a:rPr lang="ru-RU" i="1" dirty="0"/>
              <a:t>познавательных </a:t>
            </a:r>
            <a:r>
              <a:rPr lang="ru-RU" i="1" dirty="0" smtClean="0"/>
              <a:t>интересов; 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/>
              <a:t> </a:t>
            </a:r>
            <a:r>
              <a:rPr lang="ru-RU" i="1" dirty="0" smtClean="0"/>
              <a:t>Изучение </a:t>
            </a:r>
            <a:r>
              <a:rPr lang="ru-RU" i="1" dirty="0" err="1" smtClean="0"/>
              <a:t>этно-культуры</a:t>
            </a:r>
            <a:r>
              <a:rPr lang="ru-RU" i="1" dirty="0" smtClean="0"/>
              <a:t>;</a:t>
            </a:r>
          </a:p>
          <a:p>
            <a:endParaRPr lang="ru-RU" i="1" dirty="0" smtClean="0"/>
          </a:p>
          <a:p>
            <a:pPr>
              <a:buBlip>
                <a:blip r:embed="rId2"/>
              </a:buBlip>
            </a:pPr>
            <a:r>
              <a:rPr lang="ru-RU" i="1" dirty="0" smtClean="0"/>
              <a:t> Приобщение к национальным ценностям.</a:t>
            </a:r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571480"/>
            <a:ext cx="6143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Новая образовательная парадигма – это: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CC7CF-3D3E-4B30-BA32-E006D1B3873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7795" name="AutoShape 3"/>
          <p:cNvSpPr>
            <a:spLocks noChangeArrowheads="1"/>
          </p:cNvSpPr>
          <p:nvPr/>
        </p:nvSpPr>
        <p:spPr bwMode="auto">
          <a:xfrm>
            <a:off x="5143504" y="3357562"/>
            <a:ext cx="3429000" cy="171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417796" name="AutoShape 5"/>
          <p:cNvSpPr>
            <a:spLocks noChangeArrowheads="1"/>
          </p:cNvSpPr>
          <p:nvPr/>
        </p:nvSpPr>
        <p:spPr bwMode="auto">
          <a:xfrm>
            <a:off x="571472" y="3357562"/>
            <a:ext cx="3429000" cy="171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 smtClean="0"/>
              <a:t>Развитие</a:t>
            </a:r>
          </a:p>
          <a:p>
            <a:pPr algn="ctr" eaLnBrk="0" hangingPunct="0">
              <a:defRPr/>
            </a:pPr>
            <a:r>
              <a:rPr lang="ru-RU" b="1" dirty="0" smtClean="0"/>
              <a:t> </a:t>
            </a:r>
            <a:r>
              <a:rPr lang="ru-RU" b="1" dirty="0"/>
              <a:t>национального </a:t>
            </a:r>
            <a:endParaRPr lang="ru-RU" b="1" dirty="0" smtClean="0"/>
          </a:p>
          <a:p>
            <a:pPr algn="ctr" eaLnBrk="0" hangingPunct="0">
              <a:defRPr/>
            </a:pPr>
            <a:r>
              <a:rPr lang="ru-RU" b="1" dirty="0" smtClean="0"/>
              <a:t>образования</a:t>
            </a:r>
            <a:endParaRPr lang="ru-RU" b="1" dirty="0">
              <a:latin typeface="Verdana" pitchFamily="34" charset="0"/>
            </a:endParaRPr>
          </a:p>
        </p:txBody>
      </p:sp>
      <p:sp>
        <p:nvSpPr>
          <p:cNvPr id="88071" name="Freeform 7"/>
          <p:cNvSpPr>
            <a:spLocks/>
          </p:cNvSpPr>
          <p:nvPr/>
        </p:nvSpPr>
        <p:spPr bwMode="gray">
          <a:xfrm>
            <a:off x="3286116" y="2214554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410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73" name="Freeform 9"/>
          <p:cNvSpPr>
            <a:spLocks/>
          </p:cNvSpPr>
          <p:nvPr/>
        </p:nvSpPr>
        <p:spPr bwMode="gray">
          <a:xfrm flipH="1">
            <a:off x="4857752" y="2143116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5984" y="571480"/>
            <a:ext cx="4267200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8807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8807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 dirty="0">
                  <a:latin typeface="Arial" pitchFamily="34" charset="0"/>
                </a:endParaRPr>
              </a:p>
            </p:txBody>
          </p:sp>
        </p:grpSp>
        <p:sp>
          <p:nvSpPr>
            <p:cNvPr id="8807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807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808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 sz="2400" dirty="0">
                <a:latin typeface="Arial" pitchFamily="34" charset="0"/>
              </a:endParaRPr>
            </a:p>
          </p:txBody>
        </p:sp>
        <p:sp>
          <p:nvSpPr>
            <p:cNvPr id="8808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 sz="3200" dirty="0">
                <a:latin typeface="Arial" pitchFamily="34" charset="0"/>
              </a:endParaRPr>
            </a:p>
          </p:txBody>
        </p:sp>
      </p:grpSp>
      <p:sp>
        <p:nvSpPr>
          <p:cNvPr id="4109" name="Прямоугольник 25"/>
          <p:cNvSpPr>
            <a:spLocks noChangeArrowheads="1"/>
          </p:cNvSpPr>
          <p:nvPr/>
        </p:nvSpPr>
        <p:spPr bwMode="auto">
          <a:xfrm>
            <a:off x="4572000" y="3643314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/>
              <a:t>Внедрение</a:t>
            </a:r>
          </a:p>
          <a:p>
            <a:pPr algn="ctr" eaLnBrk="0" hangingPunct="0"/>
            <a:r>
              <a:rPr lang="ru-RU" sz="1600" b="1" dirty="0" smtClean="0"/>
              <a:t> </a:t>
            </a:r>
            <a:r>
              <a:rPr lang="ru-RU" sz="1600" b="1" dirty="0"/>
              <a:t>национально-культурного </a:t>
            </a:r>
            <a:endParaRPr lang="ru-RU" sz="1600" b="1" dirty="0" smtClean="0"/>
          </a:p>
          <a:p>
            <a:pPr algn="ctr" eaLnBrk="0" hangingPunct="0"/>
            <a:r>
              <a:rPr lang="ru-RU" sz="1600" b="1" dirty="0" smtClean="0"/>
              <a:t>компонента </a:t>
            </a:r>
            <a:r>
              <a:rPr lang="ru-RU" sz="1600" b="1" dirty="0"/>
              <a:t>в процесс </a:t>
            </a:r>
            <a:endParaRPr lang="ru-RU" sz="1600" b="1" dirty="0" smtClean="0"/>
          </a:p>
          <a:p>
            <a:pPr algn="ctr" eaLnBrk="0" hangingPunct="0"/>
            <a:r>
              <a:rPr lang="ru-RU" sz="1600" b="1" dirty="0" smtClean="0"/>
              <a:t>обучения </a:t>
            </a:r>
            <a:r>
              <a:rPr lang="ru-RU" sz="1600" b="1" dirty="0"/>
              <a:t>и воспитания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3108" y="64291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/>
              <a:t>Пути модернизации </a:t>
            </a:r>
          </a:p>
          <a:p>
            <a:pPr algn="ctr"/>
            <a:r>
              <a:rPr lang="ru-RU" sz="1400" b="1" dirty="0" smtClean="0"/>
              <a:t>педагогической системы</a:t>
            </a:r>
          </a:p>
          <a:p>
            <a:pPr algn="ctr"/>
            <a:r>
              <a:rPr lang="ru-RU" sz="1400" b="1" dirty="0" smtClean="0"/>
              <a:t> с учетом регионального </a:t>
            </a:r>
          </a:p>
          <a:p>
            <a:pPr algn="ctr"/>
            <a:r>
              <a:rPr lang="ru-RU" sz="1400" b="1" dirty="0" smtClean="0"/>
              <a:t>компонента </a:t>
            </a:r>
            <a:endParaRPr lang="ru-RU" sz="14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626573" cy="9286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Положительные эффекты </a:t>
            </a:r>
          </a:p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регионализации образования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8"/>
            <a:ext cx="7699544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Социализация личности ребенка;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Демократизация </a:t>
            </a:r>
            <a:r>
              <a:rPr lang="ru-RU" sz="1700" i="1" dirty="0"/>
              <a:t>и </a:t>
            </a:r>
            <a:r>
              <a:rPr lang="ru-RU" sz="1700" i="1" dirty="0" err="1" smtClean="0"/>
              <a:t>гумманизация</a:t>
            </a:r>
            <a:r>
              <a:rPr lang="ru-RU" sz="1700" i="1" dirty="0" smtClean="0"/>
              <a:t> образования;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Личностно-ориентированный  подход;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Освоение </a:t>
            </a:r>
            <a:r>
              <a:rPr lang="ru-RU" sz="1700" i="1" dirty="0"/>
              <a:t>нравственных, этических и эстетических </a:t>
            </a:r>
            <a:r>
              <a:rPr lang="ru-RU" sz="1700" i="1" dirty="0" smtClean="0"/>
              <a:t>категорий;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Освоение богатства национально-региональной культуры,</a:t>
            </a:r>
          </a:p>
          <a:p>
            <a:r>
              <a:rPr lang="ru-RU" sz="1700" i="1" dirty="0" smtClean="0"/>
              <a:t> традиций</a:t>
            </a:r>
            <a:r>
              <a:rPr lang="ru-RU" sz="1700" i="1" dirty="0"/>
              <a:t>, духовных устремлений </a:t>
            </a:r>
            <a:r>
              <a:rPr lang="ru-RU" sz="1700" i="1" dirty="0" smtClean="0"/>
              <a:t>и ценностей;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Воспитание  </a:t>
            </a:r>
            <a:r>
              <a:rPr lang="ru-RU" sz="1700" i="1" dirty="0"/>
              <a:t>духовной </a:t>
            </a:r>
            <a:r>
              <a:rPr lang="ru-RU" sz="1700" i="1" dirty="0" smtClean="0"/>
              <a:t>культуры и воспитанности дошкольника;</a:t>
            </a:r>
          </a:p>
          <a:p>
            <a:endParaRPr lang="ru-RU" sz="1700" i="1" dirty="0" smtClean="0"/>
          </a:p>
          <a:p>
            <a:pPr>
              <a:buFont typeface="Wingdings" pitchFamily="2" charset="2"/>
              <a:buChar char="ü"/>
            </a:pPr>
            <a:r>
              <a:rPr lang="ru-RU" sz="1700" i="1" dirty="0" smtClean="0"/>
              <a:t>Развитие самостоятельности</a:t>
            </a:r>
            <a:r>
              <a:rPr lang="ru-RU" sz="1700" i="1" dirty="0"/>
              <a:t>, </a:t>
            </a:r>
            <a:r>
              <a:rPr lang="ru-RU" sz="1700" i="1" dirty="0" smtClean="0"/>
              <a:t>творчества,  активности</a:t>
            </a:r>
            <a:r>
              <a:rPr lang="ru-RU" sz="1700" i="1" dirty="0"/>
              <a:t>;</a:t>
            </a:r>
            <a:endParaRPr lang="ru-RU" sz="1700" i="1" dirty="0" smtClean="0"/>
          </a:p>
          <a:p>
            <a:endParaRPr lang="ru-RU" sz="1700" dirty="0" smtClean="0"/>
          </a:p>
          <a:p>
            <a:endParaRPr lang="ru-RU" sz="17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715304" cy="1285884"/>
          </a:xfrm>
          <a:prstGeom prst="rect">
            <a:avLst/>
          </a:prstGeom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Противоречия, осложняющие процесс реализации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национально – культурного компонента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2134362"/>
            <a:ext cx="8286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Есть в  образовательной программе – нет в воспитательно - образовательном процессе;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Есть  документы образования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нет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методических разработок;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i="1" dirty="0" smtClean="0">
                <a:ea typeface="Calibri" pitchFamily="34" charset="0"/>
                <a:cs typeface="Times New Roman" pitchFamily="18" charset="0"/>
              </a:rPr>
              <a:t>Есть н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еобходимость реализации НРК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нет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материально-технической и учебно-методическая базы по его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обеспечению;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i="1" dirty="0" smtClean="0">
                <a:ea typeface="Calibri" pitchFamily="34" charset="0"/>
                <a:cs typeface="Times New Roman" pitchFamily="18" charset="0"/>
              </a:rPr>
              <a:t>Есть </a:t>
            </a:r>
            <a:r>
              <a:rPr lang="ru-RU" i="1" dirty="0" err="1" smtClean="0"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ехнологизация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педагогических процессов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нет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технологий реализации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как регионального, так и национального - культурного  компонентов.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2129985"/>
            <a:ext cx="78581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отражать своеобразие конкретного региона;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учитывать потребность региональной самоидентификации общества;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отражать образовательные запросы населения;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опираться на научный и методический потенциал региона как основу для разработки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реализации образовательных программ и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стратегий;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соответствовать условиям демократизации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общества и необходимости усиления 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духовного потенциала населения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642918"/>
            <a:ext cx="7000924" cy="1214446"/>
          </a:xfrm>
          <a:prstGeom prst="rect">
            <a:avLst/>
          </a:prstGeom>
        </p:spPr>
        <p:txBody>
          <a:bodyPr wrap="square">
            <a:prstTxWarp prst="textDeflat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n w="18000">
                  <a:solidFill>
                    <a:srgbClr val="9F2936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реализации </a:t>
            </a:r>
            <a:r>
              <a:rPr lang="ru-RU" sz="1400" b="1" dirty="0" smtClean="0">
                <a:ln w="18000">
                  <a:solidFill>
                    <a:srgbClr val="9F2936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национально-регионального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n w="18000">
                  <a:solidFill>
                    <a:srgbClr val="9F2936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ln w="18000">
                  <a:solidFill>
                    <a:srgbClr val="9F2936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компонента в образовании  должна:</a:t>
            </a:r>
            <a:endParaRPr lang="ru-RU" sz="900" b="1" dirty="0">
              <a:ln w="18000">
                <a:solidFill>
                  <a:srgbClr val="9F2936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0"/>
            <a:ext cx="6572296" cy="1071570"/>
          </a:xfrm>
          <a:prstGeom prst="rect">
            <a:avLst/>
          </a:prstGeom>
        </p:spPr>
        <p:txBody>
          <a:bodyPr wrap="square">
            <a:prstTxWarp prst="textDeflat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Условия эффективной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реализации НРК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071678"/>
            <a:ext cx="80010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Наличие образовательных программ по национально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культурному и региональному компоненту.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Учебно-методическое сопровождение 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едагогического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процесса.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Обеспечение достижения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образовательных результатов 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посредством конкретной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едагогической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технологии.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Наличие системы профессионально-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педагогической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подготовки и переподготовки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lang="ru-RU" i="1" dirty="0" smtClean="0">
                <a:ea typeface="Calibri" pitchFamily="34" charset="0"/>
                <a:cs typeface="Arial" pitchFamily="34" charset="0"/>
              </a:rPr>
              <a:t>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едагогических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кадров, занимающихся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реализацией НРК.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433</TotalTime>
  <Words>429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Ильинишна</dc:creator>
  <cp:lastModifiedBy>Ирина Ильинишна</cp:lastModifiedBy>
  <cp:revision>9</cp:revision>
  <dcterms:created xsi:type="dcterms:W3CDTF">2013-05-20T08:05:40Z</dcterms:created>
  <dcterms:modified xsi:type="dcterms:W3CDTF">2014-04-08T02:44:40Z</dcterms:modified>
</cp:coreProperties>
</file>