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notesMasterIdLst>
    <p:notesMasterId r:id="rId54"/>
  </p:notesMasterIdLst>
  <p:sldIdLst>
    <p:sldId id="257" r:id="rId2"/>
    <p:sldId id="331" r:id="rId3"/>
    <p:sldId id="336" r:id="rId4"/>
    <p:sldId id="367" r:id="rId5"/>
    <p:sldId id="332" r:id="rId6"/>
    <p:sldId id="407" r:id="rId7"/>
    <p:sldId id="406" r:id="rId8"/>
    <p:sldId id="404" r:id="rId9"/>
    <p:sldId id="405" r:id="rId10"/>
    <p:sldId id="397" r:id="rId11"/>
    <p:sldId id="396" r:id="rId12"/>
    <p:sldId id="400" r:id="rId13"/>
    <p:sldId id="398" r:id="rId14"/>
    <p:sldId id="401" r:id="rId15"/>
    <p:sldId id="359" r:id="rId16"/>
    <p:sldId id="360" r:id="rId17"/>
    <p:sldId id="361" r:id="rId18"/>
    <p:sldId id="362" r:id="rId19"/>
    <p:sldId id="368" r:id="rId20"/>
    <p:sldId id="366" r:id="rId21"/>
    <p:sldId id="356" r:id="rId22"/>
    <p:sldId id="369" r:id="rId23"/>
    <p:sldId id="364" r:id="rId24"/>
    <p:sldId id="371" r:id="rId25"/>
    <p:sldId id="370" r:id="rId26"/>
    <p:sldId id="373" r:id="rId27"/>
    <p:sldId id="372" r:id="rId28"/>
    <p:sldId id="374" r:id="rId29"/>
    <p:sldId id="375" r:id="rId30"/>
    <p:sldId id="377" r:id="rId31"/>
    <p:sldId id="379" r:id="rId32"/>
    <p:sldId id="378" r:id="rId33"/>
    <p:sldId id="388" r:id="rId34"/>
    <p:sldId id="382" r:id="rId35"/>
    <p:sldId id="380" r:id="rId36"/>
    <p:sldId id="391" r:id="rId37"/>
    <p:sldId id="392" r:id="rId38"/>
    <p:sldId id="393" r:id="rId39"/>
    <p:sldId id="394" r:id="rId40"/>
    <p:sldId id="395" r:id="rId41"/>
    <p:sldId id="410" r:id="rId42"/>
    <p:sldId id="409" r:id="rId43"/>
    <p:sldId id="411" r:id="rId44"/>
    <p:sldId id="412" r:id="rId45"/>
    <p:sldId id="334" r:id="rId46"/>
    <p:sldId id="326" r:id="rId47"/>
    <p:sldId id="327" r:id="rId48"/>
    <p:sldId id="333" r:id="rId49"/>
    <p:sldId id="383" r:id="rId50"/>
    <p:sldId id="384" r:id="rId51"/>
    <p:sldId id="385" r:id="rId52"/>
    <p:sldId id="310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CC3399"/>
    <a:srgbClr val="8A108A"/>
    <a:srgbClr val="FF9900"/>
    <a:srgbClr val="CC6600"/>
    <a:srgbClr val="660033"/>
    <a:srgbClr val="996633"/>
    <a:srgbClr val="BC8AC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8718" autoAdjust="0"/>
  </p:normalViewPr>
  <p:slideViewPr>
    <p:cSldViewPr>
      <p:cViewPr varScale="1">
        <p:scale>
          <a:sx n="49" d="100"/>
          <a:sy n="49" d="100"/>
        </p:scale>
        <p:origin x="-11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5E4EE75-A1B1-4D4A-9C64-1A3A2D5F3163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4D078CB-BC05-4124-B858-3772F44A4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pitchFamily="34" charset="0"/>
            </a:endParaRP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CF6C75-0364-47C7-87B3-AB0C42A992C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0340B24-20A4-427F-A60B-DC6BF43A8C46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401DFFF-0636-4B0A-9C29-DA47D5B401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77BCE87-C281-4BD1-89A8-E209F4A0C8BA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58DBF58-48EB-40D6-B9BC-7285FE4F15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50F201F-123A-4842-80DF-E7D861E2FEB6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69EDABA-E239-424F-B999-572FC64930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55C8D-CDF0-4236-94C8-A02C79CBCB2A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25D7C-7419-4D2F-8348-97686AA3D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B37331B-B773-40B5-8800-29281CCFD522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8AC4689-80E5-4573-8338-5638CE38AF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019A0D-816A-46C2-93F7-E04DFDC3F1AA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A6BDAC2-FBF6-48FE-B1B2-EF6D66F3A8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A6947D-4A45-433A-BE82-074B6746C38A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220081-5065-4808-8366-206FAFF3DC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A9BC4DB-90E2-4607-AE26-8AECE517C6FB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699323D-B60D-4733-BDBB-2E513D943C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A776CEF-D48E-4944-A341-DFD787C75C4D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B8D99B-6A8E-4C62-AFE0-3216B06574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0290246-A491-4FA5-9C5E-D43A38553AA5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CB57158-BB45-45EF-8EDD-CCC29C44B1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E333483-7F21-4A85-8223-0CB35DA3BEED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F2794CC-C726-4396-9DC8-D645147B0B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53FFE8-2588-4A5B-BC87-44F910D0901C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518976F-A7E4-46FB-9328-33E661428C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55C2A308-7269-4D6C-9C9B-2D0F9495AA7D}" type="datetimeFigureOut">
              <a:rPr lang="ru-RU" smtClean="0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E5D18E04-CF0E-48BD-98B2-485BDF45AC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lnet.ee/author.html" TargetMode="External"/><Relationship Id="rId2" Type="http://schemas.openxmlformats.org/officeDocument/2006/relationships/hyperlink" Target="http://domenstat.ru/efamily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lnet.ee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" TargetMode="External"/><Relationship Id="rId7" Type="http://schemas.openxmlformats.org/officeDocument/2006/relationships/hyperlink" Target="http://www.semkodeks.ru/" TargetMode="External"/><Relationship Id="rId2" Type="http://schemas.openxmlformats.org/officeDocument/2006/relationships/hyperlink" Target="http://www.consultant.ru/law/hotdocs/2312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i-detsad.ru/" TargetMode="External"/><Relationship Id="rId5" Type="http://schemas.openxmlformats.org/officeDocument/2006/relationships/hyperlink" Target="http://www.doshvozrast.ru/" TargetMode="External"/><Relationship Id="rId4" Type="http://schemas.openxmlformats.org/officeDocument/2006/relationships/hyperlink" Target="http://www.kirov.spb.ru/dou/48/index.php?option=com_content&amp;task=view&amp;id=21&amp;Itemid=47&amp;showall=1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nauka-pedagogika.com/pedagogika-13-00-01/dissertaciya-pedagogicheskie-usloviya-formirovaniya-osnov-pravovoy-kultury-na-nachalnyh-etapah-stanovleniya-lichnosti%2024.02.2013" TargetMode="External"/><Relationship Id="rId3" Type="http://schemas.openxmlformats.org/officeDocument/2006/relationships/hyperlink" Target="http://www.moideti.com/index.php?id_lang=1&amp;id_struct=3&amp;tag=593" TargetMode="External"/><Relationship Id="rId7" Type="http://schemas.openxmlformats.org/officeDocument/2006/relationships/hyperlink" Target="http://www.edu.ru/db/mo/Data/d_09/m655.html" TargetMode="External"/><Relationship Id="rId2" Type="http://schemas.openxmlformats.org/officeDocument/2006/relationships/hyperlink" Target="http://www.moideti.com/index.php?id_lang=1&amp;id_struct=3&amp;tag=8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mca-smile.ru/" TargetMode="External"/><Relationship Id="rId5" Type="http://schemas.openxmlformats.org/officeDocument/2006/relationships/hyperlink" Target="http://5ballov.qip.ru/" TargetMode="External"/><Relationship Id="rId4" Type="http://schemas.openxmlformats.org/officeDocument/2006/relationships/hyperlink" Target="http://www.moideti.com/article_view.php?id_article=601&amp;id_lang=1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5004048" y="1484313"/>
            <a:ext cx="4139952" cy="4824412"/>
          </a:xfrm>
          <a:ln w="57150"/>
        </p:spPr>
        <p:txBody>
          <a:bodyPr>
            <a:normAutofit fontScale="92500" lnSpcReduction="20000"/>
          </a:bodyPr>
          <a:lstStyle/>
          <a:p>
            <a:pPr>
              <a:buFontTx/>
              <a:buNone/>
              <a:defRPr/>
            </a:pPr>
            <a:r>
              <a:rPr lang="ru-RU" sz="3000" b="1" dirty="0" smtClean="0">
                <a:solidFill>
                  <a:srgbClr val="00B8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Материалы методической разработки: </a:t>
            </a:r>
            <a:r>
              <a:rPr lang="ru-RU" sz="3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«Рекомендации воспитателям по организации работы с родителями дошкольников по соблюдению прав ребенка»</a:t>
            </a:r>
            <a:endParaRPr lang="ru-RU" sz="30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4000" b="1" dirty="0" smtClean="0"/>
              <a:t> </a:t>
            </a:r>
            <a:r>
              <a:rPr lang="en-US" sz="4000" b="1" dirty="0" smtClean="0"/>
              <a:t>             </a:t>
            </a:r>
            <a:endParaRPr lang="en-US" sz="4000" b="1" dirty="0" smtClean="0">
              <a:latin typeface="Arial Black" pitchFamily="34" charset="0"/>
              <a:cs typeface="Aharoni" pitchFamily="2" charset="-79"/>
            </a:endParaRPr>
          </a:p>
          <a:p>
            <a:pPr algn="ctr" eaLnBrk="1" hangingPunct="1">
              <a:buFontTx/>
              <a:buNone/>
              <a:defRPr/>
            </a:pPr>
            <a:endParaRPr lang="ru-RU" sz="2000" dirty="0" smtClean="0"/>
          </a:p>
          <a:p>
            <a:pPr algn="ctr" eaLnBrk="1" hangingPunct="1">
              <a:buFontTx/>
              <a:buNone/>
              <a:defRPr/>
            </a:pPr>
            <a:endParaRPr lang="ru-RU" sz="2800" dirty="0" smtClean="0"/>
          </a:p>
        </p:txBody>
      </p:sp>
      <p:pic>
        <p:nvPicPr>
          <p:cNvPr id="3075" name="Picture 5" descr="http://im6-tub-ru.yandex.net/i?id=365530208-1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12776"/>
            <a:ext cx="4176713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332656"/>
            <a:ext cx="8100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ОРГАНИЗАЦИЯ РАБОТЫ С РОДИТЕЛЯМИ</a:t>
            </a:r>
            <a:endParaRPr lang="ru-RU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87624" y="3500438"/>
            <a:ext cx="7956376" cy="792162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Georgia" pitchFamily="18" charset="0"/>
              </a:rPr>
              <a:t>ВВЕДЕНИЕ</a:t>
            </a:r>
            <a:endParaRPr lang="ru-RU" sz="4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12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1100" y="333375"/>
            <a:ext cx="385603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50825" y="333375"/>
            <a:ext cx="8137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2400"/>
          </a:p>
          <a:p>
            <a:pPr algn="just"/>
            <a:endParaRPr lang="ru-RU" sz="2400"/>
          </a:p>
          <a:p>
            <a:pPr algn="just"/>
            <a:endParaRPr lang="ru-RU" sz="240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8892480" cy="6597352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   Воспитание, как один из важнейших видов человеческой деятельности, осуществляется самыми разнообразными средствами. Это слово, с которым воспитатель обращается к воспитаннику, организация уклада жизни воспитанников и труд, которым они занимаются.</a:t>
            </a:r>
          </a:p>
          <a:p>
            <a:pPr algn="just"/>
            <a:r>
              <a:rPr lang="ru-RU" sz="1800" b="1" dirty="0" smtClean="0"/>
              <a:t>   Особая роль в воспитании принадлежит праву. Согласно словарю русского языка под правом понимается </a:t>
            </a:r>
            <a:r>
              <a:rPr lang="ru-RU" sz="1800" b="1" i="1" dirty="0" smtClean="0"/>
              <a:t>«совокупность устанавливаемых и охраняемых государственной властью норм и правил, регулирующих отношение людей в обществе». </a:t>
            </a:r>
            <a:r>
              <a:rPr lang="ru-RU" sz="1800" b="1" dirty="0" smtClean="0"/>
              <a:t>В энциклопедическом словаре</a:t>
            </a:r>
            <a:r>
              <a:rPr lang="ru-RU" sz="1800" b="1" i="1" dirty="0" smtClean="0"/>
              <a:t> право - это совокупность общеобязательных правил поведения (норм) установленных или санкционированных государством.</a:t>
            </a:r>
            <a:r>
              <a:rPr lang="ru-RU" sz="1800" b="1" dirty="0" smtClean="0"/>
              <a:t> </a:t>
            </a:r>
          </a:p>
          <a:p>
            <a:pPr algn="just"/>
            <a:r>
              <a:rPr lang="ru-RU" sz="1400" b="1" dirty="0" smtClean="0"/>
              <a:t>    Права Человека - права на жизнь, свободу слова, неприкосновенность частной жизни, справедливую оплату труда, нормальное жилье, труд в здоровых производственных условиях, свободу совести и др.</a:t>
            </a:r>
          </a:p>
          <a:p>
            <a:pPr algn="just"/>
            <a:r>
              <a:rPr lang="ru-RU" sz="1800" b="1" dirty="0" smtClean="0"/>
              <a:t>   Право - форма общественного сознания, суть которой состоит в социальных нормах, обеспеченных принуждением со стороны государства, в чем заключается основное отличие прав от морали. Право понимается как совокупность социальных норм, признанных в данном обществе и имеющих официальную защиту, которые регулируют взаимодействие обладающих волей субъектов.</a:t>
            </a:r>
          </a:p>
          <a:p>
            <a:pPr algn="just"/>
            <a:r>
              <a:rPr lang="ru-RU" sz="1800" b="1" dirty="0" smtClean="0"/>
              <a:t>   Правовое воспитание - это целенаправленное и систематическое влияние на сознание и поведение ребенка. Цель этого влияния - формирование у него правовой воспитанности, то есть комплексного качества личности, которое характеризуется наличием и степенью </a:t>
            </a:r>
            <a:r>
              <a:rPr lang="ru-RU" sz="1800" b="1" dirty="0" err="1" smtClean="0"/>
              <a:t>сформированности</a:t>
            </a:r>
            <a:r>
              <a:rPr lang="ru-RU" sz="1800" b="1" dirty="0" smtClean="0"/>
              <a:t> у дошкольников глубоких и устойчивых правовых знаний и убеждений в правильном правовом поведении, реализация которого в практической деятельности отвечает требованиям общества.</a:t>
            </a:r>
            <a:endParaRPr lang="ru-RU" sz="1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50825" y="333375"/>
            <a:ext cx="8137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2400"/>
          </a:p>
          <a:p>
            <a:pPr algn="just"/>
            <a:endParaRPr lang="ru-RU" sz="2400"/>
          </a:p>
          <a:p>
            <a:pPr algn="just"/>
            <a:endParaRPr lang="ru-RU" sz="240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8892480" cy="6597352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Воспитание детей дошкольного возраста осуществляется в семье и детских учреждениях. </a:t>
            </a:r>
            <a:r>
              <a:rPr lang="ru-RU" sz="1800" b="1" dirty="0" smtClean="0">
                <a:solidFill>
                  <a:srgbClr val="FF0000"/>
                </a:solidFill>
              </a:rPr>
              <a:t>Цель и задачи, стоящие перед семьей и детским садом</a:t>
            </a:r>
            <a:r>
              <a:rPr lang="ru-RU" sz="1800" b="1" dirty="0" smtClean="0"/>
              <a:t>, едины: воспитать здоровых, всесторонне развитых людей, горячо любящих свою Родину.</a:t>
            </a:r>
          </a:p>
          <a:p>
            <a:pPr algn="just"/>
            <a:r>
              <a:rPr lang="ru-RU" sz="1800" b="1" dirty="0" smtClean="0"/>
              <a:t>   Общественное воспитание оказывает огромное влияние на формирование личности будущих граждан общества. В детском саду воспитанием детей занимаются педагоги, которые работают по единой Программе, в специально созданных условиях. В семье, несмотря на постоянно возрастающий культурный уровень людей, взрослые члены семьи не всегда имеют достаточные педагогические знания, не умеют установить правильные отношения между собой и с ребенком, не проявляют достаточной заботы о гармоничном развитии его личности. Поэтому программа воспитания, по которой работает детский сад, предусматривает не только непосредственную воспитательно-образовательную работу с детьми, но и широкую работу с родителями. Работники детских садов обязаны систематически и активно распространять педагогические знания, помогать семье правильно воспитывать детей, пропагандировать лучший опыт семейного воспитания, развивать преемственные связи между общественным и семейным воспитанием.</a:t>
            </a:r>
          </a:p>
          <a:p>
            <a:pPr algn="just"/>
            <a:r>
              <a:rPr lang="ru-RU" sz="1800" b="1" dirty="0" smtClean="0"/>
              <a:t>    Систематическое разностороннее педагогическое просвещение родителей предусматривает ознакомление их как с основами теоретических знаний, так и с практикой работы с детьми.</a:t>
            </a:r>
          </a:p>
          <a:p>
            <a:pPr algn="just"/>
            <a:r>
              <a:rPr lang="ru-RU" sz="1800" b="1" dirty="0" smtClean="0"/>
              <a:t>   Содержание работы с родителями должно охватывать широкий круг вопросов, освещать все стороны развития и воспитания ребенка.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50825" y="333375"/>
            <a:ext cx="8137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2400"/>
          </a:p>
          <a:p>
            <a:pPr algn="just"/>
            <a:endParaRPr lang="ru-RU" sz="2400"/>
          </a:p>
          <a:p>
            <a:pPr algn="just"/>
            <a:endParaRPr lang="ru-RU" sz="240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216778"/>
            <a:ext cx="7848872" cy="119599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</a:br>
            <a:r>
              <a:rPr lang="ru-RU" sz="2700" dirty="0" smtClean="0">
                <a:solidFill>
                  <a:schemeClr val="accent4">
                    <a:lumMod val="75000"/>
                  </a:schemeClr>
                </a:solidFill>
                <a:cs typeface="Aharoni" pitchFamily="2" charset="-79"/>
              </a:rPr>
              <a:t>Формы работы с родителями разнообразны: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457200" y="1700808"/>
            <a:ext cx="8219256" cy="48965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CC6600"/>
              </a:buClr>
              <a:buSzPct val="100000"/>
              <a:buFont typeface="Wingdings" pitchFamily="2" charset="2"/>
              <a:buChar char="v"/>
            </a:pPr>
            <a:r>
              <a:rPr lang="ru-RU" sz="2800" b="1" dirty="0" smtClean="0"/>
              <a:t>    живое слово, 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  <a:buFont typeface="Wingdings" pitchFamily="2" charset="2"/>
              <a:buChar char="v"/>
            </a:pPr>
            <a:r>
              <a:rPr lang="ru-RU" sz="2800" b="1" dirty="0" smtClean="0"/>
              <a:t>    показ воспитательной работы,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  <a:buFont typeface="Wingdings" pitchFamily="2" charset="2"/>
              <a:buChar char="v"/>
            </a:pPr>
            <a:r>
              <a:rPr lang="ru-RU" sz="2800" b="1" dirty="0" smtClean="0"/>
              <a:t>    организация выставок, педагогических  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</a:pPr>
            <a:r>
              <a:rPr lang="ru-RU" sz="2800" b="1" dirty="0" smtClean="0"/>
              <a:t>         библиотечек, 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  <a:buFont typeface="Wingdings" pitchFamily="2" charset="2"/>
              <a:buChar char="v"/>
            </a:pPr>
            <a:r>
              <a:rPr lang="ru-RU" sz="2800" b="1" dirty="0" smtClean="0"/>
              <a:t>    привлечение родителей к активному участию 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</a:pPr>
            <a:r>
              <a:rPr lang="ru-RU" sz="2800" b="1" dirty="0" smtClean="0"/>
              <a:t>         в жизни детского сада,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  <a:buFont typeface="Wingdings" pitchFamily="2" charset="2"/>
              <a:buChar char="v"/>
            </a:pPr>
            <a:r>
              <a:rPr lang="ru-RU" sz="2800" b="1" dirty="0" smtClean="0"/>
              <a:t>    использование </a:t>
            </a:r>
            <a:r>
              <a:rPr lang="ru-RU" sz="2800" b="1" dirty="0" err="1" smtClean="0"/>
              <a:t>мультимедийных</a:t>
            </a:r>
            <a:r>
              <a:rPr lang="ru-RU" sz="2800" b="1" dirty="0" smtClean="0"/>
              <a:t> презентаций </a:t>
            </a:r>
          </a:p>
          <a:p>
            <a:pPr>
              <a:lnSpc>
                <a:spcPct val="150000"/>
              </a:lnSpc>
              <a:buClr>
                <a:srgbClr val="CC6600"/>
              </a:buClr>
              <a:buSzPct val="100000"/>
            </a:pPr>
            <a:r>
              <a:rPr lang="ru-RU" sz="2800" b="1" dirty="0" smtClean="0"/>
              <a:t>         и  др.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147248" cy="2664296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3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Индивидуальные формы работы с родителями</a:t>
            </a:r>
            <a:r>
              <a:rPr lang="ru-RU" sz="2300" b="1" dirty="0" smtClean="0">
                <a:solidFill>
                  <a:schemeClr val="bg1">
                    <a:lumMod val="50000"/>
                  </a:schemeClr>
                </a:solidFill>
              </a:rPr>
              <a:t> - это беседы, консультации, посещения семей, поручения родителям и т. п. Общаясь с родителями индивидуально, воспитатель получает возможность установить с ними отношения, основанные на взаимном уважении, наметить пути действенной помощи семье, дать родителям конкретные советы.</a:t>
            </a:r>
          </a:p>
        </p:txBody>
      </p:sp>
      <p:sp>
        <p:nvSpPr>
          <p:cNvPr id="16" name="Текст 15"/>
          <p:cNvSpPr>
            <a:spLocks noGrp="1"/>
          </p:cNvSpPr>
          <p:nvPr>
            <p:ph type="body" sz="half" idx="3"/>
          </p:nvPr>
        </p:nvSpPr>
        <p:spPr>
          <a:xfrm>
            <a:off x="467544" y="4149080"/>
            <a:ext cx="8219256" cy="230425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300" b="1" dirty="0" smtClean="0">
                <a:solidFill>
                  <a:srgbClr val="8A10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коллектива родителей </a:t>
            </a:r>
            <a:r>
              <a:rPr lang="ru-RU" sz="2300" b="1" dirty="0" smtClean="0">
                <a:solidFill>
                  <a:srgbClr val="8A108A"/>
                </a:solidFill>
              </a:rPr>
              <a:t>организуются общие консультации, групповые и общие родительские собрания, конференции, тренинги, выставки, лекции, кружки; оформляются информационные и тематические стенды, фотомонтажи; проводятся вечера вопросов и ответов, встречи за круглым столом  и т. д.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6064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Ведется эта работа в двух направлениях: индивидуально и с коллективом родителей.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2348880"/>
            <a:ext cx="8100392" cy="187220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70C0"/>
                </a:solidFill>
                <a:latin typeface="Georgia" pitchFamily="18" charset="0"/>
              </a:rPr>
              <a:t>ЭТАПЫ ОРГАНИЗАЦИИ РАБОТЫ С РОДИТЕЛЯМИ ПО ПРАВОВОМУ ВОСПИТАНИЮ</a:t>
            </a:r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0"/>
            <a:ext cx="8100392" cy="1700808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400" b="1" dirty="0" smtClean="0">
                <a:solidFill>
                  <a:srgbClr val="006A00"/>
                </a:solidFill>
              </a:rPr>
              <a:t>Первый этап </a:t>
            </a:r>
            <a:br>
              <a:rPr lang="ru-RU" sz="4400" b="1" dirty="0" smtClean="0">
                <a:solidFill>
                  <a:srgbClr val="006A00"/>
                </a:solidFill>
              </a:rPr>
            </a:br>
            <a:r>
              <a:rPr lang="ru-RU" sz="4400" b="1" dirty="0" smtClean="0">
                <a:solidFill>
                  <a:srgbClr val="006A00"/>
                </a:solidFill>
              </a:rPr>
              <a:t>Организационный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772816"/>
            <a:ext cx="8172400" cy="5085184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Ознакомление с методической литературой по теме, изучение проблем в правовом воспитании детей.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Определение целей и задач.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Определение методов и приемов работы, форм и типов непосредственной образовательной деятельности, методов диагностики и методов анализа результатов деятельности.</a:t>
            </a:r>
          </a:p>
          <a:p>
            <a:pPr eaLnBrk="1" hangingPunct="1">
              <a:lnSpc>
                <a:spcPct val="90000"/>
              </a:lnSpc>
            </a:pPr>
            <a:endParaRPr lang="ru-RU" sz="2800" b="1" dirty="0" smtClean="0">
              <a:solidFill>
                <a:srgbClr val="000066"/>
              </a:solidFill>
              <a:latin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800" b="1" dirty="0" smtClean="0">
              <a:solidFill>
                <a:srgbClr val="00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648"/>
            <a:ext cx="8100392" cy="1296144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400" b="1" dirty="0" smtClean="0">
                <a:solidFill>
                  <a:srgbClr val="006A00"/>
                </a:solidFill>
              </a:rPr>
              <a:t>Второй этап</a:t>
            </a:r>
            <a:br>
              <a:rPr lang="ru-RU" sz="4400" b="1" dirty="0" smtClean="0">
                <a:solidFill>
                  <a:srgbClr val="006A00"/>
                </a:solidFill>
              </a:rPr>
            </a:br>
            <a:r>
              <a:rPr lang="ru-RU" sz="4400" b="1" dirty="0" smtClean="0">
                <a:solidFill>
                  <a:srgbClr val="006A00"/>
                </a:solidFill>
              </a:rPr>
              <a:t> Административный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844824"/>
            <a:ext cx="8100392" cy="501317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Встречи с родителями детей, собеседование, анкетирование родителей и детей.</a:t>
            </a:r>
          </a:p>
          <a:p>
            <a:pPr eaLnBrk="1" hangingPunct="1"/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Распределение  направлений деятельности и изучаемых вопросов, исходя из специфики программы ДОУ и результатов анализа и диагностики.</a:t>
            </a:r>
          </a:p>
          <a:p>
            <a:pPr eaLnBrk="1" hangingPunct="1"/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Консультирование с администрацией ДОУ по планированию работы.</a:t>
            </a:r>
          </a:p>
          <a:p>
            <a:pPr eaLnBrk="1" hangingPunct="1"/>
            <a:endParaRPr lang="ru-RU" sz="2800" b="1" dirty="0" smtClean="0">
              <a:solidFill>
                <a:srgbClr val="000066"/>
              </a:solidFill>
              <a:latin typeface="Century Gothic" pitchFamily="34" charset="0"/>
            </a:endParaRPr>
          </a:p>
          <a:p>
            <a:pPr eaLnBrk="1" hangingPunct="1"/>
            <a:endParaRPr lang="ru-RU" sz="2800" b="1" dirty="0" smtClean="0">
              <a:solidFill>
                <a:srgbClr val="000066"/>
              </a:solidFill>
              <a:latin typeface="Century Gothic" pitchFamily="34" charset="0"/>
            </a:endParaRPr>
          </a:p>
          <a:p>
            <a:pPr eaLnBrk="1" hangingPunct="1"/>
            <a:endParaRPr lang="ru-RU" sz="2800" b="1" dirty="0" smtClean="0">
              <a:solidFill>
                <a:srgbClr val="000066"/>
              </a:solidFill>
            </a:endParaRPr>
          </a:p>
          <a:p>
            <a:pPr eaLnBrk="1" hangingPunct="1"/>
            <a:endParaRPr lang="ru-RU" sz="2800" b="1" dirty="0" smtClean="0">
              <a:solidFill>
                <a:srgbClr val="000066"/>
              </a:solidFill>
            </a:endParaRPr>
          </a:p>
          <a:p>
            <a:pPr eaLnBrk="1" hangingPunct="1"/>
            <a:endParaRPr lang="ru-RU" sz="2800" b="1" dirty="0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0"/>
            <a:ext cx="8172400" cy="1700808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400" b="1" dirty="0" smtClean="0">
                <a:solidFill>
                  <a:srgbClr val="006A00"/>
                </a:solidFill>
              </a:rPr>
              <a:t>Третий этап</a:t>
            </a:r>
            <a:br>
              <a:rPr lang="ru-RU" sz="4400" b="1" dirty="0" smtClean="0">
                <a:solidFill>
                  <a:srgbClr val="006A00"/>
                </a:solidFill>
              </a:rPr>
            </a:br>
            <a:r>
              <a:rPr lang="ru-RU" sz="4400" b="1" dirty="0" smtClean="0">
                <a:solidFill>
                  <a:srgbClr val="006A00"/>
                </a:solidFill>
              </a:rPr>
              <a:t> Деятельный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988840"/>
            <a:ext cx="8172400" cy="486916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Составление  перспективного плана.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Разработка  содержания работы.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Разработка  содержания консультаций  и сценариев мероприятий с родителями.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Проведение  работы с детьми и родителями.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Промежуточное  обследование.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ru-RU" sz="2800" b="1" dirty="0" smtClean="0">
                <a:solidFill>
                  <a:srgbClr val="000066"/>
                </a:solidFill>
                <a:latin typeface="Century Gothic" pitchFamily="34" charset="0"/>
              </a:rPr>
              <a:t>Промежуточное подведение итогов.</a:t>
            </a:r>
          </a:p>
          <a:p>
            <a:pPr eaLnBrk="1" hangingPunct="1">
              <a:lnSpc>
                <a:spcPct val="90000"/>
              </a:lnSpc>
            </a:pPr>
            <a:endParaRPr lang="ru-RU" sz="2800" b="1" dirty="0" smtClean="0">
              <a:solidFill>
                <a:srgbClr val="000066"/>
              </a:solidFill>
              <a:latin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800" b="1" dirty="0" smtClean="0">
              <a:solidFill>
                <a:srgbClr val="00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43608" y="3068960"/>
            <a:ext cx="8100392" cy="2304256"/>
          </a:xfrm>
        </p:spPr>
        <p:txBody>
          <a:bodyPr>
            <a:normAutofit fontScale="90000"/>
          </a:bodyPr>
          <a:lstStyle/>
          <a:p>
            <a:pPr lvl="0" algn="ctr">
              <a:defRPr/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</a:rPr>
              <a:t>Рекомендации воспитателю по содержанию работы с родителями дошкольников по реализации прав детей </a:t>
            </a:r>
            <a:endParaRPr lang="ru-RU" sz="44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2560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0648"/>
            <a:ext cx="3411042" cy="248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АВТОР РАБОТЫ</a:t>
            </a:r>
            <a:endParaRPr lang="ru-RU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Содержимое 3" descr="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661190"/>
            <a:ext cx="4315673" cy="4000058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100" name="Содержимое 3"/>
          <p:cNvSpPr>
            <a:spLocks noGrp="1"/>
          </p:cNvSpPr>
          <p:nvPr>
            <p:ph sz="quarter" idx="4"/>
          </p:nvPr>
        </p:nvSpPr>
        <p:spPr>
          <a:xfrm>
            <a:off x="4499992" y="1268413"/>
            <a:ext cx="4320480" cy="504031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Файзуллина</a:t>
            </a:r>
            <a:endParaRPr lang="ru-RU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</a:pP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Светлана Владимировна</a:t>
            </a:r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006A00"/>
                </a:solidFill>
              </a:rPr>
              <a:t> воспитатель и социальный педагог </a:t>
            </a:r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006A00"/>
                </a:solidFill>
              </a:rPr>
              <a:t>МДОБУ детский сад  №11 </a:t>
            </a:r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006A00"/>
                </a:solidFill>
              </a:rPr>
              <a:t>городского округа </a:t>
            </a:r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006A00"/>
                </a:solidFill>
              </a:rPr>
              <a:t>г. </a:t>
            </a:r>
            <a:r>
              <a:rPr lang="ru-RU" b="1" dirty="0" err="1" smtClean="0">
                <a:solidFill>
                  <a:srgbClr val="006A00"/>
                </a:solidFill>
              </a:rPr>
              <a:t>Нефтекамск</a:t>
            </a:r>
            <a:r>
              <a:rPr lang="ru-RU" b="1" dirty="0" smtClean="0">
                <a:solidFill>
                  <a:srgbClr val="006A0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006A00"/>
                </a:solidFill>
              </a:rPr>
              <a:t>Республики Башкортостан</a:t>
            </a:r>
            <a:endParaRPr lang="ru-RU" dirty="0" smtClean="0">
              <a:solidFill>
                <a:srgbClr val="006A00"/>
              </a:solidFill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006A00"/>
                </a:solidFill>
              </a:rPr>
              <a:t> </a:t>
            </a:r>
            <a:endParaRPr lang="ru-RU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8100392" cy="76517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Arial Black" pitchFamily="34" charset="0"/>
              </a:rPr>
              <a:t>НАПРАВЛЕНИЯ РАБОТЫ С РОДИТЕЛЯМИ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096963"/>
          <a:ext cx="9144000" cy="5760720"/>
        </p:xfrm>
        <a:graphic>
          <a:graphicData uri="http://schemas.openxmlformats.org/drawingml/2006/table">
            <a:tbl>
              <a:tblPr/>
              <a:tblGrid>
                <a:gridCol w="536986"/>
                <a:gridCol w="3457373"/>
                <a:gridCol w="5149641"/>
              </a:tblGrid>
              <a:tr h="264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№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Формы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Виды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26639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Интерактивная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анкетирование;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диагностика;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дискуссия;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«круглые столы»;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родительские собрания;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конференции;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вечера вопросов и ответов;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тренинги;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консультации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специалистов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BFF"/>
                    </a:solidFill>
                  </a:tcPr>
                </a:tc>
              </a:tr>
              <a:tr h="177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тематические часы;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родительские собрания;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вечера отдыха;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семейные спортивные и интеллектуальные состязания;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творческие конкурсы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BFF"/>
                    </a:solidFill>
                  </a:tcPr>
                </a:tc>
              </a:tr>
              <a:tr h="903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C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Просветительская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использование СМИ для освещения проблем воспитания и обучения детей;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стенды и уголки для родителей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B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8100392" cy="1268413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ЭТАПЫ РАБОТЫ С РОДИТЕЛЯМИ ПО СОБЛЮДЕНИЮ ПРАВ РЕБЕНКА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874"/>
            <a:ext cx="8172400" cy="544512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этап. Знакомство родителей с организацией работы ДОУ, соблюдением в нем прав ребенка.</a:t>
            </a:r>
          </a:p>
          <a:p>
            <a:pPr>
              <a:buFontTx/>
              <a:buNone/>
              <a:defRPr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II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этап. Изучение социально-педагогических условий семейного воспитания и эмоционального самочувствия ребенка в семье.</a:t>
            </a:r>
          </a:p>
          <a:p>
            <a:pPr>
              <a:buFontTx/>
              <a:buNone/>
              <a:defRPr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III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этап.  Знакомство родителей с правовой базой воспитания и образования детей.</a:t>
            </a:r>
          </a:p>
          <a:p>
            <a:pPr>
              <a:buFontTx/>
              <a:buNone/>
              <a:defRPr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IV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этап. Разработка и использование технологий включения родителей в воспитательно-образовательный процесс.</a:t>
            </a:r>
          </a:p>
          <a:p>
            <a:pPr>
              <a:defRPr/>
            </a:pPr>
            <a:endParaRPr lang="ru-RU" sz="1800" u="sng" dirty="0" smtClean="0"/>
          </a:p>
          <a:p>
            <a:pPr>
              <a:defRPr/>
            </a:pPr>
            <a:endParaRPr lang="ru-RU" sz="1800" dirty="0" smtClean="0"/>
          </a:p>
          <a:p>
            <a:pPr>
              <a:defRPr/>
            </a:pPr>
            <a:endParaRPr lang="ru-RU" sz="1800" b="1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43608" y="3068960"/>
            <a:ext cx="8100392" cy="2592288"/>
          </a:xfrm>
        </p:spPr>
        <p:txBody>
          <a:bodyPr>
            <a:noAutofit/>
          </a:bodyPr>
          <a:lstStyle/>
          <a:p>
            <a:pPr lvl="0" algn="ctr">
              <a:defRPr/>
            </a:pP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 этап. Знакомство родителей с организацией работы ДОУ, соблюдением в нем прав ребенка.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2560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0648"/>
            <a:ext cx="3411042" cy="248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6870700" cy="17526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0648"/>
            <a:ext cx="7848872" cy="6597352"/>
          </a:xfrm>
        </p:spPr>
        <p:txBody>
          <a:bodyPr>
            <a:normAutofit lnSpcReduction="10000"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подписании Договора между родителями и детским садом мы стараемся, чтобы родители внимательно ознакомились с этим документом, обсудили его в семье, поняли его содержание. Это начало работы по повышению правовой компетентности родителей.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первом родительском собрании родители знакомятся с документами, которыми руководствуется педагогический коллектив: Конвенцией о правах ребенка, Конституцией Российской Федерации, Законом "Об образовании", другими федеральными законами и распоряжениями Президента Российской Федерации, Типовым положением о ДОУ, ФГТ, постановлениями и распоряжениями Администрации городского округа города. Родителям предлагается ознакомиться с Уставом ДОУ, в котором представлены права и обязанности всех участников образовательного процесса.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848872" cy="6858000"/>
          </a:xfrm>
        </p:spPr>
        <p:txBody>
          <a:bodyPr>
            <a:normAutofit fontScale="92500" lnSpcReduction="10000"/>
          </a:bodyPr>
          <a:lstStyle/>
          <a:p>
            <a:pPr marL="514350" lvl="0" indent="-514350" algn="just">
              <a:buAutoNum type="arabicPeriod" startAt="3"/>
            </a:pPr>
            <a:r>
              <a:rPr lang="ru-RU" sz="2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Программа «Детский сад - 2100», по которой работают воспитатели, представляется родителям на «Вечере семьи», где они вместе с детьми выполняют отдельные задания, знакомятся с играми и упражнениями во время беседы. Полезно сделать для родителей папку-передвижку по программе «К концу года дети могут…», где родители познакомятся с требованиями программы.</a:t>
            </a:r>
          </a:p>
          <a:p>
            <a:pPr marL="514350" indent="-514350" algn="just">
              <a:buFontTx/>
              <a:buAutoNum type="arabicPeriod" startAt="3"/>
            </a:pPr>
            <a:r>
              <a:rPr lang="ru-RU" sz="2600" b="1" dirty="0" smtClean="0"/>
              <a:t>Большое внимание уделяется знакомству с системой оздоровления в детском саду. В ДОУ разработан план работы по оздоровлению и физическому воспитанию детей, включающий в себя работу по организации рационального питания, закаливания, физической подготовки, формированию основ ЗОЖ и т.д. Ознакомление с реализацией прав детей в ДОУ в этом направлении проходит во время открытых просмотров режимных моментов, НОД и совместных праздников.</a:t>
            </a:r>
            <a:endParaRPr lang="ru-RU" sz="26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14350" indent="-514350" algn="just">
              <a:buFontTx/>
              <a:buAutoNum type="arabicPeriod" startAt="3"/>
            </a:pPr>
            <a:endParaRPr lang="ru-RU" sz="2000" dirty="0" smtClean="0"/>
          </a:p>
          <a:p>
            <a:pPr marL="514350" lvl="0" indent="-514350">
              <a:buAutoNum type="arabicPeriod" startAt="3"/>
            </a:pPr>
            <a:endParaRPr lang="ru-RU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0"/>
            <a:ext cx="8172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/>
            <a:r>
              <a:rPr lang="ru-RU" dirty="0" smtClean="0"/>
              <a:t>5</a:t>
            </a:r>
            <a:r>
              <a:rPr lang="ru-RU" sz="2000" dirty="0" smtClean="0"/>
              <a:t>. </a:t>
            </a:r>
            <a:r>
              <a:rPr lang="ru-RU" sz="2400" b="1" dirty="0" smtClean="0">
                <a:latin typeface="Corbel" pitchFamily="34" charset="0"/>
              </a:rPr>
              <a:t>Проведение дня открытых дверей, экскурсий по детскому саду, знакомство с бытовыми условиями ДОУ позволяют показать родителям, какие имеются условия в ДОУ: прекрасно оборудованные залы для успешного освоения детьми образовательных областей «Физическая культура» и «Музыка», кабинет учителя-логопеда, педагога психолога, изолятор, соляная комната, кабинет медицинских работников, процедурная и многое другое. Происходит знакомство родителей со специалистами детского сада: медицинскими работниками, педагогом-психологом, учителем-логопедом, инструктором по физическому воспитанию, музыкальными руководителями, социальным педагогом и другими работниками ДОУ. После экскурсии по детскому саду родители могут разойтись по группам. В группе дети выступают в роли экскурсоводов, рассказывая о любимых игрушках, играх, уголках.</a:t>
            </a:r>
            <a:endParaRPr lang="ru-RU" sz="2400" b="1" dirty="0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35608" y="2564904"/>
            <a:ext cx="7498080" cy="4032448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Corbel" pitchFamily="34" charset="0"/>
              </a:rPr>
              <a:t>II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Corbel" pitchFamily="34" charset="0"/>
              </a:rPr>
              <a:t> этап. Изучение социально-педагогических условий семейного воспитания и эмоционального самочувствия ребенка в семье.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Corbel" pitchFamily="34" charset="0"/>
            </a:endParaRPr>
          </a:p>
        </p:txBody>
      </p:sp>
      <p:pic>
        <p:nvPicPr>
          <p:cNvPr id="2560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9"/>
            <a:ext cx="3051002" cy="2221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8488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</a:t>
            </a:r>
            <a:r>
              <a:rPr lang="ru-RU" sz="2200" dirty="0" smtClean="0"/>
              <a:t>Если </a:t>
            </a:r>
            <a:r>
              <a:rPr lang="ru-RU" sz="2200" dirty="0"/>
              <a:t>сначала родители являются пассивными наблюдателями жизни детей в детском саду, то постепенно они начинают принимать участие в жизни ДОУ. На этом этапе важно установить доверительные отношения с семьями детей, убедить их в искренней заинтересованности воспитателя в установлении отношений взаимопонимания. И если родители начинают доверять, они с удовольствием принимают участие во многих мероприятиях проходящих в группе, в детском саду, в городе. Таким образом, постепенно складывается представление о семье каждого ребенка, иерархии ценностей, психологическом климате, эмоциональном благополучии ребенка.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200" dirty="0" smtClean="0"/>
              <a:t> Эффективным </a:t>
            </a:r>
            <a:r>
              <a:rPr lang="ru-RU" sz="2200" dirty="0"/>
              <a:t>в этой связи является наблюдение за детьми в сюжетно-ролевой игре “Семья”, так как дошкольники в игровом взаимодействии воспроизводят типичные для их семей отношения и общение, а также беседы, консультации с родителями.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84887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2200" dirty="0" smtClean="0"/>
              <a:t> Содержательную </a:t>
            </a:r>
            <a:r>
              <a:rPr lang="ru-RU" sz="2200" dirty="0"/>
              <a:t>информацию о психологическом климате семьи также можно получить из рисунков детей на темы: “Моя семья”, “Мой самый любимый человек”. При анализе детских работ важно обратить внимание на цветовую гамму рисунков, состав семьи, расположение его членов, время рисования и спонтанные реакции (комментарии</a:t>
            </a:r>
            <a:r>
              <a:rPr lang="ru-RU" sz="2200" dirty="0" smtClean="0"/>
              <a:t>).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200" dirty="0"/>
              <a:t> </a:t>
            </a:r>
            <a:r>
              <a:rPr lang="ru-RU" sz="2200" dirty="0" smtClean="0"/>
              <a:t>Распространёнными </a:t>
            </a:r>
            <a:r>
              <a:rPr lang="ru-RU" sz="2200" dirty="0"/>
              <a:t>методами изучения семейной микросреды являются тестирование родителей и посещение неблагополучных семей на дому. </a:t>
            </a:r>
          </a:p>
          <a:p>
            <a:pPr algn="just"/>
            <a:r>
              <a:rPr lang="ru-RU" sz="2200" dirty="0" smtClean="0"/>
              <a:t>  Необходимо подобрать </a:t>
            </a:r>
            <a:r>
              <a:rPr lang="ru-RU" sz="2200" dirty="0"/>
              <a:t>диагностические материалы для получения информации по знанию родителями правовых документов и прав детей, выявления эмоционального состояния ребенка дома, изучения семейной атмосферы и эмоционального состояния ребенка в детском саду, выявления степени взаимоотношений родителями с ребенком.</a:t>
            </a:r>
          </a:p>
          <a:p>
            <a:pPr algn="just"/>
            <a:endParaRPr lang="ru-RU" sz="2000" dirty="0"/>
          </a:p>
          <a:p>
            <a:pPr lvl="0" algn="just">
              <a:buFont typeface="Wingdings" pitchFamily="2" charset="2"/>
              <a:buChar char="Ø"/>
            </a:pPr>
            <a:endParaRPr lang="ru-RU" sz="2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"/>
            <a:ext cx="8100392" cy="6857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Анкета для </a:t>
            </a:r>
            <a:r>
              <a:rPr lang="ru-RU" b="1" dirty="0"/>
              <a:t>родителей </a:t>
            </a:r>
            <a:r>
              <a:rPr lang="ru-RU" b="1" dirty="0" smtClean="0"/>
              <a:t>с </a:t>
            </a:r>
            <a:r>
              <a:rPr lang="ru-RU" b="1" dirty="0"/>
              <a:t>целью получения информации от родителей </a:t>
            </a:r>
            <a:r>
              <a:rPr lang="ru-RU" b="1" dirty="0" smtClean="0"/>
              <a:t>по </a:t>
            </a:r>
            <a:r>
              <a:rPr lang="ru-RU" b="1" dirty="0"/>
              <a:t>знанию правовых документов и прав детей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sz="1400" b="1" dirty="0"/>
              <a:t>1.</a:t>
            </a:r>
            <a:r>
              <a:rPr lang="ru-RU" sz="1400" dirty="0"/>
              <a:t> </a:t>
            </a:r>
            <a:r>
              <a:rPr lang="ru-RU" sz="1400" dirty="0" smtClean="0"/>
              <a:t>Какие правовые документы, устанавливающие </a:t>
            </a:r>
            <a:r>
              <a:rPr lang="ru-RU" sz="1400" dirty="0"/>
              <a:t>или </a:t>
            </a:r>
            <a:r>
              <a:rPr lang="ru-RU" sz="1400" dirty="0" smtClean="0"/>
              <a:t>освещаемые </a:t>
            </a:r>
            <a:r>
              <a:rPr lang="ru-RU" sz="1400" dirty="0"/>
              <a:t>права маленького </a:t>
            </a:r>
            <a:r>
              <a:rPr lang="ru-RU" sz="1400" dirty="0" smtClean="0"/>
              <a:t>ребенка Вам знакомы. </a:t>
            </a:r>
            <a:endParaRPr lang="ru-RU" sz="1400" dirty="0"/>
          </a:p>
          <a:p>
            <a:r>
              <a:rPr lang="ru-RU" sz="1400" b="1" dirty="0"/>
              <a:t>2</a:t>
            </a:r>
            <a:r>
              <a:rPr lang="ru-RU" sz="1400" dirty="0"/>
              <a:t>. </a:t>
            </a:r>
            <a:r>
              <a:rPr lang="ru-RU" sz="1400" dirty="0" smtClean="0"/>
              <a:t>Знакомы ли Вы </a:t>
            </a:r>
            <a:r>
              <a:rPr lang="ru-RU" sz="1400" dirty="0"/>
              <a:t>с правами, которыми обладает </a:t>
            </a:r>
            <a:r>
              <a:rPr lang="ru-RU" sz="1400" dirty="0" smtClean="0"/>
              <a:t>ребенок. (Да. Нет. Частично)</a:t>
            </a:r>
            <a:endParaRPr lang="ru-RU" sz="1400" dirty="0"/>
          </a:p>
          <a:p>
            <a:r>
              <a:rPr lang="ru-RU" sz="1400" b="1" dirty="0"/>
              <a:t>3</a:t>
            </a:r>
            <a:r>
              <a:rPr lang="ru-RU" sz="1400" dirty="0"/>
              <a:t>. </a:t>
            </a:r>
            <a:r>
              <a:rPr lang="ru-RU" sz="1400" dirty="0" smtClean="0"/>
              <a:t>Знаете ли Вы </a:t>
            </a:r>
            <a:r>
              <a:rPr lang="ru-RU" sz="1400" dirty="0"/>
              <a:t>названия документов, которые могут содержать информацию о правах </a:t>
            </a:r>
            <a:r>
              <a:rPr lang="ru-RU" sz="1400" dirty="0" smtClean="0"/>
              <a:t>ребенка. (Да. Нет. Частично)</a:t>
            </a:r>
            <a:endParaRPr lang="ru-RU" sz="1400" dirty="0"/>
          </a:p>
          <a:p>
            <a:r>
              <a:rPr lang="ru-RU" sz="1400" b="1" dirty="0" smtClean="0"/>
              <a:t>4</a:t>
            </a:r>
            <a:r>
              <a:rPr lang="ru-RU" sz="1400" b="1" dirty="0"/>
              <a:t>.</a:t>
            </a:r>
            <a:r>
              <a:rPr lang="ru-RU" sz="1400" dirty="0"/>
              <a:t> </a:t>
            </a:r>
            <a:r>
              <a:rPr lang="ru-RU" sz="1400" dirty="0" smtClean="0"/>
              <a:t>Считаете ли Вы, </a:t>
            </a:r>
            <a:r>
              <a:rPr lang="ru-RU" sz="1400" dirty="0"/>
              <a:t>что наказание (любое) является нарушением прав </a:t>
            </a:r>
            <a:r>
              <a:rPr lang="ru-RU" sz="1400" dirty="0" smtClean="0"/>
              <a:t>ребенка. (Да. Нет. Не всегда</a:t>
            </a:r>
            <a:r>
              <a:rPr lang="ru-RU" sz="1400" dirty="0"/>
              <a:t>)</a:t>
            </a:r>
          </a:p>
          <a:p>
            <a:r>
              <a:rPr lang="ru-RU" sz="1400" b="1" dirty="0"/>
              <a:t>5</a:t>
            </a:r>
            <a:r>
              <a:rPr lang="ru-RU" sz="1400" dirty="0"/>
              <a:t>. </a:t>
            </a:r>
            <a:r>
              <a:rPr lang="ru-RU" sz="1400" dirty="0" smtClean="0"/>
              <a:t>Закончите </a:t>
            </a:r>
            <a:r>
              <a:rPr lang="ru-RU" sz="1400" dirty="0"/>
              <a:t>фразу: «Наказание происходит потому, что ребенок не слушается или поступает плохо</a:t>
            </a:r>
            <a:r>
              <a:rPr lang="ru-RU" sz="1400" dirty="0" smtClean="0"/>
              <a:t>».  </a:t>
            </a:r>
            <a:endParaRPr lang="ru-RU" sz="1400" dirty="0"/>
          </a:p>
          <a:p>
            <a:r>
              <a:rPr lang="ru-RU" sz="1400" b="1" dirty="0"/>
              <a:t>6</a:t>
            </a:r>
            <a:r>
              <a:rPr lang="ru-RU" sz="1400" dirty="0"/>
              <a:t>. </a:t>
            </a:r>
            <a:r>
              <a:rPr lang="ru-RU" sz="1400" dirty="0" smtClean="0"/>
              <a:t>Какую фразу Вы чаще других употребляете </a:t>
            </a:r>
            <a:r>
              <a:rPr lang="ru-RU" sz="1400" dirty="0"/>
              <a:t>при общении с </a:t>
            </a:r>
            <a:r>
              <a:rPr lang="ru-RU" sz="1400" dirty="0" smtClean="0"/>
              <a:t>ребенком.(Сколько </a:t>
            </a:r>
            <a:r>
              <a:rPr lang="ru-RU" sz="1400" dirty="0"/>
              <a:t>раз тебе повторять? </a:t>
            </a:r>
            <a:r>
              <a:rPr lang="ru-RU" sz="1400" dirty="0" smtClean="0"/>
              <a:t>У </a:t>
            </a:r>
            <a:r>
              <a:rPr lang="ru-RU" sz="1400" dirty="0"/>
              <a:t>всех дети как дети, а </a:t>
            </a:r>
            <a:r>
              <a:rPr lang="ru-RU" sz="1400" dirty="0" smtClean="0"/>
              <a:t>ты… А </a:t>
            </a:r>
            <a:r>
              <a:rPr lang="ru-RU" sz="1400" dirty="0"/>
              <a:t>как ты </a:t>
            </a:r>
            <a:r>
              <a:rPr lang="ru-RU" sz="1400" dirty="0" smtClean="0"/>
              <a:t>считаешь? Ну </a:t>
            </a:r>
            <a:r>
              <a:rPr lang="ru-RU" sz="1400" dirty="0"/>
              <a:t>что за друзья у тебя</a:t>
            </a:r>
            <a:r>
              <a:rPr lang="ru-RU" sz="1400" dirty="0" smtClean="0"/>
              <a:t>? </a:t>
            </a:r>
            <a:r>
              <a:rPr lang="ru-RU" sz="1400" dirty="0"/>
              <a:t>Давай подумаем</a:t>
            </a:r>
            <a:r>
              <a:rPr lang="ru-RU" sz="1400" dirty="0" smtClean="0"/>
              <a:t>… </a:t>
            </a:r>
            <a:r>
              <a:rPr lang="ru-RU" sz="1400" dirty="0"/>
              <a:t>И в кого ты такой уродился? </a:t>
            </a:r>
            <a:r>
              <a:rPr lang="ru-RU" sz="1400" dirty="0" smtClean="0"/>
              <a:t>Я </a:t>
            </a:r>
            <a:r>
              <a:rPr lang="ru-RU" sz="1400" dirty="0"/>
              <a:t>в твои </a:t>
            </a:r>
            <a:r>
              <a:rPr lang="ru-RU" sz="1400" dirty="0" smtClean="0"/>
              <a:t>годы…Какой </a:t>
            </a:r>
            <a:r>
              <a:rPr lang="ru-RU" sz="1400" dirty="0"/>
              <a:t>ты молодец</a:t>
            </a:r>
            <a:r>
              <a:rPr lang="ru-RU" sz="1400" dirty="0" smtClean="0"/>
              <a:t>!</a:t>
            </a:r>
            <a:endParaRPr lang="ru-RU" sz="1400" dirty="0"/>
          </a:p>
          <a:p>
            <a:r>
              <a:rPr lang="ru-RU" sz="1400" b="1" dirty="0"/>
              <a:t>7</a:t>
            </a:r>
            <a:r>
              <a:rPr lang="ru-RU" sz="1400" dirty="0"/>
              <a:t>. </a:t>
            </a:r>
            <a:r>
              <a:rPr lang="ru-RU" sz="1400" dirty="0" smtClean="0"/>
              <a:t>Какие наказания к Вам применяли Ваши родители. (Могли </a:t>
            </a:r>
            <a:r>
              <a:rPr lang="ru-RU" sz="1400" dirty="0"/>
              <a:t>дать </a:t>
            </a:r>
            <a:r>
              <a:rPr lang="ru-RU" sz="1400" dirty="0" smtClean="0"/>
              <a:t>пощечину, </a:t>
            </a:r>
            <a:r>
              <a:rPr lang="ru-RU" sz="1400" dirty="0"/>
              <a:t>высечь </a:t>
            </a:r>
            <a:r>
              <a:rPr lang="ru-RU" sz="1400" dirty="0" smtClean="0"/>
              <a:t>ремнем, </a:t>
            </a:r>
            <a:r>
              <a:rPr lang="ru-RU" sz="1400" dirty="0"/>
              <a:t>шлепнуть по </a:t>
            </a:r>
            <a:r>
              <a:rPr lang="ru-RU" sz="1400" dirty="0" smtClean="0"/>
              <a:t>попе, </a:t>
            </a:r>
            <a:r>
              <a:rPr lang="ru-RU" sz="1400" dirty="0"/>
              <a:t>дать </a:t>
            </a:r>
            <a:r>
              <a:rPr lang="ru-RU" sz="1400" dirty="0" smtClean="0"/>
              <a:t>подзатыльник, </a:t>
            </a:r>
            <a:r>
              <a:rPr lang="ru-RU" sz="1400" dirty="0"/>
              <a:t>посадить в темную </a:t>
            </a:r>
            <a:r>
              <a:rPr lang="ru-RU" sz="1400" dirty="0" smtClean="0"/>
              <a:t>комнату, </a:t>
            </a:r>
            <a:r>
              <a:rPr lang="ru-RU" sz="1400" dirty="0"/>
              <a:t>оставить </a:t>
            </a:r>
            <a:r>
              <a:rPr lang="ru-RU" sz="1400" dirty="0" smtClean="0"/>
              <a:t>одного, </a:t>
            </a:r>
            <a:r>
              <a:rPr lang="ru-RU" sz="1400" dirty="0"/>
              <a:t>поставить в </a:t>
            </a:r>
            <a:r>
              <a:rPr lang="ru-RU" sz="1400" dirty="0" smtClean="0"/>
              <a:t>угол, </a:t>
            </a:r>
            <a:r>
              <a:rPr lang="ru-RU" sz="1400" dirty="0"/>
              <a:t>лишить сладкого или </a:t>
            </a:r>
            <a:r>
              <a:rPr lang="ru-RU" sz="1400" dirty="0" smtClean="0"/>
              <a:t>удовольствия, обозвать, </a:t>
            </a:r>
            <a:r>
              <a:rPr lang="ru-RU" sz="1400" dirty="0"/>
              <a:t>не </a:t>
            </a:r>
            <a:r>
              <a:rPr lang="ru-RU" sz="1400" dirty="0" smtClean="0"/>
              <a:t>разговаривать, </a:t>
            </a:r>
            <a:r>
              <a:rPr lang="ru-RU" sz="1400" dirty="0"/>
              <a:t>другое </a:t>
            </a:r>
            <a:r>
              <a:rPr lang="ru-RU" sz="1400" dirty="0" smtClean="0"/>
              <a:t>)</a:t>
            </a:r>
          </a:p>
          <a:p>
            <a:r>
              <a:rPr lang="ru-RU" sz="1400" dirty="0" smtClean="0"/>
              <a:t>8.  Применяете ли Вы к своему ребенку следующие наказания. (Разговор, повышение голоса, шлепнуть по попе, поставить в угол, лишение мультиков)</a:t>
            </a:r>
          </a:p>
          <a:p>
            <a:r>
              <a:rPr lang="ru-RU" sz="1400" b="1" dirty="0" smtClean="0"/>
              <a:t>9</a:t>
            </a:r>
            <a:r>
              <a:rPr lang="ru-RU" sz="1400" dirty="0" smtClean="0"/>
              <a:t>.  Прибегаете ли Вы к наказаниям, потому что.(«Мои родители тоже меня наказывали, поэтому и результат налицо» , «Только через наказание или лишение удовольствия можно корректировать поведение ребенка», «Я единственный метод воздействия на ребенка», «Я принципиальный противник наказания и никогда не наказываю ребенка»)</a:t>
            </a:r>
          </a:p>
          <a:p>
            <a:r>
              <a:rPr lang="ru-RU" sz="1400" b="1" dirty="0" smtClean="0"/>
              <a:t>10</a:t>
            </a:r>
            <a:r>
              <a:rPr lang="ru-RU" sz="1400" dirty="0" smtClean="0"/>
              <a:t>. Считаете ли Вы себя нервным человеком. (Да. Нет)</a:t>
            </a:r>
          </a:p>
          <a:p>
            <a:r>
              <a:rPr lang="ru-RU" sz="1400" b="1" dirty="0" smtClean="0"/>
              <a:t>11.</a:t>
            </a:r>
            <a:r>
              <a:rPr lang="ru-RU" sz="1400" dirty="0" smtClean="0"/>
              <a:t> Считаете ли Вы, что в детском саду соблюдаются все права ребенка. (Да. Нет. Частично)</a:t>
            </a:r>
          </a:p>
          <a:p>
            <a:r>
              <a:rPr lang="ru-RU" sz="1400" b="1" dirty="0" smtClean="0"/>
              <a:t>12. </a:t>
            </a:r>
            <a:r>
              <a:rPr lang="ru-RU" sz="1400" dirty="0" smtClean="0"/>
              <a:t>Видите ли Вы нарушение прав ребенка в детском саду. (Да. Нет. Частично)</a:t>
            </a:r>
          </a:p>
          <a:p>
            <a:r>
              <a:rPr lang="ru-RU" sz="1400" b="1" dirty="0" smtClean="0"/>
              <a:t>13.</a:t>
            </a:r>
            <a:r>
              <a:rPr lang="ru-RU" sz="1400" dirty="0" smtClean="0"/>
              <a:t> Считаете ли Вы, что не противоречат правам ребенка и могут быть использованы воспитателями в группе </a:t>
            </a:r>
            <a:r>
              <a:rPr lang="ru-RU" sz="1400" dirty="0" err="1" smtClean="0"/>
              <a:t>следуюшие</a:t>
            </a:r>
            <a:r>
              <a:rPr lang="ru-RU" sz="1400" dirty="0" smtClean="0"/>
              <a:t> наказания или меры воздействия. (На усмотрение воспитателя, поставить в угол, беседы , никаких, повышение голоса)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87624" y="3500438"/>
            <a:ext cx="7704856" cy="295289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Georgia" pitchFamily="18" charset="0"/>
              </a:rPr>
              <a:t>АКТУАЛЬНОСТЬ МЕТОДИЧЕСКОЙ РАЗРАБОТКИ </a:t>
            </a:r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«Рекомендации воспитателям по организации работы с родителями дошкольников по соблюдению прав ребенка»</a:t>
            </a:r>
            <a:endParaRPr lang="ru-RU" sz="32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512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1100" y="333375"/>
            <a:ext cx="385603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8488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Если по результатам анкетирования большинство родителей не знают и не соблюдают права детей.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С такими родителями работу нужно проводить индивидуально: беседовать, вывешивать статьи на стенды в родительском уголке группы, приглашать специалистов ДОУ на родительские собрания, на консультации или направлять родителей на беседу со специалистом. </a:t>
            </a:r>
            <a:r>
              <a:rPr lang="en-US" sz="2400" b="1" dirty="0" smtClean="0">
                <a:solidFill>
                  <a:srgbClr val="0070C0"/>
                </a:solidFill>
              </a:rPr>
              <a:t>   </a:t>
            </a:r>
          </a:p>
          <a:p>
            <a:pPr algn="just"/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Необходимо постепенно подводить родителей к пониманию того, что только бескорыстная, безусловная любовь к своему ребенку дает ему чувство защищенности в этом мире, является источником духовного и нравственного развития. 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43608" y="2636912"/>
            <a:ext cx="8100392" cy="2088232"/>
          </a:xfrm>
          <a:noFill/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CC9900"/>
                </a:solidFill>
                <a:latin typeface="Corbel" pitchFamily="34" charset="0"/>
              </a:rPr>
              <a:t>III </a:t>
            </a:r>
            <a:r>
              <a:rPr lang="ru-RU" sz="4400" b="1" dirty="0" smtClean="0">
                <a:solidFill>
                  <a:srgbClr val="CC9900"/>
                </a:solidFill>
                <a:latin typeface="Corbel" pitchFamily="34" charset="0"/>
              </a:rPr>
              <a:t>этап. Знакомство родителей с правовой базой воспитания и образования детей.</a:t>
            </a:r>
            <a:endParaRPr lang="ru-RU" sz="4400" b="1" dirty="0">
              <a:solidFill>
                <a:srgbClr val="CC9900"/>
              </a:solidFill>
              <a:latin typeface="Corbel" pitchFamily="34" charset="0"/>
            </a:endParaRPr>
          </a:p>
        </p:txBody>
      </p:sp>
      <p:pic>
        <p:nvPicPr>
          <p:cNvPr id="2560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9"/>
            <a:ext cx="3051002" cy="2221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8100392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 </a:t>
            </a: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этом этапе можно подготовить для родителей: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 smtClean="0"/>
              <a:t> памятку </a:t>
            </a:r>
            <a:r>
              <a:rPr lang="ru-RU" sz="2400" dirty="0"/>
              <a:t>об их конституционных правах и обязанностях, поместив ее в родительский </a:t>
            </a:r>
            <a:r>
              <a:rPr lang="ru-RU" sz="2400" dirty="0" smtClean="0"/>
              <a:t>уголок;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/>
              <a:t> </a:t>
            </a:r>
            <a:r>
              <a:rPr lang="ru-RU" sz="2400" dirty="0" smtClean="0"/>
              <a:t>«Библиотеку </a:t>
            </a:r>
            <a:r>
              <a:rPr lang="ru-RU" sz="2400" dirty="0"/>
              <a:t>выходного </a:t>
            </a:r>
            <a:r>
              <a:rPr lang="ru-RU" sz="2400" dirty="0" smtClean="0"/>
              <a:t>дня», </a:t>
            </a:r>
            <a:r>
              <a:rPr lang="ru-RU" sz="2400" dirty="0"/>
              <a:t>где поместить литературу по правовому </a:t>
            </a:r>
            <a:r>
              <a:rPr lang="ru-RU" sz="2400" dirty="0" smtClean="0"/>
              <a:t>просвещению и правовую документацию, </a:t>
            </a:r>
            <a:r>
              <a:rPr lang="ru-RU" sz="2400" dirty="0"/>
              <a:t>которую можно взять на выходные, и тщательно ознакомиться с </a:t>
            </a:r>
            <a:r>
              <a:rPr lang="ru-RU" sz="2400" dirty="0" smtClean="0"/>
              <a:t>ней;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/>
              <a:t> </a:t>
            </a:r>
            <a:r>
              <a:rPr lang="ru-RU" sz="2400" dirty="0" smtClean="0"/>
              <a:t>почтовый </a:t>
            </a:r>
            <a:r>
              <a:rPr lang="ru-RU" sz="2400" dirty="0"/>
              <a:t>ящик "Ваш вопрос - наш ответ", где родители смогут задать вопросы конфиденциального характера и получать ответ педагога, руководителя, специалистов, родительского комитета, психолога или </a:t>
            </a:r>
            <a:r>
              <a:rPr lang="ru-RU" sz="2400" dirty="0" smtClean="0"/>
              <a:t>врача;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/>
              <a:t> </a:t>
            </a:r>
            <a:r>
              <a:rPr lang="ru-RU" sz="2400" dirty="0" smtClean="0"/>
              <a:t>презентацию </a:t>
            </a:r>
            <a:r>
              <a:rPr lang="ru-RU" sz="2400" dirty="0"/>
              <a:t>детской </a:t>
            </a:r>
            <a:r>
              <a:rPr lang="ru-RU" sz="2400" dirty="0" smtClean="0"/>
              <a:t>литературы, правовой документации по </a:t>
            </a:r>
            <a:r>
              <a:rPr lang="ru-RU" sz="2400" dirty="0"/>
              <a:t>правовому </a:t>
            </a:r>
            <a:r>
              <a:rPr lang="ru-RU" sz="2400" dirty="0" smtClean="0"/>
              <a:t>воспитанию;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/>
              <a:t> </a:t>
            </a:r>
            <a:r>
              <a:rPr lang="ru-RU" sz="2400" dirty="0" smtClean="0"/>
              <a:t>консультацию </a:t>
            </a:r>
            <a:r>
              <a:rPr lang="ru-RU" sz="2400" dirty="0"/>
              <a:t>о том, как можно доступно объяснить детям их права и обязанности.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52400"/>
            <a:ext cx="8100392" cy="755650"/>
          </a:xfrm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ЗАЩИТА ПРАВ И ДОСТОИНСТВ РЕБЕНКА В ЗАКОНОДАТЕЛЬНЫХ АКТАХ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1043608" y="908050"/>
            <a:ext cx="7848872" cy="594995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1800" b="1" u="sng" dirty="0" smtClean="0">
                <a:solidFill>
                  <a:srgbClr val="990000"/>
                </a:solidFill>
              </a:rPr>
              <a:t>Детский фонд ООН (Организация Объединенных Наций) - ЮНИСЕФ, осуществляющий международную защиту прав ребёнка, разработал следующие документы: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Всеобщая декларация прав человека (1948 г)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Декларация прав ребёнка (1959 г.)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Конвенция ООН о правах ребёнка (1989 г.)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Всемирная декларация об обеспечении выживания, защиты и развития детей (1990 г.)</a:t>
            </a:r>
          </a:p>
          <a:p>
            <a:pPr>
              <a:buFontTx/>
              <a:buNone/>
            </a:pPr>
            <a:r>
              <a:rPr lang="ru-RU" sz="1800" b="1" u="sng" dirty="0" smtClean="0">
                <a:solidFill>
                  <a:srgbClr val="990000"/>
                </a:solidFill>
              </a:rPr>
              <a:t>Российской Федерацией принят целый ряд законодательных актов: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Семейный кодекс Российской Федерации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Федеральный закон «Об основных гарантиях прав ребёнка в Российской Федерации»</a:t>
            </a:r>
          </a:p>
          <a:p>
            <a:r>
              <a:rPr lang="ru-RU" sz="1800" b="1" dirty="0" smtClean="0">
                <a:solidFill>
                  <a:srgbClr val="990000"/>
                </a:solidFill>
              </a:rPr>
              <a:t>Закон «Об образовании»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1800" b="1" dirty="0" smtClean="0">
                <a:solidFill>
                  <a:srgbClr val="990000"/>
                </a:solidFill>
              </a:rPr>
              <a:t>Конституция Российской </a:t>
            </a:r>
            <a:r>
              <a:rPr lang="ru-RU" sz="1800" b="1" dirty="0" err="1" smtClean="0">
                <a:solidFill>
                  <a:srgbClr val="990000"/>
                </a:solidFill>
              </a:rPr>
              <a:t>Федерации</a:t>
            </a:r>
            <a:r>
              <a:rPr lang="ru-RU" sz="1800" b="1" u="sng" dirty="0" err="1" smtClean="0">
                <a:solidFill>
                  <a:srgbClr val="990000"/>
                </a:solidFill>
              </a:rPr>
              <a:t>Региональные</a:t>
            </a:r>
            <a:r>
              <a:rPr lang="ru-RU" sz="1800" b="1" u="sng" dirty="0" smtClean="0">
                <a:solidFill>
                  <a:srgbClr val="990000"/>
                </a:solidFill>
              </a:rPr>
              <a:t> нормативные акты: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800" b="1" kern="0" dirty="0" smtClean="0">
                <a:solidFill>
                  <a:srgbClr val="990000"/>
                </a:solidFill>
              </a:rPr>
              <a:t>Законы, принятые законодательными органами Республики Башкортостан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800" b="1" kern="0" dirty="0" smtClean="0">
                <a:solidFill>
                  <a:srgbClr val="990000"/>
                </a:solidFill>
              </a:rPr>
              <a:t>Постановления (распоряжения) органов исполнительной власти городского округа г. </a:t>
            </a:r>
            <a:r>
              <a:rPr lang="ru-RU" sz="1800" b="1" kern="0" dirty="0" err="1" smtClean="0">
                <a:solidFill>
                  <a:srgbClr val="990000"/>
                </a:solidFill>
              </a:rPr>
              <a:t>Нефтекамск</a:t>
            </a:r>
            <a:endParaRPr lang="ru-RU" sz="1800" b="1" kern="0" dirty="0" smtClean="0">
              <a:solidFill>
                <a:srgbClr val="990000"/>
              </a:solidFill>
            </a:endParaRPr>
          </a:p>
          <a:p>
            <a:endParaRPr lang="ru-RU" sz="1800" b="1" dirty="0" smtClean="0">
              <a:solidFill>
                <a:srgbClr val="990000"/>
              </a:solidFill>
            </a:endParaRPr>
          </a:p>
          <a:p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763713" y="5300663"/>
            <a:ext cx="7380287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ru-RU" sz="3200" kern="0" dirty="0">
              <a:latin typeface="+mn-l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43608" y="2636912"/>
            <a:ext cx="7488832" cy="3384376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CC9900"/>
                </a:solidFill>
                <a:latin typeface="Corbel" pitchFamily="34" charset="0"/>
              </a:rPr>
              <a:t>IV </a:t>
            </a:r>
            <a:r>
              <a:rPr lang="ru-RU" sz="4400" b="1" dirty="0" smtClean="0">
                <a:solidFill>
                  <a:srgbClr val="CC9900"/>
                </a:solidFill>
                <a:latin typeface="Corbel" pitchFamily="34" charset="0"/>
              </a:rPr>
              <a:t>этап. Разработка и использование технологий включения родителей в воспитательно-образовательный процесс.</a:t>
            </a:r>
            <a:endParaRPr lang="ru-RU" sz="4400" b="1" dirty="0">
              <a:solidFill>
                <a:srgbClr val="CC9900"/>
              </a:solidFill>
              <a:latin typeface="Corbel" pitchFamily="34" charset="0"/>
            </a:endParaRPr>
          </a:p>
        </p:txBody>
      </p:sp>
      <p:pic>
        <p:nvPicPr>
          <p:cNvPr id="25603" name="Picture 5" descr="http://im5-tub-ru.yandex.net/i?id=443121052-6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9"/>
            <a:ext cx="3051002" cy="2221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260648"/>
            <a:ext cx="8100392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400" b="1" dirty="0" smtClean="0"/>
              <a:t>  Одной </a:t>
            </a:r>
            <a:r>
              <a:rPr lang="ru-RU" sz="1400" b="1" dirty="0"/>
              <a:t>из важных и актуальных социальных проблем сегодня является обеспечение и защита прав человека и, в частности, защита прав </a:t>
            </a:r>
            <a:r>
              <a:rPr lang="ru-RU" sz="1400" b="1" dirty="0" smtClean="0"/>
              <a:t>детей. Начинать </a:t>
            </a:r>
            <a:r>
              <a:rPr lang="ru-RU" sz="1400" b="1" dirty="0"/>
              <a:t>знакомить детей с правами надо  уже с детского сада. Учитывая, что в первую очередь семья ответственна за ребенка, за соблюдение его прав, необходимо проводить работу по ознакомлению с правами не только с детьми, но с родителями воспитанников. Большое значение в этом направлении имеет сотворчество детей и родителей, поисково-исследовательская деятельность и </a:t>
            </a:r>
            <a:r>
              <a:rPr lang="ru-RU" sz="1400" b="1" dirty="0" smtClean="0"/>
              <a:t>др. Обязательным элементом является </a:t>
            </a:r>
            <a:r>
              <a:rPr lang="ru-RU" sz="1400" b="1" dirty="0"/>
              <a:t>рабочая тетрадь «Я И МОИ ПРАВА». </a:t>
            </a:r>
            <a:endParaRPr lang="ru-RU" sz="1400" b="1" dirty="0" smtClean="0"/>
          </a:p>
          <a:p>
            <a:pPr>
              <a:buNone/>
            </a:pPr>
            <a:r>
              <a:rPr lang="ru-RU" sz="1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 </a:t>
            </a:r>
          </a:p>
          <a:p>
            <a:pPr lvl="0"/>
            <a:r>
              <a:rPr lang="ru-RU" sz="1400" b="1" dirty="0" smtClean="0"/>
              <a:t>Вести правовое просвещение родителей, содействовать защите прав и достоинств детей на всех уровнях, интегрируя образовательные области.</a:t>
            </a:r>
          </a:p>
          <a:p>
            <a:pPr lvl="0"/>
            <a:r>
              <a:rPr lang="ru-RU" sz="1400" b="1" dirty="0" smtClean="0"/>
              <a:t>Ознакомление детей и родителей с Конвенцией ООН о правах ребенка.</a:t>
            </a:r>
          </a:p>
          <a:p>
            <a:pPr lvl="0"/>
            <a:r>
              <a:rPr lang="ru-RU" sz="1400" b="1" dirty="0" smtClean="0"/>
              <a:t>Сплочение семейных связей.</a:t>
            </a:r>
          </a:p>
          <a:p>
            <a:pPr>
              <a:buNone/>
            </a:pPr>
            <a:r>
              <a:rPr lang="ru-RU" sz="1400" b="1" dirty="0" smtClean="0"/>
              <a:t> Ознакомление старших дошкольников с правами ребенка включает: непосредственная образовательная деятельность детей, проведение бесед, чтение детской литературы, использование ИКТ, ТСО, участие в творческих и развивающих играх,  в общении с другими детьми, в музыкальных и физкультурных праздниках и развлечениях. Все это помогает расширить и  уточнить представления детей о правах. Очень важно дать возможность детям применить полученные знания в практической деятельности. Работа совместно с родителями в рабочих тетрадях «Мои права» поможет их закрепить.</a:t>
            </a:r>
            <a:r>
              <a:rPr lang="ru-RU" sz="1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Прогнозируемый результат:</a:t>
            </a:r>
          </a:p>
          <a:p>
            <a:pPr lvl="0" algn="just">
              <a:buNone/>
            </a:pPr>
            <a:r>
              <a:rPr lang="ru-RU" sz="1400" b="1" dirty="0" smtClean="0"/>
              <a:t>     В процессе работы важно, чтобы дошкольники усвоили ключевые понятия: семья, благополучная семья,  забота, сочувствие, чувство защищенности, проявлять почтение, уважение, второе и третье поколение.</a:t>
            </a:r>
          </a:p>
          <a:p>
            <a:pPr lvl="0">
              <a:buNone/>
            </a:pPr>
            <a:r>
              <a:rPr lang="ru-RU" sz="1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Предложенная работа поможет дошкольникам</a:t>
            </a:r>
          </a:p>
          <a:p>
            <a:pPr lvl="0">
              <a:buNone/>
            </a:pPr>
            <a:r>
              <a:rPr lang="ru-RU" sz="1400" b="1" dirty="0" smtClean="0"/>
              <a:t>-   Сформировать свое собственное мнение, не бояться его высказывать.</a:t>
            </a:r>
          </a:p>
          <a:p>
            <a:pPr>
              <a:buFontTx/>
              <a:buChar char="-"/>
            </a:pPr>
            <a:r>
              <a:rPr lang="ru-RU" sz="1400" b="1" dirty="0" smtClean="0"/>
              <a:t>Научит слушать и слышать другого человека, уважать его мнение.</a:t>
            </a:r>
          </a:p>
          <a:p>
            <a:pPr>
              <a:buFontTx/>
              <a:buChar char="-"/>
            </a:pPr>
            <a:r>
              <a:rPr lang="ru-RU" sz="1400" b="1" dirty="0" smtClean="0"/>
              <a:t>Родителям же важно понять, что ребенку для полного и гармоничного развития его личности необходимо расти в семейном окружении, в атмосфере счастья, любви и понимания.</a:t>
            </a:r>
          </a:p>
          <a:p>
            <a:endParaRPr lang="ru-RU" sz="1400" b="1" dirty="0" smtClean="0"/>
          </a:p>
          <a:p>
            <a:endParaRPr lang="ru-RU" sz="1400" b="1" dirty="0" smtClean="0"/>
          </a:p>
          <a:p>
            <a:pPr algn="just">
              <a:buNone/>
            </a:pPr>
            <a:endParaRPr lang="ru-RU" sz="2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23330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тетрадь по формированию правового сознания дошкольников «Я и мои права»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59632" y="548680"/>
          <a:ext cx="7500989" cy="5715040"/>
        </p:xfrm>
        <a:graphic>
          <a:graphicData uri="http://schemas.openxmlformats.org/drawingml/2006/table">
            <a:tbl>
              <a:tblPr/>
              <a:tblGrid>
                <a:gridCol w="3523863"/>
                <a:gridCol w="467869"/>
                <a:gridCol w="3509257"/>
              </a:tblGrid>
              <a:tr h="5715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СЕМЕЙНЫЙ КОДЕКС РОССИЙСКОЙ ФЕДЕРАЦИИ</a:t>
                      </a:r>
                      <a:endParaRPr lang="ru-RU" sz="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Calibri"/>
                          <a:ea typeface="Times New Roman"/>
                          <a:cs typeface="Times New Roman"/>
                        </a:rPr>
                        <a:t>В редакции федеральных законов РФ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от 15 ноября 1997г. № 240-ФЗ,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от 27 июня 1998г. № 94-ФЗ 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от 4 января 2000г. № 32-ФЗ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kern="0" dirty="0">
                          <a:latin typeface="Calibri"/>
                          <a:ea typeface="Times New Roman"/>
                          <a:cs typeface="Times New Roman"/>
                        </a:rPr>
                        <a:t>ГЛАВА 12.   ПРАВА И ОБЯЗАННОСТИ РОДИТЕЛЕЙ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Статья 63. Права и обязанности родителей по воспитанию и образованию детей.</a:t>
                      </a:r>
                      <a:endParaRPr lang="ru-RU" sz="8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u="sng" dirty="0">
                          <a:latin typeface="Arial"/>
                          <a:ea typeface="Times New Roman"/>
                          <a:cs typeface="Times New Roman"/>
                        </a:rPr>
                        <a:t>Родители имеют право и обязаны воспитывать своих детей.</a:t>
                      </a:r>
                      <a:endParaRPr lang="ru-RU" sz="8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20955" algn="just">
                        <a:spcAft>
                          <a:spcPts val="0"/>
                        </a:spcAft>
                      </a:pPr>
                      <a:r>
                        <a:rPr lang="ru-RU" sz="800" u="sng" dirty="0">
                          <a:latin typeface="Arial"/>
                          <a:ea typeface="Times New Roman"/>
                          <a:cs typeface="Times New Roman"/>
                        </a:rPr>
                        <a:t>Родители несут ответственность за воспитание и развитие своих детей. Они обязаны заботиться о здоровье, физическом, психическом, духовном и нравственном развитии своих детей. </a:t>
                      </a:r>
                      <a:endParaRPr lang="ru-RU" sz="8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Родители имеют преимущественное право на воспитание своих детей перед всеми другими лицами.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Родители обязаны обеспечить получение детьми основного общего образования.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Родители с учётом мнения детей имеют право выбора образовательного учреждения и формы обучения детей до получения детьми основного общего образования.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Arial"/>
                          <a:ea typeface="Times New Roman"/>
                          <a:cs typeface="Times New Roman"/>
                        </a:rPr>
                        <a:t>Статья   65. Осуществление родительских прав.</a:t>
                      </a:r>
                      <a:endParaRPr lang="ru-RU" sz="8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u="none" strike="noStrike" dirty="0">
                          <a:latin typeface="Arial"/>
                          <a:ea typeface="Times New Roman"/>
                          <a:cs typeface="Times New Roman"/>
                        </a:rPr>
                        <a:t>Родительские права не могут осуществляться в противоречии с интересами детей. </a:t>
                      </a:r>
                      <a:r>
                        <a:rPr lang="ru-RU" sz="800" u="sng" strike="noStrike" dirty="0">
                          <a:latin typeface="Arial"/>
                          <a:ea typeface="Times New Roman"/>
                          <a:cs typeface="Times New Roman"/>
                        </a:rPr>
                        <a:t>Обеспечение интересов детей должно быть предметом основной заботы их родителей. </a:t>
                      </a:r>
                      <a:endParaRPr lang="ru-RU" sz="800" u="none" strike="noStrike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u="sng" dirty="0">
                          <a:latin typeface="Arial"/>
                          <a:ea typeface="Times New Roman"/>
                          <a:cs typeface="Times New Roman"/>
                        </a:rPr>
                        <a:t> При осуществлении родительских прав родители не вправе причинять вред физическому и психическому здоровью детей, их нравственному развитию. Способы воспитания детей должны исключать пренебрежительное, жестокое, грубое, унижающее человеческое достоинство обращение, оскорбление или эксплуатацию детей.</a:t>
                      </a:r>
                      <a:endParaRPr lang="ru-RU" sz="8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20955"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Родители, осуществляющие родительские права в ущерб правам и интересам детей, несут ответственность в установленном законом порядке.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2. Все вопросы, касающиеся воспитания и образования детей, решаются родителями по их взаимному согласию исходя из интересов детей и с учётом мнения детей. Родители (один из них) при наличии разногласий между ними вправе обратиться за разрешением этих разногласий в орган опеки и попечительства или в суд.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3. Место жительства детей при раздельном проживании родителей устанавливается соглашением родителей.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Arial"/>
                          <a:ea typeface="Times New Roman"/>
                          <a:cs typeface="Times New Roman"/>
                        </a:rPr>
                        <a:t>При отсутствии соглашения спор между родителями разрешается судом исходя из интересов детей и с учётом мнения детей. При этом суд учитывает привязанность ребёнка к каждому из родителей, отношения, существующие между каждым из родителей и ребёнком, возможность создания ребёнку условий для воспитания и развития (род деятельности, режим работы родителей, материальное и семейное положение родителей и другое).</a:t>
                      </a:r>
                    </a:p>
                  </a:txBody>
                  <a:tcPr marL="40640" marR="406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kern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kern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kern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kern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kern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0" dirty="0" smtClean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 </a:t>
                      </a:r>
                      <a:r>
                        <a:rPr lang="ru-RU" sz="2800" b="1" kern="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2800" b="1" kern="0" dirty="0" smtClean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МОИ</a:t>
                      </a:r>
                      <a:r>
                        <a:rPr lang="en-US" sz="2800" b="1" kern="0" dirty="0" smtClean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kern="0" dirty="0" smtClean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ПРАВА</a:t>
                      </a:r>
                      <a:endParaRPr lang="ru-RU" sz="700" b="1" kern="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Фамилия</a:t>
                      </a: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, Имя ребенка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7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Детский </a:t>
                      </a:r>
                      <a:r>
                        <a:rPr lang="ru-RU" sz="1700" b="1" dirty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сад №11</a:t>
                      </a:r>
                      <a:endParaRPr lang="ru-RU" sz="7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«РУСАЛОЧКА</a:t>
                      </a:r>
                      <a:r>
                        <a:rPr lang="ru-RU" sz="15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i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r>
                        <a:rPr lang="ru-RU" sz="1500" b="1" i="0" baseline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№_________</a:t>
                      </a:r>
                      <a:endParaRPr lang="ru-RU" sz="600" i="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640" marR="406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13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5" y="692696"/>
            <a:ext cx="3186763" cy="18409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23330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тетрадь по формированию правового сознания дошкольников «Я и мои права»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59632" y="476672"/>
          <a:ext cx="7610143" cy="5486400"/>
        </p:xfrm>
        <a:graphic>
          <a:graphicData uri="http://schemas.openxmlformats.org/drawingml/2006/table">
            <a:tbl>
              <a:tblPr/>
              <a:tblGrid>
                <a:gridCol w="3575142"/>
                <a:gridCol w="474678"/>
                <a:gridCol w="3560323"/>
              </a:tblGrid>
              <a:tr h="5429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Место для фото ребенка</a:t>
                      </a:r>
                    </a:p>
                  </a:txBody>
                  <a:tcPr marL="40275" marR="40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275" marR="40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u="sng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МОИ </a:t>
                      </a:r>
                      <a:r>
                        <a:rPr lang="ru-RU" sz="18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ЖИЗНЬ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ИМЯ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ЗНАТЬ СВОИХ РОДИТЕЛЕЙ И ПРАВО НА ИХ ЗАБОТУ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ЖИЛЬЕ И ЕГО НЕПРИКОСНОВЕННОСТЬ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b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ОХРАНУ ЗДОРОВЬЯ И МЕДИЦИНСКОЕ ОБСЛУЖИВАНИЕ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ТАЙНУ ПЕРЕПИСКИ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СОХРАНЕНИЕ ИНДИВИДУАЛЬНОСТИ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КУЛЬТУРНУЮ И НАЦИОНАЛЬНУЮ САМОБЫТНОСТЬ, РОДНОЙ ЯЗЫК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 НА ГРАЖДАНСТВО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***</a:t>
                      </a:r>
                    </a:p>
                  </a:txBody>
                  <a:tcPr marL="40275" marR="402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23330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тетрадь по формированию правового сознания дошкольников «Я и мои права»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24" y="620688"/>
          <a:ext cx="7714164" cy="5500726"/>
        </p:xfrm>
        <a:graphic>
          <a:graphicData uri="http://schemas.openxmlformats.org/drawingml/2006/table">
            <a:tbl>
              <a:tblPr/>
              <a:tblGrid>
                <a:gridCol w="3624009"/>
                <a:gridCol w="481166"/>
                <a:gridCol w="3608989"/>
              </a:tblGrid>
              <a:tr h="5500726"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dirty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ЭТО НУЖНО ЗНАТЬ КАЖДОМУ </a:t>
                      </a:r>
                      <a:r>
                        <a:rPr lang="ru-RU" sz="1100" b="1" i="0" dirty="0" smtClean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РОДИТЕЛЮ</a:t>
                      </a:r>
                    </a:p>
                    <a:p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ЗАЩИТА ПРАВ И ДОСТОИНСТВ РЕБЕНКА В ЗАКОНОДАТЕЛЬНЫХ АКТАХ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Декларация прав ребенка (20.11.1959 г.)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Конвенция ООН о правах ребенка (20.11.1089 г.)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Всемирная декларация об обеспечении выживания, защиты и развития детей (1990 г.)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Закон об основных гарантиях прав ребенка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Семейный кодекс 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Font typeface="Wingdings" pitchFamily="2" charset="2"/>
                        <a:buChar char="v"/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Закон об образовании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Законодательные акты признают за каждым ребенком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независимо от расы, цвета кожи, пола, языка, религии, политических или иных убеждений, национального, этнического и социального происхождения – </a:t>
                      </a: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юридическое право: на воспитание, развитие, защиту, активное участие в жизни общества.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700" b="1" i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1200" b="1" i="0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kern="12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ИМЯ МОЕГО РЕБЕНКА</a:t>
                      </a:r>
                    </a:p>
                    <a:p>
                      <a:pPr algn="ctr"/>
                      <a:endParaRPr kumimoji="0" lang="ru-RU" sz="1400" b="1" i="1" kern="120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100" b="1" i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Заполняют родители</a:t>
                      </a:r>
                    </a:p>
                    <a:p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повлияло на выбор имени Вашего ребенка</a:t>
                      </a:r>
                      <a:r>
                        <a:rPr kumimoji="0"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kumimoji="0"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lvl="0" indent="-228600" algn="l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</a:t>
                      </a:r>
                    </a:p>
                    <a:p>
                      <a:pPr marL="228600" lvl="0" indent="-228600" algn="l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</a:t>
                      </a:r>
                    </a:p>
                    <a:p>
                      <a:pPr marL="228600" lvl="0" indent="-228600" algn="l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</a:t>
                      </a:r>
                    </a:p>
                    <a:p>
                      <a:pPr marL="228600" lvl="0" indent="-228600" algn="l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___________________________________________________</a:t>
                      </a:r>
                    </a:p>
                    <a:p>
                      <a:pPr marL="228600" lvl="0" indent="-228600">
                        <a:buFont typeface="+mj-lt"/>
                        <a:buNone/>
                      </a:pPr>
                      <a:endParaRPr kumimoji="0"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lvl="0" indent="-228600">
                        <a:buFont typeface="+mj-lt"/>
                        <a:buAutoNum type="arabicPeriod" startAt="2"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означает имя Вашего ребенка?</a:t>
                      </a:r>
                    </a:p>
                    <a:p>
                      <a:pPr marL="228600" lvl="0" indent="-228600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</a:t>
                      </a:r>
                    </a:p>
                    <a:p>
                      <a:pPr marL="228600" lvl="0" indent="-228600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</a:t>
                      </a:r>
                    </a:p>
                    <a:p>
                      <a:pPr marL="228600" lvl="0" indent="-228600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</a:t>
                      </a:r>
                    </a:p>
                    <a:p>
                      <a:pPr marL="228600" lvl="0" indent="-228600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___________________________________________________</a:t>
                      </a:r>
                    </a:p>
                    <a:p>
                      <a:pPr marL="228600" lvl="0" indent="-228600">
                        <a:buFont typeface="+mj-lt"/>
                        <a:buAutoNum type="arabicPeriod" startAt="2"/>
                      </a:pPr>
                      <a:endParaRPr kumimoji="0"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lvl="0" indent="-228600">
                        <a:buFont typeface="+mj-lt"/>
                        <a:buNone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  Подходит ли выбранное имя Вашему ребенку?</a:t>
                      </a:r>
                    </a:p>
                    <a:p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___________________________________________________</a:t>
                      </a:r>
                    </a:p>
                    <a:p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_____________________________________________________________________________________________________</a:t>
                      </a:r>
                    </a:p>
                    <a:p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___________________________________________________</a:t>
                      </a:r>
                    </a:p>
                    <a:p>
                      <a:endParaRPr kumimoji="0"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4.</a:t>
                      </a:r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Влияет ли имя ребенка на его характер  </a:t>
                      </a:r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склонности, увлечения? </a:t>
                      </a:r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_________________________________________________________________________________________________________________________________________________________</a:t>
                      </a:r>
                    </a:p>
                    <a:p>
                      <a:r>
                        <a:rPr kumimoji="0" lang="ru-RU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___________________________________________________</a:t>
                      </a:r>
                      <a:endParaRPr kumimoji="0" lang="ru-RU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23330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тетрадь по формированию правового сознания дошкольников «Я и мои права»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24" y="620688"/>
          <a:ext cx="7715305" cy="5357850"/>
        </p:xfrm>
        <a:graphic>
          <a:graphicData uri="http://schemas.openxmlformats.org/drawingml/2006/table">
            <a:tbl>
              <a:tblPr/>
              <a:tblGrid>
                <a:gridCol w="3675101"/>
                <a:gridCol w="487950"/>
                <a:gridCol w="3552254"/>
              </a:tblGrid>
              <a:tr h="53578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500" b="0" kern="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КТО Я?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(заполняется  родителями вместе с ребенком)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1. Кто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я в семье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? _______________________________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2. Кто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 как меня 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называет</a:t>
                      </a: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?____________________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</a:t>
                      </a: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endParaRPr lang="en-US" sz="1200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Что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я люблю делать дома? </a:t>
                      </a: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</a:t>
                      </a: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r>
                        <a:rPr lang="en-US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Мои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любимые игрушки? </a:t>
                      </a: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</a:t>
                      </a: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</a:t>
                      </a:r>
                      <a:r>
                        <a:rPr lang="en-US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5. Мои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любимые кушанья?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_______________________________________________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6. Мои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любые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телепередачи _______________________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_______________________________________________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7. О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чем я мечтаю?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91" marR="288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400" dirty="0" smtClean="0">
                        <a:solidFill>
                          <a:srgbClr val="40404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400" dirty="0" smtClean="0">
                        <a:solidFill>
                          <a:srgbClr val="40404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ru-RU" sz="400" dirty="0">
                        <a:solidFill>
                          <a:srgbClr val="40404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8891" marR="288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u="sng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u="sng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РОДИТЕЛИ</a:t>
                      </a:r>
                      <a:r>
                        <a:rPr lang="ru-RU" sz="1100" b="1" u="sng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 ПОЗАНИМАЙТЕСТЕСЬ С </a:t>
                      </a:r>
                      <a:r>
                        <a:rPr lang="ru-RU" sz="1100" b="1" u="sng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РЕБЕНКОМ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Составьте генеалогическое древо своей семьи</a:t>
                      </a:r>
                      <a:endParaRPr lang="ru-RU" sz="1200" i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891" marR="288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23330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тетрадь по формированию правового сознания дошкольников «Я и мои права»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50825" y="333375"/>
            <a:ext cx="8137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2400"/>
          </a:p>
          <a:p>
            <a:pPr algn="just"/>
            <a:endParaRPr lang="ru-RU" sz="2400"/>
          </a:p>
          <a:p>
            <a:pPr algn="just"/>
            <a:endParaRPr lang="ru-RU" sz="2400"/>
          </a:p>
        </p:txBody>
      </p:sp>
      <p:sp>
        <p:nvSpPr>
          <p:cNvPr id="20485" name="Текст 7"/>
          <p:cNvSpPr>
            <a:spLocks noGrp="1"/>
          </p:cNvSpPr>
          <p:nvPr>
            <p:ph type="body" idx="1"/>
          </p:nvPr>
        </p:nvSpPr>
        <p:spPr>
          <a:xfrm>
            <a:off x="4645025" y="332656"/>
            <a:ext cx="4041775" cy="2809007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  <a:ea typeface="MS Gothic" pitchFamily="49" charset="-128"/>
                <a:cs typeface="Aharoni" pitchFamily="2" charset="-79"/>
              </a:rPr>
              <a:t>«Дети мира невинны, уязвимы и зависимы» </a:t>
            </a:r>
            <a:r>
              <a:rPr lang="ru-RU" sz="2000" dirty="0" smtClean="0">
                <a:solidFill>
                  <a:srgbClr val="FF0000"/>
                </a:solidFill>
                <a:latin typeface="MS Gothic" pitchFamily="49" charset="-128"/>
                <a:ea typeface="MS Gothic" pitchFamily="49" charset="-128"/>
                <a:cs typeface="Aharoni" pitchFamily="2" charset="-79"/>
              </a:rPr>
              <a:t>– </a:t>
            </a:r>
            <a:r>
              <a:rPr lang="ru-RU" sz="2000" b="1" dirty="0" smtClean="0">
                <a:solidFill>
                  <a:srgbClr val="990099"/>
                </a:solidFill>
                <a:latin typeface="MS Gothic" pitchFamily="49" charset="-128"/>
                <a:ea typeface="MS Gothic" pitchFamily="49" charset="-128"/>
                <a:cs typeface="Aharoni" pitchFamily="2" charset="-79"/>
              </a:rPr>
              <a:t>констатирует Всемирная декларация об обеспечении выживания, защиты и развития детей.</a:t>
            </a:r>
            <a:endParaRPr lang="ru-RU" sz="2000" b="1" dirty="0" smtClean="0">
              <a:solidFill>
                <a:srgbClr val="990099"/>
              </a:solidFill>
              <a:ea typeface="MS Gothic" pitchFamily="49" charset="-128"/>
              <a:cs typeface="Aharoni" pitchFamily="2" charset="-79"/>
            </a:endParaRPr>
          </a:p>
        </p:txBody>
      </p:sp>
      <p:sp>
        <p:nvSpPr>
          <p:cNvPr id="8196" name="Содержимое 5"/>
          <p:cNvSpPr>
            <a:spLocks noGrp="1"/>
          </p:cNvSpPr>
          <p:nvPr>
            <p:ph sz="quarter" idx="2"/>
          </p:nvPr>
        </p:nvSpPr>
        <p:spPr>
          <a:xfrm>
            <a:off x="323528" y="260649"/>
            <a:ext cx="4032572" cy="532894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>
              <a:buFontTx/>
              <a:buNone/>
              <a:defRPr/>
            </a:pPr>
            <a:r>
              <a:rPr lang="ru-RU" sz="27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Очень часто в последнее время СМИ извещают об очередном факте нарушения прав ребенка в семье или образовательном учреждении.</a:t>
            </a:r>
          </a:p>
          <a:p>
            <a:pPr algn="just">
              <a:buFontTx/>
              <a:buNone/>
              <a:defRPr/>
            </a:pPr>
            <a:r>
              <a:rPr lang="ru-RU" sz="27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Причина этого не в отсутствии законов или их недостаточности, а в том, что эти законы либо неизвестны взрослым, либо игнорируются. </a:t>
            </a:r>
          </a:p>
          <a:p>
            <a:pPr algn="just">
              <a:buFontTx/>
              <a:buNone/>
              <a:defRPr/>
            </a:pPr>
            <a:endParaRPr lang="ru-RU" sz="27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None/>
              <a:defRPr/>
            </a:pPr>
            <a:endParaRPr lang="ru-RU" b="1" dirty="0" smtClean="0"/>
          </a:p>
        </p:txBody>
      </p:sp>
      <p:pic>
        <p:nvPicPr>
          <p:cNvPr id="20486" name="Содержимое 10" descr="DSC00054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3141663"/>
            <a:ext cx="3606800" cy="2735262"/>
          </a:xfrm>
        </p:spPr>
      </p:pic>
      <p:sp>
        <p:nvSpPr>
          <p:cNvPr id="20487" name="Прямоугольник 9"/>
          <p:cNvSpPr>
            <a:spLocks noChangeArrowheads="1"/>
          </p:cNvSpPr>
          <p:nvPr/>
        </p:nvSpPr>
        <p:spPr bwMode="auto">
          <a:xfrm>
            <a:off x="395537" y="5949950"/>
            <a:ext cx="8208714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A00"/>
                </a:solidFill>
                <a:latin typeface="Georgia" pitchFamily="18" charset="0"/>
                <a:cs typeface="David" pitchFamily="34" charset="-79"/>
              </a:rPr>
              <a:t>СЕГОДНЯШНИЕ ДЕТИ – ЭТО НАШЕ БУДУЩЕЕ, ЭТО БУДУЩЕЕ НАШЕЙ СТРАНЫ.</a:t>
            </a:r>
            <a:endParaRPr lang="ru-RU" sz="2000" dirty="0">
              <a:solidFill>
                <a:srgbClr val="006A00"/>
              </a:solidFill>
              <a:latin typeface="Georgia" pitchFamily="18" charset="0"/>
              <a:cs typeface="David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642194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Несколько важнейших педагогических правил, которым воспитатель должен следовать: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043608" y="1844824"/>
            <a:ext cx="7890080" cy="4752528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Принимать родителя и его ребенка такими, какие они есть.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Относиться ко всем участникам педагогического процесса одинаково.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Относиться к родителю так, как будто он уже стал таким каким хотел бы его видеть.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Педагогическая задача - образовать работу с родителями доступной и интересной.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882486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ДЛЯ ВОСПИТАТЕЛЯ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0648"/>
            <a:ext cx="7890080" cy="5987752"/>
          </a:xfrm>
        </p:spPr>
        <p:txBody>
          <a:bodyPr>
            <a:noAutofit/>
          </a:bodyPr>
          <a:lstStyle/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Создайте в душе идеал, высокую мечту и стремитесь к ней. Помните, что совершенству нет предела.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Растите профессионально, будьте в курсе последних достижений педагогической науки.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всегда в равновесии, сдерживайте отрицательные эмоции.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Выходите из конфликтных ситуаций с достоинством и юмором. Ищите выход из конфликта, а не виноватых; находите ошибки и причины недоразумений не в других, а в себе.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Прощайте, сочувствуйте, сопереживайте, будьте великодушны и снисходительны.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Живите легко, просто и радостно. Учите, улыбаясь. Радость по силе равна любви, а уныние и отрицание погубят все, за что бы человек ни взялся.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всегда доброжелательны.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Всюду наводите порядок и уют, создавая оазис доброты, любви и красоты в душе, в семье, на работе. Прививайте это детям. </a:t>
            </a:r>
          </a:p>
          <a:p>
            <a:pPr lvl="0"/>
            <a:r>
              <a:rPr lang="ru-RU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Будьте доброй и честной. Помните, что добро всегда вернется многократно увеличенным.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882486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ДЛЯ ВОСПИТАТЕЛЯ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8100392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Советы педагогу по проведению коллективной работы с родителями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60648"/>
            <a:ext cx="8244408" cy="6597352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Перед началом мероприятия лучше «оставить за дверью» плохое настроение.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Отведите на проведение мероприятия не более 1,5 часов.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Самый приятный звук для человека - его имя. Положите перед собой список с именами и отчествами родителей. 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Перед началом родительского собрания объявите вопросы, которые планируете обсудить.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забудьте «золотое правило» педагогического анализа: начинать с позитивного, затем говорить о негативном, завершать разговор предложениями на будущее.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Предупредите родителей, что не вся информация может стать достоянием детей.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Поблагодарите всех, кто нашел время прийти (особенно отцов).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Дайте понять родителям, что вы хорошо понимаете, как трудно работающим родителям найти время для самообразования.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личной беседе оценивайте успехи детей и родителей относительно их потенциальных возможностей.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Доведите до родителей мысль, что «плохое поведение» не означает «плохой человек».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Родитель должен уйти от вас с ощущением, что он может помочь своему ребенку.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избирайте для общения назидательный тон.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800" b="1" dirty="0" smtClean="0">
                <a:solidFill>
                  <a:srgbClr val="CC99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вступайте в конфликт с отдельными родителями, лучше пригласите их на индивидуальную беседу.</a:t>
            </a:r>
            <a:endParaRPr lang="ru-RU" sz="1800" b="1" dirty="0" smtClean="0">
              <a:solidFill>
                <a:srgbClr val="CC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882486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«Моя педагогическая инициатива»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ДЛЯ ВОСПИТАТЕЛЯ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16829"/>
          <a:ext cx="8964488" cy="6268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7510"/>
                <a:gridCol w="1286978"/>
              </a:tblGrid>
              <a:tr h="4602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Содержание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работы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1274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Наблюдение: «Эмоциональное состояние ребенка»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Составление социального паспорта группы.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Оформление в группе информационного стенда для родителей «Дети имеют право».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Родительское собрание: «Знакомимся с правовыми документами».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Сентябрь </a:t>
                      </a:r>
                    </a:p>
                  </a:txBody>
                  <a:tcPr marL="68580" marR="68580" marT="0" marB="0"/>
                </a:tc>
              </a:tr>
              <a:tr h="110644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«О чем говорят рисунки ребенка».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Консультация для родителей: «Жестокое обращение с детьми»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Родительское собрание с приглашением учителя будущего первого класса: «Кризис семи лет»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Октябрь</a:t>
                      </a:r>
                    </a:p>
                  </a:txBody>
                  <a:tcPr marL="68580" marR="68580" marT="0" marB="0"/>
                </a:tc>
              </a:tr>
              <a:tr h="61760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«Декларация о правах ребенка».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Консультация для родителей: «Ласковое воспитание»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Ноябрь</a:t>
                      </a:r>
                    </a:p>
                  </a:txBody>
                  <a:tcPr marL="68580" marR="68580" marT="0" marB="0"/>
                </a:tc>
              </a:tr>
              <a:tr h="63579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«Правила хорошего тона во время беседы».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Родительское собрание: «Создание благоприятной семейной атмосферы».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Декабрь</a:t>
                      </a:r>
                    </a:p>
                  </a:txBody>
                  <a:tcPr marL="68580" marR="68580" marT="0" marB="0"/>
                </a:tc>
              </a:tr>
              <a:tr h="90558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«20 веселых игр, способных утихомирить ребенка».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Консультация для родителей: «Понимаем ли мы друг друга»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Тренинг: «Избавляемся от агрессии с помощью игры»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Январь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043608" y="-31365"/>
            <a:ext cx="81003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Примерный перспективный план работы воспитателя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 повышению правовой культуры родителей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51520" y="188641"/>
          <a:ext cx="8892480" cy="6669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68344"/>
                <a:gridCol w="1224136"/>
              </a:tblGrid>
              <a:tr h="4191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Содержание работы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Сроки</a:t>
                      </a:r>
                      <a:endParaRPr lang="ru-RU" sz="1600" dirty="0"/>
                    </a:p>
                  </a:txBody>
                  <a:tcPr/>
                </a:tc>
              </a:tr>
              <a:tr h="74815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«Кого легче растить: мальчика или девочек?».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Родительское собрание: «Семейное воспитание»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Февраль</a:t>
                      </a:r>
                    </a:p>
                  </a:txBody>
                  <a:tcPr marL="68580" marR="68580" marT="0" marB="0"/>
                </a:tc>
              </a:tr>
              <a:tr h="114606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«36 уроков для вас, уважаемые родители. Как воспитать счастливого, уверенного в себе ребенка»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Театрализованное представление по теме: «Праздник в честь дня матери».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Март</a:t>
                      </a:r>
                    </a:p>
                  </a:txBody>
                  <a:tcPr marL="68580" marR="68580" marT="0" marB="0"/>
                </a:tc>
              </a:tr>
              <a:tr h="82079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«Поощрения и наказания».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Консультация для родителей: «Поощрение или наказание»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Апрель</a:t>
                      </a:r>
                    </a:p>
                  </a:txBody>
                  <a:tcPr marL="68580" marR="68580" marT="0" marB="0"/>
                </a:tc>
              </a:tr>
              <a:tr h="74815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«Права ребенка в рисунках» 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Развлечение по теме «Защита прав и достоинств ребенка»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Май</a:t>
                      </a:r>
                    </a:p>
                  </a:txBody>
                  <a:tcPr marL="68580" marR="68580" marT="0" marB="0"/>
                </a:tc>
              </a:tr>
              <a:tr h="154397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Стендовая информация: «права ребенка в рисунках».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Анкетирование детей: «Семья глазами ребенка»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Театрализованное представление: «Новые приключения Буратино в стране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дураков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Июнь-июль</a:t>
                      </a:r>
                    </a:p>
                  </a:txBody>
                  <a:tcPr marL="68580" marR="68580" marT="0" marB="0"/>
                </a:tc>
              </a:tr>
              <a:tr h="124302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Подготовка нормативно-правовых документов по проблеме защиты прав детства.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Анкетирование родителей: «Знаете ли Вы правовые документы», «Мой ребенок».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Деловая игра: «Знаем ли мы права детей»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Август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3"/>
          <p:cNvSpPr>
            <a:spLocks noGrp="1"/>
          </p:cNvSpPr>
          <p:nvPr>
            <p:ph type="title"/>
          </p:nvPr>
        </p:nvSpPr>
        <p:spPr>
          <a:xfrm>
            <a:off x="2267744" y="152400"/>
            <a:ext cx="5288756" cy="612775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ИЗ ЖИЗНИ ДОУ</a:t>
            </a:r>
          </a:p>
        </p:txBody>
      </p:sp>
      <p:pic>
        <p:nvPicPr>
          <p:cNvPr id="30725" name="Содержимое 10" descr="CIMG235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836613"/>
            <a:ext cx="3816350" cy="2828925"/>
          </a:xfrm>
        </p:spPr>
      </p:pic>
      <p:pic>
        <p:nvPicPr>
          <p:cNvPr id="30723" name="Содержимое 8" descr="CIMG238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538" y="836613"/>
            <a:ext cx="3889375" cy="2808287"/>
          </a:xfrm>
        </p:spPr>
      </p:pic>
      <p:pic>
        <p:nvPicPr>
          <p:cNvPr id="30726" name="Picture 3" descr="D:\Svetlana\Favorites\Pictures\все фото\Фото родителей\SDC126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716338"/>
            <a:ext cx="384016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08104" y="6525344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Фото из коллекции автора</a:t>
            </a:r>
            <a:endParaRPr lang="ru-RU" dirty="0"/>
          </a:p>
        </p:txBody>
      </p:sp>
      <p:pic>
        <p:nvPicPr>
          <p:cNvPr id="9" name="Содержимое 8" descr="IMG_1250.JPG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4422445" y="3733799"/>
            <a:ext cx="3893971" cy="29204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43607" y="2636838"/>
            <a:ext cx="7849567" cy="1512241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rgbClr val="0070C0"/>
                </a:solidFill>
                <a:latin typeface="Georgia" pitchFamily="18" charset="0"/>
              </a:rPr>
              <a:t>ЗАКЛЮЧЕНИЕ</a:t>
            </a:r>
            <a:endParaRPr lang="ru-RU" sz="4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260350"/>
            <a:ext cx="1863725" cy="2773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848872" cy="105251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92D050"/>
                </a:solidFill>
                <a:latin typeface="Arial Black" pitchFamily="34" charset="0"/>
              </a:rPr>
              <a:t>Необходимо проводить работу по повышению правовой и психолого-педагогической культуры родителей: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052512"/>
            <a:ext cx="7849567" cy="5805487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Информировать родителей о нормативных основах прав детей;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Вовлекать членов семьи в процесс воспитания и развития детей на праздниках, выставках детского рисунка, игротеках и других мероприятиях детского сада;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Консультировать родителей;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Осуществлять интеграцию всех специалистов образовательного учреждения (организовывать для родителей консультации медперсонала, психолога, специалистов ДОУ и т.П.);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 консультировать и посещать на дому детей, родители которых относятся к "группе риска";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Совместно с родителями разработать </a:t>
            </a:r>
            <a:r>
              <a:rPr lang="ru-RU" sz="2200" b="1" dirty="0" err="1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общегрупповые</a:t>
            </a: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традиции - праздники, посвященные началу и окончанию учебного года, календарные праздники, связанные с семьей (день матери, защиты детей и т.П.);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Организовывать выставки, на которых будут представлены результаты художественно-эстетической деятельности детей и родителей (фотоматериалы, поделки, рисунки и т.п.);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200" b="1" kern="0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Проводить спортивные мероприятия, походы, организовывать обмен опытом по использованию здоровье сберегающих технологий в домашних условиях.</a:t>
            </a:r>
            <a:r>
              <a:rPr lang="ru-RU" sz="2200" b="1" kern="0" dirty="0" smtClean="0">
                <a:solidFill>
                  <a:srgbClr val="002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1" dirty="0" smtClean="0">
              <a:solidFill>
                <a:srgbClr val="002A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Tx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rgbClr val="006A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8100392" cy="90872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56C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200" b="1" dirty="0" smtClean="0">
                <a:solidFill>
                  <a:srgbClr val="56C0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Воспитатель должен поставить перед собой следующие задачи: </a:t>
            </a: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6000" b="1" i="1" dirty="0" smtClean="0"/>
              <a:t/>
            </a:r>
            <a:br>
              <a:rPr lang="ru-RU" sz="6000" b="1" i="1" dirty="0" smtClean="0"/>
            </a:br>
            <a:endParaRPr lang="ru-RU" sz="2400" dirty="0">
              <a:solidFill>
                <a:srgbClr val="56C048"/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1115616" y="908720"/>
            <a:ext cx="7776864" cy="59492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8000"/>
                </a:solidFill>
              </a:rPr>
              <a:t>Познакомить детей в соответствующей их возрасту форме с основными документами по защите прав человека.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8000"/>
                </a:solidFill>
              </a:rPr>
              <a:t>Познакомить родителей с основными документами по защите прав человека.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8000"/>
                </a:solidFill>
              </a:rPr>
              <a:t>Развивать уважение и терпимость к людям независимо от их социального происхождения, расовой и национальной принадлежности, языка, вероисповедания, пола, возраста, личностного и поведенческого своеобразия (в том числе внешнего облика, физических недостатков и пр.).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8000"/>
                </a:solidFill>
              </a:rPr>
              <a:t>Способствовать формированию чувства собственного достоинства, осознания своих прав и свобод, чувства ответственности (за другого человека, за начатое дело, за данное слово и др.). 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ru-RU" sz="2000" b="1" kern="0" dirty="0" smtClean="0">
                <a:solidFill>
                  <a:srgbClr val="008000"/>
                </a:solidFill>
              </a:rPr>
              <a:t>Развивать уважение к достоинству и личным правам другого человека. 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ru-RU" sz="2000" b="1" kern="0" dirty="0" smtClean="0">
                <a:solidFill>
                  <a:srgbClr val="008000"/>
                </a:solidFill>
              </a:rPr>
              <a:t>Разъяснять общественные нормы и правила поведения.</a:t>
            </a:r>
          </a:p>
          <a:p>
            <a:pPr>
              <a:buNone/>
            </a:pPr>
            <a:endParaRPr lang="ru-RU" sz="2000" b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0"/>
            <a:ext cx="7776864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писок источников, используемых автором при исследовании темы:</a:t>
            </a:r>
            <a:endParaRPr lang="en-US" sz="28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Васильева, М.А. Программа воспитания и обучения в детском саду [Текст]: под ред. М.А. Васильевой, В.В. Гербовой, Т.С. Комаровой. – М.: Издательский дом «Воспитание дошкольника», 2004.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Владимирова О., О чем говорят рисунки ребенка [Текст]/ О.Владимирова// Мой маленький. 2007.- № 9- С.20-22</a:t>
            </a:r>
          </a:p>
          <a:p>
            <a:pPr lvl="0"/>
            <a:r>
              <a:rPr lang="ru-RU" sz="1500" b="1" i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Вопнярская</a:t>
            </a:r>
            <a:r>
              <a:rPr lang="ru-RU" sz="1500" b="1" i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И.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Современный Семейный Журнал/</a:t>
            </a:r>
            <a:r>
              <a:rPr lang="ru-RU" sz="1500" b="1" i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Ирина </a:t>
            </a:r>
            <a:r>
              <a:rPr lang="ru-RU" sz="1500" b="1" i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Вопнярская</a:t>
            </a:r>
            <a:r>
              <a:rPr lang="ru-RU" sz="1500" b="1" i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[Электронный ресурс]. – Режим доступа: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2"/>
              </a:rPr>
              <a:t>http://domenstat.ru/efamily.ru</a:t>
            </a:r>
            <a:r>
              <a:rPr lang="ru-RU" sz="1500" b="1" i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15.03.2011.</a:t>
            </a:r>
            <a:endParaRPr lang="ru-RU" sz="1500" b="1" dirty="0" smtClean="0">
              <a:solidFill>
                <a:srgbClr val="CC9900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Всеобщая декларация прав человека [Текст]// Принята и провозглашена резолюцией 217(III) Генеральной Ассамблеи (10.12.1948г.). – М.: Просвещение, 2002.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Гимназия № 2 Фантазии и размышления и правах ребенка [Текст]: (гимназия № 2 г.Минска). – Мн., 1999.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Голицына, Н.С., Огнева, Л.Д. Ознакомление старших дошкольников с Конвенцией о правах ребенка [Текст]/ Н.С.Голицына, Л.Д.Огнева. – М.: «Издательство Скрипторий 2003», 2005.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Давыдова, О. И.,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Вялкова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С.М. Беседы об ответственности и правах ребенка [Текст]/ О.И. Давыдова, С.М.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Вялкова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– М.: ТЦ Сфера, 2008.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Декларация прав ребенка [Текст]/ Провозглашена резолюцией 1386 (XIV) Генеральной Ассамблеи (20.11.1959г.).- Ростов /Дон, «Феникс», 2002.</a:t>
            </a:r>
          </a:p>
          <a:p>
            <a:pPr lvl="0"/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Доронова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Т.Н. Защита прав и достоинства маленького ребенка: координация усилий семьи и дет. Сада [Текст]: пособие для работников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дошк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образоват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учреждений / Т.Н.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Доронова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А.Е.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Жичкина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Л.Г.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Голубева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и др. – 2-е изд. – М.: Просвещение, 2006.</a:t>
            </a:r>
          </a:p>
          <a:p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3"/>
              </a:rPr>
              <a:t>Евтюкова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Т., Беседы с психологом/ Т. </a:t>
            </a:r>
            <a:r>
              <a:rPr lang="ru-RU" sz="1500" b="1" u="sng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3"/>
              </a:rPr>
              <a:t>Евтюкова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[Электронный ресурс]. Режим доступа: портал «Солнышко» -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4"/>
              </a:rPr>
              <a:t>http://www.solnet.ee/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12.01.2012.</a:t>
            </a:r>
          </a:p>
          <a:p>
            <a:pPr lvl="0"/>
            <a:endParaRPr lang="ru-RU" sz="1500" b="1" dirty="0" smtClean="0">
              <a:solidFill>
                <a:srgbClr val="CC99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0648"/>
            <a:ext cx="2592388" cy="2268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1115616" y="4868863"/>
            <a:ext cx="756007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6A00"/>
                </a:solidFill>
              </a:rPr>
              <a:t>  </a:t>
            </a:r>
            <a:r>
              <a:rPr lang="ru-RU" sz="2000" b="1" dirty="0">
                <a:solidFill>
                  <a:srgbClr val="006A00"/>
                </a:solidFill>
              </a:rPr>
              <a:t>Многие родители не понимают, что дети постоянно нуждаются в защите и любви с их стороны, что уверенность в себе и своих возможностях, ценностные ориентиры и мировоззрение у детей формируются, прежде всего, в семье</a:t>
            </a:r>
            <a:r>
              <a:rPr lang="ru-RU" sz="2000" b="1" dirty="0">
                <a:solidFill>
                  <a:srgbClr val="000066"/>
                </a:solidFill>
              </a:rPr>
              <a:t>.</a:t>
            </a:r>
            <a:endParaRPr lang="ru-RU" sz="2000" dirty="0"/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3707904" y="0"/>
            <a:ext cx="48965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900" b="1" dirty="0">
                <a:solidFill>
                  <a:srgbClr val="000066"/>
                </a:solidFill>
              </a:rPr>
              <a:t>   </a:t>
            </a:r>
            <a:r>
              <a:rPr lang="ru-RU" sz="2000" b="1" dirty="0">
                <a:solidFill>
                  <a:srgbClr val="000066"/>
                </a:solidFill>
              </a:rPr>
              <a:t>Ребенок приходит в этот мир беспомощным и беззащитным. Его жизнь, здоровье, будущее целиком зависят от мира на Земле, от родителей, от действий других взрослых людей. Ребенок верит в их любовь и доброе отношение и очень надеется на их защиту.</a:t>
            </a:r>
            <a:endParaRPr lang="ru-RU" sz="2000" dirty="0"/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0" y="2852738"/>
            <a:ext cx="8675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0066"/>
                </a:solidFill>
              </a:rPr>
              <a:t>  </a:t>
            </a:r>
            <a:endParaRPr lang="ru-RU" sz="2000"/>
          </a:p>
        </p:txBody>
      </p:sp>
      <p:sp>
        <p:nvSpPr>
          <p:cNvPr id="6150" name="Прямоугольник 5"/>
          <p:cNvSpPr>
            <a:spLocks noChangeArrowheads="1"/>
          </p:cNvSpPr>
          <p:nvPr/>
        </p:nvSpPr>
        <p:spPr bwMode="auto">
          <a:xfrm>
            <a:off x="1043608" y="2564904"/>
            <a:ext cx="76320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</a:rPr>
              <a:t>Не получая квалифицированной педагогической помощи, родители в воспитании детей руководствуются воспоминаниями о собственном детстве и пользуются стихийными источниками информации - советами друзей, соседей, других родителей. Поэтому они не в состоянии справиться со многими трудностями, связанными с поведением ребенка.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0"/>
            <a:ext cx="7776864" cy="6858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Федеральный закон от 29.12.2012 N 273-ФЗ "Об образовании в Российской Федерации" [Электронный ресурс]. – Режим доступа: </a:t>
            </a:r>
            <a:r>
              <a:rPr lang="ru-RU" sz="16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2"/>
              </a:rPr>
              <a:t>http://www.consultant.ru/law/hotdocs/23125.html#.US6GQ9-JklA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4.04.2012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Издательский дом «Первое сентября» Работа с родителями [Электронный ресурс]. – Режим доступа: </a:t>
            </a:r>
            <a:r>
              <a:rPr lang="ru-RU" sz="16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3"/>
              </a:rPr>
              <a:t>http://festival.1september.ru/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08.03.2012.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Козлова, С.А.,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Ледовский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Н.К.,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Калишенко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В.Д. Нравственное и трудовое воспитание дошкольников [Текст]: Учеб. пособие для студ.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высш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пед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учеб. заведений/ С.А. Козлова, Н.К.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Ледовский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В.Д.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Калишенко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и др.; Под ред. С.А. Козловой. – М.: Издательский центр «Академия», 2002.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Конвенция о правах ребенка [Текст]// Конвенция ООН. – М.: РИОР, 2009.</a:t>
            </a:r>
          </a:p>
          <a:p>
            <a:pPr lvl="0"/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Мень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А., Методическая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капилка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/ А.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Мень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[Электронный ресурс]. – Режим доступа: </a:t>
            </a:r>
            <a:r>
              <a:rPr lang="ru-RU" sz="16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4"/>
              </a:rPr>
              <a:t>http://www.kirov.spb.ru/dou/48/index.php?option=com_content&amp;task=view&amp;id=21&amp;Itemid=47&amp;showall=1</a:t>
            </a:r>
            <a:r>
              <a:rPr lang="ru-RU" sz="1600" b="1" i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27.01.2012.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Матросова О.В., Воспитание детей дошкольного возраста в детском саду и семье/ О.В. Матросова [Электронный ресурс]. – Режим доступа: </a:t>
            </a:r>
            <a:r>
              <a:rPr lang="ru-RU" sz="16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5"/>
              </a:rPr>
              <a:t>http://www.doshvozrast.ru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15.12.2011.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Морозова Е.А.,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Иванищина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О. Н., Все для детского сада/ Е.А. Морозова, О. Н.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Иванищина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[Электронный ресурс]. – Режим доступа: </a:t>
            </a:r>
            <a:r>
              <a:rPr lang="ru-RU" sz="16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6"/>
              </a:rPr>
              <a:t>http://www.moi-detsad.ru/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19.09.2011.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Ожегов С.И., Словарь русского языка [Текст]: С.И. Ожегов; под общей ред. профессора Л.И. Скворцова. – М.: ОНИКС Мир и Образование 2006.</a:t>
            </a:r>
          </a:p>
          <a:p>
            <a:pPr lvl="0"/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Семейный кодекс Российской Федерации. [Электронный ресурс]. – Режим доступа:  </a:t>
            </a:r>
            <a:r>
              <a:rPr lang="ru-RU" sz="16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7"/>
              </a:rPr>
              <a:t>http://www.semkodeks.ru/</a:t>
            </a:r>
            <a:endParaRPr lang="ru-RU" sz="1600" b="1" u="sng" dirty="0" smtClean="0">
              <a:solidFill>
                <a:srgbClr val="CC9900"/>
              </a:solidFill>
              <a:latin typeface="+mn-lt"/>
              <a:ea typeface="+mn-ea"/>
              <a:cs typeface="+mn-cs"/>
            </a:endParaRPr>
          </a:p>
          <a:p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Соловьева Е.В. Знакомим дошкольников с Конвенцией о правах ребенка [Текст]: Практическое пособие для работников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дошк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образоват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учреждений/ Авт.-сост.: Е.В. Соловьева, Т.А. Данилина, Т.С.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Лагода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Н.М. Степина. – 4-е изд., </a:t>
            </a:r>
            <a:r>
              <a:rPr lang="ru-RU" sz="16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испр</a:t>
            </a:r>
            <a:r>
              <a:rPr lang="ru-RU" sz="16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и доп. – М.: АРКТИ, 2005.</a:t>
            </a:r>
          </a:p>
          <a:p>
            <a:pPr lvl="0"/>
            <a:endParaRPr lang="ru-RU" sz="1400" b="1" dirty="0" smtClean="0">
              <a:solidFill>
                <a:srgbClr val="CC99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848872" cy="6858000"/>
          </a:xfrm>
        </p:spPr>
        <p:txBody>
          <a:bodyPr>
            <a:normAutofit/>
          </a:bodyPr>
          <a:lstStyle/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Тарасова, Л.П и др. Детский сад [Текст]: Книга для заведующих/ под ред. Л. П. Тарасовой. – М: Просвещение, 1982.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Уголовный кодекс РФ [Текст] //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текст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изм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и доп. на  – М.: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Эксмо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2010.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Хрипкова А.Г., Мир детства. Дошкольник/ отв. ред. В. В. Давыдов. — М.: Педагогика, 1981.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Мир детства. Дошкольник/ Под ред. А.Г.Хрипковой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2"/>
              </a:rPr>
              <a:t>Семейное воспитание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3"/>
              </a:rPr>
              <a:t>семья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[Электронный ресурс]. Режим доступа: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4"/>
              </a:rPr>
              <a:t>http://www.moideti.com/article_view.php?id_article=601&amp;id_lang=1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03.04.2012.</a:t>
            </a:r>
          </a:p>
          <a:p>
            <a:pPr lvl="0"/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Шеховцов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В.А Конституция России и конституционный контроль [Текст]: (учебное пособие)/ Автор: В.А.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Шеховцов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редактор: Л.И. Александрова. – М, Просвещение, 2003.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Шорыгина, Т.А. Беседы о правах ребенка. [Текст]: Методическое пособие для занятий с детьми 5 – 10 лет/ Т.А. Шорыгина – М.: ТЦ Сфера, 2009.</a:t>
            </a:r>
          </a:p>
          <a:p>
            <a:pPr lvl="0"/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CrazyMama.ru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article.php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. Детские проступки: наказания и поощрения, [Электронный ресурс]. – Режим доступа: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5"/>
              </a:rPr>
              <a:t>http://5ballov.qip.ru/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6"/>
              </a:rPr>
              <a:t>http://www.ymca-smile.ru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, 23.01 2010.</a:t>
            </a: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Федеральные государственные требования к структуре основной общеобразовательной программы дошкольного образования. Утверждены </a:t>
            </a:r>
            <a:b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</a:b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7"/>
              </a:rPr>
              <a:t>приказом Министерства образования и науки Российской Федерации « 23 » ноября 2009 г. № 655</a:t>
            </a:r>
            <a:endParaRPr lang="ru-RU" sz="1500" b="1" dirty="0" smtClean="0">
              <a:solidFill>
                <a:srgbClr val="CC9900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Автореферат диссертации по теме "Педагогические условия формирования основ правовой культуры на начальных этапах становления личности", </a:t>
            </a:r>
            <a:r>
              <a:rPr lang="ru-RU" sz="1500" b="1" dirty="0" err="1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Майданкина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Н.Ю. [Электронный ресурс]. – Режим доступа: </a:t>
            </a:r>
            <a:r>
              <a:rPr lang="ru-RU" sz="1500" b="1" u="sng" dirty="0" smtClean="0">
                <a:solidFill>
                  <a:srgbClr val="CC9900"/>
                </a:solidFill>
                <a:latin typeface="+mn-lt"/>
                <a:ea typeface="+mn-ea"/>
                <a:cs typeface="+mn-cs"/>
                <a:hlinkClick r:id="rId8"/>
              </a:rPr>
              <a:t>http://nauka-pedagogika.com/pedagogika-13-00-01/dissertaciya-pedagogicheskie-usloviya-formirovaniya-osnov-pravovoy-kultury-na-nachalnyh-etapah-stanovleniya-lichnosti 24.02.2013</a:t>
            </a:r>
            <a:r>
              <a:rPr lang="ru-RU" sz="1500" b="1" dirty="0" smtClean="0">
                <a:solidFill>
                  <a:srgbClr val="CC9900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59632" y="692150"/>
            <a:ext cx="7560840" cy="28543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861048"/>
            <a:ext cx="3162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187624" y="152400"/>
            <a:ext cx="7704856" cy="90033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Результаты анкетирования родителей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87624" y="1196752"/>
          <a:ext cx="7704856" cy="4593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0480"/>
                <a:gridCol w="5922523"/>
                <a:gridCol w="1151853"/>
              </a:tblGrid>
              <a:tr h="936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accent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solidFill>
                            <a:schemeClr val="accent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Вопросы</a:t>
                      </a:r>
                      <a:r>
                        <a:rPr lang="en-US" sz="2000" b="1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accent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анкеты</a:t>
                      </a:r>
                      <a:endParaRPr lang="ru-RU" sz="2000" b="1" dirty="0">
                        <a:solidFill>
                          <a:schemeClr val="accent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Положительные</a:t>
                      </a:r>
                      <a:r>
                        <a:rPr lang="ru-RU" sz="2000" b="1" baseline="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ответы</a:t>
                      </a:r>
                      <a:endParaRPr lang="ru-RU" sz="2000" b="1" dirty="0">
                        <a:solidFill>
                          <a:schemeClr val="accent1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</a:t>
                      </a: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Знакомы 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 Вы с документами о правах ребенка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31%</a:t>
                      </a:r>
                      <a:endParaRPr lang="ru-RU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Знаете ли Вы, в чем проявляются нарушения прав 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ребенка</a:t>
                      </a: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16%</a:t>
                      </a:r>
                      <a:endParaRPr lang="ru-RU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24344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Допускаете ли шлепок</a:t>
                      </a:r>
                      <a:endParaRPr lang="ru-RU" sz="2000" b="1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74%</a:t>
                      </a:r>
                      <a:endParaRPr lang="ru-RU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25716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Используете ремень как вид наказания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31%</a:t>
                      </a:r>
                      <a:endParaRPr lang="ru-RU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27087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Лишаете свободы движения</a:t>
                      </a:r>
                      <a:endParaRPr lang="ru-RU" sz="2000" b="1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92%</a:t>
                      </a:r>
                      <a:endParaRPr lang="ru-RU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28458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6.</a:t>
                      </a:r>
                      <a:endParaRPr lang="en-US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Оставляете ребенка одного дома на несколько часов</a:t>
                      </a:r>
                      <a:endParaRPr lang="ru-RU" sz="20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46%</a:t>
                      </a:r>
                      <a:endParaRPr lang="ru-RU" sz="20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5301208"/>
            <a:ext cx="7200800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r>
              <a:rPr lang="ru-RU" sz="2000" b="1" dirty="0" smtClean="0">
                <a:solidFill>
                  <a:srgbClr val="FF0000"/>
                </a:solidFill>
              </a:rPr>
              <a:t>Жестокое обращение с ребенком вследствие изменения детской психики не может не повлиять на всю его дальнейшую жизнь: он иначе воспринимает окружающую действительность, иначе думает, иначе ведет себя.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ВЫВОДЫ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20688"/>
            <a:ext cx="7498080" cy="562771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96646" indent="-514350" algn="just">
              <a:buFont typeface="+mj-lt"/>
              <a:buAutoNum type="arabicPeriod"/>
            </a:pPr>
            <a:r>
              <a:rPr lang="ru-RU" sz="2000" b="1" dirty="0" smtClean="0">
                <a:solidFill>
                  <a:srgbClr val="0070C0"/>
                </a:solidFill>
              </a:rPr>
              <a:t>Существует противоречие между регламентированной международными и Российскими законодательными актами необходимостью совместной работы ДОУ и родителей по реализации прав ребенка и отсутствием разработанных методических рекомендаций воспитателям по работе правового просвещения родителей.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sz="2000" b="1" dirty="0" smtClean="0">
                <a:solidFill>
                  <a:srgbClr val="0070C0"/>
                </a:solidFill>
              </a:rPr>
              <a:t>Все это определило область, в рамках которой я провела исследование педагогических условий, определяющих эффективность образовательного процесса формирования основ правовой культуры на начальных этапах становления личности дошкольников. В результате исследования сформировалась необходимость в разработке комплекса мероприятий по организации работы с родителями дошкольников, направленных на реализацию прав ребенка в детском саду и семье и выработке рекомендаций педагогам по организации этой работы в условиях дошкольного учреждения. 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Содержимое 2"/>
          <p:cNvSpPr>
            <a:spLocks noGrp="1"/>
          </p:cNvSpPr>
          <p:nvPr>
            <p:ph sz="half" idx="1"/>
          </p:nvPr>
        </p:nvSpPr>
        <p:spPr>
          <a:xfrm>
            <a:off x="1043608" y="260648"/>
            <a:ext cx="7848872" cy="1728192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ru-RU" sz="2000" b="1" dirty="0" smtClean="0">
                <a:solidFill>
                  <a:srgbClr val="008000"/>
                </a:solidFill>
              </a:rPr>
              <a:t>   </a:t>
            </a:r>
            <a:r>
              <a:rPr lang="en-US" sz="2000" b="1" dirty="0" smtClean="0">
                <a:solidFill>
                  <a:srgbClr val="008000"/>
                </a:solidFill>
              </a:rPr>
              <a:t>  </a:t>
            </a:r>
            <a:r>
              <a:rPr lang="ru-RU" sz="2600" b="1" dirty="0" smtClean="0">
                <a:solidFill>
                  <a:schemeClr val="accent4">
                    <a:lumMod val="75000"/>
                  </a:schemeClr>
                </a:solidFill>
                <a:latin typeface="Cambria" pitchFamily="18" charset="0"/>
              </a:rPr>
              <a:t>Процесс формирования правовой культуры родителей дошкольников будет эффективен, если реализуется совокупность следующих педагогических условий:</a:t>
            </a:r>
          </a:p>
        </p:txBody>
      </p:sp>
      <p:sp>
        <p:nvSpPr>
          <p:cNvPr id="11268" name="Содержимое 2"/>
          <p:cNvSpPr>
            <a:spLocks noGrp="1"/>
          </p:cNvSpPr>
          <p:nvPr>
            <p:ph sz="half" idx="2"/>
          </p:nvPr>
        </p:nvSpPr>
        <p:spPr>
          <a:xfrm>
            <a:off x="971600" y="2060848"/>
            <a:ext cx="8172400" cy="45365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8000"/>
                </a:solidFill>
              </a:rPr>
              <a:t>Определены направления и этапы работы воспитателя по правовому просвещению родителей дошкольников;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8000"/>
                </a:solidFill>
              </a:rPr>
              <a:t>Определены принципы, содержание и разработана технология работы воспитателя с родителями дошкольников по соблюдению прав ребенка;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8000"/>
                </a:solidFill>
              </a:rPr>
              <a:t>Осуществляется непрерывность и преемственность в формировании правовой культуры детей на начальных этапах становления личности и правового просвещения родителей;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8000"/>
                </a:solidFill>
              </a:rPr>
              <a:t>Обеспечен достаточный уровень готовности педагогов к правовому просвещению родителей.</a:t>
            </a:r>
          </a:p>
          <a:p>
            <a:pPr>
              <a:buFont typeface="Wingdings" pitchFamily="2" charset="2"/>
              <a:buChar char="ü"/>
            </a:pPr>
            <a:endParaRPr lang="ru-RU" sz="2000" b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52400"/>
            <a:ext cx="8172400" cy="111636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2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2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ПРАКТИЧЕСКАЯ ЗНАЧИМОСТЬ ФОРМИРОВАНИЯ ПРАВОВОЙ КУЛЬТУРЫ РОДИТЕЛЕЙ  </a:t>
            </a:r>
            <a:br>
              <a:rPr lang="ru-RU" sz="22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2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(ожидаемый результат):</a:t>
            </a:r>
            <a:endParaRPr lang="ru-RU" sz="2200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043607" y="1484784"/>
            <a:ext cx="8100393" cy="5373216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ru-RU" sz="2400" b="1" dirty="0" smtClean="0">
                <a:solidFill>
                  <a:srgbClr val="CC6600"/>
                </a:solidFill>
              </a:rPr>
              <a:t>Повышение правовой компетентности родителей и заинтересованности их данной темой;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 b="1" dirty="0" smtClean="0">
                <a:solidFill>
                  <a:srgbClr val="CC6600"/>
                </a:solidFill>
              </a:rPr>
              <a:t>Родители - полноправные участники образовательного процесса, что позволяет выработать единые требования к воспитанию детей в семье и детском саду;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 b="1" dirty="0" smtClean="0">
                <a:solidFill>
                  <a:srgbClr val="CC6600"/>
                </a:solidFill>
              </a:rPr>
              <a:t>Взаимодействие родителей с детьми приобрело личностно-ориентированный характер;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 b="1" dirty="0" smtClean="0">
                <a:solidFill>
                  <a:srgbClr val="CC6600"/>
                </a:solidFill>
              </a:rPr>
              <a:t>Воспитатель установил доверительные отношения с семьями детей, что дало достоверную информацию об эмоциональном благополучии ребенка в семье;</a:t>
            </a:r>
          </a:p>
          <a:p>
            <a:pPr>
              <a:buFontTx/>
              <a:buBlip>
                <a:blip r:embed="rId2"/>
              </a:buBlip>
            </a:pPr>
            <a:r>
              <a:rPr lang="ru-RU" sz="2400" b="1" dirty="0" smtClean="0">
                <a:solidFill>
                  <a:srgbClr val="CC6600"/>
                </a:solidFill>
              </a:rPr>
              <a:t>Дети комфортно чувствуют себя дома и в детском саду.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2178</TotalTime>
  <Words>4727</Words>
  <Application>Microsoft Office PowerPoint</Application>
  <PresentationFormat>Экран (4:3)</PresentationFormat>
  <Paragraphs>482</Paragraphs>
  <Slides>52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Солнцестояние</vt:lpstr>
      <vt:lpstr>Слайд 1</vt:lpstr>
      <vt:lpstr>АВТОР РАБОТЫ</vt:lpstr>
      <vt:lpstr>АКТУАЛЬНОСТЬ МЕТОДИЧЕСКОЙ РАЗРАБОТКИ «Рекомендации воспитателям по организации работы с родителями дошкольников по соблюдению прав ребенка»</vt:lpstr>
      <vt:lpstr>Слайд 4</vt:lpstr>
      <vt:lpstr>Слайд 5</vt:lpstr>
      <vt:lpstr>Результаты анкетирования родителей</vt:lpstr>
      <vt:lpstr>ВЫВОДЫ</vt:lpstr>
      <vt:lpstr>Слайд 8</vt:lpstr>
      <vt:lpstr> ПРАКТИЧЕСКАЯ ЗНАЧИМОСТЬ ФОРМИРОВАНИЯ ПРАВОВОЙ КУЛЬТУРЫ РОДИТЕЛЕЙ   (ожидаемый результат):</vt:lpstr>
      <vt:lpstr>ВВЕДЕНИЕ</vt:lpstr>
      <vt:lpstr>Слайд 11</vt:lpstr>
      <vt:lpstr>Слайд 12</vt:lpstr>
      <vt:lpstr>     Формы работы с родителями разнообразны:  </vt:lpstr>
      <vt:lpstr>Слайд 14</vt:lpstr>
      <vt:lpstr>ЭТАПЫ ОРГАНИЗАЦИИ РАБОТЫ С РОДИТЕЛЯМИ ПО ПРАВОВОМУ ВОСПИТАНИЮ</vt:lpstr>
      <vt:lpstr>Первый этап  Организационный</vt:lpstr>
      <vt:lpstr>Второй этап  Административный</vt:lpstr>
      <vt:lpstr>Третий этап  Деятельный</vt:lpstr>
      <vt:lpstr> Рекомендации воспитателю по содержанию работы с родителями дошкольников по реализации прав детей </vt:lpstr>
      <vt:lpstr>НАПРАВЛЕНИЯ РАБОТЫ С РОДИТЕЛЯМИ</vt:lpstr>
      <vt:lpstr>ЭТАПЫ РАБОТЫ С РОДИТЕЛЯМИ ПО СОБЛЮДЕНИЮ ПРАВ РЕБЕНКА :</vt:lpstr>
      <vt:lpstr>I этап. Знакомство родителей с организацией работы ДОУ, соблюдением в нем прав ребенка.</vt:lpstr>
      <vt:lpstr>         </vt:lpstr>
      <vt:lpstr>Слайд 24</vt:lpstr>
      <vt:lpstr>Слайд 25</vt:lpstr>
      <vt:lpstr>II этап. Изучение социально-педагогических условий семейного воспитания и эмоционального самочувствия ребенка в семье.</vt:lpstr>
      <vt:lpstr>Слайд 27</vt:lpstr>
      <vt:lpstr>Слайд 28</vt:lpstr>
      <vt:lpstr>Слайд 29</vt:lpstr>
      <vt:lpstr>Слайд 30</vt:lpstr>
      <vt:lpstr>III этап. Знакомство родителей с правовой базой воспитания и образования детей.</vt:lpstr>
      <vt:lpstr>Слайд 32</vt:lpstr>
      <vt:lpstr>ЗАЩИТА ПРАВ И ДОСТОИНСТВ РЕБЕНКА В ЗАКОНОДАТЕЛЬНЫХ АКТАХ</vt:lpstr>
      <vt:lpstr>IV этап. Разработка и использование технологий включения родителей в воспитательно-образовательный процесс.</vt:lpstr>
      <vt:lpstr>Слайд 35</vt:lpstr>
      <vt:lpstr>Слайд 36</vt:lpstr>
      <vt:lpstr>Слайд 37</vt:lpstr>
      <vt:lpstr>Слайд 38</vt:lpstr>
      <vt:lpstr>Слайд 39</vt:lpstr>
      <vt:lpstr>Несколько важнейших педагогических правил, которым воспитатель должен следовать: </vt:lpstr>
      <vt:lpstr>Слайд 41</vt:lpstr>
      <vt:lpstr>Советы педагогу по проведению коллективной работы с родителями </vt:lpstr>
      <vt:lpstr>Слайд 43</vt:lpstr>
      <vt:lpstr>Слайд 44</vt:lpstr>
      <vt:lpstr>ИЗ ЖИЗНИ ДОУ</vt:lpstr>
      <vt:lpstr>ЗАКЛЮЧЕНИЕ</vt:lpstr>
      <vt:lpstr>Необходимо проводить работу по повышению правовой и психолого-педагогической культуры родителей:</vt:lpstr>
      <vt:lpstr>     Воспитатель должен поставить перед собой следующие задачи:    </vt:lpstr>
      <vt:lpstr>Слайд 49</vt:lpstr>
      <vt:lpstr>Слайд 50</vt:lpstr>
      <vt:lpstr>Слайд 51</vt:lpstr>
      <vt:lpstr>       СПАСИБО ЗА ВНИМАНИЕ 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Svetlana</cp:lastModifiedBy>
  <cp:revision>234</cp:revision>
  <dcterms:created xsi:type="dcterms:W3CDTF">2010-05-16T15:13:16Z</dcterms:created>
  <dcterms:modified xsi:type="dcterms:W3CDTF">2013-11-09T02:34:16Z</dcterms:modified>
</cp:coreProperties>
</file>