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300" r:id="rId4"/>
    <p:sldId id="267" r:id="rId5"/>
    <p:sldId id="301" r:id="rId6"/>
    <p:sldId id="258" r:id="rId7"/>
    <p:sldId id="288" r:id="rId8"/>
    <p:sldId id="261" r:id="rId9"/>
    <p:sldId id="298" r:id="rId10"/>
    <p:sldId id="299" r:id="rId11"/>
    <p:sldId id="295" r:id="rId12"/>
    <p:sldId id="280" r:id="rId13"/>
    <p:sldId id="307" r:id="rId14"/>
    <p:sldId id="314" r:id="rId15"/>
    <p:sldId id="302" r:id="rId16"/>
    <p:sldId id="315" r:id="rId17"/>
    <p:sldId id="303" r:id="rId18"/>
    <p:sldId id="304" r:id="rId19"/>
    <p:sldId id="313" r:id="rId20"/>
    <p:sldId id="317" r:id="rId21"/>
    <p:sldId id="312" r:id="rId22"/>
    <p:sldId id="325" r:id="rId23"/>
    <p:sldId id="326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4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24744"/>
          </a:xfrm>
        </p:spPr>
        <p:txBody>
          <a:bodyPr/>
          <a:lstStyle/>
          <a:p>
            <a:pPr algn="ctr"/>
            <a:r>
              <a:rPr lang="ru-RU" dirty="0" smtClean="0"/>
              <a:t>МДОУ детский сад №31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03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ГМО</a:t>
            </a:r>
          </a:p>
          <a:p>
            <a:pPr marL="0" indent="0" algn="ctr">
              <a:buNone/>
            </a:pPr>
            <a:r>
              <a:rPr lang="ru-RU" sz="2800" dirty="0" smtClean="0"/>
              <a:t>Музыкальных руководителей</a:t>
            </a:r>
          </a:p>
          <a:p>
            <a:pPr marL="0" indent="0" algn="ctr">
              <a:buNone/>
            </a:pPr>
            <a:r>
              <a:rPr lang="ru-RU" sz="2800" dirty="0" smtClean="0"/>
              <a:t>«Подарите детям радость. </a:t>
            </a:r>
          </a:p>
          <a:p>
            <a:pPr marL="0" indent="0" algn="ctr">
              <a:buNone/>
            </a:pPr>
            <a:r>
              <a:rPr lang="ru-RU" sz="2800" dirty="0" smtClean="0"/>
              <a:t>Праздники и досуги  в детском саду».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ЗАТО г. </a:t>
            </a:r>
            <a:r>
              <a:rPr lang="ru-RU" smtClean="0"/>
              <a:t>Североморск – </a:t>
            </a:r>
            <a:r>
              <a:rPr lang="ru-RU" dirty="0" smtClean="0"/>
              <a:t>2011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Дети - активные участники и                                           исполнители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007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844824"/>
            <a:ext cx="576064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99992" y="5085184"/>
            <a:ext cx="446449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активные участники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3528392" cy="13681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accent1"/>
                </a:solidFill>
              </a:rPr>
              <a:t>Дети и взрослые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</a:t>
            </a:r>
          </a:p>
          <a:p>
            <a:endParaRPr lang="ru-RU" dirty="0"/>
          </a:p>
        </p:txBody>
      </p:sp>
      <p:pic>
        <p:nvPicPr>
          <p:cNvPr id="8" name="Рисунок 7" descr="P10503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836712"/>
            <a:ext cx="3240360" cy="4176464"/>
          </a:xfrm>
          <a:prstGeom prst="rect">
            <a:avLst/>
          </a:prstGeom>
        </p:spPr>
      </p:pic>
      <p:pic>
        <p:nvPicPr>
          <p:cNvPr id="9" name="Рисунок 8" descr="P105039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536837">
            <a:off x="0" y="1988840"/>
            <a:ext cx="533718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Виды праздников: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7030A0"/>
                </a:solidFill>
              </a:rPr>
              <a:t> Обязательные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7030A0"/>
                </a:solidFill>
              </a:rPr>
              <a:t> Календарные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7030A0"/>
                </a:solidFill>
              </a:rPr>
              <a:t> Дополнительные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8" descr="hgixsznhxudnqprwvtrn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501008"/>
            <a:ext cx="322937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Вечер встреч в кают - кампании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_042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6382676" cy="4662189"/>
          </a:xfrm>
        </p:spPr>
      </p:pic>
      <p:pic>
        <p:nvPicPr>
          <p:cNvPr id="5" name="Рисунок 4" descr="0_54569_1c4023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73624"/>
            <a:ext cx="291458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04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256000" cy="6192000"/>
          </a:xfrm>
          <a:prstGeom prst="rect">
            <a:avLst/>
          </a:prstGeom>
        </p:spPr>
      </p:pic>
      <p:pic>
        <p:nvPicPr>
          <p:cNvPr id="8" name="Рисунок 7" descr="2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68960"/>
            <a:ext cx="282904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dc1701acee74ccc8dcb2af5cfeef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626" y="3798000"/>
            <a:ext cx="2917374" cy="30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Продолжительность праздников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168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старшая - подготовительная    </a:t>
            </a:r>
            <a:r>
              <a:rPr lang="ru-RU" dirty="0" smtClean="0">
                <a:solidFill>
                  <a:srgbClr val="FF0000"/>
                </a:solidFill>
              </a:rPr>
              <a:t>45-50 минут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младшая - средняя                      </a:t>
            </a:r>
            <a:r>
              <a:rPr lang="ru-RU" dirty="0" smtClean="0">
                <a:solidFill>
                  <a:srgbClr val="FF0000"/>
                </a:solidFill>
              </a:rPr>
              <a:t>30-35 минут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 младшая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20-25 минут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+ 5-10 минут </a:t>
            </a:r>
            <a:r>
              <a:rPr lang="ru-RU" dirty="0" smtClean="0"/>
              <a:t>( на появление Деда Мороза и  раздачу угощения)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+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время между утренниками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на фотографирование с героями, </a:t>
            </a:r>
          </a:p>
          <a:p>
            <a:pPr>
              <a:buNone/>
            </a:pPr>
            <a:r>
              <a:rPr lang="ru-RU" dirty="0" smtClean="0"/>
              <a:t>     уборку и проветривание зала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(Н.А.Ветлугина)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nlrwycxysbjeixcsyyv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08920"/>
            <a:ext cx="4392000" cy="4392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2736304"/>
          </a:xfrm>
        </p:spPr>
        <p:txBody>
          <a:bodyPr>
            <a:normAutofit fontScale="90000"/>
          </a:bodyPr>
          <a:lstStyle/>
          <a:p>
            <a:pPr>
              <a:tabLst>
                <a:tab pos="2955925" algn="l"/>
              </a:tabLst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chemeClr val="accent1"/>
                </a:solidFill>
              </a:rPr>
              <a:t>Сценарий</a:t>
            </a:r>
            <a:r>
              <a:rPr lang="ru-RU" dirty="0" smtClean="0">
                <a:solidFill>
                  <a:schemeClr val="accent1"/>
                </a:solidFill>
              </a:rPr>
              <a:t> – </a:t>
            </a:r>
            <a:r>
              <a:rPr lang="ru-RU" sz="4000" i="1" dirty="0" smtClean="0">
                <a:solidFill>
                  <a:schemeClr val="accent1"/>
                </a:solidFill>
              </a:rPr>
              <a:t>подробная литературная        разработка праздника.</a:t>
            </a:r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</a:t>
            </a: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- тема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- идея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- воспитательные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  задачи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- цели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    Требования к сценарию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Каждый эпизод должен быть связан с предыдущим и последующим.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Действие развивается по нарастающей линии от более слабых к эмоционально сильным эпизодам.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Каждый эпизод должен иметь внутреннюю логику построения и заканчиваться прежде, чем начнется другой.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Идея всего сценария наиболее сконцентрирована в кульминации.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Финал (заключение) должен стать проявлением активности всех участников развлечения.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146175" y="188913"/>
            <a:ext cx="7997825" cy="6119812"/>
          </a:xfrm>
        </p:spPr>
        <p:txBody>
          <a:bodyPr>
            <a:noAutofit/>
          </a:bodyPr>
          <a:lstStyle/>
          <a:p>
            <a:pPr marL="1706563" indent="-1706563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Правила поведения родителей на                        детском празднике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                      </a:t>
            </a:r>
            <a:r>
              <a:rPr lang="ru-RU" sz="2000" i="1" dirty="0" smtClean="0">
                <a:solidFill>
                  <a:srgbClr val="002060"/>
                </a:solidFill>
              </a:rPr>
              <a:t>Добро пожаловать на детский праздник к нам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И с правилами ознакомиться мы предлагаем Вам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Мы в музыкальном зале рады видеть всех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Всегда звучат здесь песни, детский смех.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И чтобы праздник был спокойней, веселей,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Не надо брать с собой грудных детей.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Устанут, будут плакать, и кричать,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Нехорошо артистов огорчать.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 В день праздника вы постарайтесь раньше встать.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Чтобы на утренник в детсад не опоздать.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Чтоб Ваша дочка или ваш сынок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     Костюм надеть спокойно смог.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А вот фотоаппарат иль камеру возьмите,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И обязательно весь праздник нам снимите.</a:t>
            </a:r>
          </a:p>
          <a:p>
            <a:pPr algn="ctr">
              <a:buNone/>
            </a:pPr>
            <a:r>
              <a:rPr lang="ru-RU" sz="2000" dirty="0" smtClean="0"/>
              <a:t> </a:t>
            </a:r>
          </a:p>
        </p:txBody>
      </p:sp>
      <p:pic>
        <p:nvPicPr>
          <p:cNvPr id="4" name="Рисунок 3" descr="0_82b2f_e79b354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699">
            <a:off x="-675570" y="2483286"/>
            <a:ext cx="4562198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7704" y="0"/>
            <a:ext cx="7236296" cy="8613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А что же можно? Спросите вы нас!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Мы очень просим, дорогие, Вас 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Аплодисментами поддерживать детей,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Чтобы артисты стали посмелей.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А если уж пришлось вам опоздать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То постарайтесь никому не помешать.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Вы между номерами паузу дождитесь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Пройдите в зал и у дверей садитесь.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И не забудьте снять пальто и шапки.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Снимите сапоги, наденьте тапки,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А лучше туфли на высоких каблуках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Чтоб все вокруг сказали: «Ах!»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Ещё хотим, друзья вам предложить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Свои таланты в зале проявить.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Читать стихи, петь песни, танцевать,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Шутить, на сцене роль сыграть, 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Танцуйте, пойте, веселитесь с нами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И знайте, ждем всегда мы встреч приятных с вами!</a:t>
            </a:r>
          </a:p>
          <a:p>
            <a:pPr algn="ctr"/>
            <a:endParaRPr lang="ru-RU" sz="1400" i="1" dirty="0" smtClean="0">
              <a:solidFill>
                <a:srgbClr val="002060"/>
              </a:solidFill>
            </a:endParaRPr>
          </a:p>
          <a:p>
            <a:pPr algn="ctr"/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82b2f_e79b354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699">
            <a:off x="-675570" y="2483286"/>
            <a:ext cx="4562198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2852937"/>
            <a:ext cx="3600400" cy="23042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Музыкальный руководитель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err="1" smtClean="0">
                <a:solidFill>
                  <a:srgbClr val="002060"/>
                </a:solidFill>
              </a:rPr>
              <a:t>Моисеенко</a:t>
            </a:r>
            <a:r>
              <a:rPr lang="ru-RU" sz="2800" dirty="0" smtClean="0">
                <a:solidFill>
                  <a:srgbClr val="002060"/>
                </a:solidFill>
              </a:rPr>
              <a:t> Надежда Борисовна.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Стаж: 16 лет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Квалификационная категория: вторая</a:t>
            </a:r>
          </a:p>
        </p:txBody>
      </p:sp>
      <p:pic>
        <p:nvPicPr>
          <p:cNvPr id="7" name="Содержимое 6" descr="397c15233ca570a2a572bad5846d8750b0c4382e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Сделать детский праздник незабываемым, открыть детям окно в мир удивительных чудес, волшебных звуков и красок, оставить яркий след в душе ребенка – важная задача педагогов и родителей!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P109033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88840"/>
            <a:ext cx="3157728" cy="4212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3651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Музыкальный руководитель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Моисеенко Надежда Борисовна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Стаж – 16 лет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Квалификационная категория - вторая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65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156" y="-15114"/>
            <a:ext cx="2267744" cy="3284984"/>
          </a:xfrm>
          <a:prstGeom prst="rect">
            <a:avLst/>
          </a:prstGeom>
        </p:spPr>
      </p:pic>
      <p:pic>
        <p:nvPicPr>
          <p:cNvPr id="5" name="Рисунок 4" descr="DSC_65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548680"/>
            <a:ext cx="4464496" cy="4968552"/>
          </a:xfrm>
          <a:prstGeom prst="rect">
            <a:avLst/>
          </a:prstGeom>
        </p:spPr>
      </p:pic>
      <p:pic>
        <p:nvPicPr>
          <p:cNvPr id="3" name="Рисунок 2" descr="DSC_65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2492896"/>
            <a:ext cx="3240360" cy="4104456"/>
          </a:xfrm>
          <a:prstGeom prst="rect">
            <a:avLst/>
          </a:prstGeom>
        </p:spPr>
      </p:pic>
      <p:pic>
        <p:nvPicPr>
          <p:cNvPr id="9" name="Рисунок 8" descr="AMRs6NNHcy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6926">
            <a:off x="269495" y="4978518"/>
            <a:ext cx="2240008" cy="1584000"/>
          </a:xfrm>
          <a:prstGeom prst="rect">
            <a:avLst/>
          </a:prstGeom>
        </p:spPr>
      </p:pic>
      <p:pic>
        <p:nvPicPr>
          <p:cNvPr id="10" name="Рисунок 9" descr="1279801886_sovunya-kopiya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3915">
            <a:off x="4389144" y="23715"/>
            <a:ext cx="2411760" cy="151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r>
              <a:rPr lang="ru-RU" smtClean="0"/>
              <a:t>грызут яблоки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 угощение</a:t>
            </a:r>
            <a:endParaRPr lang="ru-RU" dirty="0"/>
          </a:p>
        </p:txBody>
      </p:sp>
      <p:pic>
        <p:nvPicPr>
          <p:cNvPr id="4" name="Рисунок 3" descr="P10008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-3094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Тематическое планирование </a:t>
            </a:r>
            <a:br>
              <a:rPr lang="ru-RU" sz="3200" b="1" dirty="0" smtClean="0"/>
            </a:br>
            <a:r>
              <a:rPr lang="ru-RU" sz="3200" b="1" dirty="0" smtClean="0"/>
              <a:t>по методике </a:t>
            </a:r>
            <a:r>
              <a:rPr lang="ru-RU" sz="3200" b="1" dirty="0" err="1" smtClean="0"/>
              <a:t>С.А.Козловой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подг.группа</a:t>
            </a:r>
            <a:r>
              <a:rPr lang="ru-RU" sz="3200" b="1" dirty="0" smtClean="0"/>
              <a:t>) </a:t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«ОСЕНЬ»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44464"/>
              </p:ext>
            </p:extLst>
          </p:nvPr>
        </p:nvGraphicFramePr>
        <p:xfrm>
          <a:off x="395536" y="1412775"/>
          <a:ext cx="8352928" cy="519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64"/>
                <a:gridCol w="3443761"/>
                <a:gridCol w="3246603"/>
              </a:tblGrid>
              <a:tr h="13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ВИД ДЕЯТЕЛЬНОСТИ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 ПРАЗДНИКА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ПОСЛЕ ПРАЗДНИКА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93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ОЗНАКОМЛЕНИЕ С ОКРУЖАЮЩИМ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-беседа на тему: «Североморск осенью»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-словесная игра «Приметы осени»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-просмотр фильма «Осень в Североморске»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-беседа на тему «Грибы и ягоды нашего края»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беседа на тему: «Использование северных даров природы»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-конкурс чтецов «Осень золотая»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-экскурсии по городу: городской парк, выставочный зал, музей.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наблюдения в природе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1200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ОЗНАКОМЛЕНИЕ С ХУДОЖЕТСВЕННОЙ ЛИТЕРАТУРОЙ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рассказа «История одной яблоньки»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стихотворений «Овощи Ю. Тувима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рассказа Ушинского «Четыре желания»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стихотворений Пушкина, Есенина, Плещеева, Тютчева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книги  И. Ядринцевой «Мой родной Североморск»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разучивание стихов к   утреннику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-чтение рассказа «Листопадничек»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чтение стихотворений Шорыгиной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поэтический фотоальбом «Я люблю мое Заполярье»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чтение стихотворений Т. Васенцевой «Осень в Североморске», «Листопад», «Брусничный край»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933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ИГРОВАЯ ДЕЯТЕЛЬНОСТЬ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сюжетно-ролевая игра «Овощной базар»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-дидактическая игра «времена года. Приметы осени»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настольно-печатная игра «Экологическое лото»,  «Животные нашего края»,  «Растения нашего края», «лекарственные травы»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-дидактическая игра «Животные Севера»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-дидактические игры «Кто где живет и что где растет»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игра «Назови приметы осени»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-экологическая игра «Подбери листочек к дереву»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-дидактическая игра «Что лишнее»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Подвижная игра «Сажаем огород»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66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ХУДОЖЕСТВЕННОЕ ТВОРЧЕСТВО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-разучивание частушек про грибы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-рисование на тему «Осенний листопад»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-рисование «Ветка рябины»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-лепка «Дары осени», «Овощи и фрукты»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-аппликация «Ваза с осенними листьями»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-рисование «Овощной базар»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-лепка «осеннее дерево»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-аппликация «Узор из листьев», «На гриб ной полянке»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зарисовки детей о прошедшем утреннике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533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САМОСТОЯТЕЛЬНАЯ ДЕЯТЕЛЬНОСТЬ ДЕТЕЙ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-фотоальбом «Североморск осенью»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-слушание «Времена года» Чайковского, Вивальди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-тематический альбом  «Лекарственные травы нашей местности»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рассматривание альбома «Времена года»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инсценирование стихотворения «овощи» Ю.Тувима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-лепка из соленого теста «Грибы»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выставка «Осенние фантазии»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  <a:tr h="79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СОВМЕСТНАЯ РАБОТА С ВОСПИТАТЕЛЕМ В РЕЖИМНЫХ МОМЕНТАХ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-работа с календарем природы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изготовление поделок из овощей и фруктов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-разучивание песен к утреннику: «Художник», «Осень постучалась к нам», «Прощание с осенью»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 разучивание танцев «С зонтиками», «С листьями» «Полька»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выставка детского рисунка «Осенние пейзажи»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-сладкий стол «Черничный праздник»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просмотр слайдов «Осенние пейзажи»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МДОУ детский сад №31 «КОЛОБОК»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50064"/>
            <a:ext cx="8155632" cy="4603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г. Североморск</a:t>
            </a:r>
          </a:p>
          <a:p>
            <a:pPr marL="0" indent="0" algn="ctr">
              <a:buNone/>
            </a:pPr>
            <a:r>
              <a:rPr lang="ru-RU" dirty="0" smtClean="0"/>
              <a:t>2011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404665"/>
            <a:ext cx="8136904" cy="5843736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ПОЗНАВАТЕЛЬНО-РЕЧЕВОЕ НАПРАВЛЕНИЕ</a:t>
            </a:r>
            <a:endParaRPr lang="ru-RU" sz="5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500" dirty="0" smtClean="0"/>
              <a:t>Образовательные области:</a:t>
            </a:r>
          </a:p>
          <a:p>
            <a:r>
              <a:rPr lang="ru-RU" sz="3500" dirty="0" smtClean="0"/>
              <a:t>Познание</a:t>
            </a:r>
          </a:p>
          <a:p>
            <a:r>
              <a:rPr lang="ru-RU" sz="3500" dirty="0" smtClean="0"/>
              <a:t>Коммуникация, </a:t>
            </a:r>
          </a:p>
          <a:p>
            <a:r>
              <a:rPr lang="ru-RU" sz="3500" dirty="0" smtClean="0"/>
              <a:t>Чтение художественной литературы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5000" b="1" dirty="0" smtClean="0">
                <a:solidFill>
                  <a:srgbClr val="002060"/>
                </a:solidFill>
              </a:rPr>
              <a:t>СОЦИАЛЬНО-ЛИЧНОСТНОЕ НАПРАВЛЕНИЕ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/>
              <a:t>Образовательные новости:</a:t>
            </a:r>
          </a:p>
          <a:p>
            <a:r>
              <a:rPr lang="ru-RU" sz="3500" dirty="0" smtClean="0"/>
              <a:t>Социализация, </a:t>
            </a:r>
          </a:p>
          <a:p>
            <a:r>
              <a:rPr lang="ru-RU" sz="3500" dirty="0" smtClean="0"/>
              <a:t>Труд, </a:t>
            </a:r>
          </a:p>
          <a:p>
            <a:r>
              <a:rPr lang="ru-RU" sz="3500" dirty="0" smtClean="0"/>
              <a:t>Безопасность.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5000" b="1" dirty="0" smtClean="0">
                <a:solidFill>
                  <a:srgbClr val="002060"/>
                </a:solidFill>
              </a:rPr>
              <a:t>ФИЗИЧЕСКОЕ НАПРАВЛЕНИЕ</a:t>
            </a:r>
            <a:endParaRPr lang="ru-RU" sz="5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500" dirty="0" smtClean="0"/>
              <a:t>Образовательные области:</a:t>
            </a:r>
          </a:p>
          <a:p>
            <a:r>
              <a:rPr lang="ru-RU" sz="3500" dirty="0" smtClean="0"/>
              <a:t>Здоровье, </a:t>
            </a:r>
          </a:p>
          <a:p>
            <a:r>
              <a:rPr lang="ru-RU" sz="3500" dirty="0" smtClean="0"/>
              <a:t>Физическая культура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5000" b="1" dirty="0" smtClean="0">
                <a:solidFill>
                  <a:srgbClr val="002060"/>
                </a:solidFill>
              </a:rPr>
              <a:t>ХУДОЖЕСТВЕННО-ЭСТЕТИЧЕСКОЕ НАПРАВЛЕНИЕ</a:t>
            </a:r>
            <a:endParaRPr lang="ru-RU" sz="5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/>
              <a:t>Образовательные области:</a:t>
            </a:r>
          </a:p>
          <a:p>
            <a:r>
              <a:rPr lang="ru-RU" sz="3500" dirty="0" smtClean="0"/>
              <a:t>Музыка, </a:t>
            </a:r>
          </a:p>
          <a:p>
            <a:r>
              <a:rPr lang="ru-RU" sz="3500" dirty="0" smtClean="0"/>
              <a:t>Художественное творчество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777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7596188" cy="2447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Праздник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это торжество, которое объединяет людей общностью переживаний, эмоциональным настроем, создает то особое ощущение, которое мы называем праздничным.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DSC_66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3828" y="2924944"/>
            <a:ext cx="39969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4675" y="765175"/>
            <a:ext cx="8569325" cy="555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Развлечение - занятие, времяпрепровождение, доставляющее удовольствие, развлекающее.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(Ожегов С.И)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DSC_93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795" y="2204704"/>
            <a:ext cx="7128792" cy="42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</a:rPr>
              <a:t>          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Цели </a:t>
            </a:r>
            <a:r>
              <a:rPr lang="ru-RU" sz="4000" dirty="0" smtClean="0">
                <a:solidFill>
                  <a:srgbClr val="0070C0"/>
                </a:solidFill>
              </a:rPr>
              <a:t>:</a:t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05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Обогатить  музыкальный опыт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Пробудить творческую активность</a:t>
            </a:r>
          </a:p>
          <a:p>
            <a:pPr marL="536575" indent="-536575">
              <a:buFont typeface="Wingdings" pitchFamily="2" charset="2"/>
              <a:buChar char="v"/>
            </a:pPr>
            <a:r>
              <a:rPr lang="ru-RU" dirty="0" smtClean="0"/>
              <a:t>Доставить детям радость и эстетические   переживания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5373688"/>
            <a:ext cx="8316416" cy="81438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             Развлекая - воспитывать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95" y="332656"/>
            <a:ext cx="2364805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Подготовка  и проведение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праздников и развлечений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4579144" y="1619435"/>
            <a:ext cx="2551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l"/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428992" y="1785926"/>
            <a:ext cx="5143536" cy="666452"/>
            <a:chOff x="2160" y="2052"/>
            <a:chExt cx="3600" cy="732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 rot="162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2867" y="2220"/>
              <a:ext cx="232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Эстетического воспитания</a:t>
              </a:r>
              <a:endPara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428992" y="2643182"/>
            <a:ext cx="5143536" cy="666452"/>
            <a:chOff x="2160" y="2916"/>
            <a:chExt cx="3600" cy="732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2880" y="3049"/>
              <a:ext cx="236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Нравственного воспитания</a:t>
              </a:r>
              <a:endPara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428992" y="3571876"/>
            <a:ext cx="5143536" cy="898866"/>
            <a:chOff x="2160" y="1200"/>
            <a:chExt cx="3600" cy="905"/>
          </a:xfrm>
        </p:grpSpPr>
        <p:sp>
          <p:nvSpPr>
            <p:cNvPr id="22" name="AutoShape 14"/>
            <p:cNvSpPr>
              <a:spLocks noChangeArrowheads="1"/>
            </p:cNvSpPr>
            <p:nvPr/>
          </p:nvSpPr>
          <p:spPr bwMode="gray">
            <a:xfrm rot="162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gray">
            <a:xfrm>
              <a:off x="2915" y="1392"/>
              <a:ext cx="2563" cy="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Патриотического воспитания</a:t>
              </a:r>
              <a:endPara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/>
              <a:endPara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491857" y="5286388"/>
            <a:ext cx="5143536" cy="666452"/>
            <a:chOff x="2154" y="2052"/>
            <a:chExt cx="3600" cy="732"/>
          </a:xfrm>
        </p:grpSpPr>
        <p:sp>
          <p:nvSpPr>
            <p:cNvPr id="26" name="AutoShape 15"/>
            <p:cNvSpPr>
              <a:spLocks noChangeArrowheads="1"/>
            </p:cNvSpPr>
            <p:nvPr/>
          </p:nvSpPr>
          <p:spPr bwMode="gray">
            <a:xfrm rot="16200000">
              <a:off x="3588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gray">
            <a:xfrm>
              <a:off x="2867" y="2220"/>
              <a:ext cx="1977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Физического развития</a:t>
              </a:r>
              <a:endPara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571868" y="4429132"/>
            <a:ext cx="5143536" cy="666453"/>
            <a:chOff x="2160" y="2838"/>
            <a:chExt cx="3600" cy="732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gray">
            <a:xfrm rot="16200000">
              <a:off x="3594" y="140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gray">
            <a:xfrm>
              <a:off x="2880" y="3049"/>
              <a:ext cx="1974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Умственного развития</a:t>
              </a:r>
            </a:p>
          </p:txBody>
        </p:sp>
      </p:grpSp>
      <p:sp>
        <p:nvSpPr>
          <p:cNvPr id="33" name="Text Box 25"/>
          <p:cNvSpPr txBox="1">
            <a:spLocks noChangeArrowheads="1"/>
          </p:cNvSpPr>
          <p:nvPr/>
        </p:nvSpPr>
        <p:spPr bwMode="gray">
          <a:xfrm>
            <a:off x="683568" y="4437112"/>
            <a:ext cx="27363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РЕШАЕТ ЗАДАЧИ</a:t>
            </a: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Виды развлечений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7030A0"/>
                </a:solidFill>
              </a:rPr>
              <a:t>Зрелища</a:t>
            </a:r>
          </a:p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Музыкально-литературные концерты и    тематические вечера</a:t>
            </a:r>
          </a:p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Вечера детской художественной самодеятельности</a:t>
            </a:r>
          </a:p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Вечера-забавы </a:t>
            </a:r>
          </a:p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Вечера музыкально- спортивных развлечений.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7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93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60648"/>
            <a:ext cx="3384376" cy="3240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67063" y="5445125"/>
            <a:ext cx="5976937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Дети-слушатели , зрители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59832" y="4797152"/>
            <a:ext cx="5832648" cy="1080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DSC_93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1412776"/>
            <a:ext cx="3654756" cy="3816000"/>
          </a:xfrm>
          <a:prstGeom prst="rect">
            <a:avLst/>
          </a:prstGeom>
        </p:spPr>
      </p:pic>
      <p:pic>
        <p:nvPicPr>
          <p:cNvPr id="8" name="Рисунок 7" descr="DSC_93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429000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3033</TotalTime>
  <Words>928</Words>
  <Application>Microsoft Office PowerPoint</Application>
  <PresentationFormat>Экран (4:3)</PresentationFormat>
  <Paragraphs>208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МДОУ детский сад №31 </vt:lpstr>
      <vt:lpstr>Музыкальный руководитель Моисеенко Надежда Борисовна. Стаж: 16 лет Квалификационная категория: вторая</vt:lpstr>
      <vt:lpstr>Презентация PowerPoint</vt:lpstr>
      <vt:lpstr>              </vt:lpstr>
      <vt:lpstr>Презентация PowerPoint</vt:lpstr>
      <vt:lpstr>                            Цели : </vt:lpstr>
      <vt:lpstr>   Подготовка  и проведение  праздников и развлечений</vt:lpstr>
      <vt:lpstr>       Виды развлечений:</vt:lpstr>
      <vt:lpstr>Дети-слушатели , зрители</vt:lpstr>
      <vt:lpstr>Дети - активные участники и                                           исполнители</vt:lpstr>
      <vt:lpstr> активные участники </vt:lpstr>
      <vt:lpstr>Виды праздников:</vt:lpstr>
      <vt:lpstr>Вечер встреч в кают - кампании</vt:lpstr>
      <vt:lpstr>Презентация PowerPoint</vt:lpstr>
      <vt:lpstr>Продолжительность праздников</vt:lpstr>
      <vt:lpstr>      Сценарий – подробная литературная        разработка праздника. </vt:lpstr>
      <vt:lpstr>    Требования к сценарию</vt:lpstr>
      <vt:lpstr>Презентация PowerPoint</vt:lpstr>
      <vt:lpstr>Презентация PowerPoint</vt:lpstr>
      <vt:lpstr>Презентация PowerPoint</vt:lpstr>
      <vt:lpstr>Дети грызут яблоки</vt:lpstr>
      <vt:lpstr>Тематическое планирование  по методике С.А.Козловой (подг.группа)  «ОСЕНЬ»</vt:lpstr>
      <vt:lpstr>МДОУ детский сад №31 «КОЛОБОК»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Подарите детям радость.  Праздники и досуги в детском саду.</dc:title>
  <dc:creator>МДОУ ДС №31</dc:creator>
  <cp:lastModifiedBy>Владимир</cp:lastModifiedBy>
  <cp:revision>311</cp:revision>
  <cp:lastPrinted>2002-12-31T23:02:45Z</cp:lastPrinted>
  <dcterms:created xsi:type="dcterms:W3CDTF">2002-12-31T23:45:48Z</dcterms:created>
  <dcterms:modified xsi:type="dcterms:W3CDTF">2014-04-03T14:34:34Z</dcterms:modified>
</cp:coreProperties>
</file>