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9"/>
  </p:notesMasterIdLst>
  <p:sldIdLst>
    <p:sldId id="269" r:id="rId2"/>
    <p:sldId id="258" r:id="rId3"/>
    <p:sldId id="268" r:id="rId4"/>
    <p:sldId id="260" r:id="rId5"/>
    <p:sldId id="266" r:id="rId6"/>
    <p:sldId id="262" r:id="rId7"/>
    <p:sldId id="27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3F0C"/>
    <a:srgbClr val="0066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590" autoAdjust="0"/>
  </p:normalViewPr>
  <p:slideViewPr>
    <p:cSldViewPr>
      <p:cViewPr varScale="1">
        <p:scale>
          <a:sx n="71" d="100"/>
          <a:sy n="71" d="100"/>
        </p:scale>
        <p:origin x="-135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0A6BD4-B5A3-494B-A265-2D4B0979B308}" type="datetimeFigureOut">
              <a:rPr lang="ru-RU" smtClean="0"/>
              <a:t>04.04.2014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A13E3E-F007-42CF-A4EA-591206BD4E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0165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13E3E-F007-42CF-A4EA-591206BD4E9A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6056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04.04.2014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shade val="94000"/>
                <a:satMod val="114000"/>
                <a:lumMod val="96000"/>
              </a:schemeClr>
            </a:gs>
            <a:gs pos="59000">
              <a:srgbClr val="00B050"/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04.04.2014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628800"/>
            <a:ext cx="7851648" cy="1828800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rgbClr val="073F0C"/>
                </a:solidFill>
                <a:effectLst/>
                <a:latin typeface="Comic Sans MS" panose="030F0702030302020204" pitchFamily="66" charset="0"/>
              </a:rPr>
              <a:t/>
            </a:r>
            <a:br>
              <a:rPr lang="ru-RU" sz="4000" dirty="0" smtClean="0">
                <a:solidFill>
                  <a:srgbClr val="073F0C"/>
                </a:solidFill>
                <a:effectLst/>
                <a:latin typeface="Comic Sans MS" panose="030F0702030302020204" pitchFamily="66" charset="0"/>
              </a:rPr>
            </a:br>
            <a:r>
              <a:rPr lang="ru-RU" sz="4000" dirty="0">
                <a:solidFill>
                  <a:srgbClr val="073F0C"/>
                </a:solidFill>
                <a:effectLst/>
                <a:latin typeface="Comic Sans MS" panose="030F0702030302020204" pitchFamily="66" charset="0"/>
              </a:rPr>
              <a:t/>
            </a:r>
            <a:br>
              <a:rPr lang="ru-RU" sz="4000" dirty="0">
                <a:solidFill>
                  <a:srgbClr val="073F0C"/>
                </a:solidFill>
                <a:effectLst/>
                <a:latin typeface="Comic Sans MS" panose="030F0702030302020204" pitchFamily="66" charset="0"/>
              </a:rPr>
            </a:br>
            <a:r>
              <a:rPr lang="ru-RU" sz="4000" dirty="0" smtClean="0">
                <a:solidFill>
                  <a:srgbClr val="073F0C"/>
                </a:solidFill>
                <a:effectLst/>
                <a:latin typeface="Comic Sans MS" panose="030F0702030302020204" pitchFamily="66" charset="0"/>
              </a:rPr>
              <a:t>СИСТЕМА РАБОТЫ ПО ЭКОЛОГИЧЕСКОМУ ВОСПИТАНИЮ </a:t>
            </a:r>
            <a:br>
              <a:rPr lang="ru-RU" sz="4000" dirty="0" smtClean="0">
                <a:solidFill>
                  <a:srgbClr val="073F0C"/>
                </a:solidFill>
                <a:effectLst/>
                <a:latin typeface="Comic Sans MS" panose="030F0702030302020204" pitchFamily="66" charset="0"/>
              </a:rPr>
            </a:br>
            <a:r>
              <a:rPr lang="ru-RU" sz="4000" dirty="0" smtClean="0">
                <a:solidFill>
                  <a:srgbClr val="073F0C"/>
                </a:solidFill>
                <a:effectLst/>
                <a:latin typeface="Comic Sans MS" panose="030F0702030302020204" pitchFamily="66" charset="0"/>
              </a:rPr>
              <a:t>ДЕТЕЙ РАННЕГО ВОЗРАСТА</a:t>
            </a:r>
            <a:endParaRPr lang="ru-RU" sz="4000" dirty="0">
              <a:solidFill>
                <a:srgbClr val="073F0C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3645024"/>
            <a:ext cx="7854696" cy="1752600"/>
          </a:xfrm>
        </p:spPr>
        <p:txBody>
          <a:bodyPr>
            <a:normAutofit fontScale="775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r>
              <a:rPr lang="ru-RU" sz="33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Воспитатель: Герасимова И.В.</a:t>
            </a:r>
          </a:p>
          <a:p>
            <a:r>
              <a:rPr lang="ru-RU" sz="33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 МБДОУ №5 </a:t>
            </a:r>
            <a:r>
              <a:rPr lang="ru-RU" sz="33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г.Ковров</a:t>
            </a:r>
            <a:endParaRPr lang="ru-RU" sz="3300" b="1" dirty="0">
              <a:solidFill>
                <a:schemeClr val="bg1">
                  <a:lumMod val="95000"/>
                  <a:lumOff val="5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262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76996"/>
            <a:ext cx="2210888" cy="1582621"/>
          </a:xfrm>
        </p:spPr>
        <p:txBody>
          <a:bodyPr>
            <a:noAutofit/>
          </a:bodyPr>
          <a:lstStyle/>
          <a:p>
            <a:pPr algn="ctr"/>
            <a:r>
              <a:rPr lang="ru-RU" sz="3000" dirty="0" smtClean="0">
                <a:solidFill>
                  <a:srgbClr val="073F0C"/>
                </a:solidFill>
                <a:latin typeface="Comic Sans MS" panose="030F0702030302020204" pitchFamily="66" charset="0"/>
              </a:rPr>
              <a:t>УГОЛОК ПРИРОДЫ</a:t>
            </a:r>
            <a:r>
              <a:rPr lang="ru-RU" sz="3000" dirty="0" smtClean="0">
                <a:latin typeface="Comic Sans MS" panose="030F0702030302020204" pitchFamily="66" charset="0"/>
              </a:rPr>
              <a:t/>
            </a:r>
            <a:br>
              <a:rPr lang="ru-RU" sz="3000" dirty="0" smtClean="0">
                <a:latin typeface="Comic Sans MS" panose="030F0702030302020204" pitchFamily="66" charset="0"/>
              </a:rPr>
            </a:br>
            <a:r>
              <a:rPr lang="ru-RU" sz="3000" dirty="0" smtClean="0">
                <a:latin typeface="Comic Sans MS" panose="030F0702030302020204" pitchFamily="66" charset="0"/>
              </a:rPr>
              <a:t/>
            </a:r>
            <a:br>
              <a:rPr lang="ru-RU" sz="3000" dirty="0" smtClean="0">
                <a:latin typeface="Comic Sans MS" panose="030F0702030302020204" pitchFamily="66" charset="0"/>
              </a:rPr>
            </a:br>
            <a:endParaRPr lang="ru-RU" sz="3000" dirty="0">
              <a:solidFill>
                <a:srgbClr val="0066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endParaRPr lang="ru-RU" sz="2800" dirty="0" smtClean="0">
              <a:latin typeface="Comic Sans MS" panose="030F0702030302020204" pitchFamily="66" charset="0"/>
            </a:endParaRPr>
          </a:p>
          <a:p>
            <a:pPr algn="ctr"/>
            <a:endParaRPr lang="ru-RU" sz="2800" dirty="0">
              <a:latin typeface="Comic Sans MS" panose="030F0702030302020204" pitchFamily="66" charset="0"/>
            </a:endParaRPr>
          </a:p>
          <a:p>
            <a:pPr algn="ctr"/>
            <a:r>
              <a:rPr lang="ru-RU" sz="2800" b="1" dirty="0" smtClean="0">
                <a:latin typeface="Comic Sans MS" panose="030F0702030302020204" pitchFamily="66" charset="0"/>
              </a:rPr>
              <a:t>Группа детей раннего возраста</a:t>
            </a:r>
            <a:endParaRPr lang="ru-RU" sz="2800" b="1" dirty="0">
              <a:latin typeface="Comic Sans MS" panose="030F0702030302020204" pitchFamily="66" charset="0"/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2" r="5942"/>
          <a:stretch>
            <a:fillRect/>
          </a:stretch>
        </p:blipFill>
        <p:spPr>
          <a:xfrm rot="420000">
            <a:off x="3498236" y="1175445"/>
            <a:ext cx="4617720" cy="3931920"/>
          </a:xfrm>
        </p:spPr>
      </p:pic>
    </p:spTree>
    <p:extLst>
      <p:ext uri="{BB962C8B-B14F-4D97-AF65-F5344CB8AC3E}">
        <p14:creationId xmlns:p14="http://schemas.microsoft.com/office/powerpoint/2010/main" val="367267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908720"/>
            <a:ext cx="7772400" cy="1362456"/>
          </a:xfrm>
        </p:spPr>
        <p:txBody>
          <a:bodyPr/>
          <a:lstStyle/>
          <a:p>
            <a:pPr algn="ctr"/>
            <a:r>
              <a:rPr lang="ru-RU" sz="4000" dirty="0" smtClean="0">
                <a:solidFill>
                  <a:srgbClr val="073F0C"/>
                </a:solidFill>
                <a:effectLst/>
                <a:latin typeface="Comic Sans MS" panose="030F0702030302020204" pitchFamily="66" charset="0"/>
              </a:rPr>
              <a:t>В нашем уголке природы представлены</a:t>
            </a:r>
            <a:r>
              <a:rPr lang="ru-RU" dirty="0" smtClean="0">
                <a:solidFill>
                  <a:srgbClr val="073F0C"/>
                </a:solidFill>
              </a:rPr>
              <a:t>:</a:t>
            </a:r>
            <a:endParaRPr lang="ru-RU" dirty="0">
              <a:solidFill>
                <a:srgbClr val="073F0C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2276872"/>
            <a:ext cx="8496944" cy="4176464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</a:rPr>
              <a:t>Комнатные растения;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bg1"/>
                </a:solidFill>
              </a:rPr>
              <a:t>Паспорт комнатных растений в </a:t>
            </a:r>
            <a:r>
              <a:rPr lang="ru-RU" dirty="0" smtClean="0">
                <a:solidFill>
                  <a:schemeClr val="bg1"/>
                </a:solidFill>
              </a:rPr>
              <a:t>Доу;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</a:rPr>
              <a:t>Лейки, ведерки, грабельки, совочки для ухода за растениями;</a:t>
            </a:r>
            <a:endParaRPr lang="ru-RU" dirty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</a:rPr>
              <a:t>Иллюстрации и картины «Времена года»;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bg1"/>
                </a:solidFill>
              </a:rPr>
              <a:t>Центр для игр «Песок - вода</a:t>
            </a:r>
            <a:r>
              <a:rPr lang="ru-RU" dirty="0" smtClean="0">
                <a:solidFill>
                  <a:schemeClr val="bg1"/>
                </a:solidFill>
              </a:rPr>
              <a:t>»;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</a:rPr>
              <a:t>Картотека игр в центре «Песок - вода»;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</a:rPr>
              <a:t>Дидактические игры по экологическому воспитанию;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</a:rPr>
              <a:t>Предметные картинки «Домашние животные и их детеныши», «Времена года», «Дикие животные», «Овощи и фрукты» и др.;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</a:rPr>
              <a:t>Фигурки домашних и диких животных; овощей и фруктов;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</a:rPr>
              <a:t>Художественная литература про животных (сказки, песни, </a:t>
            </a:r>
            <a:r>
              <a:rPr lang="ru-RU" dirty="0" err="1" smtClean="0">
                <a:solidFill>
                  <a:schemeClr val="bg1"/>
                </a:solidFill>
              </a:rPr>
              <a:t>потешки</a:t>
            </a:r>
            <a:r>
              <a:rPr lang="ru-RU" dirty="0" smtClean="0">
                <a:solidFill>
                  <a:schemeClr val="bg1"/>
                </a:solidFill>
              </a:rPr>
              <a:t>);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</a:rPr>
              <a:t>Природный материал (листья, шишки, камни, ракушки и т.д.).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dirty="0" smtClean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16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8229600" cy="11430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73F0C"/>
                </a:solidFill>
                <a:latin typeface="Comic Sans MS" panose="030F0702030302020204" pitchFamily="66" charset="0"/>
              </a:rPr>
              <a:t>Задачи воспитания:</a:t>
            </a:r>
            <a:endParaRPr lang="ru-RU" dirty="0">
              <a:solidFill>
                <a:srgbClr val="073F0C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20084"/>
            <a:ext cx="4258816" cy="4821283"/>
          </a:xfrm>
        </p:spPr>
        <p:txBody>
          <a:bodyPr>
            <a:normAutofit fontScale="47500" lnSpcReduction="20000"/>
          </a:bodyPr>
          <a:lstStyle/>
          <a:p>
            <a:r>
              <a:rPr lang="ru-RU" sz="3400" dirty="0" smtClean="0"/>
              <a:t>1.Знакомить </a:t>
            </a:r>
            <a:r>
              <a:rPr lang="ru-RU" sz="3400" dirty="0"/>
              <a:t>детей с доступными явлениями природы. </a:t>
            </a:r>
          </a:p>
          <a:p>
            <a:r>
              <a:rPr lang="ru-RU" sz="3400" dirty="0"/>
              <a:t>2.Учить узнавать в натуре, на картинках, в игрушках домашних животных кошку, собаку, корову, курицу и т. д.) и их детенышей и называть их; узнавать на картинках некоторых диких животных (медведя, зайца, лису и т. д.) и называть их. </a:t>
            </a:r>
          </a:p>
          <a:p>
            <a:r>
              <a:rPr lang="ru-RU" sz="3400" dirty="0"/>
              <a:t>3.Наблюдать за птицами и насекомыми на участке (бабочка и божья коровка). Приучать детей подкармливать птиц. </a:t>
            </a:r>
          </a:p>
          <a:p>
            <a:r>
              <a:rPr lang="ru-RU" sz="3400" dirty="0"/>
              <a:t>4.Учить различать по внешнему виду овощи (помидор, огурец, морковь) и фрукты (яблоко, груша и т.д.). </a:t>
            </a:r>
          </a:p>
          <a:p>
            <a:r>
              <a:rPr lang="ru-RU" sz="3400" dirty="0"/>
              <a:t>5.Помогать детям замечать красоту природы в разное время года. </a:t>
            </a:r>
          </a:p>
          <a:p>
            <a:r>
              <a:rPr lang="ru-RU" sz="3400" dirty="0"/>
              <a:t>6.Воспитывать бережное отношение к растениям и животным. Учить основам взаимодействия с природой (рассматривать растения и животных, не нанося им вред; одеваться по погоде). </a:t>
            </a:r>
          </a:p>
          <a:p>
            <a:endParaRPr lang="ru-RU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132856"/>
            <a:ext cx="3384375" cy="41764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180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006600"/>
                </a:solidFill>
                <a:latin typeface="Comic Sans MS" panose="030F0702030302020204" pitchFamily="66" charset="0"/>
              </a:rPr>
              <a:t>Формирование предпосылок экологического</a:t>
            </a:r>
            <a:br>
              <a:rPr lang="ru-RU" sz="2800" b="1" dirty="0">
                <a:solidFill>
                  <a:srgbClr val="006600"/>
                </a:solidFill>
                <a:latin typeface="Comic Sans MS" panose="030F0702030302020204" pitchFamily="66" charset="0"/>
              </a:rPr>
            </a:br>
            <a:r>
              <a:rPr lang="ru-RU" sz="2800" b="1" dirty="0">
                <a:solidFill>
                  <a:srgbClr val="006600"/>
                </a:solidFill>
                <a:latin typeface="Comic Sans MS" panose="030F0702030302020204" pitchFamily="66" charset="0"/>
              </a:rPr>
              <a:t>сознания </a:t>
            </a:r>
            <a:r>
              <a:rPr lang="ru-RU" sz="1600" b="1" dirty="0">
                <a:solidFill>
                  <a:srgbClr val="006600"/>
                </a:solidFill>
              </a:rPr>
              <a:t/>
            </a:r>
            <a:br>
              <a:rPr lang="ru-RU" sz="1600" b="1" dirty="0">
                <a:solidFill>
                  <a:srgbClr val="006600"/>
                </a:solidFill>
              </a:rPr>
            </a:br>
            <a:endParaRPr lang="ru-RU" sz="1600" b="1" dirty="0">
              <a:solidFill>
                <a:srgbClr val="0066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algn="ctr"/>
            <a:r>
              <a:rPr lang="ru-RU" sz="3100" b="1" u="sng" dirty="0" smtClean="0"/>
              <a:t>Задачи:</a:t>
            </a:r>
          </a:p>
          <a:p>
            <a:r>
              <a:rPr lang="ru-RU" dirty="0" smtClean="0"/>
              <a:t>1.Формировать </a:t>
            </a:r>
            <a:r>
              <a:rPr lang="ru-RU" dirty="0"/>
              <a:t>элементарные представления о правильных способах взаимодействия с растениями и животными:  </a:t>
            </a:r>
            <a:r>
              <a:rPr lang="ru-RU" dirty="0" smtClean="0"/>
              <a:t>рассматривать </a:t>
            </a:r>
            <a:r>
              <a:rPr lang="ru-RU" dirty="0"/>
              <a:t>растения, не нанося им вред; наблюдать за животными, не беспокоя их и не причиняя им вреда; кормить животных только с разрешения взрослых. </a:t>
            </a:r>
            <a:endParaRPr lang="ru-RU" dirty="0" smtClean="0"/>
          </a:p>
          <a:p>
            <a:endParaRPr lang="ru-RU" dirty="0"/>
          </a:p>
          <a:p>
            <a:r>
              <a:rPr lang="ru-RU" dirty="0"/>
              <a:t>2.Объяснять детям, что рвать любые растения и есть их нельзя.</a:t>
            </a:r>
          </a:p>
          <a:p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132856"/>
            <a:ext cx="3724979" cy="4322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4938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73F0C"/>
                </a:solidFill>
                <a:latin typeface="Comic Sans MS" panose="030F0702030302020204" pitchFamily="66" charset="0"/>
              </a:rPr>
              <a:t>Сезонные наблюдения (задачи):</a:t>
            </a:r>
            <a:endParaRPr lang="ru-RU" b="1" dirty="0">
              <a:solidFill>
                <a:srgbClr val="073F0C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b="1" u="sng" dirty="0" smtClean="0">
                <a:solidFill>
                  <a:srgbClr val="663300"/>
                </a:solidFill>
              </a:rPr>
              <a:t>Осень</a:t>
            </a:r>
            <a:r>
              <a:rPr lang="ru-RU" u="sng" dirty="0">
                <a:solidFill>
                  <a:srgbClr val="663300"/>
                </a:solidFill>
              </a:rPr>
              <a:t>.</a:t>
            </a:r>
            <a:r>
              <a:rPr lang="ru-RU" dirty="0">
                <a:solidFill>
                  <a:srgbClr val="663300"/>
                </a:solidFill>
              </a:rPr>
              <a:t> </a:t>
            </a:r>
            <a:r>
              <a:rPr lang="ru-RU" dirty="0"/>
              <a:t>Формировать элементарные представления об осенних изменениях в природе: похолодало, на деревьях пожелтели и опадают листья; о том, что осенью созревают многие овощи и фрукты. </a:t>
            </a:r>
          </a:p>
          <a:p>
            <a:r>
              <a:rPr lang="ru-RU" b="1" u="sng" dirty="0">
                <a:solidFill>
                  <a:schemeClr val="accent1">
                    <a:lumMod val="50000"/>
                  </a:schemeClr>
                </a:solidFill>
              </a:rPr>
              <a:t>Зима</a:t>
            </a:r>
            <a:r>
              <a:rPr lang="ru-RU" dirty="0"/>
              <a:t>. Формировать представления о зимних природных </a:t>
            </a:r>
            <a:r>
              <a:rPr lang="ru-RU" dirty="0" smtClean="0"/>
              <a:t>явлениях</a:t>
            </a:r>
            <a:r>
              <a:rPr lang="ru-RU" dirty="0"/>
              <a:t>: стало холодно, идет снег, лед, скользко, можно упасть. Привлекать к участию в зимних забавах (катание с горки и на </a:t>
            </a:r>
            <a:r>
              <a:rPr lang="ru-RU" dirty="0" smtClean="0"/>
              <a:t>санках</a:t>
            </a:r>
            <a:r>
              <a:rPr lang="ru-RU" dirty="0"/>
              <a:t>, игра в снежки, лепка снеговика и т.п.). </a:t>
            </a:r>
          </a:p>
          <a:p>
            <a:r>
              <a:rPr lang="ru-RU" b="1" u="sng" dirty="0">
                <a:solidFill>
                  <a:srgbClr val="006600"/>
                </a:solidFill>
              </a:rPr>
              <a:t>Весна</a:t>
            </a:r>
            <a:r>
              <a:rPr lang="ru-RU" dirty="0"/>
              <a:t>. Формировать представления о весенних изменениях в природе: потеплело, тает снег; появились лужи, травка, </a:t>
            </a:r>
            <a:r>
              <a:rPr lang="ru-RU" dirty="0" smtClean="0"/>
              <a:t>насекомые</a:t>
            </a:r>
            <a:r>
              <a:rPr lang="ru-RU" dirty="0"/>
              <a:t>; набухли почки. </a:t>
            </a:r>
          </a:p>
          <a:p>
            <a:r>
              <a:rPr lang="ru-RU" b="1" u="sng" dirty="0">
                <a:solidFill>
                  <a:srgbClr val="FF0000"/>
                </a:solidFill>
              </a:rPr>
              <a:t>Лето. </a:t>
            </a:r>
            <a:r>
              <a:rPr lang="ru-RU" dirty="0"/>
              <a:t>Наблюдать с детьми природные изменения: яркое солнце, жарко, летают бабочки.</a:t>
            </a:r>
          </a:p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88640"/>
            <a:ext cx="1800200" cy="17920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575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73F0C"/>
                </a:solidFill>
                <a:latin typeface="Comic Sans MS" panose="030F0702030302020204" pitchFamily="66" charset="0"/>
              </a:rPr>
              <a:t>Организованная образовательная деятельность детей</a:t>
            </a:r>
            <a:endParaRPr lang="ru-RU" sz="3200" b="1" dirty="0">
              <a:solidFill>
                <a:srgbClr val="073F0C"/>
              </a:solidFill>
              <a:latin typeface="Comic Sans MS" panose="030F0702030302020204" pitchFamily="66" charset="0"/>
            </a:endParaRPr>
          </a:p>
        </p:txBody>
      </p:sp>
      <p:pic>
        <p:nvPicPr>
          <p:cNvPr id="4098" name="Picture 2" descr="C:\Users\SAMSUNG\Desktop\работа\ФОТО ДЕТЕЙ\Выпуск 2013\Игры\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78659"/>
            <a:ext cx="4176464" cy="31323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SAMSUNG\Desktop\работа\ФОТО ДЕТЕЙ\выпуск 2014\новые\20131128_0855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98839"/>
            <a:ext cx="4032448" cy="30243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-31076" y="5028257"/>
            <a:ext cx="46366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Comic Sans MS" panose="030F0702030302020204" pitchFamily="66" charset="0"/>
              </a:rPr>
              <a:t>Рассматривание предметных картинок</a:t>
            </a:r>
          </a:p>
          <a:p>
            <a:r>
              <a:rPr lang="ru-RU" b="1" dirty="0" smtClean="0">
                <a:latin typeface="Comic Sans MS" panose="030F0702030302020204" pitchFamily="66" charset="0"/>
              </a:rPr>
              <a:t> на тему «Домашние животные»</a:t>
            </a:r>
            <a:endParaRPr lang="ru-RU" b="1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05578" y="3141581"/>
            <a:ext cx="4538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Comic Sans MS" panose="030F0702030302020204" pitchFamily="66" charset="0"/>
              </a:rPr>
              <a:t>Дидактическая игра «Чудо - огород»</a:t>
            </a:r>
            <a:endParaRPr lang="ru-RU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92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130</TotalTime>
  <Words>473</Words>
  <Application>Microsoft Office PowerPoint</Application>
  <PresentationFormat>Экран (4:3)</PresentationFormat>
  <Paragraphs>45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Поток</vt:lpstr>
      <vt:lpstr>  СИСТЕМА РАБОТЫ ПО ЭКОЛОГИЧЕСКОМУ ВОСПИТАНИЮ  ДЕТЕЙ РАННЕГО ВОЗРАСТА</vt:lpstr>
      <vt:lpstr>УГОЛОК ПРИРОДЫ  </vt:lpstr>
      <vt:lpstr>В нашем уголке природы представлены:</vt:lpstr>
      <vt:lpstr>Задачи воспитания:</vt:lpstr>
      <vt:lpstr>Формирование предпосылок экологического сознания  </vt:lpstr>
      <vt:lpstr>Сезонные наблюдения (задачи):</vt:lpstr>
      <vt:lpstr>Организованная образовательная деятельность детей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SAMSUNG</dc:creator>
  <cp:lastModifiedBy>SAMSUNG</cp:lastModifiedBy>
  <cp:revision>21</cp:revision>
  <dcterms:created xsi:type="dcterms:W3CDTF">2014-03-08T04:50:02Z</dcterms:created>
  <dcterms:modified xsi:type="dcterms:W3CDTF">2014-04-04T19:11:35Z</dcterms:modified>
</cp:coreProperties>
</file>