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7" r:id="rId4"/>
    <p:sldId id="259" r:id="rId5"/>
    <p:sldId id="264" r:id="rId6"/>
    <p:sldId id="265" r:id="rId7"/>
    <p:sldId id="266" r:id="rId8"/>
    <p:sldId id="269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7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67DAE-546C-48D5-96C3-7A413E285E93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777028CC-50B8-4B2A-900D-B5C2B7BA107F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Познакомить детей с православным праздником «Светлая Воскресение Христово», с его историей.</a:t>
          </a:r>
          <a:endParaRPr lang="zh-CN" alt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7C28D5-DCC2-4DE5-BFD9-1701ACC1BB5D}" type="parTrans" cxnId="{BC1E1970-4F89-4DCD-8C67-9D32CD958264}">
      <dgm:prSet/>
      <dgm:spPr/>
      <dgm:t>
        <a:bodyPr/>
        <a:lstStyle/>
        <a:p>
          <a:endParaRPr lang="zh-CN" altLang="en-US"/>
        </a:p>
      </dgm:t>
    </dgm:pt>
    <dgm:pt modelId="{5FCE68F4-DB1C-4DDC-8CAD-A121098D26DD}" type="sibTrans" cxnId="{BC1E1970-4F89-4DCD-8C67-9D32CD958264}">
      <dgm:prSet/>
      <dgm:spPr/>
      <dgm:t>
        <a:bodyPr/>
        <a:lstStyle/>
        <a:p>
          <a:endParaRPr lang="zh-CN" altLang="en-US"/>
        </a:p>
      </dgm:t>
    </dgm:pt>
    <dgm:pt modelId="{B4B43627-5363-4B65-A542-87FCF4FD6FE5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Пробуждение интереса детей к народной культуре.</a:t>
          </a:r>
          <a:endParaRPr lang="zh-CN" alt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14C799-30B1-4897-97C8-DBC50C01CA21}" type="parTrans" cxnId="{AF4E0C7E-EF12-41EB-828E-A6A5E3A42275}">
      <dgm:prSet/>
      <dgm:spPr/>
      <dgm:t>
        <a:bodyPr/>
        <a:lstStyle/>
        <a:p>
          <a:endParaRPr lang="zh-CN" altLang="en-US"/>
        </a:p>
      </dgm:t>
    </dgm:pt>
    <dgm:pt modelId="{19C9C862-F499-418C-90A3-AF276438DFF2}" type="sibTrans" cxnId="{AF4E0C7E-EF12-41EB-828E-A6A5E3A42275}">
      <dgm:prSet/>
      <dgm:spPr/>
      <dgm:t>
        <a:bodyPr/>
        <a:lstStyle/>
        <a:p>
          <a:endParaRPr lang="zh-CN" altLang="en-US"/>
        </a:p>
      </dgm:t>
    </dgm:pt>
    <dgm:pt modelId="{D4DE1A25-B24E-4C52-9E9E-846EA6E4D120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патриотических чувств к православным традициям русского народа, к народному творчеству.</a:t>
          </a:r>
          <a:endParaRPr lang="zh-CN" alt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5FD518-CFDA-4ED6-9BBF-3C9FFBC36338}" type="parTrans" cxnId="{B9781F2D-A509-4DCE-8C2F-D2EAE37DA7A3}">
      <dgm:prSet/>
      <dgm:spPr/>
      <dgm:t>
        <a:bodyPr/>
        <a:lstStyle/>
        <a:p>
          <a:endParaRPr lang="zh-CN" altLang="en-US"/>
        </a:p>
      </dgm:t>
    </dgm:pt>
    <dgm:pt modelId="{0D7BC728-22AD-409F-9C68-D12FC42EB6FB}" type="sibTrans" cxnId="{B9781F2D-A509-4DCE-8C2F-D2EAE37DA7A3}">
      <dgm:prSet/>
      <dgm:spPr/>
      <dgm:t>
        <a:bodyPr/>
        <a:lstStyle/>
        <a:p>
          <a:endParaRPr lang="zh-CN" altLang="en-US"/>
        </a:p>
      </dgm:t>
    </dgm:pt>
    <dgm:pt modelId="{34B180EF-3F53-41A9-95DA-BD1A823EB19B}" type="pres">
      <dgm:prSet presAssocID="{DD467DAE-546C-48D5-96C3-7A413E285E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58B77DC-E4F4-4130-8E1A-15C93ABD8EC0}" type="pres">
      <dgm:prSet presAssocID="{777028CC-50B8-4B2A-900D-B5C2B7BA107F}" presName="parentLin" presStyleCnt="0"/>
      <dgm:spPr/>
    </dgm:pt>
    <dgm:pt modelId="{E569104E-339B-4B3B-A315-CFAC9E223BA7}" type="pres">
      <dgm:prSet presAssocID="{777028CC-50B8-4B2A-900D-B5C2B7BA107F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60B4B616-A1B0-47A6-997C-7886D58837CF}" type="pres">
      <dgm:prSet presAssocID="{777028CC-50B8-4B2A-900D-B5C2B7BA107F}" presName="parentText" presStyleLbl="node1" presStyleIdx="0" presStyleCnt="3" custScaleY="47330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73207F-19CC-4F72-B9AE-575E8FEC6D12}" type="pres">
      <dgm:prSet presAssocID="{777028CC-50B8-4B2A-900D-B5C2B7BA107F}" presName="negativeSpace" presStyleCnt="0"/>
      <dgm:spPr/>
    </dgm:pt>
    <dgm:pt modelId="{B2409045-66C0-4664-B091-C155387EC995}" type="pres">
      <dgm:prSet presAssocID="{777028CC-50B8-4B2A-900D-B5C2B7BA107F}" presName="childText" presStyleLbl="conFgAcc1" presStyleIdx="0" presStyleCnt="3">
        <dgm:presLayoutVars>
          <dgm:bulletEnabled val="1"/>
        </dgm:presLayoutVars>
      </dgm:prSet>
      <dgm:spPr/>
    </dgm:pt>
    <dgm:pt modelId="{47894BA4-0375-4043-BDB7-C7075F5A6010}" type="pres">
      <dgm:prSet presAssocID="{5FCE68F4-DB1C-4DDC-8CAD-A121098D26DD}" presName="spaceBetweenRectangles" presStyleCnt="0"/>
      <dgm:spPr/>
    </dgm:pt>
    <dgm:pt modelId="{48D963E4-54B0-421E-BA92-0103C1C61304}" type="pres">
      <dgm:prSet presAssocID="{B4B43627-5363-4B65-A542-87FCF4FD6FE5}" presName="parentLin" presStyleCnt="0"/>
      <dgm:spPr/>
    </dgm:pt>
    <dgm:pt modelId="{CB443CF4-9145-4755-8694-839B5B27657C}" type="pres">
      <dgm:prSet presAssocID="{B4B43627-5363-4B65-A542-87FCF4FD6FE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4DDCAF7-A9AA-4A7B-B11F-7496F66B42CC}" type="pres">
      <dgm:prSet presAssocID="{B4B43627-5363-4B65-A542-87FCF4FD6FE5}" presName="parentText" presStyleLbl="node1" presStyleIdx="1" presStyleCnt="3" custScaleY="357051" custLinFactNeighborX="-5568" custLinFactNeighborY="2189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B97736-AA87-4EDB-92E8-A83339A9DB4D}" type="pres">
      <dgm:prSet presAssocID="{B4B43627-5363-4B65-A542-87FCF4FD6FE5}" presName="negativeSpace" presStyleCnt="0"/>
      <dgm:spPr/>
    </dgm:pt>
    <dgm:pt modelId="{02DD1703-7195-4E3A-9286-FDFDA39281EA}" type="pres">
      <dgm:prSet presAssocID="{B4B43627-5363-4B65-A542-87FCF4FD6FE5}" presName="childText" presStyleLbl="conFgAcc1" presStyleIdx="1" presStyleCnt="3" custLinFactNeighborY="72644">
        <dgm:presLayoutVars>
          <dgm:bulletEnabled val="1"/>
        </dgm:presLayoutVars>
      </dgm:prSet>
      <dgm:spPr/>
    </dgm:pt>
    <dgm:pt modelId="{E70D1026-6883-40D8-8D38-59870BEAB41D}" type="pres">
      <dgm:prSet presAssocID="{19C9C862-F499-418C-90A3-AF276438DFF2}" presName="spaceBetweenRectangles" presStyleCnt="0"/>
      <dgm:spPr/>
    </dgm:pt>
    <dgm:pt modelId="{E0D758BC-9453-4160-8C1C-E905B495AAE9}" type="pres">
      <dgm:prSet presAssocID="{D4DE1A25-B24E-4C52-9E9E-846EA6E4D120}" presName="parentLin" presStyleCnt="0"/>
      <dgm:spPr/>
    </dgm:pt>
    <dgm:pt modelId="{3765BEDC-97B3-4E64-80C0-3AA852615C5E}" type="pres">
      <dgm:prSet presAssocID="{D4DE1A25-B24E-4C52-9E9E-846EA6E4D120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24B9B80B-E315-4CED-AE33-E413753876FB}" type="pres">
      <dgm:prSet presAssocID="{D4DE1A25-B24E-4C52-9E9E-846EA6E4D120}" presName="parentText" presStyleLbl="node1" presStyleIdx="2" presStyleCnt="3" custScaleY="47956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88C7BD-9E44-44E4-BE4D-76B7EA5DC48B}" type="pres">
      <dgm:prSet presAssocID="{D4DE1A25-B24E-4C52-9E9E-846EA6E4D120}" presName="negativeSpace" presStyleCnt="0"/>
      <dgm:spPr/>
    </dgm:pt>
    <dgm:pt modelId="{5F931B4A-C4FB-452E-A9D2-7C7CBF817D7C}" type="pres">
      <dgm:prSet presAssocID="{D4DE1A25-B24E-4C52-9E9E-846EA6E4D1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F55E0A-3892-418B-825C-45C40CF989C2}" type="presOf" srcId="{DD467DAE-546C-48D5-96C3-7A413E285E93}" destId="{34B180EF-3F53-41A9-95DA-BD1A823EB19B}" srcOrd="0" destOrd="0" presId="urn:microsoft.com/office/officeart/2005/8/layout/list1"/>
    <dgm:cxn modelId="{BC1E1970-4F89-4DCD-8C67-9D32CD958264}" srcId="{DD467DAE-546C-48D5-96C3-7A413E285E93}" destId="{777028CC-50B8-4B2A-900D-B5C2B7BA107F}" srcOrd="0" destOrd="0" parTransId="{917C28D5-DCC2-4DE5-BFD9-1701ACC1BB5D}" sibTransId="{5FCE68F4-DB1C-4DDC-8CAD-A121098D26DD}"/>
    <dgm:cxn modelId="{E1B5D0B6-5897-4F0F-B7A7-F00B730CC28B}" type="presOf" srcId="{D4DE1A25-B24E-4C52-9E9E-846EA6E4D120}" destId="{3765BEDC-97B3-4E64-80C0-3AA852615C5E}" srcOrd="0" destOrd="0" presId="urn:microsoft.com/office/officeart/2005/8/layout/list1"/>
    <dgm:cxn modelId="{AB6C3FA1-5D46-4A42-8399-700D11E10851}" type="presOf" srcId="{B4B43627-5363-4B65-A542-87FCF4FD6FE5}" destId="{CB443CF4-9145-4755-8694-839B5B27657C}" srcOrd="0" destOrd="0" presId="urn:microsoft.com/office/officeart/2005/8/layout/list1"/>
    <dgm:cxn modelId="{AF4E0C7E-EF12-41EB-828E-A6A5E3A42275}" srcId="{DD467DAE-546C-48D5-96C3-7A413E285E93}" destId="{B4B43627-5363-4B65-A542-87FCF4FD6FE5}" srcOrd="1" destOrd="0" parTransId="{2B14C799-30B1-4897-97C8-DBC50C01CA21}" sibTransId="{19C9C862-F499-418C-90A3-AF276438DFF2}"/>
    <dgm:cxn modelId="{6F411F57-CA09-46C3-9AD1-38CA6BF4700A}" type="presOf" srcId="{B4B43627-5363-4B65-A542-87FCF4FD6FE5}" destId="{74DDCAF7-A9AA-4A7B-B11F-7496F66B42CC}" srcOrd="1" destOrd="0" presId="urn:microsoft.com/office/officeart/2005/8/layout/list1"/>
    <dgm:cxn modelId="{B9781F2D-A509-4DCE-8C2F-D2EAE37DA7A3}" srcId="{DD467DAE-546C-48D5-96C3-7A413E285E93}" destId="{D4DE1A25-B24E-4C52-9E9E-846EA6E4D120}" srcOrd="2" destOrd="0" parTransId="{D55FD518-CFDA-4ED6-9BBF-3C9FFBC36338}" sibTransId="{0D7BC728-22AD-409F-9C68-D12FC42EB6FB}"/>
    <dgm:cxn modelId="{096AAA5A-9C40-4D99-98E7-F96C4FAEAA43}" type="presOf" srcId="{777028CC-50B8-4B2A-900D-B5C2B7BA107F}" destId="{E569104E-339B-4B3B-A315-CFAC9E223BA7}" srcOrd="0" destOrd="0" presId="urn:microsoft.com/office/officeart/2005/8/layout/list1"/>
    <dgm:cxn modelId="{ACA95C79-C605-46CA-B553-4239800737A6}" type="presOf" srcId="{777028CC-50B8-4B2A-900D-B5C2B7BA107F}" destId="{60B4B616-A1B0-47A6-997C-7886D58837CF}" srcOrd="1" destOrd="0" presId="urn:microsoft.com/office/officeart/2005/8/layout/list1"/>
    <dgm:cxn modelId="{590C51F6-C63C-4541-9849-056F775B6BEE}" type="presOf" srcId="{D4DE1A25-B24E-4C52-9E9E-846EA6E4D120}" destId="{24B9B80B-E315-4CED-AE33-E413753876FB}" srcOrd="1" destOrd="0" presId="urn:microsoft.com/office/officeart/2005/8/layout/list1"/>
    <dgm:cxn modelId="{50F3E9CD-AEE2-4C35-B7C8-746A84108ADE}" type="presParOf" srcId="{34B180EF-3F53-41A9-95DA-BD1A823EB19B}" destId="{058B77DC-E4F4-4130-8E1A-15C93ABD8EC0}" srcOrd="0" destOrd="0" presId="urn:microsoft.com/office/officeart/2005/8/layout/list1"/>
    <dgm:cxn modelId="{7159C3F2-E082-4EB3-8A08-DF8B00C44A4C}" type="presParOf" srcId="{058B77DC-E4F4-4130-8E1A-15C93ABD8EC0}" destId="{E569104E-339B-4B3B-A315-CFAC9E223BA7}" srcOrd="0" destOrd="0" presId="urn:microsoft.com/office/officeart/2005/8/layout/list1"/>
    <dgm:cxn modelId="{7E2EE00D-764D-4FEC-898D-0EC13C125E17}" type="presParOf" srcId="{058B77DC-E4F4-4130-8E1A-15C93ABD8EC0}" destId="{60B4B616-A1B0-47A6-997C-7886D58837CF}" srcOrd="1" destOrd="0" presId="urn:microsoft.com/office/officeart/2005/8/layout/list1"/>
    <dgm:cxn modelId="{B3D70523-6138-4AE2-A8FF-50E3DC587F81}" type="presParOf" srcId="{34B180EF-3F53-41A9-95DA-BD1A823EB19B}" destId="{4673207F-19CC-4F72-B9AE-575E8FEC6D12}" srcOrd="1" destOrd="0" presId="urn:microsoft.com/office/officeart/2005/8/layout/list1"/>
    <dgm:cxn modelId="{FDF673EB-2102-4CBA-8055-58198A7A01AE}" type="presParOf" srcId="{34B180EF-3F53-41A9-95DA-BD1A823EB19B}" destId="{B2409045-66C0-4664-B091-C155387EC995}" srcOrd="2" destOrd="0" presId="urn:microsoft.com/office/officeart/2005/8/layout/list1"/>
    <dgm:cxn modelId="{0C81F589-24E5-409F-B87F-A2FD3088B1D5}" type="presParOf" srcId="{34B180EF-3F53-41A9-95DA-BD1A823EB19B}" destId="{47894BA4-0375-4043-BDB7-C7075F5A6010}" srcOrd="3" destOrd="0" presId="urn:microsoft.com/office/officeart/2005/8/layout/list1"/>
    <dgm:cxn modelId="{50BA0B9F-3B84-453C-AF8E-3D879992553A}" type="presParOf" srcId="{34B180EF-3F53-41A9-95DA-BD1A823EB19B}" destId="{48D963E4-54B0-421E-BA92-0103C1C61304}" srcOrd="4" destOrd="0" presId="urn:microsoft.com/office/officeart/2005/8/layout/list1"/>
    <dgm:cxn modelId="{9D7A9027-01FF-4694-AF3C-B618D5584713}" type="presParOf" srcId="{48D963E4-54B0-421E-BA92-0103C1C61304}" destId="{CB443CF4-9145-4755-8694-839B5B27657C}" srcOrd="0" destOrd="0" presId="urn:microsoft.com/office/officeart/2005/8/layout/list1"/>
    <dgm:cxn modelId="{1D5C2509-4DE6-464F-8BE3-CAA7227B2758}" type="presParOf" srcId="{48D963E4-54B0-421E-BA92-0103C1C61304}" destId="{74DDCAF7-A9AA-4A7B-B11F-7496F66B42CC}" srcOrd="1" destOrd="0" presId="urn:microsoft.com/office/officeart/2005/8/layout/list1"/>
    <dgm:cxn modelId="{59803A15-8DA5-4D12-81AC-8F593AEF3AAF}" type="presParOf" srcId="{34B180EF-3F53-41A9-95DA-BD1A823EB19B}" destId="{17B97736-AA87-4EDB-92E8-A83339A9DB4D}" srcOrd="5" destOrd="0" presId="urn:microsoft.com/office/officeart/2005/8/layout/list1"/>
    <dgm:cxn modelId="{A148B840-487C-46E5-BB75-8C960EBD35A7}" type="presParOf" srcId="{34B180EF-3F53-41A9-95DA-BD1A823EB19B}" destId="{02DD1703-7195-4E3A-9286-FDFDA39281EA}" srcOrd="6" destOrd="0" presId="urn:microsoft.com/office/officeart/2005/8/layout/list1"/>
    <dgm:cxn modelId="{F292B65A-B9E0-4F47-99FB-56CA7A9764C5}" type="presParOf" srcId="{34B180EF-3F53-41A9-95DA-BD1A823EB19B}" destId="{E70D1026-6883-40D8-8D38-59870BEAB41D}" srcOrd="7" destOrd="0" presId="urn:microsoft.com/office/officeart/2005/8/layout/list1"/>
    <dgm:cxn modelId="{47DEEA84-D270-48BB-BBFF-718F170D4570}" type="presParOf" srcId="{34B180EF-3F53-41A9-95DA-BD1A823EB19B}" destId="{E0D758BC-9453-4160-8C1C-E905B495AAE9}" srcOrd="8" destOrd="0" presId="urn:microsoft.com/office/officeart/2005/8/layout/list1"/>
    <dgm:cxn modelId="{2BD676C1-AFB4-4041-B4D5-357564BBDCC8}" type="presParOf" srcId="{E0D758BC-9453-4160-8C1C-E905B495AAE9}" destId="{3765BEDC-97B3-4E64-80C0-3AA852615C5E}" srcOrd="0" destOrd="0" presId="urn:microsoft.com/office/officeart/2005/8/layout/list1"/>
    <dgm:cxn modelId="{283DCF4F-1655-4639-BED7-288237D4D8C5}" type="presParOf" srcId="{E0D758BC-9453-4160-8C1C-E905B495AAE9}" destId="{24B9B80B-E315-4CED-AE33-E413753876FB}" srcOrd="1" destOrd="0" presId="urn:microsoft.com/office/officeart/2005/8/layout/list1"/>
    <dgm:cxn modelId="{A3157BA8-33B2-44B9-AD95-A92B13037E64}" type="presParOf" srcId="{34B180EF-3F53-41A9-95DA-BD1A823EB19B}" destId="{2C88C7BD-9E44-44E4-BE4D-76B7EA5DC48B}" srcOrd="9" destOrd="0" presId="urn:microsoft.com/office/officeart/2005/8/layout/list1"/>
    <dgm:cxn modelId="{BBC10536-B907-4055-BF28-0F072E4E4B77}" type="presParOf" srcId="{34B180EF-3F53-41A9-95DA-BD1A823EB19B}" destId="{5F931B4A-C4FB-452E-A9D2-7C7CBF817D7C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09045-66C0-4664-B091-C155387EC995}">
      <dsp:nvSpPr>
        <dsp:cNvPr id="0" name=""/>
        <dsp:cNvSpPr/>
      </dsp:nvSpPr>
      <dsp:spPr>
        <a:xfrm>
          <a:off x="0" y="1230976"/>
          <a:ext cx="75724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4B616-A1B0-47A6-997C-7886D58837CF}">
      <dsp:nvSpPr>
        <dsp:cNvPr id="0" name=""/>
        <dsp:cNvSpPr/>
      </dsp:nvSpPr>
      <dsp:spPr>
        <a:xfrm>
          <a:off x="378251" y="106345"/>
          <a:ext cx="5295523" cy="125747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Познакомить детей с православным праздником «Светлая Воскресение Христово», с его историей.</a:t>
          </a:r>
          <a:endParaRPr lang="zh-CN" alt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251" y="106345"/>
        <a:ext cx="5295523" cy="1257471"/>
      </dsp:txXfrm>
    </dsp:sp>
    <dsp:sp modelId="{02DD1703-7195-4E3A-9286-FDFDA39281EA}">
      <dsp:nvSpPr>
        <dsp:cNvPr id="0" name=""/>
        <dsp:cNvSpPr/>
      </dsp:nvSpPr>
      <dsp:spPr>
        <a:xfrm>
          <a:off x="0" y="2357454"/>
          <a:ext cx="75724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DCAF7-A9AA-4A7B-B11F-7496F66B42CC}">
      <dsp:nvSpPr>
        <dsp:cNvPr id="0" name=""/>
        <dsp:cNvSpPr/>
      </dsp:nvSpPr>
      <dsp:spPr>
        <a:xfrm>
          <a:off x="357190" y="1564542"/>
          <a:ext cx="5295523" cy="94861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Пробуждение интереса детей к народной культуре.</a:t>
          </a:r>
          <a:endParaRPr lang="zh-CN" alt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90" y="1564542"/>
        <a:ext cx="5295523" cy="948613"/>
      </dsp:txXfrm>
    </dsp:sp>
    <dsp:sp modelId="{5F931B4A-C4FB-452E-A9D2-7C7CBF817D7C}">
      <dsp:nvSpPr>
        <dsp:cNvPr id="0" name=""/>
        <dsp:cNvSpPr/>
      </dsp:nvSpPr>
      <dsp:spPr>
        <a:xfrm>
          <a:off x="0" y="3738820"/>
          <a:ext cx="75724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9B80B-E315-4CED-AE33-E413753876FB}">
      <dsp:nvSpPr>
        <dsp:cNvPr id="0" name=""/>
        <dsp:cNvSpPr/>
      </dsp:nvSpPr>
      <dsp:spPr>
        <a:xfrm>
          <a:off x="378251" y="2597549"/>
          <a:ext cx="5295523" cy="12741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патриотических чувств к православным традициям русского народа, к народному творчеству.</a:t>
          </a:r>
          <a:endParaRPr lang="zh-CN" alt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251" y="2597549"/>
        <a:ext cx="5295523" cy="1274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026F-2065-4408-B6A2-1A4E49C9BF96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FC7D-4F8A-45D8-AE91-F971D8B97A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2222222222.jpg"/>
          <p:cNvPicPr>
            <a:picLocks noChangeAspect="1"/>
          </p:cNvPicPr>
          <p:nvPr userDrawn="1"/>
        </p:nvPicPr>
        <p:blipFill>
          <a:blip r:embed="rId2" cstate="print"/>
          <a:srcRect r="3276" b="18514"/>
          <a:stretch>
            <a:fillRect/>
          </a:stretch>
        </p:blipFill>
        <p:spPr>
          <a:xfrm>
            <a:off x="3350659" y="2000240"/>
            <a:ext cx="5793373" cy="3204049"/>
          </a:xfrm>
          <a:prstGeom prst="rect">
            <a:avLst/>
          </a:prstGeom>
        </p:spPr>
      </p:pic>
      <p:pic>
        <p:nvPicPr>
          <p:cNvPr id="8" name="图片 7" descr="11111.jpg"/>
          <p:cNvPicPr>
            <a:picLocks noChangeAspect="1"/>
          </p:cNvPicPr>
          <p:nvPr userDrawn="1"/>
        </p:nvPicPr>
        <p:blipFill>
          <a:blip r:embed="rId3" cstate="print"/>
          <a:srcRect t="17755" r="3276"/>
          <a:stretch>
            <a:fillRect/>
          </a:stretch>
        </p:blipFill>
        <p:spPr>
          <a:xfrm>
            <a:off x="3350659" y="-24"/>
            <a:ext cx="5793373" cy="195753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23"/>
            <a:ext cx="2643174" cy="521497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714612" y="-23"/>
            <a:ext cx="571472" cy="5214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1436" y="48260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slogan</a:t>
            </a:r>
            <a:endParaRPr lang="zh-CN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2603514" y="607220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5" name="标题 1"/>
          <p:cNvSpPr>
            <a:spLocks noGrp="1"/>
          </p:cNvSpPr>
          <p:nvPr>
            <p:ph type="title" hasCustomPrompt="1"/>
          </p:nvPr>
        </p:nvSpPr>
        <p:spPr>
          <a:xfrm>
            <a:off x="571472" y="521495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zh-CN" sz="6600" b="1" cap="none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PowerPoint Template</a:t>
            </a:r>
            <a:endParaRPr lang="zh-CN" altLang="en-US" sz="6600" b="1" cap="none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2222222222.jpg"/>
          <p:cNvPicPr>
            <a:picLocks noChangeAspect="1"/>
          </p:cNvPicPr>
          <p:nvPr userDrawn="1"/>
        </p:nvPicPr>
        <p:blipFill>
          <a:blip r:embed="rId2" cstate="print"/>
          <a:srcRect r="3276" b="18514"/>
          <a:stretch>
            <a:fillRect/>
          </a:stretch>
        </p:blipFill>
        <p:spPr>
          <a:xfrm>
            <a:off x="3350659" y="2368091"/>
            <a:ext cx="5793373" cy="3204049"/>
          </a:xfrm>
          <a:prstGeom prst="rect">
            <a:avLst/>
          </a:prstGeom>
        </p:spPr>
      </p:pic>
      <p:pic>
        <p:nvPicPr>
          <p:cNvPr id="8" name="图片 7" descr="11111.jpg"/>
          <p:cNvPicPr>
            <a:picLocks noChangeAspect="1"/>
          </p:cNvPicPr>
          <p:nvPr userDrawn="1"/>
        </p:nvPicPr>
        <p:blipFill>
          <a:blip r:embed="rId3" cstate="print"/>
          <a:srcRect t="2748" r="3276"/>
          <a:stretch>
            <a:fillRect/>
          </a:stretch>
        </p:blipFill>
        <p:spPr>
          <a:xfrm>
            <a:off x="3350659" y="-24"/>
            <a:ext cx="5793373" cy="231472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24"/>
            <a:ext cx="2643174" cy="554391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714612" y="-24"/>
            <a:ext cx="571472" cy="55439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11436" y="48260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slogan</a:t>
            </a:r>
            <a:endParaRPr lang="zh-CN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215082"/>
            <a:ext cx="2643174" cy="25750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714612" y="6215082"/>
            <a:ext cx="571472" cy="2575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I:\节日类素材\复活节\peteregg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14884"/>
            <a:ext cx="2314063" cy="2119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D3F6-1873-481B-A142-C16AB295F829}" type="datetimeFigureOut">
              <a:rPr lang="zh-CN" altLang="en-US" smtClean="0"/>
              <a:pPr/>
              <a:t>2012/7/14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6534-C5D9-4304-82F1-98EFF81E47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71472" y="4293096"/>
            <a:ext cx="7572428" cy="24188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ru-RU" sz="8800" dirty="0" smtClean="0">
                <a:solidFill>
                  <a:srgbClr val="FF3399"/>
                </a:solidFill>
                <a:latin typeface="Monotype Corsiva" pitchFamily="66" charset="0"/>
              </a:rPr>
              <a:t>Светлая Пасха</a:t>
            </a:r>
            <a:endParaRPr lang="zh-CN" altLang="en-US" sz="88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7504" y="1556792"/>
            <a:ext cx="3250050" cy="38164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bg2">
                  <a:lumMod val="25000"/>
                </a:schemeClr>
              </a:contourClr>
            </a:sp3d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Краткосрочный совместный  проект: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zh-CN" altLang="en-US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1435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2290" name="Picture 2" descr="http://babysaratov.ru/wp-content/uploads/2011/03/EasterEggsGetty460-300x1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714500"/>
          </a:xfrm>
          <a:prstGeom prst="rect">
            <a:avLst/>
          </a:prstGeom>
          <a:noFill/>
        </p:spPr>
      </p:pic>
      <p:pic>
        <p:nvPicPr>
          <p:cNvPr id="8" name="Picture 2" descr="C:\Users\User\Desktop\Новая папка\SDC12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9306"/>
            <a:ext cx="5429320" cy="4071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57422" y="4643446"/>
            <a:ext cx="2928958" cy="6429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Участники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4282" y="3571876"/>
            <a:ext cx="2786114" cy="7858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Воспитатели группы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628" y="3643314"/>
            <a:ext cx="3000396" cy="78581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Музыкальный руководитель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5429264"/>
            <a:ext cx="3143272" cy="642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4876" y="5429264"/>
            <a:ext cx="300039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Родители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3" idx="5"/>
          </p:cNvCxnSpPr>
          <p:nvPr/>
        </p:nvCxnSpPr>
        <p:spPr>
          <a:xfrm rot="16200000" flipH="1">
            <a:off x="2595955" y="4239038"/>
            <a:ext cx="472270" cy="4794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" idx="7"/>
          </p:cNvCxnSpPr>
          <p:nvPr/>
        </p:nvCxnSpPr>
        <p:spPr>
          <a:xfrm rot="5400000">
            <a:off x="4846239" y="4154585"/>
            <a:ext cx="594223" cy="571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5"/>
          </p:cNvCxnSpPr>
          <p:nvPr/>
        </p:nvCxnSpPr>
        <p:spPr>
          <a:xfrm rot="16200000" flipH="1">
            <a:off x="4739082" y="5310593"/>
            <a:ext cx="451347" cy="2146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214546" y="5214950"/>
            <a:ext cx="500066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5" idx="0"/>
          </p:cNvCxnSpPr>
          <p:nvPr/>
        </p:nvCxnSpPr>
        <p:spPr>
          <a:xfrm rot="5400000">
            <a:off x="1178695" y="4893479"/>
            <a:ext cx="10715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4" idx="2"/>
          </p:cNvCxnSpPr>
          <p:nvPr/>
        </p:nvCxnSpPr>
        <p:spPr>
          <a:xfrm flipV="1">
            <a:off x="3000364" y="4036223"/>
            <a:ext cx="2000264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5715802" y="4928404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6"/>
            <a:endCxn id="6" idx="2"/>
          </p:cNvCxnSpPr>
          <p:nvPr/>
        </p:nvCxnSpPr>
        <p:spPr>
          <a:xfrm>
            <a:off x="3286116" y="5750735"/>
            <a:ext cx="14287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28596" y="571480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Актуальность</a:t>
            </a: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1600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Не секрет, что нам приходится заново учиться праздновать наши традиционные праздники. Когда –то традиции передавались в семье из поколения в поколение – «из уст в уста», «от сердца к сердцу». Народные праздники знакомят детей с существующими традициями и обычаями русского народа, помогают донести до ребёнка высокие нравственные идеалы. Мы, взрослые должны познакомить детей с историей нашей Родины, научить пользоваться богатством культурных традиций. </a:t>
            </a:r>
            <a:endParaRPr lang="ru-RU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571472" y="142852"/>
          <a:ext cx="75724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57158" y="450057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Знакомство детей с христианским праздником Светлой Пасхи и его обычаями. </a:t>
            </a:r>
            <a:endParaRPr lang="zh-CN" alt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t1.gstatic.com/images?q=tbn:ANd9GcSYuuwxZCG1ieVtAJXj61HWrV_anaGLdFShQFi1JOU9F9GUmfs_4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8750">
            <a:off x="7148098" y="320320"/>
            <a:ext cx="1675581" cy="1675581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S8QJySLE-pB4L6ZlGWJlpRcZk7Am32w1uVYd25nMUlCeDX_7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13928">
            <a:off x="7149290" y="2103649"/>
            <a:ext cx="1584176" cy="2058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29322" y="142853"/>
            <a:ext cx="292895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прошёл через интеграцию  разных видов деятельности. </a:t>
            </a:r>
          </a:p>
          <a:p>
            <a:pPr indent="27305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 – исследовательская</a:t>
            </a:r>
          </a:p>
          <a:p>
            <a:pPr indent="273050"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НОД   - « Что такое пасха?» </a:t>
            </a:r>
          </a:p>
          <a:p>
            <a:pPr indent="273050"/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 Как в старину готовились к празднику?»</a:t>
            </a:r>
          </a:p>
          <a:p>
            <a:pPr indent="273050"/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 Экспериментирование  - Опыты с яйцами  - как проверить свежесть?  Сырое или варёное?  Чем красят яйца? </a:t>
            </a:r>
          </a:p>
          <a:p>
            <a:pPr indent="273050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indent="273050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en-US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Новая папка\SDC1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238391" cy="167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Новая папка\SDC12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Новая папка\SDC12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71612"/>
            <a:ext cx="2428859" cy="182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371475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Трудовая.</a:t>
            </a:r>
          </a:p>
          <a:p>
            <a:pPr indent="273050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73050"/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травки для оформления пасхальной композиции  </a:t>
            </a:r>
            <a:endParaRPr lang="en-US" sz="16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14884"/>
            <a:ext cx="2595582" cy="1946686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Users\User\Desktop\Новая папка\SDC12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697024"/>
            <a:ext cx="2643206" cy="1982405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43306" y="2714620"/>
            <a:ext cx="5214974" cy="367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Продуктивная</a:t>
            </a:r>
          </a:p>
          <a:p>
            <a:pPr indent="273050"/>
            <a:r>
              <a:rPr lang="ru-RU" sz="2000" b="1" u="sng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 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Весёлые матрёшки 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Роспись пасхального яйца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Роспись птички- свистульки.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Разукрашивание пасхальных рисунков.</a:t>
            </a:r>
          </a:p>
          <a:p>
            <a:pPr indent="273050"/>
            <a:r>
              <a:rPr lang="ru-RU" sz="2000" b="1" u="sng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цыплят ( техника мятых салфеток)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Украшение пасхального яйца.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у солнышка.</a:t>
            </a:r>
          </a:p>
          <a:p>
            <a:pPr indent="273050"/>
            <a:r>
              <a:rPr lang="ru-RU" sz="2000" b="1" u="sng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indent="273050">
              <a:buFont typeface="+mj-lt"/>
              <a:buAutoNum type="arabicPeriod"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Весёлая лошадка везёт на ярмарку подарки</a:t>
            </a:r>
            <a:endParaRPr lang="en-US" sz="16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\SDC1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357562"/>
            <a:ext cx="2357436" cy="314324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G:\ФОТО\SDC1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26494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G:\ФОТО\SDC1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04"/>
            <a:ext cx="3000396" cy="2250297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10468.userapi.com/v10468691/6d/WAVe3SrSt9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667017" cy="2000264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3000364" y="714356"/>
            <a:ext cx="32147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Пасхальные игры: «Катание яиц», « Чоканье яйцами», «Найди яйцо»</a:t>
            </a:r>
          </a:p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Эстафета  с яйцами.</a:t>
            </a:r>
          </a:p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 и хороводные игры. </a:t>
            </a:r>
          </a:p>
        </p:txBody>
      </p:sp>
      <p:pic>
        <p:nvPicPr>
          <p:cNvPr id="3074" name="Picture 2" descr="C:\Users\User\Desktop\Новая папка (2)\IMG_5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999251" cy="1499439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User\Desktop\Новая папка (2)\IMG_5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1945797" cy="1459348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000363" y="142852"/>
            <a:ext cx="3071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Двигательная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92893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Игровая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00438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Разрезные картинки.</a:t>
            </a:r>
          </a:p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Собери </a:t>
            </a:r>
            <a:r>
              <a:rPr lang="ru-RU" sz="1400" b="1" dirty="0" err="1" smtClean="0">
                <a:solidFill>
                  <a:srgbClr val="002060"/>
                </a:solidFill>
              </a:rPr>
              <a:t>пазлы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Выкладываем узор ( магнитная мозаика)</a:t>
            </a:r>
          </a:p>
          <a:p>
            <a:pPr indent="27305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Настольный театр , </a:t>
            </a:r>
            <a:r>
              <a:rPr lang="ru-RU" sz="1400" b="1" dirty="0" err="1" smtClean="0">
                <a:solidFill>
                  <a:srgbClr val="002060"/>
                </a:solidFill>
              </a:rPr>
              <a:t>би-ба-бо</a:t>
            </a:r>
            <a:r>
              <a:rPr lang="ru-RU" sz="1400" b="1" dirty="0" smtClean="0">
                <a:solidFill>
                  <a:srgbClr val="002060"/>
                </a:solidFill>
              </a:rPr>
              <a:t>, шапки – маски)</a:t>
            </a:r>
          </a:p>
        </p:txBody>
      </p:sp>
      <p:pic>
        <p:nvPicPr>
          <p:cNvPr id="11" name="Picture 7" descr="C:\Users\User\Desktop\Новая папка\SDC12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86322"/>
            <a:ext cx="2166920" cy="1625191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4" descr="C:\Users\User\Desktop\Новая папка\SDC123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72008"/>
            <a:ext cx="2286016" cy="1714512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6" descr="C:\Users\User\Desktop\Новая папка\SDC123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089670"/>
            <a:ext cx="2358973" cy="1769230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57950" y="142852"/>
            <a:ext cx="25003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b="1" dirty="0" smtClean="0">
                <a:solidFill>
                  <a:srgbClr val="C00000"/>
                </a:solidFill>
              </a:rPr>
              <a:t>Коммуникативная   и Чтение художественной литературы</a:t>
            </a:r>
          </a:p>
          <a:p>
            <a:pPr indent="27305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Рассматривание пасхальных открыток, картинок.</a:t>
            </a:r>
          </a:p>
          <a:p>
            <a:pPr indent="27305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2.Составление рассказов.</a:t>
            </a:r>
          </a:p>
          <a:p>
            <a:pPr indent="27305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Беседа  « Почему мы красим яйца»</a:t>
            </a:r>
          </a:p>
          <a:p>
            <a:pPr indent="27305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Чтение сказок 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стихов.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\SDC12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90" y="3714752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User\Desktop\Новая папка\SDC12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000636"/>
            <a:ext cx="2071702" cy="1553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C:\Users\User\Desktop\Новая папка\SDC1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143248"/>
            <a:ext cx="2095483" cy="157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28860" y="2285992"/>
            <a:ext cx="226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28604"/>
            <a:ext cx="3696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1" name="Picture 2" descr="http://cs10468.userapi.com/v10468691/88/1sQ7knUGk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66"/>
            <a:ext cx="2286014" cy="1714511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C:\Users\User\Desktop\Новая папка (2)\IMG_5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2286016" cy="1714512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85720" y="2500306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–эстетическая</a:t>
            </a:r>
          </a:p>
          <a:p>
            <a:pPr indent="273050">
              <a:buFont typeface="+mj-lt"/>
              <a:buAutoNum type="arabicPeriod"/>
            </a:pPr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 :</a:t>
            </a:r>
          </a:p>
          <a:p>
            <a:pPr indent="27305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Фонограмма</a:t>
            </a:r>
          </a:p>
          <a:p>
            <a:pPr indent="27305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 Колокольного звона»  «Ах ты берёза» ( русская народная мелодия)</a:t>
            </a:r>
          </a:p>
          <a:p>
            <a:pPr indent="27305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Разучивание элементов русских народных танцев.</a:t>
            </a:r>
          </a:p>
          <a:p>
            <a:pPr indent="27305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Разучивание </a:t>
            </a:r>
            <a:r>
              <a:rPr lang="ru-RU" sz="1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«Солнышко – ведрышко» , « Как на нашем на лугу».</a:t>
            </a:r>
          </a:p>
          <a:p>
            <a:pPr indent="27305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Разучивание  песен</a:t>
            </a:r>
          </a:p>
          <a:p>
            <a:pPr indent="27305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Солнечная песенка» «Пасхальная песня»</a:t>
            </a:r>
            <a:endParaRPr lang="en-US" sz="1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7224" y="285728"/>
            <a:ext cx="735811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73050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Взаимодействие  с родителями 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 (2)\IMG_5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333641" cy="1750231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User\Desktop\Новая папка (2)\IMG_5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357455" cy="1768092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C:\Users\User\Desktop\Новая папка (2)\IMG_5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71546"/>
            <a:ext cx="2357422" cy="1768066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User\Desktop\Новая папка (2)\IMG_5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96959"/>
            <a:ext cx="2405078" cy="1803809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43042" y="314324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победителей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User\Desktop\Новая папка (2)\IMG_5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5050">
            <a:off x="3186305" y="4250523"/>
            <a:ext cx="2306937" cy="1730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5" descr="C:\Users\User\Desktop\Новая папка (2)\IMG_5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4572" y="4214818"/>
            <a:ext cx="2452673" cy="1839505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340</TotalTime>
  <Words>309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2</vt:lpstr>
      <vt:lpstr>Краткосрочный совместный  проект: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полинка</dc:creator>
  <cp:lastModifiedBy>Виктория</cp:lastModifiedBy>
  <cp:revision>30</cp:revision>
  <dcterms:created xsi:type="dcterms:W3CDTF">2012-04-13T15:16:03Z</dcterms:created>
  <dcterms:modified xsi:type="dcterms:W3CDTF">2012-07-14T16:38:44Z</dcterms:modified>
</cp:coreProperties>
</file>