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33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i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ДИАГНОСТИЧЕСКОЕ  ОБСЛЕДОВАНИЕ ДЕТЕЙ </a:t>
            </a:r>
            <a:r>
              <a:rPr lang="en-US" sz="2400" b="1" i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6-7 </a:t>
            </a:r>
            <a:r>
              <a:rPr lang="ru-RU" sz="2400" b="1" i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ЛЕТ</a:t>
            </a:r>
            <a:br>
              <a:rPr lang="ru-RU" sz="2400" b="1" i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400" b="1" i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ПО ТЕМЕ </a:t>
            </a:r>
            <a:r>
              <a:rPr lang="ru-RU" sz="2000" b="1" i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b="1" i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«</a:t>
            </a:r>
            <a:r>
              <a:rPr lang="ru-RU" sz="3600" b="1" i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ЖИВОПИСЬ. ЖАНРЫ ЖИВОПИСИ»</a:t>
            </a:r>
            <a:endParaRPr lang="ru-RU" sz="2000" b="1" i="1" dirty="0">
              <a:ln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577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СОСТАВИЛА: ВОСПИТАТЕЛЬ ДОУ №18</a:t>
            </a:r>
          </a:p>
          <a:p>
            <a:pPr algn="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«АЛЕНЬКИЙ ЦВЕТОЧЕК» г. АЛЬМЕТЬЕВСКА </a:t>
            </a:r>
          </a:p>
          <a:p>
            <a:pPr algn="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САФИНА ЛАРИСА ВАСИЛЬЕВНА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ЧТО ИЗОБРАЖЕНО НА ПОРТРЕТЕ?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pic>
        <p:nvPicPr>
          <p:cNvPr id="5" name="Рисунок 4" descr="306fff14b09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5" y="764704"/>
            <a:ext cx="1741406" cy="2376264"/>
          </a:xfrm>
          <a:prstGeom prst="rect">
            <a:avLst/>
          </a:prstGeom>
        </p:spPr>
      </p:pic>
      <p:pic>
        <p:nvPicPr>
          <p:cNvPr id="6" name="Рисунок 5" descr="d00cf776a03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5" y="836711"/>
            <a:ext cx="3024335" cy="3020327"/>
          </a:xfrm>
          <a:prstGeom prst="rect">
            <a:avLst/>
          </a:prstGeom>
        </p:spPr>
      </p:pic>
      <p:pic>
        <p:nvPicPr>
          <p:cNvPr id="8" name="Рисунок 7" descr="aa244c4930c8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0" y="3212976"/>
            <a:ext cx="2057886" cy="3026304"/>
          </a:xfrm>
          <a:prstGeom prst="rect">
            <a:avLst/>
          </a:prstGeom>
        </p:spPr>
      </p:pic>
      <p:pic>
        <p:nvPicPr>
          <p:cNvPr id="9" name="Рисунок 8" descr="bbf1a0cc0b8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75856" y="3212976"/>
            <a:ext cx="2093547" cy="2758070"/>
          </a:xfrm>
          <a:prstGeom prst="rect">
            <a:avLst/>
          </a:prstGeom>
        </p:spPr>
      </p:pic>
      <p:pic>
        <p:nvPicPr>
          <p:cNvPr id="10" name="Рисунок 9" descr="0_6c7ab_5bc271eb_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868144" y="3933056"/>
            <a:ext cx="3082021" cy="2157415"/>
          </a:xfrm>
          <a:prstGeom prst="rect">
            <a:avLst/>
          </a:prstGeom>
        </p:spPr>
      </p:pic>
      <p:sp>
        <p:nvSpPr>
          <p:cNvPr id="11" name="Улыбающееся лицо 10"/>
          <p:cNvSpPr/>
          <p:nvPr/>
        </p:nvSpPr>
        <p:spPr>
          <a:xfrm>
            <a:off x="3995936" y="234888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3923928" y="5949280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8172400" y="3573016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179512" y="2924944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67544" y="5877272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7884368" y="5877272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0_3b1a9_75a54667_L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03848" y="980728"/>
            <a:ext cx="2274504" cy="1273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КАК НАЗЫВАЕТСЯ КАРТИНА И.ЛЕВИТАНА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levitan1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764704"/>
            <a:ext cx="6626504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2128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«ЗОЛОТАЯ ОСЕНЬ»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229200"/>
            <a:ext cx="3450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«СОЛНЕЧНЫЙ ОСЕННИЙ ДЕНЬ»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5219908"/>
            <a:ext cx="1883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«ОСЕНЬ В ЛЕСУ»</a:t>
            </a:r>
            <a:endParaRPr lang="ru-RU" dirty="0"/>
          </a:p>
        </p:txBody>
      </p:sp>
      <p:sp>
        <p:nvSpPr>
          <p:cNvPr id="8" name="Улыбающееся лицо 7"/>
          <p:cNvSpPr/>
          <p:nvPr/>
        </p:nvSpPr>
        <p:spPr>
          <a:xfrm>
            <a:off x="899592" y="5733256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4143372" y="5715016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308304" y="5661248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</a:rPr>
              <a:t>КАК НАЗЫВАЕТСЯ КАРТИНА И. ШИШКИНА</a:t>
            </a:r>
            <a:endParaRPr lang="ru-RU" sz="2000" b="1" i="1" dirty="0">
              <a:solidFill>
                <a:srgbClr val="66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445224"/>
            <a:ext cx="300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«УТРО В СОСНОВОМ БОРУ»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45224"/>
            <a:ext cx="197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«ТРИ МЕДВЕДЯ»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5445224"/>
            <a:ext cx="2238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«МЕДВЕДИ В ЛЕСУ»</a:t>
            </a:r>
            <a:endParaRPr lang="ru-RU" dirty="0"/>
          </a:p>
        </p:txBody>
      </p:sp>
      <p:pic>
        <p:nvPicPr>
          <p:cNvPr id="7" name="Рисунок 6" descr="72095f2a1d11d66c90cfc316c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9632" y="764704"/>
            <a:ext cx="6654465" cy="4536504"/>
          </a:xfrm>
          <a:prstGeom prst="rect">
            <a:avLst/>
          </a:prstGeom>
        </p:spPr>
      </p:pic>
      <p:sp>
        <p:nvSpPr>
          <p:cNvPr id="8" name="Улыбающееся лицо 7"/>
          <p:cNvSpPr/>
          <p:nvPr/>
        </p:nvSpPr>
        <p:spPr>
          <a:xfrm>
            <a:off x="1043608" y="5877272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236296" y="5877272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3995936" y="5805264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</a:rPr>
              <a:t>КАК НАЗЫВАЕТСЯ КАРТИНА И.РЕПИНА</a:t>
            </a:r>
            <a:endParaRPr lang="ru-RU" sz="3200" b="1" i="1" dirty="0">
              <a:solidFill>
                <a:srgbClr val="66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5445224"/>
            <a:ext cx="148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«СТРЕКОЗА»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805264"/>
            <a:ext cx="240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«ДОЧЬ ХУДОЖНИКА»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73216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«ПОПРЫГУНЬЯ»</a:t>
            </a:r>
            <a:endParaRPr lang="ru-RU" dirty="0"/>
          </a:p>
        </p:txBody>
      </p:sp>
      <p:pic>
        <p:nvPicPr>
          <p:cNvPr id="7" name="Рисунок 6" descr="repinpaintersdaughter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7784" y="620688"/>
            <a:ext cx="3901393" cy="5184576"/>
          </a:xfrm>
          <a:prstGeom prst="rect">
            <a:avLst/>
          </a:prstGeom>
        </p:spPr>
      </p:pic>
      <p:sp>
        <p:nvSpPr>
          <p:cNvPr id="8" name="Улыбающееся лицо 7"/>
          <p:cNvSpPr/>
          <p:nvPr/>
        </p:nvSpPr>
        <p:spPr>
          <a:xfrm>
            <a:off x="827584" y="5805264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596336" y="5805264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4355976" y="613792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</a:rPr>
              <a:t>КАК НАЗЫВАЕТСЯ КАРТИНА О.КИПРЕНСКОГО</a:t>
            </a:r>
            <a:endParaRPr lang="ru-RU" sz="3200" b="1" i="1" dirty="0">
              <a:solidFill>
                <a:srgbClr val="66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05264"/>
            <a:ext cx="2959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«ПОРТРЕТ  А.С. ПУШКИНА»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5805264"/>
            <a:ext cx="213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«ПОРТРЕТ ПОЭТА»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805264"/>
            <a:ext cx="309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«ПОРТРЕТ РУССКОГО ПОЭТА»</a:t>
            </a:r>
            <a:endParaRPr lang="ru-RU" dirty="0"/>
          </a:p>
        </p:txBody>
      </p:sp>
      <p:pic>
        <p:nvPicPr>
          <p:cNvPr id="7" name="Рисунок 6" descr="a4a0d75ac1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7744" y="620688"/>
            <a:ext cx="4355522" cy="5085184"/>
          </a:xfrm>
          <a:prstGeom prst="rect">
            <a:avLst/>
          </a:prstGeom>
        </p:spPr>
      </p:pic>
      <p:sp>
        <p:nvSpPr>
          <p:cNvPr id="8" name="Улыбающееся лицо 7"/>
          <p:cNvSpPr/>
          <p:nvPr/>
        </p:nvSpPr>
        <p:spPr>
          <a:xfrm>
            <a:off x="4355976" y="613792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236296" y="613792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259632" y="6137920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</a:rPr>
              <a:t>КАК НАЗЫВАЕТСЯ КАРТИНА К.ПЕТРОВА-ВОДКИНА</a:t>
            </a:r>
            <a:endParaRPr lang="ru-RU" sz="3200" b="1" i="1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Петров-Водкин Яблоко и лимо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9672" y="764704"/>
            <a:ext cx="5920397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5445224"/>
            <a:ext cx="2381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«ЯБЛОКО И ЛИМОН»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5445224"/>
            <a:ext cx="1382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«ФРУКТЫ»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45224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«К ЧАЮ»</a:t>
            </a:r>
            <a:endParaRPr lang="ru-RU" dirty="0"/>
          </a:p>
        </p:txBody>
      </p:sp>
      <p:sp>
        <p:nvSpPr>
          <p:cNvPr id="8" name="Улыбающееся лицо 7"/>
          <p:cNvSpPr/>
          <p:nvPr/>
        </p:nvSpPr>
        <p:spPr>
          <a:xfrm>
            <a:off x="4139952" y="5877272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524328" y="5805264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971600" y="5877272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</a:rPr>
              <a:t>КАК НАЗЫВАЕТСЯ КАРТИНА Ф.ТОЛСТОГО</a:t>
            </a:r>
            <a:endParaRPr lang="ru-RU" sz="3200" b="1" i="1" dirty="0">
              <a:solidFill>
                <a:srgbClr val="66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661248"/>
            <a:ext cx="406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«БУКЕТ ЦВЕТОВ, БАБОЧКА И ПТИЧКА»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61248"/>
            <a:ext cx="2264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«ПОЛЕВЫЕ ЦВЕТЫ»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5661248"/>
            <a:ext cx="1904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</a:rPr>
              <a:t> «ЦВЕТЫ В ВАЗЕ»</a:t>
            </a:r>
            <a:endParaRPr lang="ru-RU" dirty="0"/>
          </a:p>
        </p:txBody>
      </p:sp>
      <p:pic>
        <p:nvPicPr>
          <p:cNvPr id="7" name="Рисунок 6" descr="158a8606-c98d-4154-8895-cc70568ceebd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620688"/>
            <a:ext cx="3929308" cy="5040560"/>
          </a:xfrm>
          <a:prstGeom prst="rect">
            <a:avLst/>
          </a:prstGeom>
        </p:spPr>
      </p:pic>
      <p:sp>
        <p:nvSpPr>
          <p:cNvPr id="8" name="Улыбающееся лицо 7"/>
          <p:cNvSpPr/>
          <p:nvPr/>
        </p:nvSpPr>
        <p:spPr>
          <a:xfrm>
            <a:off x="683568" y="6021288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380312" y="6021288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3995936" y="6021288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6600CC"/>
                </a:solidFill>
              </a:rPr>
              <a:t>МОЛОДЕЦ !!!</a:t>
            </a:r>
            <a:endParaRPr lang="ru-RU" sz="9600" b="1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52970"/>
            <a:ext cx="81439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результатов диагностики.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ответ оценивается в 1 балл. Баллы суммируются.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27-30 баллов - высокий уровень.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Проявляет интерес к  произведениям живописи и с удовольствием вступает в игру; знает характерные особенности живописных жанров; аргументирует выбор того или иного произведения. Знает и правильно называет жанры живописи. При восприятии произведений живописи может дать им эстетическую оценку.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16-26 баллов - средний уровень.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Проявляет интерес к произведениям живописи и с удовольствием вступает в игру. Иногда путается в названиях жанров живописи. Не всегда правильно выделяет характерные особенности того или иного живописного жанра. Часто аргументирует свой выбор произведений живописи. При восприятии произведений живописи может дать им эстетическую оценку.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0-15 баллов - уровень ниже среднего.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Проявляет слабые интерес к произведениям живописи, неохотно вступает в игру; путает и не всегда правильно называет живописные жанры. С трудом выделяет характерные особенности того или иного жанра живописи. Затрудняется аргументировать свой выбор произведений живописи. При восприятии произведений живописи затрудняется дать им эстетическую оценку.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142852"/>
            <a:ext cx="4138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тестом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86422"/>
            <a:ext cx="8572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51375" algn="l"/>
              </a:tabLst>
            </a:pPr>
            <a:r>
              <a:rPr kumimoji="0" lang="ru-RU" sz="2000" b="1" i="0" u="none" strike="noStrike" normalizeH="0" baseline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уточнить знания детей о жанрах живописи.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51375" algn="l"/>
              </a:tabLst>
            </a:pPr>
            <a:r>
              <a:rPr kumimoji="0" lang="ru-RU" sz="2000" b="1" i="0" u="none" strike="noStrike" normalizeH="0" baseline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слайд. «Кто пишет картины» - выбрать нужную профессию из предложенных.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75" algn="l"/>
              </a:tabLst>
            </a:pPr>
            <a:r>
              <a:rPr lang="ru-RU" sz="2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 слайд. «Что нужно художнику» - выбрать инструменты художника. 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75" algn="l"/>
              </a:tabLst>
            </a:pPr>
            <a:r>
              <a:rPr lang="ru-RU" sz="2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5-7 слайды. «Выбери пейзаж (портрет, натюрморт)» - выбрать репродукции, соответствующие заданному жанру живописи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75" algn="l"/>
              </a:tabLst>
            </a:pPr>
            <a:r>
              <a:rPr lang="ru-RU" sz="2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8-10 слайды. «Что изображено на пейзаже (натюрморте, портрете)» - выбрать те рисунки, которые отражают то, что может быть изображено на картине в заданном жанре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75" algn="l"/>
              </a:tabLst>
            </a:pPr>
            <a:r>
              <a:rPr lang="ru-RU" sz="2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11-16 слайды. «Как называется картина» - из предложенных трех вариантов выбрать название картины, изображенной на слайде.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51375" algn="l"/>
              </a:tabLst>
            </a:pPr>
            <a:r>
              <a:rPr kumimoji="0" lang="ru-RU" sz="2000" b="1" i="0" u="none" strike="noStrike" normalizeH="0" baseline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normalizeH="0" baseline="0" dirty="0" smtClean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КТО ПИШЕТ КАРТИНЫ?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вра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24744"/>
            <a:ext cx="2189481" cy="2816439"/>
          </a:xfrm>
          <a:prstGeom prst="rect">
            <a:avLst/>
          </a:prstGeom>
        </p:spPr>
      </p:pic>
      <p:pic>
        <p:nvPicPr>
          <p:cNvPr id="6" name="Рисунок 5" descr="художник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88838" y="2996952"/>
            <a:ext cx="2183162" cy="2808312"/>
          </a:xfrm>
          <a:prstGeom prst="rect">
            <a:avLst/>
          </a:prstGeom>
        </p:spPr>
      </p:pic>
      <p:pic>
        <p:nvPicPr>
          <p:cNvPr id="7" name="Рисунок 6" descr="учител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1124744"/>
            <a:ext cx="2183163" cy="2808312"/>
          </a:xfrm>
          <a:prstGeom prst="rect">
            <a:avLst/>
          </a:prstGeom>
        </p:spPr>
      </p:pic>
      <p:pic>
        <p:nvPicPr>
          <p:cNvPr id="8" name="Рисунок 7" descr="почтальон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81325" y="2924944"/>
            <a:ext cx="2183163" cy="2808312"/>
          </a:xfrm>
          <a:prstGeom prst="rect">
            <a:avLst/>
          </a:prstGeom>
        </p:spPr>
      </p:pic>
      <p:sp>
        <p:nvSpPr>
          <p:cNvPr id="10" name="Улыбающееся лицо 9"/>
          <p:cNvSpPr/>
          <p:nvPr/>
        </p:nvSpPr>
        <p:spPr>
          <a:xfrm>
            <a:off x="3131840" y="5949280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524328" y="594928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827584" y="414908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5364088" y="414908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ЧТО НУЖНО ХУДОЖНИКУ?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5d02c8a3193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096" y="432048"/>
            <a:ext cx="1274809" cy="1772816"/>
          </a:xfrm>
          <a:prstGeom prst="rect">
            <a:avLst/>
          </a:prstGeom>
        </p:spPr>
      </p:pic>
      <p:pic>
        <p:nvPicPr>
          <p:cNvPr id="6" name="Рисунок 5" descr="72ed2a254d1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861048"/>
            <a:ext cx="1933278" cy="1772816"/>
          </a:xfrm>
          <a:prstGeom prst="rect">
            <a:avLst/>
          </a:prstGeom>
        </p:spPr>
      </p:pic>
      <p:pic>
        <p:nvPicPr>
          <p:cNvPr id="7" name="Рисунок 6" descr="brush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908720"/>
            <a:ext cx="1920801" cy="1722318"/>
          </a:xfrm>
          <a:prstGeom prst="rect">
            <a:avLst/>
          </a:prstGeom>
        </p:spPr>
      </p:pic>
      <p:pic>
        <p:nvPicPr>
          <p:cNvPr id="8" name="Рисунок 7" descr="d7d78edf5fa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88224" y="836712"/>
            <a:ext cx="2259373" cy="1584176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76458" y="3212975"/>
            <a:ext cx="1267950" cy="2736305"/>
          </a:xfrm>
          <a:prstGeom prst="rect">
            <a:avLst/>
          </a:prstGeom>
        </p:spPr>
      </p:pic>
      <p:pic>
        <p:nvPicPr>
          <p:cNvPr id="10" name="Рисунок 9" descr="c783d75ebb40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63888" y="4005064"/>
            <a:ext cx="1565288" cy="1844824"/>
          </a:xfrm>
          <a:prstGeom prst="rect">
            <a:avLst/>
          </a:prstGeom>
        </p:spPr>
      </p:pic>
      <p:sp>
        <p:nvSpPr>
          <p:cNvPr id="11" name="Улыбающееся лицо 10"/>
          <p:cNvSpPr/>
          <p:nvPr/>
        </p:nvSpPr>
        <p:spPr>
          <a:xfrm>
            <a:off x="827584" y="594928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211960" y="2492896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827584" y="2420888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139952" y="5949280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7308304" y="2420888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7358082" y="6000768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ВЫБЕРИ ПЕЙЗАЖ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2e5dfc65b01b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3540952"/>
            <a:ext cx="2664296" cy="3317048"/>
          </a:xfrm>
          <a:prstGeom prst="rect">
            <a:avLst/>
          </a:prstGeom>
        </p:spPr>
      </p:pic>
      <p:pic>
        <p:nvPicPr>
          <p:cNvPr id="6" name="Рисунок 5" descr="Петров-Водкин Яблоко и лимо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770221"/>
            <a:ext cx="3744416" cy="2725270"/>
          </a:xfrm>
          <a:prstGeom prst="rect">
            <a:avLst/>
          </a:prstGeom>
        </p:spPr>
      </p:pic>
      <p:pic>
        <p:nvPicPr>
          <p:cNvPr id="5" name="Рисунок 4" descr="72095f2a1d11d66c90cfc316c8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764704"/>
            <a:ext cx="3707904" cy="2736304"/>
          </a:xfrm>
          <a:prstGeom prst="rect">
            <a:avLst/>
          </a:prstGeom>
        </p:spPr>
      </p:pic>
      <p:sp>
        <p:nvSpPr>
          <p:cNvPr id="7" name="Улыбающееся лицо 6"/>
          <p:cNvSpPr/>
          <p:nvPr/>
        </p:nvSpPr>
        <p:spPr>
          <a:xfrm>
            <a:off x="1403648" y="3717032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7072330" y="3643314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4139952" y="2708920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ВЫБЕРИ ПОРТРЕТ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pic>
        <p:nvPicPr>
          <p:cNvPr id="8" name="Рисунок 7" descr="0_6585c_a096ace6_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3808" y="4183556"/>
            <a:ext cx="3356810" cy="2567959"/>
          </a:xfrm>
          <a:prstGeom prst="rect">
            <a:avLst/>
          </a:prstGeom>
        </p:spPr>
      </p:pic>
      <p:pic>
        <p:nvPicPr>
          <p:cNvPr id="5" name="Рисунок 4" descr="57129935_100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124744"/>
            <a:ext cx="3124875" cy="3600400"/>
          </a:xfrm>
          <a:prstGeom prst="rect">
            <a:avLst/>
          </a:prstGeom>
        </p:spPr>
      </p:pic>
      <p:pic>
        <p:nvPicPr>
          <p:cNvPr id="4" name="Рисунок 3" descr="158a8606-c98d-4154-8895-cc70568ceebd_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2120" y="1124744"/>
            <a:ext cx="3083786" cy="3600400"/>
          </a:xfrm>
          <a:prstGeom prst="rect">
            <a:avLst/>
          </a:prstGeom>
        </p:spPr>
      </p:pic>
      <p:sp>
        <p:nvSpPr>
          <p:cNvPr id="9" name="Улыбающееся лицо 8"/>
          <p:cNvSpPr/>
          <p:nvPr/>
        </p:nvSpPr>
        <p:spPr>
          <a:xfrm>
            <a:off x="7164288" y="4941168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259632" y="4869160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4211960" y="2780928"/>
            <a:ext cx="720080" cy="720080"/>
          </a:xfrm>
          <a:prstGeom prst="smileyFace">
            <a:avLst>
              <a:gd name="adj" fmla="val -30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ВЫБЕРИ НАТЮРМОРТ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b79097c1b0f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3933056"/>
            <a:ext cx="3761986" cy="2924944"/>
          </a:xfrm>
          <a:prstGeom prst="rect">
            <a:avLst/>
          </a:prstGeom>
        </p:spPr>
      </p:pic>
      <p:pic>
        <p:nvPicPr>
          <p:cNvPr id="5" name="Рисунок 4" descr="158a8606-c98d-4154-8895-cc70568ceebd_lar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764704"/>
            <a:ext cx="2880320" cy="3384376"/>
          </a:xfrm>
          <a:prstGeom prst="rect">
            <a:avLst/>
          </a:prstGeom>
        </p:spPr>
      </p:pic>
      <p:pic>
        <p:nvPicPr>
          <p:cNvPr id="6" name="Рисунок 5" descr="image001 (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2160" y="764704"/>
            <a:ext cx="2894225" cy="3384376"/>
          </a:xfrm>
          <a:prstGeom prst="rect">
            <a:avLst/>
          </a:prstGeom>
        </p:spPr>
      </p:pic>
      <p:sp>
        <p:nvSpPr>
          <p:cNvPr id="7" name="Улыбающееся лицо 6"/>
          <p:cNvSpPr/>
          <p:nvPr/>
        </p:nvSpPr>
        <p:spPr>
          <a:xfrm>
            <a:off x="4139952" y="3068960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7308304" y="4221088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827584" y="4365104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ЧТО ИЗОБРАЖЕНО НА ПЕЙЗАЖЕ ?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0_3b8b8_1d3000dc_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55324" y="3140968"/>
            <a:ext cx="3088676" cy="2588310"/>
          </a:xfrm>
          <a:prstGeom prst="rect">
            <a:avLst/>
          </a:prstGeom>
        </p:spPr>
      </p:pic>
      <p:pic>
        <p:nvPicPr>
          <p:cNvPr id="5" name="Рисунок 4" descr="4f59e4aa1ef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980728"/>
            <a:ext cx="1894876" cy="2240397"/>
          </a:xfrm>
          <a:prstGeom prst="rect">
            <a:avLst/>
          </a:prstGeom>
        </p:spPr>
      </p:pic>
      <p:pic>
        <p:nvPicPr>
          <p:cNvPr id="7" name="Рисунок 6" descr="a258f0338edf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87688" y="1052736"/>
            <a:ext cx="1904792" cy="2160240"/>
          </a:xfrm>
          <a:prstGeom prst="rect">
            <a:avLst/>
          </a:prstGeom>
        </p:spPr>
      </p:pic>
      <p:pic>
        <p:nvPicPr>
          <p:cNvPr id="8" name="Рисунок 7" descr="bc82dcde2e7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3645024"/>
            <a:ext cx="2541211" cy="2088232"/>
          </a:xfrm>
          <a:prstGeom prst="rect">
            <a:avLst/>
          </a:prstGeom>
        </p:spPr>
      </p:pic>
      <p:pic>
        <p:nvPicPr>
          <p:cNvPr id="9" name="Рисунок 8" descr="22df2745b1d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47864" y="908720"/>
            <a:ext cx="2520701" cy="1691643"/>
          </a:xfrm>
          <a:prstGeom prst="rect">
            <a:avLst/>
          </a:prstGeom>
        </p:spPr>
      </p:pic>
      <p:sp>
        <p:nvSpPr>
          <p:cNvPr id="10" name="Улыбающееся лицо 9"/>
          <p:cNvSpPr/>
          <p:nvPr/>
        </p:nvSpPr>
        <p:spPr>
          <a:xfrm>
            <a:off x="2051720" y="2852936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372200" y="2852936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115616" y="5877272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380312" y="5805264"/>
            <a:ext cx="720080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283968" y="2852936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9c0eee4523c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75856" y="3933056"/>
            <a:ext cx="2828989" cy="1512168"/>
          </a:xfrm>
          <a:prstGeom prst="rect">
            <a:avLst/>
          </a:prstGeom>
        </p:spPr>
      </p:pic>
      <p:sp>
        <p:nvSpPr>
          <p:cNvPr id="17" name="Улыбающееся лицо 16"/>
          <p:cNvSpPr/>
          <p:nvPr/>
        </p:nvSpPr>
        <p:spPr>
          <a:xfrm>
            <a:off x="4355976" y="5157192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837706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ЧТО ИЗОБРАЖЕНО НА НАТЮРМОРТЕ ?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41b66c6b9ec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2241" y="4580378"/>
            <a:ext cx="2088232" cy="1739287"/>
          </a:xfrm>
          <a:prstGeom prst="rect">
            <a:avLst/>
          </a:prstGeom>
        </p:spPr>
      </p:pic>
      <p:pic>
        <p:nvPicPr>
          <p:cNvPr id="5" name="Рисунок 4" descr="5897107e3fd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86182" y="3786190"/>
            <a:ext cx="1645988" cy="2235098"/>
          </a:xfrm>
          <a:prstGeom prst="rect">
            <a:avLst/>
          </a:prstGeom>
        </p:spPr>
      </p:pic>
      <p:pic>
        <p:nvPicPr>
          <p:cNvPr id="8" name="Рисунок 7" descr="f04bf0cef1dc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4777161"/>
            <a:ext cx="1512168" cy="1694228"/>
          </a:xfrm>
          <a:prstGeom prst="rect">
            <a:avLst/>
          </a:prstGeom>
        </p:spPr>
      </p:pic>
      <p:sp>
        <p:nvSpPr>
          <p:cNvPr id="9" name="Улыбающееся лицо 8"/>
          <p:cNvSpPr/>
          <p:nvPr/>
        </p:nvSpPr>
        <p:spPr>
          <a:xfrm>
            <a:off x="2267744" y="2852936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357422" y="5929330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444208" y="2852936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072198" y="5929330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4355976" y="6137920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499992" y="2708920"/>
            <a:ext cx="720080" cy="7200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3918ec13c9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95936" y="1052736"/>
            <a:ext cx="1609629" cy="1556792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Моё\Прозрачный фон\Деревья рисованные\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248" y="620688"/>
            <a:ext cx="2127559" cy="3168352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Моё\Прозрачный фон\Деревья рисованные\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908720"/>
            <a:ext cx="2592288" cy="207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455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ДИАГНОСТИЧЕСКОЕ  ОБСЛЕДОВАНИЕ ДЕТЕЙ 6-7 ЛЕТ ПО ТЕМЕ  «ЖИВОПИСЬ. ЖАНРЫ ЖИВОПИСИ»</vt:lpstr>
      <vt:lpstr>Слайд 2</vt:lpstr>
      <vt:lpstr>КТО ПИШЕТ КАРТИНЫ?</vt:lpstr>
      <vt:lpstr>ЧТО НУЖНО ХУДОЖНИКУ?</vt:lpstr>
      <vt:lpstr>ВЫБЕРИ ПЕЙЗАЖ</vt:lpstr>
      <vt:lpstr>ВЫБЕРИ ПОРТРЕТ</vt:lpstr>
      <vt:lpstr>ВЫБЕРИ НАТЮРМОРТ</vt:lpstr>
      <vt:lpstr>ЧТО ИЗОБРАЖЕНО НА ПЕЙЗАЖЕ ?</vt:lpstr>
      <vt:lpstr>ЧТО ИЗОБРАЖЕНО НА НАТЮРМОРТЕ ?</vt:lpstr>
      <vt:lpstr>ЧТО ИЗОБРАЖЕНО НА ПОРТРЕТЕ?</vt:lpstr>
      <vt:lpstr>КАК НАЗЫВАЕТСЯ КАРТИНА И.ЛЕВИТАНА</vt:lpstr>
      <vt:lpstr>КАК НАЗЫВАЕТСЯ КАРТИНА И. ШИШКИНА</vt:lpstr>
      <vt:lpstr>КАК НАЗЫВАЕТСЯ КАРТИНА И.РЕПИНА</vt:lpstr>
      <vt:lpstr>КАК НАЗЫВАЕТСЯ КАРТИНА О.КИПРЕНСКОГО</vt:lpstr>
      <vt:lpstr>КАК НАЗЫВАЕТСЯ КАРТИНА К.ПЕТРОВА-ВОДКИНА</vt:lpstr>
      <vt:lpstr>КАК НАЗЫВАЕТСЯ КАРТИНА Ф.ТОЛСТОГО</vt:lpstr>
      <vt:lpstr>МОЛОДЕЦ !!!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ДИАГНОСТИЧЕСКОЕ  ОБСЛЕДОВАНИЕ ДЕТЕЙ СТАРШЕГО ДОШКОЛЬНОГО ВОЗРАСТА ПО ТЕМЕ «ЖИВОПИСЬ. ЖАНРЫ ЖИВОПИСИ»</dc:title>
  <dc:creator>Никита</dc:creator>
  <cp:lastModifiedBy>Никита</cp:lastModifiedBy>
  <cp:revision>34</cp:revision>
  <dcterms:modified xsi:type="dcterms:W3CDTF">2013-09-24T14:22:56Z</dcterms:modified>
</cp:coreProperties>
</file>