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58" r:id="rId5"/>
    <p:sldId id="259" r:id="rId6"/>
    <p:sldId id="261" r:id="rId7"/>
    <p:sldId id="262" r:id="rId8"/>
    <p:sldId id="271" r:id="rId9"/>
    <p:sldId id="272" r:id="rId10"/>
    <p:sldId id="273" r:id="rId11"/>
    <p:sldId id="274" r:id="rId12"/>
    <p:sldId id="275" r:id="rId13"/>
    <p:sldId id="263" r:id="rId14"/>
    <p:sldId id="264" r:id="rId15"/>
    <p:sldId id="266" r:id="rId16"/>
    <p:sldId id="265" r:id="rId17"/>
    <p:sldId id="267" r:id="rId18"/>
    <p:sldId id="279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0C"/>
    <a:srgbClr val="00421E"/>
    <a:srgbClr val="9FE6FF"/>
    <a:srgbClr val="D2107F"/>
    <a:srgbClr val="FFF8EB"/>
    <a:srgbClr val="FFF2D9"/>
    <a:srgbClr val="FFF1D5"/>
    <a:srgbClr val="FFE9BD"/>
    <a:srgbClr val="FFDD99"/>
    <a:srgbClr val="3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87" autoAdjust="0"/>
    <p:restoredTop sz="94660"/>
  </p:normalViewPr>
  <p:slideViewPr>
    <p:cSldViewPr>
      <p:cViewPr varScale="1">
        <p:scale>
          <a:sx n="110" d="100"/>
          <a:sy n="110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D34A07E-5391-4A5F-B89D-053215055099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B20BE02-3BA1-4689-BF8A-A54F1A149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A07E-5391-4A5F-B89D-053215055099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BE02-3BA1-4689-BF8A-A54F1A149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A07E-5391-4A5F-B89D-053215055099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BE02-3BA1-4689-BF8A-A54F1A149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34A07E-5391-4A5F-B89D-053215055099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B20BE02-3BA1-4689-BF8A-A54F1A149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D34A07E-5391-4A5F-B89D-053215055099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B20BE02-3BA1-4689-BF8A-A54F1A149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A07E-5391-4A5F-B89D-053215055099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BE02-3BA1-4689-BF8A-A54F1A149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A07E-5391-4A5F-B89D-053215055099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BE02-3BA1-4689-BF8A-A54F1A149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34A07E-5391-4A5F-B89D-053215055099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20BE02-3BA1-4689-BF8A-A54F1A149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A07E-5391-4A5F-B89D-053215055099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BE02-3BA1-4689-BF8A-A54F1A149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34A07E-5391-4A5F-B89D-053215055099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B20BE02-3BA1-4689-BF8A-A54F1A149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34A07E-5391-4A5F-B89D-053215055099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20BE02-3BA1-4689-BF8A-A54F1A149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34A07E-5391-4A5F-B89D-053215055099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20BE02-3BA1-4689-BF8A-A54F1A149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571744"/>
            <a:ext cx="7715272" cy="187093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 pitchFamily="82" charset="0"/>
              </a:rPr>
              <a:t/>
            </a:r>
            <a:br>
              <a:rPr lang="ru-RU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 pitchFamily="82" charset="0"/>
              </a:rPr>
            </a:br>
            <a:r>
              <a:rPr lang="ru-RU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 pitchFamily="82" charset="0"/>
              </a:rPr>
              <a:t>«народное </a:t>
            </a:r>
            <a:br>
              <a:rPr lang="ru-RU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 pitchFamily="82" charset="0"/>
              </a:rPr>
            </a:br>
            <a:r>
              <a:rPr lang="ru-RU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 pitchFamily="82" charset="0"/>
              </a:rPr>
              <a:t>декоративно-прикладное искусство»</a:t>
            </a:r>
            <a:endParaRPr lang="ru-RU" sz="5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76" y="5072074"/>
            <a:ext cx="6643718" cy="150019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ru-RU" sz="2000" i="1" dirty="0" smtClean="0">
                <a:ln/>
                <a:solidFill>
                  <a:schemeClr val="accent3"/>
                </a:solidFill>
                <a:latin typeface="+mj-lt"/>
              </a:rPr>
              <a:t>СОСТАВИЛА: ВОСПИТАТЕЛЬ ДОУ №18 </a:t>
            </a:r>
          </a:p>
          <a:p>
            <a:pPr algn="r"/>
            <a:r>
              <a:rPr lang="ru-RU" sz="2000" i="1" dirty="0" smtClean="0">
                <a:ln/>
                <a:solidFill>
                  <a:schemeClr val="accent3"/>
                </a:solidFill>
                <a:latin typeface="+mj-lt"/>
              </a:rPr>
              <a:t>«АЛЕНЬКИЙ ЦВЕТОЧЕК» г. АЛЬМЕТЬЕВСКА</a:t>
            </a:r>
          </a:p>
          <a:p>
            <a:pPr algn="r"/>
            <a:r>
              <a:rPr lang="ru-RU" sz="2000" i="1" dirty="0" smtClean="0">
                <a:ln/>
                <a:solidFill>
                  <a:schemeClr val="accent3"/>
                </a:solidFill>
                <a:latin typeface="+mj-lt"/>
              </a:rPr>
              <a:t>САФИНА ЛАРИСА ВАСИЛЬЕВНА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928670"/>
            <a:ext cx="792958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  <a:latin typeface="Gabriola" pitchFamily="82" charset="0"/>
              </a:rPr>
              <a:t>ДИАГНОСТИЧЕСКОЕ ОБСЛЕДОВАНИЕ ДЕТЕЙ  6-7 ЛЕТ  по теме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Gabriola" pitchFamily="82" charset="0"/>
              </a:rPr>
              <a:t>УГАДАЙ, О КАКОМ ПРОМЫСЛЕ ИДЕТ РЕЧЬ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500174"/>
            <a:ext cx="4643470" cy="521497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100" dirty="0" smtClean="0">
                <a:latin typeface="Gabriola" pitchFamily="82" charset="0"/>
              </a:rPr>
              <a:t>б этом промысле в </a:t>
            </a:r>
            <a:r>
              <a:rPr lang="ru-RU" sz="2100" dirty="0" smtClean="0">
                <a:solidFill>
                  <a:srgbClr val="5C0000"/>
                </a:solidFill>
                <a:latin typeface="Gabriola" pitchFamily="82" charset="0"/>
              </a:rPr>
              <a:t>народе ходит легенда: «Жил в нижегородских лесах чудо-мастер. Построил мастер дом в лесу на берегу реки и начал изготовлять посуду. Один раз прилетела к нему жар-птица. Мужик накормил ее крошками. Птица захотела отблагодарить мужика. Задела она своим крылом простую посуду деревянную и посуда в миг превратилась в «золотую». С тех пор стал мужик делать посуду и все его узорные чашки и ложки были похожи на золотые». И сегодня другие мастера </a:t>
            </a:r>
            <a:r>
              <a:rPr lang="ru-RU" sz="2100" dirty="0" err="1" smtClean="0">
                <a:solidFill>
                  <a:srgbClr val="5C0000"/>
                </a:solidFill>
                <a:latin typeface="Gabriola" pitchFamily="82" charset="0"/>
              </a:rPr>
              <a:t>изготовливают</a:t>
            </a:r>
            <a:r>
              <a:rPr lang="ru-RU" sz="2100" dirty="0" smtClean="0">
                <a:solidFill>
                  <a:srgbClr val="5C0000"/>
                </a:solidFill>
                <a:latin typeface="Gabriola" pitchFamily="82" charset="0"/>
              </a:rPr>
              <a:t> «золотую» посуду. Изделие сначала вытачивают на станке, затем оно шпаклюется, шкуриться, олифиться, покрывается </a:t>
            </a:r>
            <a:r>
              <a:rPr lang="ru-RU" sz="2100" dirty="0" err="1" smtClean="0">
                <a:solidFill>
                  <a:srgbClr val="5C0000"/>
                </a:solidFill>
                <a:latin typeface="Gabriola" pitchFamily="82" charset="0"/>
              </a:rPr>
              <a:t>аллюминевым</a:t>
            </a:r>
            <a:r>
              <a:rPr lang="ru-RU" sz="2100" dirty="0" smtClean="0">
                <a:solidFill>
                  <a:srgbClr val="5C0000"/>
                </a:solidFill>
                <a:latin typeface="Gabriola" pitchFamily="82" charset="0"/>
              </a:rPr>
              <a:t> порошком, подвергается закалке в печи с высокой температурой. Всего четыре цвета используют художники: черный, красный. Встречается зеленый, но больше всего золотого цвета. Поэтому и называют эту посуду «золотой». В узорах есть разные ягоды, листья, декоративные цветы и еще элемент, который чаще всего встречается, он называется «травка».  Узор занимает почти всю поверхность изделия. Край изделия украшен прямой каймой.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2495159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483880"/>
            <a:ext cx="2660016" cy="42311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1142984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</a:t>
            </a:r>
            <a:endParaRPr lang="ru-RU" sz="5400" b="1" cap="none" spc="0" dirty="0">
              <a:ln w="50800"/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43900" y="571501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Gabriola" pitchFamily="82" charset="0"/>
              </a:rPr>
              <a:t>УГАДАЙ, О КАКОМ ПРОМЫСЛЕ ИДЕТ РЕЧЬ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4810" y="1357298"/>
            <a:ext cx="4500594" cy="478634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1900" dirty="0" smtClean="0">
                <a:solidFill>
                  <a:srgbClr val="00355C"/>
                </a:solidFill>
                <a:latin typeface="Gabriola" pitchFamily="82" charset="0"/>
              </a:rPr>
              <a:t>тот промысел зародился в одном селе Московской области. В этом районе умельцы нашли белую глину и стали лепить из нее самую разную посуду. Иногда встречаются и фигурки людей и животных, украшающих какое-то изделие. Узор на всех изделиях выполнен синей или голубой краской. Мастера рассказывают, что этот цвет им подарила река, синие полевые цветы, синие тени на белом-белом снегу. А еще есть такая легенда – сказка. «Пошли как-то девушки, живущие в селе Гжель, полоскать белье на речку. А в речке небо отражается. Река синяя – и небо синее в ней. Показами девушки мастерам красоту такую. И решили, что такого синего неба нигде в мире не найти. Вот тогда-то и стали расписывать мастера свои изделия всеми оттенками синего цвета, словно старались оставить частичку синего неба на посуде. А узоры для росписи брали у природы – травинки, былинки в поле, цветы на лугу и в саду». Все в этом узоре синее: и цветы, и листья, и животные и даже люди. Полюбилась людям такая посуда и стали они ее называть «сине – белое чудо», или «нежно-голубое чудо».</a:t>
            </a:r>
            <a:r>
              <a:rPr lang="ru-RU" sz="1900" i="1" dirty="0" smtClean="0">
                <a:solidFill>
                  <a:srgbClr val="00355C"/>
                </a:solidFill>
                <a:latin typeface="Gabriola" pitchFamily="82" charset="0"/>
              </a:rPr>
              <a:t> </a:t>
            </a:r>
            <a:endParaRPr lang="ru-RU" sz="1900" dirty="0" smtClean="0">
              <a:solidFill>
                <a:srgbClr val="00355C"/>
              </a:solidFill>
              <a:latin typeface="Gabriola" pitchFamily="82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gh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857364"/>
            <a:ext cx="3224210" cy="38576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14744" y="1142984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rgbClr val="002060"/>
                </a:solidFill>
                <a:effectLst>
                  <a:glow rad="101600">
                    <a:srgbClr val="0070C0">
                      <a:alpha val="40000"/>
                    </a:srgbClr>
                  </a:glow>
                </a:effectLst>
              </a:rPr>
              <a:t>Э</a:t>
            </a:r>
            <a:endParaRPr lang="ru-RU" sz="5400" b="1" cap="none" spc="0" dirty="0">
              <a:ln w="50800"/>
              <a:solidFill>
                <a:srgbClr val="002060"/>
              </a:solidFill>
              <a:effectLst>
                <a:glow rad="101600">
                  <a:srgbClr val="0070C0">
                    <a:alpha val="40000"/>
                  </a:srgbClr>
                </a:glo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143900" y="571501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УГАДАЙ, О КАКОМ ПРОМЫСЛЕ ИДЕТ РЕЧЬ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4500594" cy="542928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100" dirty="0" smtClean="0">
                <a:solidFill>
                  <a:srgbClr val="421B00"/>
                </a:solidFill>
                <a:latin typeface="Gabriola" pitchFamily="82" charset="0"/>
              </a:rPr>
              <a:t> </a:t>
            </a:r>
          </a:p>
          <a:p>
            <a:pPr algn="just">
              <a:buNone/>
            </a:pPr>
            <a:r>
              <a:rPr lang="ru-RU" sz="2100" dirty="0" smtClean="0">
                <a:solidFill>
                  <a:srgbClr val="421B00"/>
                </a:solidFill>
                <a:latin typeface="Gabriola" pitchFamily="82" charset="0"/>
              </a:rPr>
              <a:t>тот старинный город раскинулся на берегу реки Волги. Здесь на берегу Волги и зародился чудесный промысел. Сюжетами для мастеров служила сама их жизнь, праздничная ее сторона, нарядные костюмы. Здесь сцены гуляний, свиданий, чаепития, застолий. Растительный орнамент переплетается с купавками фантастической окраски и такими пышными, что кажется, будто бутоны вот-вот раскроются. Также в этой росписи есть «ягодки», «цветы-розетки», «розаны», листья. Еще изделия мастера украшают сказочными птицами и вороными конями. Все они необычные и нигде не спутаешь вороного чудо-коня, его всегда изображают в профиль с поджатой крючком ногою и лебединой изогнутой шеей. Чудо-коня и чудо-птицу всегда окружают гирлянды из цветов и листьев. Рисовать художник начинает с «подмалевка». В центре – самый крупный и красивый цветок – «розан» или «купавка», по бокам – цветы-розетки и ягодки с бутонами в окружении пышной зелени. Листочки очень разнообразны по форме и по размеру, но всегда расположены группами.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ages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3" y="1601861"/>
            <a:ext cx="3499936" cy="4113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142984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50000"/>
                      <a:alpha val="40000"/>
                    </a:schemeClr>
                  </a:glow>
                </a:effectLst>
              </a:rPr>
              <a:t>Э</a:t>
            </a:r>
            <a:endParaRPr lang="ru-RU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1">
                    <a:lumMod val="50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43900" y="571501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Gabriola" pitchFamily="82" charset="0"/>
              </a:rPr>
              <a:t>ВЫБЕРИ ЭЛЕМЕНТЫ ХОХЛОМСКОЙ РОСПИСИ</a:t>
            </a:r>
            <a:endParaRPr lang="ru-RU" i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10" name="Улыбающееся лицо 9"/>
          <p:cNvSpPr/>
          <p:nvPr/>
        </p:nvSpPr>
        <p:spPr>
          <a:xfrm>
            <a:off x="1142976" y="4714884"/>
            <a:ext cx="1071570" cy="1000132"/>
          </a:xfrm>
          <a:prstGeom prst="smileyFace">
            <a:avLst>
              <a:gd name="adj" fmla="val -465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4071934" y="4643446"/>
            <a:ext cx="1071570" cy="1000132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6858016" y="4643446"/>
            <a:ext cx="1071570" cy="1000132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86116" y="1857364"/>
            <a:ext cx="2571768" cy="2214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Снимок 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357554" y="2071678"/>
            <a:ext cx="2321392" cy="177636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85720" y="1857364"/>
            <a:ext cx="2571768" cy="2214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1857364"/>
            <a:ext cx="2571768" cy="2214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Снимок 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071678"/>
            <a:ext cx="2089757" cy="1571636"/>
          </a:xfrm>
          <a:prstGeom prst="rect">
            <a:avLst/>
          </a:prstGeom>
        </p:spPr>
      </p:pic>
      <p:pic>
        <p:nvPicPr>
          <p:cNvPr id="24" name="Содержимое 13" descr="Снимок  4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071678"/>
            <a:ext cx="2257645" cy="1714139"/>
          </a:xfrm>
          <a:prstGeom prst="rect">
            <a:avLst/>
          </a:prstGeom>
        </p:spPr>
      </p:pic>
      <p:sp>
        <p:nvSpPr>
          <p:cNvPr id="17" name="Выноска-облако 16"/>
          <p:cNvSpPr/>
          <p:nvPr/>
        </p:nvSpPr>
        <p:spPr>
          <a:xfrm>
            <a:off x="1643042" y="4214818"/>
            <a:ext cx="1714512" cy="857256"/>
          </a:xfrm>
          <a:prstGeom prst="cloudCallout">
            <a:avLst/>
          </a:prstGeom>
          <a:solidFill>
            <a:srgbClr val="9FE6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Жостово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ВЫБЕРИ ЭЛЕМЕНТЫ ГЖЕЛЬСКОЙ РОСПИСИ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1214414" y="4714884"/>
            <a:ext cx="1071570" cy="1000132"/>
          </a:xfrm>
          <a:prstGeom prst="smileyFace">
            <a:avLst>
              <a:gd name="adj" fmla="val 465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3929058" y="4714884"/>
            <a:ext cx="1071570" cy="1000132"/>
          </a:xfrm>
          <a:prstGeom prst="smileyFace">
            <a:avLst>
              <a:gd name="adj" fmla="val 465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6572264" y="4714884"/>
            <a:ext cx="1071570" cy="1000132"/>
          </a:xfrm>
          <a:prstGeom prst="smileyFace">
            <a:avLst>
              <a:gd name="adj" fmla="val -378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42844" y="1785926"/>
            <a:ext cx="2714644" cy="242889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3071802" y="1785926"/>
            <a:ext cx="2714644" cy="242889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000760" y="1785926"/>
            <a:ext cx="2714644" cy="242889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Снимок 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928802"/>
            <a:ext cx="2500330" cy="2143140"/>
          </a:xfrm>
          <a:prstGeom prst="rect">
            <a:avLst/>
          </a:prstGeom>
        </p:spPr>
      </p:pic>
      <p:pic>
        <p:nvPicPr>
          <p:cNvPr id="21" name="Содержимое 12" descr="Снимок 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857364"/>
            <a:ext cx="2571768" cy="2187481"/>
          </a:xfrm>
          <a:prstGeom prst="rect">
            <a:avLst/>
          </a:prstGeom>
        </p:spPr>
      </p:pic>
      <p:sp>
        <p:nvSpPr>
          <p:cNvPr id="12" name="Выноска-облако 11"/>
          <p:cNvSpPr/>
          <p:nvPr/>
        </p:nvSpPr>
        <p:spPr>
          <a:xfrm>
            <a:off x="7000892" y="4214818"/>
            <a:ext cx="1714512" cy="857256"/>
          </a:xfrm>
          <a:prstGeom prst="cloudCallout">
            <a:avLst/>
          </a:prstGeom>
          <a:solidFill>
            <a:srgbClr val="9FE6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Городец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" name="Рисунок 14" descr="Снимок 0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928802"/>
            <a:ext cx="2527946" cy="19288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ВЫБЕРИ ЭЛЕМЕНТЫ ДЫМКОВСКОЙ РОСПИСИ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15" name="Улыбающееся лицо 14"/>
          <p:cNvSpPr/>
          <p:nvPr/>
        </p:nvSpPr>
        <p:spPr>
          <a:xfrm>
            <a:off x="1714480" y="3143248"/>
            <a:ext cx="1071570" cy="1000132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лыбающееся лицо 19"/>
          <p:cNvSpPr/>
          <p:nvPr/>
        </p:nvSpPr>
        <p:spPr>
          <a:xfrm>
            <a:off x="6215074" y="5857868"/>
            <a:ext cx="1071570" cy="1000132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лыбающееся лицо 20"/>
          <p:cNvSpPr/>
          <p:nvPr/>
        </p:nvSpPr>
        <p:spPr>
          <a:xfrm>
            <a:off x="1714480" y="5857868"/>
            <a:ext cx="1071570" cy="1000132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лыбающееся лицо 21"/>
          <p:cNvSpPr/>
          <p:nvPr/>
        </p:nvSpPr>
        <p:spPr>
          <a:xfrm>
            <a:off x="6000760" y="3143248"/>
            <a:ext cx="1071570" cy="1000132"/>
          </a:xfrm>
          <a:prstGeom prst="smileyFace">
            <a:avLst>
              <a:gd name="adj" fmla="val -465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1500174"/>
            <a:ext cx="3857652" cy="1571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Содержимое 24" descr="снимок 0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02386" y="926450"/>
            <a:ext cx="1391457" cy="2824658"/>
          </a:xfrm>
        </p:spPr>
      </p:pic>
      <p:sp>
        <p:nvSpPr>
          <p:cNvPr id="26" name="Прямоугольник 25"/>
          <p:cNvSpPr/>
          <p:nvPr/>
        </p:nvSpPr>
        <p:spPr>
          <a:xfrm>
            <a:off x="285720" y="4214818"/>
            <a:ext cx="3857652" cy="1571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4214818"/>
            <a:ext cx="3857652" cy="1571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1500174"/>
            <a:ext cx="3857652" cy="1571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Снимок 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785926"/>
            <a:ext cx="2786082" cy="1000132"/>
          </a:xfrm>
          <a:prstGeom prst="rect">
            <a:avLst/>
          </a:prstGeom>
        </p:spPr>
      </p:pic>
      <p:pic>
        <p:nvPicPr>
          <p:cNvPr id="30" name="Рисунок 29" descr="Снимок 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970142" y="3245305"/>
            <a:ext cx="1214445" cy="3296348"/>
          </a:xfrm>
          <a:prstGeom prst="rect">
            <a:avLst/>
          </a:prstGeom>
        </p:spPr>
      </p:pic>
      <p:pic>
        <p:nvPicPr>
          <p:cNvPr id="31" name="Рисунок 30" descr="Снимок 3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653109" y="3418933"/>
            <a:ext cx="1214447" cy="3234846"/>
          </a:xfrm>
          <a:prstGeom prst="rect">
            <a:avLst/>
          </a:prstGeom>
        </p:spPr>
      </p:pic>
      <p:sp>
        <p:nvSpPr>
          <p:cNvPr id="17" name="Выноска-облако 16"/>
          <p:cNvSpPr/>
          <p:nvPr/>
        </p:nvSpPr>
        <p:spPr>
          <a:xfrm>
            <a:off x="6215074" y="2571744"/>
            <a:ext cx="2357454" cy="857256"/>
          </a:xfrm>
          <a:prstGeom prst="cloudCallout">
            <a:avLst/>
          </a:prstGeom>
          <a:solidFill>
            <a:srgbClr val="9FE6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Филимоново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Gabriola" pitchFamily="82" charset="0"/>
              </a:rPr>
              <a:t>ВЫБЕРИ ЭЛЕМЕНТЫ ГОРОДЕЦКОЙ РОСПИСИ</a:t>
            </a:r>
            <a:endParaRPr lang="ru-RU" i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1214414" y="4714884"/>
            <a:ext cx="1071570" cy="1000132"/>
          </a:xfrm>
          <a:prstGeom prst="smileyFace">
            <a:avLst>
              <a:gd name="adj" fmla="val 465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4000496" y="4714884"/>
            <a:ext cx="1071570" cy="1000132"/>
          </a:xfrm>
          <a:prstGeom prst="smileyFace">
            <a:avLst>
              <a:gd name="adj" fmla="val -465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6786578" y="4714884"/>
            <a:ext cx="1071570" cy="1000132"/>
          </a:xfrm>
          <a:prstGeom prst="smileyFace">
            <a:avLst>
              <a:gd name="adj" fmla="val 465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785926"/>
            <a:ext cx="2500330" cy="250030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1785926"/>
            <a:ext cx="2500330" cy="250030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1785926"/>
            <a:ext cx="2500330" cy="250030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Содержимое 10" descr="Снимок 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071678"/>
            <a:ext cx="2162764" cy="1600094"/>
          </a:xfrm>
          <a:prstGeom prst="rect">
            <a:avLst/>
          </a:prstGeom>
        </p:spPr>
      </p:pic>
      <p:sp>
        <p:nvSpPr>
          <p:cNvPr id="12" name="Выноска-облако 11"/>
          <p:cNvSpPr/>
          <p:nvPr/>
        </p:nvSpPr>
        <p:spPr>
          <a:xfrm>
            <a:off x="4357686" y="4143380"/>
            <a:ext cx="1714512" cy="857256"/>
          </a:xfrm>
          <a:prstGeom prst="cloudCallout">
            <a:avLst/>
          </a:prstGeom>
          <a:solidFill>
            <a:srgbClr val="9FE6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Хохлома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" name="Рисунок 17" descr="Снимок 0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928802"/>
            <a:ext cx="2214578" cy="2098023"/>
          </a:xfrm>
          <a:prstGeom prst="rect">
            <a:avLst/>
          </a:prstGeom>
        </p:spPr>
      </p:pic>
      <p:pic>
        <p:nvPicPr>
          <p:cNvPr id="20" name="Рисунок 19" descr="Снимок 9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928802"/>
            <a:ext cx="2042477" cy="198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DE0A97"/>
                </a:solidFill>
                <a:latin typeface="Gabriola" pitchFamily="82" charset="0"/>
              </a:rPr>
              <a:t>ВЫБЕРИ ЭЛЕМЕНТЫ ФИЛИМОНОВСКОЙ РОСПИСИ</a:t>
            </a:r>
            <a:endParaRPr lang="ru-RU" i="1" dirty="0">
              <a:solidFill>
                <a:srgbClr val="DE0A97"/>
              </a:solidFill>
              <a:latin typeface="Gabriola" pitchFamily="82" charset="0"/>
            </a:endParaRPr>
          </a:p>
        </p:txBody>
      </p:sp>
      <p:sp>
        <p:nvSpPr>
          <p:cNvPr id="8" name="Улыбающееся лицо 7"/>
          <p:cNvSpPr/>
          <p:nvPr/>
        </p:nvSpPr>
        <p:spPr>
          <a:xfrm>
            <a:off x="1643042" y="3071810"/>
            <a:ext cx="1071570" cy="1000132"/>
          </a:xfrm>
          <a:prstGeom prst="smileyFace">
            <a:avLst>
              <a:gd name="adj" fmla="val -465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6215074" y="5857868"/>
            <a:ext cx="1071570" cy="1000132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6215074" y="3071810"/>
            <a:ext cx="1071570" cy="1000132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1643042" y="5857868"/>
            <a:ext cx="1071570" cy="1000132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1357298"/>
            <a:ext cx="2643206" cy="1643074"/>
          </a:xfrm>
          <a:prstGeom prst="rect">
            <a:avLst/>
          </a:prstGeom>
          <a:solidFill>
            <a:schemeClr val="bg1"/>
          </a:solidFill>
          <a:ln>
            <a:solidFill>
              <a:srgbClr val="D21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28662" y="4143380"/>
            <a:ext cx="2643206" cy="1643074"/>
          </a:xfrm>
          <a:prstGeom prst="rect">
            <a:avLst/>
          </a:prstGeom>
          <a:solidFill>
            <a:schemeClr val="bg1"/>
          </a:solidFill>
          <a:ln>
            <a:solidFill>
              <a:srgbClr val="D21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500694" y="4143380"/>
            <a:ext cx="2643206" cy="1643074"/>
          </a:xfrm>
          <a:prstGeom prst="rect">
            <a:avLst/>
          </a:prstGeom>
          <a:solidFill>
            <a:schemeClr val="bg1"/>
          </a:solidFill>
          <a:ln>
            <a:solidFill>
              <a:srgbClr val="D21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500694" y="1357298"/>
            <a:ext cx="2643206" cy="1643074"/>
          </a:xfrm>
          <a:prstGeom prst="rect">
            <a:avLst/>
          </a:prstGeom>
          <a:solidFill>
            <a:schemeClr val="bg1"/>
          </a:solidFill>
          <a:ln>
            <a:solidFill>
              <a:srgbClr val="D21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Снимок 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26165" y="1016986"/>
            <a:ext cx="1248199" cy="2214578"/>
          </a:xfrm>
          <a:prstGeom prst="rect">
            <a:avLst/>
          </a:prstGeom>
        </p:spPr>
      </p:pic>
      <p:pic>
        <p:nvPicPr>
          <p:cNvPr id="27" name="Рисунок 26" descr="Снимок 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571612"/>
            <a:ext cx="2304875" cy="1152119"/>
          </a:xfrm>
          <a:prstGeom prst="rect">
            <a:avLst/>
          </a:prstGeom>
        </p:spPr>
      </p:pic>
      <p:pic>
        <p:nvPicPr>
          <p:cNvPr id="28" name="Рисунок 27" descr="Снимок 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4357694"/>
            <a:ext cx="1928826" cy="1143008"/>
          </a:xfrm>
          <a:prstGeom prst="rect">
            <a:avLst/>
          </a:prstGeom>
        </p:spPr>
      </p:pic>
      <p:pic>
        <p:nvPicPr>
          <p:cNvPr id="29" name="Рисунок 28" descr="Снимок 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170925" y="3901778"/>
            <a:ext cx="1357321" cy="2126280"/>
          </a:xfrm>
          <a:prstGeom prst="rect">
            <a:avLst/>
          </a:prstGeom>
        </p:spPr>
      </p:pic>
      <p:sp>
        <p:nvSpPr>
          <p:cNvPr id="30" name="Выноска-облако 29"/>
          <p:cNvSpPr/>
          <p:nvPr/>
        </p:nvSpPr>
        <p:spPr>
          <a:xfrm>
            <a:off x="2071670" y="2571744"/>
            <a:ext cx="1643074" cy="857256"/>
          </a:xfrm>
          <a:prstGeom prst="cloudCallout">
            <a:avLst/>
          </a:prstGeom>
          <a:solidFill>
            <a:srgbClr val="9FE6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Дымка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071678"/>
            <a:ext cx="7643866" cy="1785950"/>
          </a:xfrm>
        </p:spPr>
        <p:txBody>
          <a:bodyPr>
            <a:noAutofit/>
          </a:bodyPr>
          <a:lstStyle/>
          <a:p>
            <a:r>
              <a:rPr lang="ru-RU" sz="9600" i="1" dirty="0" smtClean="0">
                <a:solidFill>
                  <a:srgbClr val="FF0000"/>
                </a:solidFill>
                <a:latin typeface="Monotype Corsiva" pitchFamily="66" charset="0"/>
              </a:rPr>
              <a:t>МОЛОДЕЦ!!!</a:t>
            </a:r>
            <a:endParaRPr lang="ru-RU" sz="96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52" y="180402"/>
            <a:ext cx="8358214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результатов диагностики.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Правильный ответ оценивается в 1 балл. Баллы суммируются.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Знания о народном декоративно-прикладном искусстве.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20-22 балла - высокий уровень.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Проявляет интерес к предметам народного декоративно-прикладного искусства и с удовольствием вступает в игру; знает характерные особенности большинства народных промыслов; аргументирует выбор того  или иного изделия. Знает и в основном правильно называет народные промыслы. При восприятии предметов народного декоративно-прикладного искусства может дать им эстетическую оценку.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12 - 19 баллов - средний уровень.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Проявляет интерес к предметам народного декоративно-прикладного искусства и с удовольствием вступает в игру. Иногда путается в названии народных промыслов. Не всегда правильно выделяет характерные особенности того или иного промысла. Часто аргументирует свой выбор изделий народного декоративно-прикладного искусства. При восприятии предметов народного декоративно-прикладного искусства может дать им эстетическую оценку.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0-11 баллов - уровень ниже среднего.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Проявляет слабый интерес к предметам народного декоративно-прикладного искусства, неохотно вступает в игру; путает и не всегда правильно называет народные промыслы. С трудом выделяет характерные особенности того ил иного промысла. Затрудняется аргументировать свой выбор изделий народного декоративно-прикладного искусства. При восприятии предметов народного декоративно-прикладного искусства затрудняется дать им эстетическую оценку.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000108"/>
            <a:ext cx="8429684" cy="4339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уточнить знания детей о предметах декоративно-прикладного искусства.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3- 7 слайд.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«Назови промысел» - назвать, предметы какого народного декоративно-прикладного промысла  изображены на слайде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(«кликнув» по кружку в правом нижнем углу, получим правильный ответ)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8-12 слайд.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«Угадай, о каком промысле идет речь» - прослушав небольшой рассказ, в котором повествуется о народном промысле, его характерных особенностях, назвать промысел народного творчества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(«кликнув» по кружку в правом нижнем углу, получим изображение  предмета данного промысла )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13-17 слайд.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«Выбери элементы росписи» - выбрать из предложенных 3-4 вариантов  элементы той или иной росписи </a:t>
            </a:r>
          </a:p>
          <a:p>
            <a:endParaRPr lang="ru-RU" b="1" dirty="0" smtClean="0">
              <a:ln/>
              <a:solidFill>
                <a:schemeClr val="accent3"/>
              </a:solidFill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142852"/>
            <a:ext cx="3084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Работа с тестом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Назови промысел</a:t>
            </a:r>
            <a:endParaRPr lang="ru-RU" sz="7200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0" name="Содержимое 9" descr="9e0c2a44b89259a9b6675bb4ef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3286124"/>
            <a:ext cx="2071101" cy="3286148"/>
          </a:xfrm>
        </p:spPr>
      </p:pic>
      <p:pic>
        <p:nvPicPr>
          <p:cNvPr id="11" name="Рисунок 10" descr="artlib_gallery-84498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14554"/>
            <a:ext cx="2911527" cy="3286148"/>
          </a:xfrm>
          <a:prstGeom prst="rect">
            <a:avLst/>
          </a:prstGeom>
        </p:spPr>
      </p:pic>
      <p:pic>
        <p:nvPicPr>
          <p:cNvPr id="14" name="Рисунок 13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285992"/>
            <a:ext cx="2582758" cy="3357586"/>
          </a:xfrm>
          <a:prstGeom prst="rect">
            <a:avLst/>
          </a:prstGeom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3286116" y="1357298"/>
            <a:ext cx="2571768" cy="1285884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ДЫМКОВСКАЯ ИГРУШКА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143900" y="571501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smtClean="0">
                <a:solidFill>
                  <a:srgbClr val="DE0A97"/>
                </a:solidFill>
                <a:latin typeface="Calibri" pitchFamily="34" charset="0"/>
              </a:rPr>
              <a:t>Назови промысел</a:t>
            </a:r>
            <a:endParaRPr lang="ru-RU" sz="7200" i="1" dirty="0">
              <a:solidFill>
                <a:srgbClr val="DE0A97"/>
              </a:solidFill>
              <a:latin typeface="Calibri" pitchFamily="34" charset="0"/>
            </a:endParaRPr>
          </a:p>
        </p:txBody>
      </p:sp>
      <p:pic>
        <p:nvPicPr>
          <p:cNvPr id="9" name="Содержимое 8" descr="fil0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71678"/>
            <a:ext cx="2427201" cy="4143404"/>
          </a:xfrm>
        </p:spPr>
      </p:pic>
      <p:pic>
        <p:nvPicPr>
          <p:cNvPr id="10" name="Рисунок 9" descr="fil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133600"/>
            <a:ext cx="1885950" cy="4724400"/>
          </a:xfrm>
          <a:prstGeom prst="rect">
            <a:avLst/>
          </a:prstGeom>
        </p:spPr>
      </p:pic>
      <p:pic>
        <p:nvPicPr>
          <p:cNvPr id="11" name="Рисунок 10" descr="filimonov_g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785926"/>
            <a:ext cx="2147903" cy="3929090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1643042" y="1357298"/>
            <a:ext cx="2786082" cy="1143008"/>
          </a:xfrm>
          <a:prstGeom prst="wedgeRoundRectCallout">
            <a:avLst/>
          </a:prstGeom>
          <a:solidFill>
            <a:srgbClr val="FBC1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err="1" smtClean="0">
                <a:solidFill>
                  <a:srgbClr val="DE0A97"/>
                </a:solidFill>
                <a:latin typeface="Calibri" pitchFamily="34" charset="0"/>
              </a:rPr>
              <a:t>Филимоновская</a:t>
            </a:r>
            <a:r>
              <a:rPr lang="ru-RU" sz="2800" i="1" dirty="0" smtClean="0">
                <a:solidFill>
                  <a:srgbClr val="DE0A97"/>
                </a:solidFill>
                <a:latin typeface="Calibri" pitchFamily="34" charset="0"/>
              </a:rPr>
              <a:t> игрушка</a:t>
            </a:r>
            <a:endParaRPr lang="ru-RU" sz="2800" i="1" dirty="0">
              <a:solidFill>
                <a:srgbClr val="DE0A97"/>
              </a:solidFill>
              <a:latin typeface="Calibri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143900" y="571501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Назови промысел</a:t>
            </a:r>
            <a:endParaRPr lang="ru-RU" sz="7200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Содержимое 3" descr="49956813_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2263978" cy="2857607"/>
          </a:xfrm>
        </p:spPr>
      </p:pic>
      <p:pic>
        <p:nvPicPr>
          <p:cNvPr id="5" name="Рисунок 4" descr="49956758_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3786190"/>
            <a:ext cx="3615658" cy="2643206"/>
          </a:xfrm>
          <a:prstGeom prst="rect">
            <a:avLst/>
          </a:prstGeom>
        </p:spPr>
      </p:pic>
      <p:pic>
        <p:nvPicPr>
          <p:cNvPr id="6" name="Рисунок 5" descr="49957004_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2662" y="1785926"/>
            <a:ext cx="2137008" cy="2928958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214678" y="1500174"/>
            <a:ext cx="2571768" cy="1500198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ГОРОДЕЦКАЯ РОСПИСЬ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143900" y="571501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smtClean="0">
                <a:solidFill>
                  <a:srgbClr val="FF0000"/>
                </a:solidFill>
                <a:latin typeface="Calibri" pitchFamily="34" charset="0"/>
              </a:rPr>
              <a:t>Назови промысел</a:t>
            </a:r>
            <a:endParaRPr lang="ru-RU" sz="72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Содержимое 3" descr="49835740_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4000504"/>
            <a:ext cx="2857929" cy="2610846"/>
          </a:xfr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714488"/>
            <a:ext cx="2539762" cy="3143271"/>
          </a:xfrm>
          <a:prstGeom prst="rect">
            <a:avLst/>
          </a:prstGeom>
        </p:spPr>
      </p:pic>
      <p:pic>
        <p:nvPicPr>
          <p:cNvPr id="6" name="Рисунок 5" descr="Tsar_Salt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643050"/>
            <a:ext cx="2809887" cy="3225262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286116" y="1571612"/>
            <a:ext cx="2928958" cy="1643074"/>
          </a:xfrm>
          <a:prstGeom prst="wedgeRoundRectCallout">
            <a:avLst/>
          </a:prstGeom>
          <a:solidFill>
            <a:srgbClr val="FF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Gabriola" pitchFamily="82" charset="0"/>
              </a:rPr>
              <a:t>ХОХЛОМСКАЯ РОСПИСЬ</a:t>
            </a:r>
            <a:endParaRPr lang="ru-RU" sz="2800" i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143900" y="571501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smtClean="0">
                <a:solidFill>
                  <a:srgbClr val="0070C0"/>
                </a:solidFill>
                <a:latin typeface="Calibri" pitchFamily="34" charset="0"/>
              </a:rPr>
              <a:t>Назови промысел</a:t>
            </a:r>
            <a:endParaRPr lang="ru-RU" sz="72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" name="Содержимое 3" descr="50534677_29062005201729_G16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86446" y="1285860"/>
            <a:ext cx="2824020" cy="3043814"/>
          </a:xfrm>
        </p:spPr>
      </p:pic>
      <p:pic>
        <p:nvPicPr>
          <p:cNvPr id="5" name="Рисунок 4" descr="50534721_17062005194725_G8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142154"/>
            <a:ext cx="3071834" cy="2715846"/>
          </a:xfrm>
          <a:prstGeom prst="rect">
            <a:avLst/>
          </a:prstGeom>
        </p:spPr>
      </p:pic>
      <p:pic>
        <p:nvPicPr>
          <p:cNvPr id="6" name="Рисунок 5" descr="50534098_4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2500306"/>
            <a:ext cx="2909867" cy="2420933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42910" y="1643050"/>
            <a:ext cx="2500330" cy="1357322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ГЖЕЛЬ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143900" y="571501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Gabriola" pitchFamily="82" charset="0"/>
              </a:rPr>
              <a:t>УГАДАЙ, О КАКОМ ПРОМЫСЛЕ ИДЕТ РЕЧЬ</a:t>
            </a:r>
            <a:endParaRPr lang="ru-RU" i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00200"/>
            <a:ext cx="4429156" cy="487375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2900" dirty="0" smtClean="0">
                <a:solidFill>
                  <a:srgbClr val="3A0000"/>
                </a:solidFill>
                <a:latin typeface="Gabriola" pitchFamily="82" charset="0"/>
              </a:rPr>
              <a:t> древних времен известна эта тульская расписная игрушка-свистулька. Делают игрушки из глины. Игрушки смешные, причудливые и в тоже время простые по выполнению. Лепят здесь барышень, солдат, коней, птиц, козликов и прочих зверушек. Есть у этой игрушки своя отличительная особенность - все они вытянуты, будто чему-то всегда удивляются, да так удивляются, что все похожи на длинношеих жирафов. Вылепленные игрушки обжигают в специальных печах. После обжига игрушки расписывают. Расписывают не кисточкой, а перышком. Краски разводят на молоке. Чаще всего украшают игрушки «ветвистой «елочкой», «яркой ягодкой», звездочкой» лучистой или «солнышком». Краски берут яркие, летние, солнечные – желтые, красные, малиновые, зеленые, иногда синие и фиолетовые.</a:t>
            </a:r>
          </a:p>
          <a:p>
            <a:endParaRPr lang="ru-RU" dirty="0"/>
          </a:p>
        </p:txBody>
      </p:sp>
      <p:pic>
        <p:nvPicPr>
          <p:cNvPr id="10" name="Рисунок 9" descr="art_2_foto106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5964" y="1428737"/>
            <a:ext cx="3211308" cy="42148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214422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</a:t>
            </a:r>
            <a:endParaRPr lang="ru-RU" sz="5400" b="1" cap="none" spc="0" dirty="0">
              <a:ln w="50800"/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143900" y="571501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УГАДАЙ, О КАКОМ ПРОМЫСЛЕ ИДЕТ РЕЧЬ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4810" y="1571612"/>
            <a:ext cx="4500594" cy="487375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100" dirty="0" err="1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ще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 в давние времена лепили эти игрушки, да не простые, а свистульки. Из небольшого глиняного шарика с отверстиями свистулька превращалась то в уточку, то в петушка, то в конька. Потом подсушивали ее и обжигали в горячей печи, чтобы фигурка стала твердой. Обожженные фигурки обмакивали в специальную смесь молока и мела. Фигурки становились белыми, и на это белое покрытие хорошо наносятся любые краски. А какими узорами их расписывали, просто залюбуешься: кружочки, клеточки, прямые и волнистые линии, пятнышки, точки. Краски используют разного цвета: зеленые, красные, малиновые, желтые, оранжевые, синие – просто и весело! Но оказывается, работа еще не закончена.  Дальше мастерица смачивала кисточку в сыром яйце, легонько касалась золотого квадратика или ромбика и «сажала» его на нужное место – барыням и водоноскам на кокошники и шляпки, петухам на гребешки… от этого игрушки становились  еще ярче 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1285860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</a:t>
            </a:r>
            <a:endParaRPr lang="ru-RU" sz="5400" b="1" cap="none" spc="0" dirty="0">
              <a:ln w="50800"/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143900" y="571501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toy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3562475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912</TotalTime>
  <Words>1104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 «народное  декоративно-прикладное искусство»</vt:lpstr>
      <vt:lpstr>Слайд 2</vt:lpstr>
      <vt:lpstr>Назови промысел</vt:lpstr>
      <vt:lpstr>Назови промысел</vt:lpstr>
      <vt:lpstr>Назови промысел</vt:lpstr>
      <vt:lpstr>Назови промысел</vt:lpstr>
      <vt:lpstr>Назови промысел</vt:lpstr>
      <vt:lpstr>УГАДАЙ, О КАКОМ ПРОМЫСЛЕ ИДЕТ РЕЧЬ</vt:lpstr>
      <vt:lpstr>УГАДАЙ, О КАКОМ ПРОМЫСЛЕ ИДЕТ РЕЧЬ</vt:lpstr>
      <vt:lpstr>УГАДАЙ, О КАКОМ ПРОМЫСЛЕ ИДЕТ РЕЧЬ</vt:lpstr>
      <vt:lpstr>УГАДАЙ, О КАКОМ ПРОМЫСЛЕ ИДЕТ РЕЧЬ</vt:lpstr>
      <vt:lpstr>УГАДАЙ, О КАКОМ ПРОМЫСЛЕ ИДЕТ РЕЧЬ</vt:lpstr>
      <vt:lpstr>ВЫБЕРИ ЭЛЕМЕНТЫ ХОХЛОМСКОЙ РОСПИСИ</vt:lpstr>
      <vt:lpstr>ВЫБЕРИ ЭЛЕМЕНТЫ ГЖЕЛЬСКОЙ РОСПИСИ</vt:lpstr>
      <vt:lpstr>ВЫБЕРИ ЭЛЕМЕНТЫ ДЫМКОВСКОЙ РОСПИСИ</vt:lpstr>
      <vt:lpstr>ВЫБЕРИ ЭЛЕМЕНТЫ ГОРОДЕЦКОЙ РОСПИСИ</vt:lpstr>
      <vt:lpstr>ВЫБЕРИ ЭЛЕМЕНТЫ ФИЛИМОНОВСКОЙ РОСПИСИ</vt:lpstr>
      <vt:lpstr>МОЛОДЕЦ!!!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по художественным промыслам</dc:title>
  <dc:creator>Никита</dc:creator>
  <cp:lastModifiedBy>Никита</cp:lastModifiedBy>
  <cp:revision>98</cp:revision>
  <dcterms:created xsi:type="dcterms:W3CDTF">2010-04-01T13:46:36Z</dcterms:created>
  <dcterms:modified xsi:type="dcterms:W3CDTF">2013-09-24T14:15:00Z</dcterms:modified>
</cp:coreProperties>
</file>