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4"/>
  </p:notesMasterIdLst>
  <p:sldIdLst>
    <p:sldId id="257" r:id="rId2"/>
    <p:sldId id="261" r:id="rId3"/>
    <p:sldId id="295" r:id="rId4"/>
    <p:sldId id="296" r:id="rId5"/>
    <p:sldId id="297" r:id="rId6"/>
    <p:sldId id="263" r:id="rId7"/>
    <p:sldId id="301" r:id="rId8"/>
    <p:sldId id="302" r:id="rId9"/>
    <p:sldId id="298" r:id="rId10"/>
    <p:sldId id="299" r:id="rId11"/>
    <p:sldId id="300" r:id="rId12"/>
    <p:sldId id="309" r:id="rId13"/>
    <p:sldId id="269" r:id="rId14"/>
    <p:sldId id="279" r:id="rId15"/>
    <p:sldId id="303" r:id="rId16"/>
    <p:sldId id="304" r:id="rId17"/>
    <p:sldId id="305" r:id="rId18"/>
    <p:sldId id="307" r:id="rId19"/>
    <p:sldId id="306" r:id="rId20"/>
    <p:sldId id="308" r:id="rId21"/>
    <p:sldId id="294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CC0099"/>
    <a:srgbClr val="660066"/>
    <a:srgbClr val="FF66FF"/>
    <a:srgbClr val="FF6600"/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B97A3-4C72-4DE5-83BF-5B45D38CC70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DBED3-AE4E-4B0B-ADEE-1E86DE15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BED3-AE4E-4B0B-ADEE-1E86DE15ED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8C1D8AC-3C89-4DAC-B398-B52FC3B55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09800" y="5486400"/>
            <a:ext cx="6629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МДОУ детский сад </a:t>
            </a:r>
            <a:r>
              <a:rPr lang="ru-RU" b="1" dirty="0" smtClean="0">
                <a:solidFill>
                  <a:schemeClr val="bg1"/>
                </a:solidFill>
              </a:rPr>
              <a:t>№53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Люберцы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86200" y="64912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0" y="62484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2011 </a:t>
            </a:r>
            <a:r>
              <a:rPr lang="ru-RU" b="1" dirty="0">
                <a:solidFill>
                  <a:schemeClr val="bg1"/>
                </a:solidFill>
              </a:rPr>
              <a:t>г.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86400" y="4797152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Из опыта работы воспитателя </a:t>
            </a:r>
            <a:r>
              <a:rPr lang="ru-RU" dirty="0" smtClean="0">
                <a:solidFill>
                  <a:schemeClr val="bg1"/>
                </a:solidFill>
              </a:rPr>
              <a:t>Прокофьевой  Н.В.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95936" y="0"/>
            <a:ext cx="4978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dirty="0" smtClean="0">
                <a:solidFill>
                  <a:srgbClr val="33CC33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Приобщение детей к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 русской национальной культуре в условиях дошкольного учреждения и семьи»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82" name="Picture 14" descr="балал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9512" y="1196752"/>
            <a:ext cx="3782888" cy="566124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620688"/>
            <a:ext cx="4284984" cy="609329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1" name="Picture 3" descr="imag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48680"/>
            <a:ext cx="4032448" cy="6165304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6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Диаграмма №1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                                                                          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Диаграмма №2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В процессе работы были замечены такие изменения: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У детей повысился интерес к устному народному творчеству, они используют в своей речи пословицы, поговорки, в сюжетно-ролевых играх- </a:t>
            </a:r>
            <a:r>
              <a:rPr lang="ru-RU" sz="2400" b="1" dirty="0" err="1" smtClean="0">
                <a:solidFill>
                  <a:schemeClr val="bg1"/>
                </a:solidFill>
              </a:rPr>
              <a:t>потешки</a:t>
            </a:r>
            <a:r>
              <a:rPr lang="ru-RU" sz="2400" b="1" dirty="0" smtClean="0">
                <a:solidFill>
                  <a:schemeClr val="bg1"/>
                </a:solidFill>
              </a:rPr>
              <a:t>, самостоятельно организовывают народные игры-забавы с помощью считалок;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У родителей также замечен повышенный интерес к использованию малых форм фольклора дома. С удовольствием разучивают с детьми и подбирают пословицы и поговорки, объясняют детям их смысл.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</a:rPr>
              <a:t>Исходя из анализа опытно-экспериментальной работы, можно прийти к выводу, что приобщение детей к национальной русской культуре возможно, дети проявляют интерес, если: педагоги совместно с семьей сами будут проникнуты чувством к русской национальной культуре и ее пониманием, и смогут донести ее особенности до детей.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1"/>
                </a:solidFill>
                <a:effectLst/>
              </a:rPr>
              <a:t>Результаты</a:t>
            </a:r>
            <a:endParaRPr lang="ru-RU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2484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Дети принимают активное, осмысленное участие в русских народных праздниках, с удовольствием исполняют русские народные песни, играют на народных музыкальных инструментах.</a:t>
            </a:r>
          </a:p>
          <a:p>
            <a:pPr>
              <a:lnSpc>
                <a:spcPct val="8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Дети знают и называют предметы русского народного быта, их функциональное назначение, способы действия с ними.</a:t>
            </a:r>
          </a:p>
          <a:p>
            <a:pPr>
              <a:lnSpc>
                <a:spcPct val="8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Дети знают произведения УНТ,  используют в активной речи  </a:t>
            </a:r>
            <a:r>
              <a:rPr lang="ru-RU" b="1" dirty="0" err="1" smtClean="0">
                <a:solidFill>
                  <a:schemeClr val="bg1"/>
                </a:solidFill>
              </a:rPr>
              <a:t>заклички</a:t>
            </a:r>
            <a:r>
              <a:rPr lang="ru-RU" b="1" dirty="0" smtClean="0">
                <a:solidFill>
                  <a:schemeClr val="bg1"/>
                </a:solidFill>
              </a:rPr>
              <a:t>, пословицы, поговорки, считалки, загадки и т.д. </a:t>
            </a:r>
          </a:p>
          <a:p>
            <a:pPr>
              <a:lnSpc>
                <a:spcPct val="8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Дети ориентируются в мире русских  народных сказок, самостоятельно распределяют роли, готовят атрибуты для обыгрывания.</a:t>
            </a:r>
          </a:p>
          <a:p>
            <a:pPr>
              <a:lnSpc>
                <a:spcPct val="8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Играют в русские народные подвижные и хороводные игры, знают и выполняют правила.</a:t>
            </a:r>
          </a:p>
          <a:p>
            <a:pPr>
              <a:lnSpc>
                <a:spcPct val="8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Самостоятельно и творчески отражают в разных видах деятельности знания о русской народной культуре.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SCN20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32656"/>
            <a:ext cx="7920880" cy="62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" y="188640"/>
            <a:ext cx="858768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17796440" y="1403647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Содержимое 11" descr="S600141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248472" cy="6336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Содержимое 12" descr="сканирование000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260648"/>
            <a:ext cx="4104456" cy="6264696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зображение 03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8024" y="0"/>
            <a:ext cx="4355976" cy="6858000"/>
          </a:xfrm>
        </p:spPr>
      </p:pic>
      <p:pic>
        <p:nvPicPr>
          <p:cNvPr id="10" name="Содержимое 9" descr="S600089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-1106998" y="1106996"/>
            <a:ext cx="6858002" cy="4644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600111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573016"/>
            <a:ext cx="4362128" cy="3284984"/>
          </a:xfrm>
          <a:ln w="76200">
            <a:solidFill>
              <a:srgbClr val="FF0000"/>
            </a:solidFill>
          </a:ln>
        </p:spPr>
      </p:pic>
      <p:pic>
        <p:nvPicPr>
          <p:cNvPr id="6" name="Содержимое 4" descr="сканирование0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644008" cy="347362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13" descr="P120001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0" name="Содержимое 9" descr="сканирование0009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427984" y="3501008"/>
            <a:ext cx="4716016" cy="3356992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6001407.JPG"/>
          <p:cNvPicPr>
            <a:picLocks noGrp="1" noChangeAspect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ln w="762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0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4248472" cy="640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DSCN20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6000" contrast="22000"/>
          </a:blip>
          <a:stretch>
            <a:fillRect/>
          </a:stretch>
        </p:blipFill>
        <p:spPr bwMode="auto">
          <a:xfrm>
            <a:off x="4860032" y="332656"/>
            <a:ext cx="4104456" cy="633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24744"/>
            <a:ext cx="44196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0C0246"/>
                </a:solidFill>
                <a:latin typeface="Calibri" pitchFamily="34" charset="0"/>
                <a:cs typeface="Calibri" pitchFamily="34" charset="0"/>
              </a:rPr>
              <a:t>цель исследования</a:t>
            </a:r>
            <a:endParaRPr lang="ru-RU" sz="4800" dirty="0">
              <a:solidFill>
                <a:srgbClr val="0C024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4008" y="332656"/>
            <a:ext cx="4267200" cy="5715000"/>
          </a:xfrm>
          <a:ln w="63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    </a:t>
            </a: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Обоснование необходимости приобщения детей к общечеловеческим ценностям – культуре своего народа.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"/>
            <a:ext cx="4343400" cy="61722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046.jpg"/>
          <p:cNvPicPr>
            <a:picLocks noGrp="1" noChangeAspect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179513" y="188640"/>
            <a:ext cx="4680520" cy="4032447"/>
          </a:xfrm>
          <a:ln w="76200">
            <a:solidFill>
              <a:srgbClr val="002060"/>
            </a:solidFill>
          </a:ln>
        </p:spPr>
      </p:pic>
      <p:pic>
        <p:nvPicPr>
          <p:cNvPr id="6" name="Содержимое 5" descr="Изображение 05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95536" y="3844925"/>
            <a:ext cx="4038600" cy="3013075"/>
          </a:xfrm>
          <a:ln w="76200">
            <a:solidFill>
              <a:srgbClr val="002060"/>
            </a:solidFill>
          </a:ln>
        </p:spPr>
      </p:pic>
      <p:pic>
        <p:nvPicPr>
          <p:cNvPr id="1026" name="Picture 2" descr="C:\Documents and Settings\user\Мои документы\фото д.с. новые\Изображение 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32656"/>
            <a:ext cx="3851920" cy="612068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572000" y="908720"/>
            <a:ext cx="457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Вся </a:t>
            </a:r>
            <a:r>
              <a:rPr lang="ru-RU" sz="2800" b="1" dirty="0">
                <a:solidFill>
                  <a:schemeClr val="bg1"/>
                </a:solidFill>
              </a:rPr>
              <a:t>работа, выстроенная в определенную систему, позволяет сформировать у дошкольников элементарные, необходимые и доступные для дошкольного возраста представления о родном крае, о русской народной культуре в целом.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8247" name="Picture 7" descr="DSCN20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4011488" cy="612068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114800" y="-315416"/>
            <a:ext cx="502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 u="sng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u="sng" dirty="0" smtClean="0">
                <a:solidFill>
                  <a:schemeClr val="bg1"/>
                </a:solidFill>
              </a:rPr>
              <a:t>Заключение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450506"/>
          </a:xfrm>
        </p:spPr>
        <p:txBody>
          <a:bodyPr>
            <a:prstTxWarp prst="textSlantUp">
              <a:avLst/>
            </a:prstTxWarp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7848872" cy="259228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ln w="952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Объект  исследования </a:t>
            </a:r>
            <a:r>
              <a:rPr lang="ru-RU" sz="3200" b="1" dirty="0" smtClean="0">
                <a:solidFill>
                  <a:schemeClr val="bg1"/>
                </a:solidFill>
              </a:rPr>
              <a:t>– национальная  русская  культура  как средство  духовно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- нравственного и патриотического воспитания.</a:t>
            </a:r>
          </a:p>
          <a:p>
            <a:pPr>
              <a:buNone/>
            </a:pPr>
            <a:endParaRPr lang="ru-RU" sz="32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Предмет  исследования </a:t>
            </a:r>
            <a:r>
              <a:rPr lang="ru-RU" sz="3200" b="1" dirty="0" smtClean="0">
                <a:solidFill>
                  <a:schemeClr val="bg1"/>
                </a:solidFill>
              </a:rPr>
              <a:t>– фольклор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старинные праздники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</a:rPr>
              <a:t> традиции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</a:rPr>
              <a:t> художественные промыслы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</a:rPr>
              <a:t> организация предметной среды – источники  и  средства  национальной  культуры.</a:t>
            </a:r>
          </a:p>
          <a:p>
            <a:pPr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 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u="sng" dirty="0" smtClean="0">
                <a:solidFill>
                  <a:schemeClr val="bg1"/>
                </a:solidFill>
              </a:rPr>
              <a:t>Задачи исследования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</a:rPr>
              <a:t>анализ современных концепций и программ по исследуемой проблеме; 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</a:rPr>
              <a:t>анализ теоретических подходов возможности ознакомления детей с культурой своего народа;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</a:rPr>
              <a:t>разработка системы игр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</a:rPr>
              <a:t> занятий и другой деятельности по ознакомлению детей с культурой своего народа.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301625" y="228600"/>
            <a:ext cx="8540750" cy="662950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bg1"/>
                </a:solidFill>
                <a:latin typeface="Monotype Corsiva" pitchFamily="66" charset="0"/>
              </a:rPr>
              <a:t>Диагностическая карта детей старшего дошкольного возраста по разделу программы « Приобщение детей к русской народной культуре».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Умение отгадывать загадки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Русские народные пословицы (понимание их смысла, умение объяснить значение пословицы)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небылиц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колыбельных песен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считалочек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скороговорок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традиций своей семьи и русского народа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русских народных сказок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народных игрушек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Знание предметов народного промысла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0" y="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Диаграмма  №1 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Уровень знаний детей о русском народном творчестве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8208912" cy="5328592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  <a:ln w="1905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Цель формирующего эксперимента: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создание предметно-развивающей среды, использование устного народного творчества в деятельности детей, приобщение к народным праздникам и традициям.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В формирующем эксперименте мы использовали занятия, разработанные </a:t>
            </a:r>
            <a:r>
              <a:rPr lang="ru-RU" b="1" dirty="0" err="1" smtClean="0">
                <a:solidFill>
                  <a:schemeClr val="bg1"/>
                </a:solidFill>
              </a:rPr>
              <a:t>ОЛ.Князевой</a:t>
            </a:r>
            <a:r>
              <a:rPr lang="ru-RU" b="1" dirty="0" smtClean="0">
                <a:solidFill>
                  <a:schemeClr val="bg1"/>
                </a:solidFill>
              </a:rPr>
              <a:t>, Н.В.Алёшиной, О.С.Ушаковой, </a:t>
            </a:r>
            <a:r>
              <a:rPr lang="ru-RU" b="1" dirty="0" err="1" smtClean="0">
                <a:solidFill>
                  <a:schemeClr val="bg1"/>
                </a:solidFill>
              </a:rPr>
              <a:t>Н.В.Гавриш</a:t>
            </a:r>
            <a:r>
              <a:rPr lang="ru-RU" b="1" dirty="0" smtClean="0">
                <a:solidFill>
                  <a:schemeClr val="bg1"/>
                </a:solidFill>
              </a:rPr>
              <a:t>, народные игры, беседы с детьми, разработанные Э.Сусловой. Так же малые формы фольклора использовались в воспитательно-образовательной работе с детьми и в процессе самостоятельной деятельности (игра, досуг, прогулка, отдельные режимные моменты).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59832" y="2420888"/>
            <a:ext cx="2952328" cy="19442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35896" y="188640"/>
            <a:ext cx="2049016" cy="1728192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9512" y="0"/>
            <a:ext cx="3020888" cy="2204864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867400" y="304800"/>
            <a:ext cx="31242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563888" y="4876800"/>
            <a:ext cx="2520280" cy="1981200"/>
          </a:xfrm>
          <a:prstGeom prst="rect">
            <a:avLst/>
          </a:prstGeom>
          <a:solidFill>
            <a:srgbClr val="FF7C8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7544" y="4509120"/>
            <a:ext cx="2961456" cy="234888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300192" y="3789040"/>
            <a:ext cx="2691408" cy="306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355976" y="1916833"/>
            <a:ext cx="485775" cy="504056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499992" y="4365104"/>
            <a:ext cx="485775" cy="497409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6012160" y="2276872"/>
            <a:ext cx="1455440" cy="648072"/>
          </a:xfrm>
          <a:custGeom>
            <a:avLst/>
            <a:gdLst>
              <a:gd name="G0" fmla="+- 12735 0 0"/>
              <a:gd name="G1" fmla="+- 18514 0 0"/>
              <a:gd name="G2" fmla="+- 7200 0 0"/>
              <a:gd name="G3" fmla="*/ 12735 1 2"/>
              <a:gd name="G4" fmla="+- G3 10800 0"/>
              <a:gd name="G5" fmla="+- 21600 12735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168 w 21600"/>
              <a:gd name="T1" fmla="*/ 0 h 21600"/>
              <a:gd name="T2" fmla="*/ 12735 w 21600"/>
              <a:gd name="T3" fmla="*/ 7200 h 21600"/>
              <a:gd name="T4" fmla="*/ 0 w 21600"/>
              <a:gd name="T5" fmla="*/ 20030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68" y="0"/>
                </a:moveTo>
                <a:lnTo>
                  <a:pt x="12735" y="7200"/>
                </a:lnTo>
                <a:lnTo>
                  <a:pt x="15821" y="7200"/>
                </a:lnTo>
                <a:lnTo>
                  <a:pt x="15821" y="18458"/>
                </a:lnTo>
                <a:lnTo>
                  <a:pt x="0" y="1845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 rot="10800000">
            <a:off x="1828800" y="3428999"/>
            <a:ext cx="1231032" cy="1114425"/>
          </a:xfrm>
          <a:custGeom>
            <a:avLst/>
            <a:gdLst>
              <a:gd name="G0" fmla="+- 10350 0 0"/>
              <a:gd name="G1" fmla="+- 17100 0 0"/>
              <a:gd name="G2" fmla="+- 8041 0 0"/>
              <a:gd name="G3" fmla="*/ 10350 1 2"/>
              <a:gd name="G4" fmla="+- G3 10800 0"/>
              <a:gd name="G5" fmla="+- 21600 10350 17100"/>
              <a:gd name="G6" fmla="+- 17100 8041 0"/>
              <a:gd name="G7" fmla="*/ G6 1 2"/>
              <a:gd name="G8" fmla="*/ 171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100 1 2"/>
              <a:gd name="G15" fmla="+- G5 0 G4"/>
              <a:gd name="G16" fmla="+- G0 0 G4"/>
              <a:gd name="G17" fmla="*/ G2 G15 G16"/>
              <a:gd name="T0" fmla="*/ 15975 w 21600"/>
              <a:gd name="T1" fmla="*/ 0 h 21600"/>
              <a:gd name="T2" fmla="*/ 10350 w 21600"/>
              <a:gd name="T3" fmla="*/ 8041 h 21600"/>
              <a:gd name="T4" fmla="*/ 0 w 21600"/>
              <a:gd name="T5" fmla="*/ 20179 h 21600"/>
              <a:gd name="T6" fmla="*/ 8550 w 21600"/>
              <a:gd name="T7" fmla="*/ 21600 h 21600"/>
              <a:gd name="T8" fmla="*/ 17100 w 21600"/>
              <a:gd name="T9" fmla="*/ 15879 h 21600"/>
              <a:gd name="T10" fmla="*/ 21600 w 21600"/>
              <a:gd name="T11" fmla="*/ 804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75" y="0"/>
                </a:moveTo>
                <a:lnTo>
                  <a:pt x="10350" y="8041"/>
                </a:lnTo>
                <a:lnTo>
                  <a:pt x="14850" y="8041"/>
                </a:lnTo>
                <a:lnTo>
                  <a:pt x="14850" y="18758"/>
                </a:lnTo>
                <a:lnTo>
                  <a:pt x="0" y="18758"/>
                </a:lnTo>
                <a:lnTo>
                  <a:pt x="0" y="21600"/>
                </a:lnTo>
                <a:lnTo>
                  <a:pt x="17100" y="21600"/>
                </a:lnTo>
                <a:lnTo>
                  <a:pt x="17100" y="8041"/>
                </a:lnTo>
                <a:lnTo>
                  <a:pt x="21600" y="80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131840" y="2564904"/>
            <a:ext cx="28803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Приобщение детей к истокам </a:t>
            </a:r>
            <a:r>
              <a:rPr lang="ru-RU" sz="2400" b="1" dirty="0" smtClean="0">
                <a:solidFill>
                  <a:srgbClr val="000000"/>
                </a:solidFill>
              </a:rPr>
              <a:t>русской народной </a:t>
            </a:r>
            <a:r>
              <a:rPr lang="ru-RU" sz="2400" b="1" dirty="0">
                <a:solidFill>
                  <a:srgbClr val="000000"/>
                </a:solidFill>
              </a:rPr>
              <a:t>культуры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707904" y="404664"/>
            <a:ext cx="2007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Знакомство с народным календарем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868144" y="0"/>
            <a:ext cx="3275856" cy="2308324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Знакомство с народными промыслами родного края. Обучение орнаментам дымки, гжели, хохломы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581400" y="4869160"/>
            <a:ext cx="2514600" cy="1938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Воспитание любви и уважения к народным традициям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300192" y="3717032"/>
            <a:ext cx="2843808" cy="3140968"/>
          </a:xfrm>
          <a:prstGeom prst="rect">
            <a:avLst/>
          </a:prstGeom>
          <a:solidFill>
            <a:srgbClr val="4FCD5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Музыкальная деятельность: разучивание народных хороводов, слушание народной музыки, русские </a:t>
            </a:r>
            <a:r>
              <a:rPr lang="ru-RU" sz="2400" b="1" dirty="0" smtClean="0">
                <a:solidFill>
                  <a:srgbClr val="000000"/>
                </a:solidFill>
              </a:rPr>
              <a:t>праздники 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51520" y="4549676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Театральная деятельность: разные виды театров; дети обыгрывают сказки, </a:t>
            </a:r>
            <a:r>
              <a:rPr lang="ru-RU" sz="2400" b="1" dirty="0" err="1">
                <a:solidFill>
                  <a:srgbClr val="000000"/>
                </a:solidFill>
              </a:rPr>
              <a:t>потешки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79512" y="0"/>
            <a:ext cx="30243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Знакомство с фольклорными формами: </a:t>
            </a:r>
            <a:r>
              <a:rPr lang="ru-RU" sz="2400" b="1" dirty="0" smtClean="0">
                <a:solidFill>
                  <a:srgbClr val="000000"/>
                </a:solidFill>
              </a:rPr>
              <a:t>пословицы, </a:t>
            </a:r>
            <a:r>
              <a:rPr lang="ru-RU" sz="2400" b="1" dirty="0">
                <a:solidFill>
                  <a:srgbClr val="000000"/>
                </a:solidFill>
              </a:rPr>
              <a:t>поговорки, сказки.</a:t>
            </a: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 rot="5400000">
            <a:off x="6796844" y="2356284"/>
            <a:ext cx="648072" cy="2217440"/>
          </a:xfrm>
          <a:custGeom>
            <a:avLst/>
            <a:gdLst>
              <a:gd name="G0" fmla="+- 17010 0 0"/>
              <a:gd name="G1" fmla="+- 5115 0 0"/>
              <a:gd name="G2" fmla="+- 12158 0 5115"/>
              <a:gd name="G3" fmla="+- G2 0 5115"/>
              <a:gd name="G4" fmla="*/ G3 32768 32059"/>
              <a:gd name="G5" fmla="*/ G4 1 2"/>
              <a:gd name="G6" fmla="+- 21600 0 17010"/>
              <a:gd name="G7" fmla="*/ G6 5115 6079"/>
              <a:gd name="G8" fmla="+- G7 17010 0"/>
              <a:gd name="T0" fmla="*/ 17010 w 21600"/>
              <a:gd name="T1" fmla="*/ 0 h 21600"/>
              <a:gd name="T2" fmla="*/ 17010 w 21600"/>
              <a:gd name="T3" fmla="*/ 12158 h 21600"/>
              <a:gd name="T4" fmla="*/ 98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010" y="0"/>
                </a:lnTo>
                <a:lnTo>
                  <a:pt x="17010" y="5115"/>
                </a:lnTo>
                <a:lnTo>
                  <a:pt x="12427" y="5115"/>
                </a:lnTo>
                <a:cubicBezTo>
                  <a:pt x="5564" y="5115"/>
                  <a:pt x="0" y="8268"/>
                  <a:pt x="0" y="12158"/>
                </a:cubicBezTo>
                <a:lnTo>
                  <a:pt x="0" y="21600"/>
                </a:lnTo>
                <a:lnTo>
                  <a:pt x="1971" y="21600"/>
                </a:lnTo>
                <a:lnTo>
                  <a:pt x="1971" y="12158"/>
                </a:lnTo>
                <a:cubicBezTo>
                  <a:pt x="1971" y="9333"/>
                  <a:pt x="6652" y="7043"/>
                  <a:pt x="12427" y="7043"/>
                </a:cubicBezTo>
                <a:lnTo>
                  <a:pt x="17010" y="7043"/>
                </a:lnTo>
                <a:lnTo>
                  <a:pt x="17010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 rot="16200000">
            <a:off x="1644216" y="1556184"/>
            <a:ext cx="762000" cy="2069232"/>
          </a:xfrm>
          <a:custGeom>
            <a:avLst/>
            <a:gdLst>
              <a:gd name="G0" fmla="+- 15974 0 0"/>
              <a:gd name="G1" fmla="+- 4611 0 0"/>
              <a:gd name="G2" fmla="+- 12158 0 4611"/>
              <a:gd name="G3" fmla="+- G2 0 4611"/>
              <a:gd name="G4" fmla="*/ G3 32768 32059"/>
              <a:gd name="G5" fmla="*/ G4 1 2"/>
              <a:gd name="G6" fmla="+- 21600 0 15974"/>
              <a:gd name="G7" fmla="*/ G6 4611 6079"/>
              <a:gd name="G8" fmla="+- G7 15974 0"/>
              <a:gd name="T0" fmla="*/ 15974 w 21600"/>
              <a:gd name="T1" fmla="*/ 0 h 21600"/>
              <a:gd name="T2" fmla="*/ 15974 w 21600"/>
              <a:gd name="T3" fmla="*/ 12158 h 21600"/>
              <a:gd name="T4" fmla="*/ 15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974" y="0"/>
                </a:lnTo>
                <a:lnTo>
                  <a:pt x="15974" y="4611"/>
                </a:lnTo>
                <a:lnTo>
                  <a:pt x="12427" y="4611"/>
                </a:lnTo>
                <a:cubicBezTo>
                  <a:pt x="5564" y="4611"/>
                  <a:pt x="0" y="7990"/>
                  <a:pt x="0" y="12158"/>
                </a:cubicBezTo>
                <a:lnTo>
                  <a:pt x="0" y="21600"/>
                </a:lnTo>
                <a:lnTo>
                  <a:pt x="3001" y="21600"/>
                </a:lnTo>
                <a:lnTo>
                  <a:pt x="3001" y="12158"/>
                </a:lnTo>
                <a:cubicBezTo>
                  <a:pt x="3001" y="9611"/>
                  <a:pt x="7221" y="7547"/>
                  <a:pt x="12427" y="7547"/>
                </a:cubicBezTo>
                <a:lnTo>
                  <a:pt x="15974" y="7547"/>
                </a:lnTo>
                <a:lnTo>
                  <a:pt x="1597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Свою работу мы строили на следующих основных принципах: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На тщательном, обусловленном возрастными особенностями детей, отборе материала;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Интеграции работы с различными направлениями воспитательной работы и видами деятельности детей (развитие речи, ознакомление дошкольников с окружающим  и социальной действительностью, различные игры);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Активного включения детей;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Использование развивающего потенциала  малых форм фольклора в приобщении к национальной культуре.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675</Words>
  <Application>Microsoft Office PowerPoint</Application>
  <PresentationFormat>Экран (4:3)</PresentationFormat>
  <Paragraphs>68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    цель исследования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Диаграмма №1                                                                            Диаграмма №2</vt:lpstr>
      <vt:lpstr>Слайд 11</vt:lpstr>
      <vt:lpstr>Результаты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49</cp:revision>
  <dcterms:modified xsi:type="dcterms:W3CDTF">2013-01-17T17:00:34Z</dcterms:modified>
</cp:coreProperties>
</file>