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65" r:id="rId2"/>
    <p:sldId id="263" r:id="rId3"/>
    <p:sldId id="275" r:id="rId4"/>
    <p:sldId id="279" r:id="rId5"/>
    <p:sldId id="276" r:id="rId6"/>
    <p:sldId id="282" r:id="rId7"/>
    <p:sldId id="264" r:id="rId8"/>
    <p:sldId id="267" r:id="rId9"/>
    <p:sldId id="281" r:id="rId10"/>
    <p:sldId id="283" r:id="rId11"/>
    <p:sldId id="284" r:id="rId12"/>
    <p:sldId id="287" r:id="rId13"/>
    <p:sldId id="286" r:id="rId14"/>
    <p:sldId id="274" r:id="rId15"/>
    <p:sldId id="273" r:id="rId16"/>
    <p:sldId id="258" r:id="rId17"/>
    <p:sldId id="259" r:id="rId18"/>
    <p:sldId id="269" r:id="rId19"/>
    <p:sldId id="278" r:id="rId20"/>
    <p:sldId id="257" r:id="rId21"/>
    <p:sldId id="268" r:id="rId22"/>
    <p:sldId id="288" r:id="rId23"/>
    <p:sldId id="271" r:id="rId24"/>
    <p:sldId id="277" r:id="rId25"/>
    <p:sldId id="261" r:id="rId26"/>
    <p:sldId id="260" r:id="rId27"/>
    <p:sldId id="285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98" autoAdjust="0"/>
    <p:restoredTop sz="94643" autoAdjust="0"/>
  </p:normalViewPr>
  <p:slideViewPr>
    <p:cSldViewPr>
      <p:cViewPr varScale="1">
        <p:scale>
          <a:sx n="87" d="100"/>
          <a:sy n="87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76E8-032E-4442-A90B-FDF621A3BEFB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58BB8-F973-4ADB-B72A-2BCB0635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58BB8-F973-4ADB-B72A-2BCB0635F4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FE4D-FFDD-4575-82D6-868C735D0DE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8485-8CA7-41DA-A3AC-49E32BE70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5/12/2012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 descr="http://pushkin.niv.ru/images/pushkin/pushkin_04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333500"/>
            <a:ext cx="4238625" cy="5524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а 342 из 1162"/>
          <p:cNvPicPr>
            <a:picLocks noChangeAspect="1" noChangeArrowheads="1"/>
          </p:cNvPicPr>
          <p:nvPr/>
        </p:nvPicPr>
        <p:blipFill>
          <a:blip r:embed="rId2">
            <a:lum contrast="46000"/>
          </a:blip>
          <a:srcRect/>
          <a:stretch>
            <a:fillRect/>
          </a:stretch>
        </p:blipFill>
        <p:spPr bwMode="auto">
          <a:xfrm>
            <a:off x="2209051" y="828656"/>
            <a:ext cx="4791841" cy="467204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034" y="550070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ЦАРСКОСЕЛЬСКИЙ ЛИЦЕЙ </a:t>
            </a:r>
          </a:p>
          <a:p>
            <a:pPr algn="ctr"/>
            <a:r>
              <a:rPr lang="ru-RU" sz="2400" dirty="0" smtClean="0"/>
              <a:t>ОСНОВАН АЛЕКСАНДРОМ ПЕРВЫМ</a:t>
            </a:r>
          </a:p>
          <a:p>
            <a:pPr algn="ctr"/>
            <a:r>
              <a:rPr lang="ru-RU" sz="2400" dirty="0" smtClean="0"/>
              <a:t>19 ОКТЯБРЯ 1811 г.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1429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ЦАРСКОСЕЛЬСКОМУ ЛИЦЕЮ  200 ЛЕТ.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40719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Воспитанники </a:t>
            </a:r>
            <a:r>
              <a:rPr lang="ru-RU" dirty="0"/>
              <a:t>много читали. </a:t>
            </a:r>
            <a:r>
              <a:rPr lang="ru-RU" dirty="0" smtClean="0"/>
              <a:t>Нередко </a:t>
            </a:r>
            <a:r>
              <a:rPr lang="ru-RU" dirty="0"/>
              <a:t>на уроках </a:t>
            </a:r>
            <a:r>
              <a:rPr lang="ru-RU" dirty="0" smtClean="0"/>
              <a:t>им предлагалось </a:t>
            </a:r>
            <a:r>
              <a:rPr lang="ru-RU" dirty="0"/>
              <a:t>писать стихи на </a:t>
            </a:r>
            <a:r>
              <a:rPr lang="ru-RU" dirty="0" smtClean="0"/>
              <a:t>заданную </a:t>
            </a:r>
            <a:r>
              <a:rPr lang="ru-RU" dirty="0"/>
              <a:t>тему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Одно </a:t>
            </a:r>
            <a:r>
              <a:rPr lang="ru-RU" dirty="0"/>
              <a:t>из любимых занятий лицеистов – собрания, на которых каждый обязан был что-нибудь рассказать – выдуманное или прочитанное. </a:t>
            </a:r>
            <a:endParaRPr lang="ru-RU" dirty="0" smtClean="0"/>
          </a:p>
          <a:p>
            <a:r>
              <a:rPr lang="ru-RU" dirty="0" smtClean="0"/>
              <a:t>Постепенно </a:t>
            </a:r>
            <a:r>
              <a:rPr lang="ru-RU" dirty="0"/>
              <a:t>запас стихов, рассказов, эпиграмм увеличивался, и их записывали. Создавались рукописные журналы, и росли лицейские поэты, дружески соревнуясь между собой. А с 1814 года их поэтические опыты стали появляться на страницах российских журналов.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10" descr="Картинка 429 из 10249"/>
          <p:cNvPicPr>
            <a:picLocks noChangeAspect="1" noChangeArrowheads="1"/>
          </p:cNvPicPr>
          <p:nvPr/>
        </p:nvPicPr>
        <p:blipFill>
          <a:blip r:embed="rId3"/>
          <a:srcRect r="14262"/>
          <a:stretch>
            <a:fillRect/>
          </a:stretch>
        </p:blipFill>
        <p:spPr bwMode="auto">
          <a:xfrm>
            <a:off x="4852363" y="357166"/>
            <a:ext cx="3941294" cy="614366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В </a:t>
            </a:r>
            <a:r>
              <a:rPr lang="ru-RU" u="sng" dirty="0"/>
              <a:t>течение 32 лет существования Императорского лицея в Царском </a:t>
            </a:r>
            <a:r>
              <a:rPr lang="ru-RU" u="sng" dirty="0" smtClean="0"/>
              <a:t>Селе</a:t>
            </a:r>
          </a:p>
          <a:p>
            <a:pPr algn="ctr"/>
            <a:r>
              <a:rPr lang="ru-RU" u="sng" dirty="0" smtClean="0"/>
              <a:t> </a:t>
            </a:r>
            <a:r>
              <a:rPr lang="ru-RU" u="sng" dirty="0"/>
              <a:t>(с 1811 по 1843 годы) это </a:t>
            </a:r>
            <a:r>
              <a:rPr lang="ru-RU" u="sng" dirty="0" smtClean="0"/>
              <a:t> </a:t>
            </a:r>
            <a:r>
              <a:rPr lang="ru-RU" u="sng" dirty="0"/>
              <a:t>учебное заведение окончили 286 человек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его стенах в разное время учились: выдающийся писатель-сатирик М. Е. Салтыков-Щедрин, поэт Л. А. </a:t>
            </a:r>
            <a:r>
              <a:rPr lang="ru-RU" dirty="0" err="1"/>
              <a:t>Мей</a:t>
            </a:r>
            <a:r>
              <a:rPr lang="ru-RU" dirty="0"/>
              <a:t>, организатор общества социалистов-утопистов М. В. </a:t>
            </a:r>
            <a:r>
              <a:rPr lang="ru-RU" dirty="0" err="1"/>
              <a:t>Буташевич-Петрашевский</a:t>
            </a:r>
            <a:r>
              <a:rPr lang="ru-RU" dirty="0"/>
              <a:t>, философ, историк Н. Я. Данилевский, составитель «Словаря русского языка» академик Я. К. Грот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 все же славой своей лицей обязан прежде всего своим первенцам, выпуску, который вошел в отечественную историю именами поэта А. С. Пушкина, поэта, журналиста А. А. </a:t>
            </a:r>
            <a:r>
              <a:rPr lang="ru-RU" dirty="0" err="1"/>
              <a:t>Дельвига</a:t>
            </a:r>
            <a:r>
              <a:rPr lang="ru-RU" dirty="0"/>
              <a:t>, активного участника восстания 14 декабря 1825 года на Сенатской площади, одного из самых мужественных, стойких декабристов И. И. Пущина, поэта, декабриста В. К. Кюхельбекера, мореплавателя контр-адмирала Ф. Ф. Матюшкина, участника турецкой и персидской кампаний генерала В. Д. </a:t>
            </a:r>
            <a:r>
              <a:rPr lang="ru-RU" dirty="0" err="1"/>
              <a:t>Вольховского</a:t>
            </a:r>
            <a:r>
              <a:rPr lang="ru-RU" dirty="0"/>
              <a:t>, видного государственного деятеля, министра иностранных дел А. М. Горчакова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dirty="0"/>
              <a:t>Учебное заведение, создававшееся для подготовки государственных чиновников, благодаря широкой программе обучения, всестороннему развитию учащихся воспитало граждан России, прославившихся в самых разных областях государственной и общественной жизни, науки и культуры. 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u="sng" dirty="0" smtClean="0"/>
              <a:t>Но </a:t>
            </a:r>
            <a:r>
              <a:rPr lang="ru-RU" u="sng" dirty="0"/>
              <a:t>самое главное, что вынесли воспитанники из стен этой школы, – это убеждение, что они должны жить, трудиться «Для Общей Пользы».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571744"/>
            <a:ext cx="6373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Comic Sans MS" pitchFamily="66" charset="0"/>
              </a:rPr>
              <a:t>приложение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13652" cy="841248"/>
          </a:xfrm>
        </p:spPr>
        <p:txBody>
          <a:bodyPr>
            <a:normAutofit/>
          </a:bodyPr>
          <a:lstStyle/>
          <a:p>
            <a:r>
              <a:rPr lang="ru-RU" dirty="0" smtClean="0"/>
              <a:t>А. с. Пушкин.</a:t>
            </a:r>
            <a:endParaRPr lang="ru-RU" dirty="0"/>
          </a:p>
        </p:txBody>
      </p:sp>
      <p:pic>
        <p:nvPicPr>
          <p:cNvPr id="3" name="Picture 6" descr="Картинка 370 из 10249"/>
          <p:cNvPicPr>
            <a:picLocks noChangeAspect="1" noChangeArrowheads="1"/>
          </p:cNvPicPr>
          <p:nvPr/>
        </p:nvPicPr>
        <p:blipFill>
          <a:blip r:embed="rId2"/>
          <a:srcRect l="1105" r="7736"/>
          <a:stretch>
            <a:fillRect/>
          </a:stretch>
        </p:blipFill>
        <p:spPr bwMode="auto">
          <a:xfrm>
            <a:off x="4694063" y="214290"/>
            <a:ext cx="4175885" cy="64294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65 из 10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4311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79 из 10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45097" cy="63579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8" descr="Картинка 380 из 102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7"/>
            <a:ext cx="3429024" cy="329872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Картинка 303 из 102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00438"/>
            <a:ext cx="2307481" cy="307183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57 из 10252"/>
          <p:cNvPicPr>
            <a:picLocks noChangeAspect="1" noChangeArrowheads="1"/>
          </p:cNvPicPr>
          <p:nvPr/>
        </p:nvPicPr>
        <p:blipFill>
          <a:blip r:embed="rId2"/>
          <a:srcRect r="9946"/>
          <a:stretch>
            <a:fillRect/>
          </a:stretch>
        </p:blipFill>
        <p:spPr bwMode="auto">
          <a:xfrm>
            <a:off x="214282" y="357166"/>
            <a:ext cx="4237348" cy="590550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10" descr="Картинка 248 из 102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63700" cy="44291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Картинка 759 из 10246"/>
          <p:cNvPicPr>
            <a:picLocks noChangeAspect="1" noChangeArrowheads="1"/>
          </p:cNvPicPr>
          <p:nvPr/>
        </p:nvPicPr>
        <p:blipFill>
          <a:blip r:embed="rId2"/>
          <a:srcRect l="8387" t="7559" r="10064" b="3150"/>
          <a:stretch>
            <a:fillRect/>
          </a:stretch>
        </p:blipFill>
        <p:spPr bwMode="auto">
          <a:xfrm>
            <a:off x="4572000" y="214290"/>
            <a:ext cx="4361538" cy="63579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5" descr="http://upload.wikimedia.org/wikipedia/commons/thumb/c/c8/Pushkin_Alexander%2C_1831_by_Sokolov_P..jpg/170px-Pushkin_Alexander%2C_1831_by_Sokolov_P..jpg"/>
          <p:cNvPicPr>
            <a:picLocks noChangeAspect="1" noChangeArrowheads="1"/>
          </p:cNvPicPr>
          <p:nvPr/>
        </p:nvPicPr>
        <p:blipFill>
          <a:blip r:embed="rId3"/>
          <a:srcRect l="9264" r="4632"/>
          <a:stretch>
            <a:fillRect/>
          </a:stretch>
        </p:blipFill>
        <p:spPr bwMode="auto">
          <a:xfrm>
            <a:off x="214337" y="214290"/>
            <a:ext cx="4136335" cy="63579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а 230 из 10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226449" cy="521497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6" descr="Картинка 168 из 10250"/>
          <p:cNvPicPr>
            <a:picLocks noChangeAspect="1" noChangeArrowheads="1"/>
          </p:cNvPicPr>
          <p:nvPr/>
        </p:nvPicPr>
        <p:blipFill>
          <a:blip r:embed="rId3"/>
          <a:srcRect l="3064" r="6129"/>
          <a:stretch>
            <a:fillRect/>
          </a:stretch>
        </p:blipFill>
        <p:spPr bwMode="auto">
          <a:xfrm>
            <a:off x="4893328" y="285728"/>
            <a:ext cx="3893514" cy="521497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51 из 10252"/>
          <p:cNvPicPr>
            <a:picLocks noChangeAspect="1" noChangeArrowheads="1"/>
          </p:cNvPicPr>
          <p:nvPr/>
        </p:nvPicPr>
        <p:blipFill>
          <a:blip r:embed="rId2"/>
          <a:srcRect l="2871" r="10525" b="10255"/>
          <a:stretch>
            <a:fillRect/>
          </a:stretch>
        </p:blipFill>
        <p:spPr bwMode="auto">
          <a:xfrm>
            <a:off x="142844" y="142852"/>
            <a:ext cx="4309807" cy="58340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Picture 10" descr="Картинка 212 из 10250"/>
          <p:cNvPicPr>
            <a:picLocks noChangeAspect="1" noChangeArrowheads="1"/>
          </p:cNvPicPr>
          <p:nvPr/>
        </p:nvPicPr>
        <p:blipFill>
          <a:blip r:embed="rId3"/>
          <a:srcRect l="10079" r="3780"/>
          <a:stretch>
            <a:fillRect/>
          </a:stretch>
        </p:blipFill>
        <p:spPr bwMode="auto">
          <a:xfrm>
            <a:off x="4643438" y="142852"/>
            <a:ext cx="4356376" cy="585791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Когда-то на окраине Афин,</a:t>
            </a:r>
          </a:p>
          <a:p>
            <a:r>
              <a:rPr lang="ru-RU" sz="2000" dirty="0" smtClean="0"/>
              <a:t> близ храма Аполлона </a:t>
            </a:r>
            <a:r>
              <a:rPr lang="ru-RU" sz="2000" dirty="0" err="1" smtClean="0"/>
              <a:t>Ликейского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существовала школа,</a:t>
            </a:r>
          </a:p>
          <a:p>
            <a:r>
              <a:rPr lang="ru-RU" sz="2000" dirty="0" smtClean="0"/>
              <a:t> основанная </a:t>
            </a:r>
          </a:p>
          <a:p>
            <a:r>
              <a:rPr lang="ru-RU" sz="2000" dirty="0" smtClean="0"/>
              <a:t>великим философом прошлого Аристотелем. </a:t>
            </a:r>
          </a:p>
          <a:p>
            <a:r>
              <a:rPr lang="ru-RU" sz="2000" dirty="0" smtClean="0"/>
              <a:t>Она называлась</a:t>
            </a:r>
          </a:p>
          <a:p>
            <a:r>
              <a:rPr lang="ru-RU" sz="2000" dirty="0" err="1" smtClean="0"/>
              <a:t>Ликеем</a:t>
            </a:r>
            <a:r>
              <a:rPr lang="ru-RU" sz="2000" dirty="0" smtClean="0"/>
              <a:t> или Лицеем.</a:t>
            </a:r>
          </a:p>
          <a:p>
            <a:endParaRPr lang="ru-RU" b="1" dirty="0"/>
          </a:p>
        </p:txBody>
      </p:sp>
      <p:pic>
        <p:nvPicPr>
          <p:cNvPr id="21508" name="Picture 4" descr="Картинка 358 из 4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1480"/>
            <a:ext cx="4572032" cy="57150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1512" name="Picture 8" descr="http://www.baurock.ru/tbr/greece/grc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463447" cy="295274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26 из 10253"/>
          <p:cNvPicPr>
            <a:picLocks noChangeAspect="1" noChangeArrowheads="1"/>
          </p:cNvPicPr>
          <p:nvPr/>
        </p:nvPicPr>
        <p:blipFill>
          <a:blip r:embed="rId2"/>
          <a:srcRect b="11503"/>
          <a:stretch>
            <a:fillRect/>
          </a:stretch>
        </p:blipFill>
        <p:spPr bwMode="auto">
          <a:xfrm>
            <a:off x="142843" y="142852"/>
            <a:ext cx="8879667" cy="6572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lance.ru/img/portfolio/big/184102.jpg"/>
          <p:cNvPicPr>
            <a:picLocks noChangeAspect="1" noChangeArrowheads="1"/>
          </p:cNvPicPr>
          <p:nvPr/>
        </p:nvPicPr>
        <p:blipFill>
          <a:blip r:embed="rId2"/>
          <a:srcRect l="2135" t="997" r="2135" b="997"/>
          <a:stretch>
            <a:fillRect/>
          </a:stretch>
        </p:blipFill>
        <p:spPr bwMode="auto">
          <a:xfrm>
            <a:off x="214282" y="214290"/>
            <a:ext cx="8753616" cy="639634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62 из 12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4377644" cy="3337954"/>
          </a:xfrm>
          <a:prstGeom prst="rect">
            <a:avLst/>
          </a:prstGeom>
          <a:noFill/>
        </p:spPr>
      </p:pic>
      <p:pic>
        <p:nvPicPr>
          <p:cNvPr id="2052" name="Picture 4" descr="Картинка 63 из 12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299308" cy="5715040"/>
          </a:xfrm>
          <a:prstGeom prst="rect">
            <a:avLst/>
          </a:prstGeom>
          <a:noFill/>
        </p:spPr>
      </p:pic>
      <p:pic>
        <p:nvPicPr>
          <p:cNvPr id="2054" name="Picture 6" descr="http://900igr.net/datai/literatura/Pushkin-biografija/0030-068-Dantes-protivnik-A.-S.-Pushkina-na-due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6"/>
            <a:ext cx="3643338" cy="31879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egionlib.ru/umet/files/2010/12/d09fd180d0b5d0b7d0b5d0bdd182d0b0d186d0b8d18f6.jpg"/>
          <p:cNvPicPr>
            <a:picLocks noChangeAspect="1" noChangeArrowheads="1"/>
          </p:cNvPicPr>
          <p:nvPr/>
        </p:nvPicPr>
        <p:blipFill>
          <a:blip r:embed="rId2"/>
          <a:srcRect l="7874" t="525" r="10236" b="17848"/>
          <a:stretch>
            <a:fillRect/>
          </a:stretch>
        </p:blipFill>
        <p:spPr bwMode="auto">
          <a:xfrm>
            <a:off x="214282" y="214290"/>
            <a:ext cx="8695885" cy="650085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5 из 1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92330" cy="57150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480 из 10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8" y="142852"/>
            <a:ext cx="8739249" cy="65544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85720" y="5319117"/>
            <a:ext cx="17859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Музей-квартира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А.С. Пушкина на Мойке.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447 из 10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80933" y="5429264"/>
          <a:ext cx="3363067" cy="657806"/>
        </p:xfrm>
        <a:graphic>
          <a:graphicData uri="http://schemas.openxmlformats.org/drawingml/2006/table">
            <a:tbl>
              <a:tblPr/>
              <a:tblGrid>
                <a:gridCol w="3241255"/>
                <a:gridCol w="121812"/>
              </a:tblGrid>
              <a:tr h="33743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Это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письменный стол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Пушкина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48206" marR="48206" marT="24103" marB="2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dirty="0"/>
                    </a:p>
                  </a:txBody>
                  <a:tcPr marL="48206" marR="48206" marT="24103" marB="2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а 133 из 1163"/>
          <p:cNvPicPr>
            <a:picLocks noChangeAspect="1" noChangeArrowheads="1"/>
          </p:cNvPicPr>
          <p:nvPr/>
        </p:nvPicPr>
        <p:blipFill>
          <a:blip r:embed="rId2"/>
          <a:srcRect l="5376" r="489" b="1379"/>
          <a:stretch>
            <a:fillRect/>
          </a:stretch>
        </p:blipFill>
        <p:spPr bwMode="auto">
          <a:xfrm>
            <a:off x="142844" y="142850"/>
            <a:ext cx="8852820" cy="657229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Картинка 323 из 10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4" y="857232"/>
            <a:ext cx="9134656" cy="557214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usia.lt/uploads/posts/2011-10/1319922904_resize-of-licey_big.jpg"/>
          <p:cNvPicPr>
            <a:picLocks noChangeAspect="1" noChangeArrowheads="1"/>
          </p:cNvPicPr>
          <p:nvPr/>
        </p:nvPicPr>
        <p:blipFill>
          <a:blip r:embed="rId2">
            <a:grayscl/>
            <a:lum bright="-18000" contrast="35000"/>
          </a:blip>
          <a:srcRect/>
          <a:stretch>
            <a:fillRect/>
          </a:stretch>
        </p:blipFill>
        <p:spPr bwMode="auto">
          <a:xfrm>
            <a:off x="214282" y="295252"/>
            <a:ext cx="8722954" cy="621510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19 октября 1811 года </a:t>
            </a:r>
          </a:p>
          <a:p>
            <a:pPr algn="ctr"/>
            <a:r>
              <a:rPr lang="ru-RU" sz="2000" b="1" dirty="0" smtClean="0"/>
              <a:t>учебное заведение под этим же названием</a:t>
            </a:r>
          </a:p>
          <a:p>
            <a:pPr algn="ctr"/>
            <a:r>
              <a:rPr lang="ru-RU" sz="2000" b="1" dirty="0" smtClean="0"/>
              <a:t> открылось в Царском Селе, близ Петербурга.</a:t>
            </a:r>
          </a:p>
          <a:p>
            <a:pPr algn="ctr"/>
            <a:r>
              <a:rPr lang="ru-RU" sz="2000" b="1" dirty="0" smtClean="0"/>
              <a:t>«ЦАРСКОСЕЛЬСКИЙ ЛИЦЕЙ» </a:t>
            </a:r>
            <a:endParaRPr lang="ru-RU" sz="2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8358246" cy="514353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«Учреждение лицея имеет целью образование юношества, особенно предназначенного к важным частям службы государственной», – гласил первый пункт лицейского устава. Автор проекта создания лицея М. М. Сперанский видел в новом учебном заведении не только школу для подготовки образованных чиновников. Он хотел, чтобы лицей воспитал людей, способных претворить в жизнь намеченные планы преобразования Российского государства. Широчайшие знания, умение мыслить и стремление трудиться для блага России – вот качества, которыми должны были отличаться выпускники нового учебного заведения. Не случайно в речи, обращенной к воспитанникам в день торжественного открытия, адъюнкт-профессор нравственных и политических наук Александр Петрович Куницын говорил об обязанностях гражданина, о любви к Отечеству и долге перед ним. На всю жизнь запомнились мальчикам слова: «Любовь к славе и Отечеству должны быть вашими руководителями».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По уставу в лицей принимались дети дворян в возрасте 10-12 лет.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59 из 1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28728" y="6143644"/>
            <a:ext cx="6429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Осенью 1811 года 12-ти летний Александр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Пушкин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поступил в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Царскосельский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лицей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" name="Picture 6" descr="Картинка 108 из 10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918" y="214290"/>
            <a:ext cx="227280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59293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4125913" algn="l"/>
              </a:tabLst>
            </a:pPr>
            <a:r>
              <a:rPr lang="ru-RU" dirty="0" smtClean="0"/>
              <a:t>Одновременно </a:t>
            </a:r>
            <a:r>
              <a:rPr lang="ru-RU" dirty="0"/>
              <a:t>в учебном заведении могли воспитываться не более 50 человек. На первый, пушкинский курс, было принято 30 учеников. </a:t>
            </a:r>
            <a:endParaRPr lang="ru-RU" dirty="0" smtClean="0"/>
          </a:p>
          <a:p>
            <a:pPr>
              <a:buFont typeface="Wingdings" pitchFamily="2" charset="2"/>
              <a:buChar char="§"/>
              <a:tabLst>
                <a:tab pos="4125913" algn="l"/>
              </a:tabLst>
            </a:pPr>
            <a:r>
              <a:rPr lang="ru-RU" dirty="0" smtClean="0"/>
              <a:t>Обучение </a:t>
            </a:r>
            <a:r>
              <a:rPr lang="ru-RU" dirty="0"/>
              <a:t>длилось шесть лет и приравнивалось к университетскому. Первые три года </a:t>
            </a:r>
            <a:r>
              <a:rPr lang="ru-RU" dirty="0" smtClean="0"/>
              <a:t>––</a:t>
            </a:r>
            <a:r>
              <a:rPr lang="ru-RU" dirty="0"/>
              <a:t> изучались предметы старших классов гимназии. Три последующие года –  </a:t>
            </a:r>
            <a:r>
              <a:rPr lang="ru-RU" dirty="0" smtClean="0"/>
              <a:t> </a:t>
            </a:r>
            <a:r>
              <a:rPr lang="ru-RU" dirty="0"/>
              <a:t>основные предметы трех факультетов университета: словесного, нравственно-политического и физико-математического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§"/>
              <a:tabLst>
                <a:tab pos="4125913" algn="l"/>
              </a:tabLst>
            </a:pPr>
            <a:r>
              <a:rPr lang="ru-RU" dirty="0" smtClean="0"/>
              <a:t>Одна </a:t>
            </a:r>
            <a:r>
              <a:rPr lang="ru-RU" dirty="0"/>
              <a:t>из главных задач лицейского образования – развить умственные способности, научить воспитанников самостоятельно мыслить. </a:t>
            </a:r>
          </a:p>
          <a:p>
            <a:pPr>
              <a:buFont typeface="Wingdings" pitchFamily="2" charset="2"/>
              <a:buChar char="§"/>
              <a:tabLst>
                <a:tab pos="4125913" algn="l"/>
              </a:tabLst>
            </a:pPr>
            <a:r>
              <a:rPr lang="ru-RU" dirty="0"/>
              <a:t>Важнейшее место в программе обучения отводилось глубокому изучению российской истории. Развитие патриотических чувств тесно связывалось со знанием родной страны, ее прошлого, настоящего, будущего.</a:t>
            </a:r>
          </a:p>
          <a:p>
            <a:pPr>
              <a:buFont typeface="Wingdings" pitchFamily="2" charset="2"/>
              <a:buChar char="§"/>
              <a:tabLst>
                <a:tab pos="4125913" algn="l"/>
              </a:tabLst>
            </a:pPr>
            <a:r>
              <a:rPr lang="ru-RU" dirty="0"/>
              <a:t>Большое внимание уделялось изучению жизнеописаний великих </a:t>
            </a:r>
            <a:r>
              <a:rPr lang="ru-RU" i="1" dirty="0" smtClean="0"/>
              <a:t>людей.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Wingdings" pitchFamily="2" charset="2"/>
              <a:buChar char="§"/>
              <a:tabLst>
                <a:tab pos="4125913" algn="l"/>
              </a:tabLst>
            </a:pPr>
            <a:r>
              <a:rPr lang="ru-RU" dirty="0" smtClean="0"/>
              <a:t>Много </a:t>
            </a:r>
            <a:r>
              <a:rPr lang="ru-RU" dirty="0"/>
              <a:t>времени отводилось на изучение языков: российского, французского, латинского и немецкого. Бывали дни, когда учащиеся были обязаны между собой говорить на каком-либо иностранном языке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4" descr="http://feb-web.ru/feb/pushkin/PICTURES/Y01_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989" y="342067"/>
            <a:ext cx="2672854" cy="337268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286512" y="3857628"/>
            <a:ext cx="2571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Осенью 1811 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12-ти летний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Александр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 Пушкин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поступил в Царскосельский лицей..</a:t>
            </a:r>
            <a:r>
              <a:rPr lang="ru-RU" b="1" dirty="0" smtClean="0">
                <a:latin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003.radikal.ru/i203/1009/25/6b3eb9f69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3132" cy="648257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57158" y="6286520"/>
            <a:ext cx="8561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Торжество в Царскосельском лицее Неизвестный худ. 1830-е гг.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Парки хранили память о славных страницах русской истории – о боях Петра Великого, о победе русского оружия при </a:t>
            </a:r>
            <a:r>
              <a:rPr lang="ru-RU" b="1" dirty="0" err="1" smtClean="0"/>
              <a:t>Кагуле</a:t>
            </a:r>
            <a:r>
              <a:rPr lang="ru-RU" b="1" dirty="0" smtClean="0"/>
              <a:t>, Чесме, </a:t>
            </a:r>
            <a:r>
              <a:rPr lang="ru-RU" b="1" dirty="0" err="1" smtClean="0"/>
              <a:t>Морее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Распорядок жизни </a:t>
            </a:r>
            <a:r>
              <a:rPr lang="ru-RU" dirty="0" smtClean="0"/>
              <a:t>в лицее </a:t>
            </a:r>
            <a:r>
              <a:rPr lang="ru-RU" dirty="0"/>
              <a:t>был строго регламентирован. Вставали воспитанники в шесть часов утра. В </a:t>
            </a:r>
            <a:r>
              <a:rPr lang="ru-RU" dirty="0" smtClean="0"/>
              <a:t>течение </a:t>
            </a:r>
            <a:r>
              <a:rPr lang="ru-RU" dirty="0"/>
              <a:t>часа нужно было одеться, умыться, помолиться и повторить уроки. В семь часов начинались занятия, продолжавшиеся два часа. В десятом часу лицеисты завтракали и совершали небольшую прогулку, после чего возвращались в класс, где занимались еще два часа. В двенадцать отправлялись на прогулку, по окончании которой повторяли уроки. Во втором часу обедали. После обеда – три часа занятий. В шестом – прогулка и гимнастические упражнения. Занимались воспитанники в общей сложности семь часов в день. </a:t>
            </a:r>
            <a:r>
              <a:rPr lang="ru-RU" dirty="0" smtClean="0"/>
              <a:t>Отдых </a:t>
            </a:r>
            <a:r>
              <a:rPr lang="ru-RU" dirty="0"/>
              <a:t>воспитанников – это занятия изящными искусствами и гимнастическими упражнениями. Среди физических упражнений в то время </a:t>
            </a:r>
            <a:endParaRPr lang="ru-RU" dirty="0" smtClean="0"/>
          </a:p>
          <a:p>
            <a:r>
              <a:rPr lang="ru-RU" dirty="0" smtClean="0"/>
              <a:t>особенно популярны</a:t>
            </a:r>
          </a:p>
          <a:p>
            <a:r>
              <a:rPr lang="ru-RU" dirty="0" smtClean="0"/>
              <a:t> </a:t>
            </a:r>
            <a:r>
              <a:rPr lang="ru-RU" dirty="0"/>
              <a:t>были плавание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верховая езда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фехтование, </a:t>
            </a:r>
            <a:r>
              <a:rPr lang="ru-RU" dirty="0" smtClean="0"/>
              <a:t>зимой</a:t>
            </a:r>
          </a:p>
          <a:p>
            <a:r>
              <a:rPr lang="ru-RU" dirty="0" smtClean="0"/>
              <a:t>–</a:t>
            </a:r>
            <a:r>
              <a:rPr lang="ru-RU" dirty="0"/>
              <a:t> катание </a:t>
            </a:r>
            <a:r>
              <a:rPr lang="ru-RU" dirty="0" smtClean="0"/>
              <a:t>на </a:t>
            </a:r>
            <a:r>
              <a:rPr lang="ru-RU" dirty="0"/>
              <a:t>коньках. </a:t>
            </a:r>
            <a:endParaRPr lang="ru-RU" dirty="0" smtClean="0"/>
          </a:p>
          <a:p>
            <a:r>
              <a:rPr lang="ru-RU" dirty="0" smtClean="0"/>
              <a:t>Предметы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способствующие </a:t>
            </a:r>
          </a:p>
          <a:p>
            <a:r>
              <a:rPr lang="ru-RU" dirty="0" smtClean="0"/>
              <a:t>эстетическому </a:t>
            </a:r>
          </a:p>
          <a:p>
            <a:r>
              <a:rPr lang="ru-RU" dirty="0" smtClean="0"/>
              <a:t>развитию,</a:t>
            </a:r>
          </a:p>
          <a:p>
            <a:r>
              <a:rPr lang="ru-RU" dirty="0" smtClean="0"/>
              <a:t> </a:t>
            </a:r>
            <a:r>
              <a:rPr lang="ru-RU" dirty="0"/>
              <a:t>– </a:t>
            </a:r>
            <a:r>
              <a:rPr lang="ru-RU" dirty="0" smtClean="0"/>
              <a:t>рисование, </a:t>
            </a:r>
          </a:p>
          <a:p>
            <a:r>
              <a:rPr lang="ru-RU" dirty="0" smtClean="0"/>
              <a:t>чистописание,</a:t>
            </a:r>
          </a:p>
          <a:p>
            <a:r>
              <a:rPr lang="ru-RU" dirty="0" smtClean="0"/>
              <a:t> </a:t>
            </a:r>
            <a:r>
              <a:rPr lang="ru-RU" dirty="0"/>
              <a:t>музыка, </a:t>
            </a:r>
            <a:r>
              <a:rPr lang="ru-RU" dirty="0" smtClean="0"/>
              <a:t>пение.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10" descr="Картинка 569 из 11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5572164" cy="33883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286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/>
              <a:t>В будущих государственных деятелях старались развить чувство собственного достоинства и уважения к личности другого человека. Им внушали, что «все воспитанники равны ... а потому никто не может презирать других или гордиться перед прочими чем бы то ни было»; что преподавателям и гувернерам нужно всегда говорить правду, «ибо лгать начальнику – значит не уважать его». Запрещалось кричать на дядек или бранить их. В лицее не было телесных наказаний и казенной муштры. У каждого воспитанника была отдельная комната. В первые годы обучения оценок в лицее не ставили. Вместо этого профессора регулярно составляли характеристики, в которых анализировали природные наклонности ученика, его поведение, прилежание, успехи. </a:t>
            </a:r>
          </a:p>
        </p:txBody>
      </p:sp>
      <p:pic>
        <p:nvPicPr>
          <p:cNvPr id="3" name="Picture 2" descr="Картинка 48 из 1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165" y="357166"/>
            <a:ext cx="4116258" cy="614366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628" y="571480"/>
            <a:ext cx="307183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Царскосельский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лицей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Здесь жил А.С.Пушкин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square">
        <a:spAutoFit/>
      </a:bodyPr>
      <a:lstStyle>
        <a:defPPr>
          <a:defRPr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389</Words>
  <Application>Microsoft Office PowerPoint</Application>
  <PresentationFormat>Экран (4:3)</PresentationFormat>
  <Paragraphs>71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А. с. Пушкин.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2011-10-24T19:52:45Z</dcterms:created>
  <dcterms:modified xsi:type="dcterms:W3CDTF">2012-05-11T22:20:05Z</dcterms:modified>
</cp:coreProperties>
</file>