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257" r:id="rId3"/>
    <p:sldId id="259" r:id="rId4"/>
    <p:sldId id="260" r:id="rId5"/>
    <p:sldId id="293" r:id="rId6"/>
    <p:sldId id="275" r:id="rId7"/>
    <p:sldId id="294" r:id="rId8"/>
    <p:sldId id="266" r:id="rId9"/>
    <p:sldId id="300" r:id="rId10"/>
    <p:sldId id="270" r:id="rId11"/>
    <p:sldId id="295" r:id="rId12"/>
    <p:sldId id="272" r:id="rId13"/>
    <p:sldId id="273" r:id="rId14"/>
    <p:sldId id="274" r:id="rId15"/>
    <p:sldId id="287" r:id="rId16"/>
    <p:sldId id="296" r:id="rId17"/>
    <p:sldId id="297" r:id="rId18"/>
    <p:sldId id="298" r:id="rId19"/>
    <p:sldId id="292" r:id="rId20"/>
    <p:sldId id="299" r:id="rId21"/>
    <p:sldId id="291"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96620D0-B52A-4644-836E-EBE72EC0CD63}"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B443BA-2C35-4EF9-883B-D2917315C16A}"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29C5A9-5666-4EA8-A293-DDB4E1197565}"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0AF440-5FF4-49F1-AFCC-35212482BDEF}"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5C5DD07-2832-418A-AB95-D84E8059A09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57DA31-222A-4217-976B-D1F9B39E1EC3}"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15FF6C-B242-4F08-8DE2-6CB26BDC7433}"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707A02-6FAE-4384-A3A4-BBCAEF250840}"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1A21197-EEBB-400C-B94F-AC2C1F293549}"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005E5A-179D-408E-99C9-172FC8597305}"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81C0D6-9DFE-454C-A580-29345BFE8E8B}"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143AB94-F720-492F-B77D-51E90A948DE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random/>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85720" y="142852"/>
            <a:ext cx="8401080" cy="1428760"/>
          </a:xfrm>
        </p:spPr>
        <p:txBody>
          <a:bodyPr>
            <a:normAutofit fontScale="90000"/>
          </a:bodyPr>
          <a:lstStyle/>
          <a:p>
            <a:r>
              <a:rPr lang="ru-RU" b="1" dirty="0" smtClean="0">
                <a:solidFill>
                  <a:srgbClr val="FFFF00"/>
                </a:solidFill>
              </a:rPr>
              <a:t>Кризисы- что это и как помочь своему ребёнку.</a:t>
            </a:r>
            <a:br>
              <a:rPr lang="ru-RU" b="1" dirty="0" smtClean="0">
                <a:solidFill>
                  <a:srgbClr val="FFFF00"/>
                </a:solidFill>
              </a:rPr>
            </a:br>
            <a:r>
              <a:rPr lang="ru-RU" dirty="0" smtClean="0"/>
              <a:t> </a:t>
            </a:r>
            <a:r>
              <a:rPr lang="ru-RU" sz="1600" dirty="0" smtClean="0">
                <a:solidFill>
                  <a:srgbClr val="FFFF00"/>
                </a:solidFill>
              </a:rPr>
              <a:t>(Презентация </a:t>
            </a:r>
            <a:r>
              <a:rPr lang="ru-RU" sz="1600" dirty="0" smtClean="0">
                <a:solidFill>
                  <a:srgbClr val="FFFF00"/>
                </a:solidFill>
              </a:rPr>
              <a:t>для родителей </a:t>
            </a:r>
            <a:r>
              <a:rPr lang="ru-RU" sz="1600" dirty="0" smtClean="0">
                <a:solidFill>
                  <a:srgbClr val="FFFF00"/>
                </a:solidFill>
              </a:rPr>
              <a:t>подростков).</a:t>
            </a:r>
            <a:r>
              <a:rPr lang="ru-RU" sz="1600" dirty="0" smtClean="0">
                <a:solidFill>
                  <a:srgbClr val="FFFF00"/>
                </a:solidFill>
              </a:rPr>
              <a:t/>
            </a:r>
            <a:br>
              <a:rPr lang="ru-RU" sz="1600" dirty="0" smtClean="0">
                <a:solidFill>
                  <a:srgbClr val="FFFF00"/>
                </a:solidFill>
              </a:rPr>
            </a:br>
            <a:endParaRPr lang="ru-RU" sz="1600" b="1" dirty="0">
              <a:solidFill>
                <a:srgbClr val="FFFF00"/>
              </a:solidFill>
            </a:endParaRPr>
          </a:p>
        </p:txBody>
      </p:sp>
      <p:pic>
        <p:nvPicPr>
          <p:cNvPr id="4" name="Содержимое 3" descr="страх тени.jpg"/>
          <p:cNvPicPr>
            <a:picLocks noGrp="1" noChangeAspect="1"/>
          </p:cNvPicPr>
          <p:nvPr>
            <p:ph sz="half" idx="1"/>
          </p:nvPr>
        </p:nvPicPr>
        <p:blipFill>
          <a:blip r:embed="rId2"/>
          <a:stretch>
            <a:fillRect/>
          </a:stretch>
        </p:blipFill>
        <p:spPr>
          <a:xfrm>
            <a:off x="1142976" y="1714488"/>
            <a:ext cx="4610104" cy="4610104"/>
          </a:xfrm>
        </p:spPr>
      </p:pic>
      <p:sp>
        <p:nvSpPr>
          <p:cNvPr id="5" name="Содержимое 4"/>
          <p:cNvSpPr>
            <a:spLocks noGrp="1"/>
          </p:cNvSpPr>
          <p:nvPr>
            <p:ph sz="half" idx="2"/>
          </p:nvPr>
        </p:nvSpPr>
        <p:spPr>
          <a:xfrm>
            <a:off x="6143636" y="1928802"/>
            <a:ext cx="2543164" cy="4197361"/>
          </a:xfrm>
        </p:spPr>
        <p:txBody>
          <a:bodyPr>
            <a:normAutofit/>
          </a:bodyPr>
          <a:lstStyle/>
          <a:p>
            <a:endParaRPr lang="ru-RU" sz="1600" dirty="0" smtClean="0">
              <a:solidFill>
                <a:srgbClr val="FFFF00"/>
              </a:solidFill>
            </a:endParaRPr>
          </a:p>
          <a:p>
            <a:endParaRPr lang="ru-RU" sz="1600" dirty="0" smtClean="0">
              <a:solidFill>
                <a:srgbClr val="FFFF00"/>
              </a:solidFill>
            </a:endParaRPr>
          </a:p>
          <a:p>
            <a:endParaRPr lang="ru-RU" sz="1600" dirty="0" smtClean="0">
              <a:solidFill>
                <a:srgbClr val="FFFF00"/>
              </a:solidFill>
            </a:endParaRPr>
          </a:p>
          <a:p>
            <a:endParaRPr lang="ru-RU" sz="1600" dirty="0" smtClean="0">
              <a:solidFill>
                <a:srgbClr val="FFFF00"/>
              </a:solidFill>
            </a:endParaRPr>
          </a:p>
          <a:p>
            <a:endParaRPr lang="ru-RU" sz="1600" smtClean="0">
              <a:solidFill>
                <a:srgbClr val="FFFF00"/>
              </a:solidFill>
            </a:endParaRPr>
          </a:p>
          <a:p>
            <a:r>
              <a:rPr lang="ru-RU" sz="1600" smtClean="0">
                <a:solidFill>
                  <a:srgbClr val="FFFF00"/>
                </a:solidFill>
              </a:rPr>
              <a:t>Подготовила </a:t>
            </a:r>
            <a:r>
              <a:rPr lang="ru-RU" sz="1600" dirty="0" smtClean="0">
                <a:solidFill>
                  <a:srgbClr val="FFFF00"/>
                </a:solidFill>
              </a:rPr>
              <a:t>педагог- психолог ГБОУ ЦПМСС Выборгского р-на </a:t>
            </a:r>
          </a:p>
          <a:p>
            <a:r>
              <a:rPr lang="ru-RU" sz="1600" dirty="0" smtClean="0">
                <a:solidFill>
                  <a:srgbClr val="FFFF00"/>
                </a:solidFill>
              </a:rPr>
              <a:t>г. Санкт – Петербурга</a:t>
            </a:r>
          </a:p>
          <a:p>
            <a:r>
              <a:rPr lang="ru-RU" sz="1600" dirty="0" smtClean="0">
                <a:solidFill>
                  <a:srgbClr val="FFFF00"/>
                </a:solidFill>
              </a:rPr>
              <a:t>Побединская Ирина Викторовна</a:t>
            </a:r>
            <a:endParaRPr lang="ru-RU" sz="1600" dirty="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ppt_w</p:attrName>
                                        </p:attrNameLst>
                                      </p:cBhvr>
                                      <p:tavLst>
                                        <p:tav tm="0" fmla="#ppt_w*sin(2.5*pi*$)">
                                          <p:val>
                                            <p:fltVal val="0"/>
                                          </p:val>
                                        </p:tav>
                                        <p:tav tm="100000">
                                          <p:val>
                                            <p:fltVal val="1"/>
                                          </p:val>
                                        </p:tav>
                                      </p:tavLst>
                                    </p:anim>
                                    <p:anim calcmode="lin" valueType="num">
                                      <p:cBhvr>
                                        <p:cTn id="9" dur="1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79388" y="188913"/>
            <a:ext cx="8785225" cy="6480175"/>
          </a:xfrm>
        </p:spPr>
        <p:txBody>
          <a:bodyPr/>
          <a:lstStyle/>
          <a:p>
            <a:pPr algn="ctr">
              <a:lnSpc>
                <a:spcPct val="90000"/>
              </a:lnSpc>
              <a:buFont typeface="Wingdings" pitchFamily="2" charset="2"/>
              <a:buNone/>
            </a:pPr>
            <a:r>
              <a:rPr lang="ru-RU" sz="2400" dirty="0"/>
              <a:t>		</a:t>
            </a:r>
            <a:r>
              <a:rPr lang="ru-RU" sz="2800" dirty="0" smtClean="0">
                <a:solidFill>
                  <a:srgbClr val="FFFF00"/>
                </a:solidFill>
              </a:rPr>
              <a:t>Процесс </a:t>
            </a:r>
            <a:r>
              <a:rPr lang="ru-RU" sz="2800" dirty="0">
                <a:solidFill>
                  <a:srgbClr val="FFFF00"/>
                </a:solidFill>
              </a:rPr>
              <a:t>адаптации детей после развода условно делят на три фазы</a:t>
            </a:r>
            <a:r>
              <a:rPr lang="ru-RU" sz="2800" dirty="0">
                <a:solidFill>
                  <a:srgbClr val="00B0F0"/>
                </a:solidFill>
              </a:rPr>
              <a:t>:</a:t>
            </a:r>
          </a:p>
          <a:p>
            <a:pPr lvl="1">
              <a:lnSpc>
                <a:spcPct val="90000"/>
              </a:lnSpc>
              <a:buFont typeface="Wingdings" pitchFamily="2" charset="2"/>
              <a:buChar char="ь"/>
            </a:pPr>
            <a:r>
              <a:rPr lang="ru-RU" sz="2400" dirty="0"/>
              <a:t>Первая, самая острая фаза, длится примерно около двух лет. Это время эмоциональной и физической разлуки одного из супругов с детьми. </a:t>
            </a:r>
            <a:endParaRPr lang="ru-RU" sz="2400" dirty="0" smtClean="0"/>
          </a:p>
          <a:p>
            <a:pPr lvl="1">
              <a:lnSpc>
                <a:spcPct val="90000"/>
              </a:lnSpc>
              <a:buFont typeface="Wingdings" pitchFamily="2" charset="2"/>
              <a:buChar char="ь"/>
            </a:pPr>
            <a:r>
              <a:rPr lang="ru-RU" sz="2400" dirty="0" smtClean="0"/>
              <a:t>Вторая фаза – переходная. Взрослые налаживают жизнь друг без друга, испытывая подъёмы и спады</a:t>
            </a:r>
            <a:r>
              <a:rPr lang="ru-RU" sz="2400" dirty="0" smtClean="0"/>
              <a:t>.</a:t>
            </a:r>
          </a:p>
          <a:p>
            <a:pPr lvl="1">
              <a:lnSpc>
                <a:spcPct val="90000"/>
              </a:lnSpc>
              <a:buFont typeface="Wingdings" pitchFamily="2" charset="2"/>
              <a:buChar char="ь"/>
            </a:pPr>
            <a:r>
              <a:rPr lang="ru-RU" sz="2400" dirty="0" smtClean="0"/>
              <a:t>Третья фаза означает создание нового жизненного стиля. Один или оба родителя заводят  новые семьи. Если дети не подготовлены к этому, их отношения с приёмными родителями могут складываться очень сложно, вызывать напряжение как у взрослых, так и у детей.</a:t>
            </a:r>
            <a:endParaRPr lang="ru-RU" sz="2400"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Травматические кризисы</a:t>
            </a:r>
            <a:endParaRPr lang="ru-RU" dirty="0">
              <a:solidFill>
                <a:srgbClr val="FF0000"/>
              </a:solidFill>
            </a:endParaRPr>
          </a:p>
        </p:txBody>
      </p:sp>
      <p:pic>
        <p:nvPicPr>
          <p:cNvPr id="4" name="Содержимое 3" descr="отчаяние.jpg"/>
          <p:cNvPicPr>
            <a:picLocks noGrp="1" noChangeAspect="1"/>
          </p:cNvPicPr>
          <p:nvPr>
            <p:ph idx="1"/>
          </p:nvPr>
        </p:nvPicPr>
        <p:blipFill>
          <a:blip r:embed="rId2"/>
          <a:stretch>
            <a:fillRect/>
          </a:stretch>
        </p:blipFill>
        <p:spPr>
          <a:xfrm>
            <a:off x="1432983" y="1600200"/>
            <a:ext cx="6278033" cy="4708525"/>
          </a:xfrm>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4282" y="285728"/>
            <a:ext cx="3251231" cy="1149372"/>
          </a:xfrm>
        </p:spPr>
        <p:txBody>
          <a:bodyPr/>
          <a:lstStyle/>
          <a:p>
            <a:pPr algn="ctr"/>
            <a:r>
              <a:rPr lang="ru-RU" sz="2600" b="1" dirty="0" smtClean="0">
                <a:solidFill>
                  <a:srgbClr val="FF0000"/>
                </a:solidFill>
              </a:rPr>
              <a:t>Травматические </a:t>
            </a:r>
            <a:r>
              <a:rPr lang="ru-RU" sz="2600" b="1" dirty="0">
                <a:solidFill>
                  <a:srgbClr val="FF0000"/>
                </a:solidFill>
              </a:rPr>
              <a:t>кризисы</a:t>
            </a:r>
          </a:p>
        </p:txBody>
      </p:sp>
      <p:sp>
        <p:nvSpPr>
          <p:cNvPr id="18435" name="Rectangle 3"/>
          <p:cNvSpPr>
            <a:spLocks noGrp="1" noChangeArrowheads="1"/>
          </p:cNvSpPr>
          <p:nvPr>
            <p:ph type="body" idx="2"/>
          </p:nvPr>
        </p:nvSpPr>
        <p:spPr/>
        <p:txBody>
          <a:bodyPr>
            <a:normAutofit lnSpcReduction="10000"/>
          </a:bodyPr>
          <a:lstStyle/>
          <a:p>
            <a:pPr>
              <a:lnSpc>
                <a:spcPct val="80000"/>
              </a:lnSpc>
              <a:buFont typeface="Wingdings" pitchFamily="2" charset="2"/>
              <a:buNone/>
            </a:pPr>
            <a:r>
              <a:rPr lang="ru-RU" sz="2400" i="1" dirty="0"/>
              <a:t>		Травматические кризисы </a:t>
            </a:r>
            <a:r>
              <a:rPr lang="ru-RU" sz="2400" dirty="0"/>
              <a:t>возникают в результате внезапного кратковременного или длительного воздействия событий, выходящих за рамки нормального человеческого опыта, к которым человек, как правило, не является готовым.</a:t>
            </a:r>
          </a:p>
          <a:p>
            <a:pPr>
              <a:lnSpc>
                <a:spcPct val="80000"/>
              </a:lnSpc>
              <a:buFont typeface="Wingdings" pitchFamily="2" charset="2"/>
              <a:buNone/>
            </a:pPr>
            <a:r>
              <a:rPr lang="ru-RU" sz="2400" dirty="0"/>
              <a:t>		</a:t>
            </a:r>
          </a:p>
        </p:txBody>
      </p:sp>
      <p:pic>
        <p:nvPicPr>
          <p:cNvPr id="5" name="Содержимое 4" descr="белый среди негров.jpg"/>
          <p:cNvPicPr>
            <a:picLocks noGrp="1" noChangeAspect="1"/>
          </p:cNvPicPr>
          <p:nvPr>
            <p:ph sz="half" idx="1"/>
          </p:nvPr>
        </p:nvPicPr>
        <p:blipFill>
          <a:blip r:embed="rId2"/>
          <a:stretch>
            <a:fillRect/>
          </a:stretch>
        </p:blipFill>
        <p:spPr>
          <a:xfrm>
            <a:off x="3575050" y="1034937"/>
            <a:ext cx="5111750" cy="4329339"/>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decel="50000" fill="hold">
                                          <p:stCondLst>
                                            <p:cond delay="0"/>
                                          </p:stCondLst>
                                        </p:cTn>
                                        <p:tgtEl>
                                          <p:spTgt spid="184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4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434"/>
                                        </p:tgtEl>
                                        <p:attrNameLst>
                                          <p:attrName>ppt_w</p:attrName>
                                        </p:attrNameLst>
                                      </p:cBhvr>
                                      <p:tavLst>
                                        <p:tav tm="0">
                                          <p:val>
                                            <p:strVal val="#ppt_w*.05"/>
                                          </p:val>
                                        </p:tav>
                                        <p:tav tm="100000">
                                          <p:val>
                                            <p:strVal val="#ppt_w"/>
                                          </p:val>
                                        </p:tav>
                                      </p:tavLst>
                                    </p:anim>
                                    <p:anim calcmode="lin" valueType="num">
                                      <p:cBhvr>
                                        <p:cTn id="10" dur="1000" fill="hold"/>
                                        <p:tgtEl>
                                          <p:spTgt spid="184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4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4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4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nSpc>
                <a:spcPct val="80000"/>
              </a:lnSpc>
            </a:pP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Выделяют </a:t>
            </a:r>
            <a:r>
              <a:rPr lang="ru-RU" sz="1800" b="1" i="1" dirty="0" smtClean="0">
                <a:solidFill>
                  <a:srgbClr val="FF0000"/>
                </a:solidFill>
              </a:rPr>
              <a:t>травмы</a:t>
            </a:r>
            <a:r>
              <a:rPr lang="ru-RU" sz="1800" dirty="0" smtClean="0"/>
              <a:t>:</a:t>
            </a:r>
            <a:br>
              <a:rPr lang="ru-RU" sz="1800" dirty="0" smtClean="0"/>
            </a:br>
            <a:r>
              <a:rPr lang="ru-RU" sz="1800" dirty="0" smtClean="0"/>
              <a:t>	- причинённые каким-либо стихийным или природным бедствием;</a:t>
            </a:r>
            <a:br>
              <a:rPr lang="ru-RU" sz="1800" dirty="0" smtClean="0"/>
            </a:br>
            <a:r>
              <a:rPr lang="ru-RU" sz="1800" dirty="0" smtClean="0"/>
              <a:t>	- причинённые людьми (все виды насилия, жестокое обращение, сексуальное злоупотребление, война, теракты</a:t>
            </a:r>
            <a:r>
              <a:rPr lang="ru-RU" sz="2000" dirty="0" smtClean="0"/>
              <a:t>).</a:t>
            </a:r>
            <a:r>
              <a:rPr lang="ru-RU" dirty="0" smtClean="0"/>
              <a:t/>
            </a:r>
            <a:br>
              <a:rPr lang="ru-RU" dirty="0" smtClean="0"/>
            </a:br>
            <a:endParaRPr lang="ru-RU" dirty="0"/>
          </a:p>
        </p:txBody>
      </p:sp>
      <p:pic>
        <p:nvPicPr>
          <p:cNvPr id="1026" name="Picture 2" descr="C:\психолог\фото- эмоции\для презентации\две собаки- конфликт.jpg"/>
          <p:cNvPicPr>
            <a:picLocks noGrp="1" noChangeAspect="1" noChangeArrowheads="1"/>
          </p:cNvPicPr>
          <p:nvPr>
            <p:ph idx="1"/>
          </p:nvPr>
        </p:nvPicPr>
        <p:blipFill>
          <a:blip r:embed="rId2"/>
          <a:stretch>
            <a:fillRect/>
          </a:stretch>
        </p:blipFill>
        <p:spPr bwMode="auto">
          <a:xfrm>
            <a:off x="2217737" y="1600200"/>
            <a:ext cx="4708525" cy="4708525"/>
          </a:xfrm>
          <a:prstGeom prst="rect">
            <a:avLst/>
          </a:prstGeom>
          <a:noFill/>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i="1" dirty="0" smtClean="0">
                <a:solidFill>
                  <a:srgbClr val="FF0000"/>
                </a:solidFill>
              </a:rPr>
              <a:t>Психологическое насилие,</a:t>
            </a:r>
            <a:r>
              <a:rPr lang="ru-RU" dirty="0" smtClean="0">
                <a:solidFill>
                  <a:srgbClr val="FF0000"/>
                </a:solidFill>
              </a:rPr>
              <a:t> может быть двух видов:</a:t>
            </a:r>
            <a:endParaRPr lang="ru-RU" dirty="0">
              <a:solidFill>
                <a:srgbClr val="FF0000"/>
              </a:solidFill>
            </a:endParaRPr>
          </a:p>
        </p:txBody>
      </p:sp>
      <p:sp>
        <p:nvSpPr>
          <p:cNvPr id="20483" name="Rectangle 3"/>
          <p:cNvSpPr>
            <a:spLocks noGrp="1" noChangeArrowheads="1"/>
          </p:cNvSpPr>
          <p:nvPr>
            <p:ph type="body" idx="2"/>
          </p:nvPr>
        </p:nvSpPr>
        <p:spPr/>
        <p:txBody>
          <a:bodyPr>
            <a:normAutofit fontScale="92500" lnSpcReduction="10000"/>
          </a:bodyPr>
          <a:lstStyle/>
          <a:p>
            <a:pPr>
              <a:lnSpc>
                <a:spcPct val="80000"/>
              </a:lnSpc>
              <a:buFont typeface="Wingdings" pitchFamily="2" charset="2"/>
              <a:buNone/>
            </a:pPr>
            <a:r>
              <a:rPr lang="ru-RU" sz="2400" i="1" dirty="0"/>
              <a:t>	</a:t>
            </a:r>
            <a:endParaRPr lang="ru-RU" sz="2400" dirty="0">
              <a:solidFill>
                <a:schemeClr val="tx2"/>
              </a:solidFill>
            </a:endParaRPr>
          </a:p>
          <a:p>
            <a:pPr lvl="1">
              <a:lnSpc>
                <a:spcPct val="80000"/>
              </a:lnSpc>
              <a:buFont typeface="Wingdings" pitchFamily="2" charset="2"/>
              <a:buChar char="Ш"/>
            </a:pPr>
            <a:r>
              <a:rPr lang="ru-RU" dirty="0"/>
              <a:t>	</a:t>
            </a:r>
            <a:r>
              <a:rPr lang="ru-RU" sz="1600" dirty="0"/>
              <a:t>Психологическое пренебрежение – последовательная неспособность родителя или лица, осуществляющего уход, обеспечить ребёнку необходимую поддержку, внимание, психологическую защиту, отсутствие привязанности к ребёнку.</a:t>
            </a:r>
          </a:p>
          <a:p>
            <a:pPr lvl="1">
              <a:lnSpc>
                <a:spcPct val="80000"/>
              </a:lnSpc>
              <a:buFont typeface="Wingdings" pitchFamily="2" charset="2"/>
              <a:buChar char="Ш"/>
            </a:pPr>
            <a:r>
              <a:rPr lang="ru-RU" sz="1600" dirty="0"/>
              <a:t>	Психологическое жестокое обращение – хронические действия, совершаемые взрослыми с целью издевательства над ребёнком, его унижения, оскорбления, высмеивания.</a:t>
            </a:r>
          </a:p>
          <a:p>
            <a:pPr>
              <a:lnSpc>
                <a:spcPct val="80000"/>
              </a:lnSpc>
              <a:buFont typeface="Wingdings" pitchFamily="2" charset="2"/>
              <a:buNone/>
            </a:pPr>
            <a:r>
              <a:rPr lang="ru-RU" sz="1600" dirty="0"/>
              <a:t>		</a:t>
            </a:r>
          </a:p>
        </p:txBody>
      </p:sp>
      <p:pic>
        <p:nvPicPr>
          <p:cNvPr id="5" name="Содержимое 4" descr="угроза.jpg"/>
          <p:cNvPicPr>
            <a:picLocks noGrp="1" noChangeAspect="1"/>
          </p:cNvPicPr>
          <p:nvPr>
            <p:ph sz="half" idx="1"/>
          </p:nvPr>
        </p:nvPicPr>
        <p:blipFill>
          <a:blip r:embed="rId2"/>
          <a:stretch>
            <a:fillRect/>
          </a:stretch>
        </p:blipFill>
        <p:spPr>
          <a:xfrm>
            <a:off x="3930528" y="785794"/>
            <a:ext cx="4756271" cy="4643470"/>
          </a:xfrm>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ru-RU" sz="2400" b="1" dirty="0">
                <a:solidFill>
                  <a:srgbClr val="FF0000"/>
                </a:solidFill>
              </a:rPr>
              <a:t>Психологическое </a:t>
            </a:r>
            <a:r>
              <a:rPr lang="en-US" sz="2400" b="1" dirty="0">
                <a:solidFill>
                  <a:srgbClr val="FF0000"/>
                </a:solidFill>
              </a:rPr>
              <a:t/>
            </a:r>
            <a:br>
              <a:rPr lang="en-US" sz="2400" b="1" dirty="0">
                <a:solidFill>
                  <a:srgbClr val="FF0000"/>
                </a:solidFill>
              </a:rPr>
            </a:br>
            <a:r>
              <a:rPr lang="ru-RU" sz="2400" b="1" dirty="0">
                <a:solidFill>
                  <a:srgbClr val="FF0000"/>
                </a:solidFill>
              </a:rPr>
              <a:t>(эмоциональное) насилие</a:t>
            </a:r>
          </a:p>
        </p:txBody>
      </p:sp>
      <p:sp>
        <p:nvSpPr>
          <p:cNvPr id="33795" name="Rectangle 3"/>
          <p:cNvSpPr>
            <a:spLocks noGrp="1" noChangeArrowheads="1"/>
          </p:cNvSpPr>
          <p:nvPr>
            <p:ph type="body" idx="2"/>
          </p:nvPr>
        </p:nvSpPr>
        <p:spPr>
          <a:xfrm>
            <a:off x="500034" y="1435100"/>
            <a:ext cx="2965479" cy="5422900"/>
          </a:xfrm>
        </p:spPr>
        <p:txBody>
          <a:bodyPr/>
          <a:lstStyle/>
          <a:p>
            <a:pPr marL="85725">
              <a:lnSpc>
                <a:spcPct val="80000"/>
              </a:lnSpc>
              <a:buFont typeface="Arial" pitchFamily="34" charset="0"/>
              <a:buChar char="•"/>
            </a:pPr>
            <a:r>
              <a:rPr lang="ru-RU" sz="1400" b="1" dirty="0" smtClean="0"/>
              <a:t>открытое неприятие и постоянная критика ребёнка;</a:t>
            </a:r>
          </a:p>
          <a:p>
            <a:pPr marL="85725" lvl="1">
              <a:lnSpc>
                <a:spcPct val="80000"/>
              </a:lnSpc>
              <a:buFont typeface="Arial" pitchFamily="34" charset="0"/>
              <a:buChar char="•"/>
            </a:pPr>
            <a:r>
              <a:rPr lang="ru-RU" sz="1400" b="1" dirty="0" smtClean="0"/>
              <a:t>угрозы </a:t>
            </a:r>
            <a:r>
              <a:rPr lang="ru-RU" sz="1400" b="1" dirty="0"/>
              <a:t>в адрес ребёнка, проявляющиеся в словесной форме без физического насилия;</a:t>
            </a:r>
          </a:p>
          <a:p>
            <a:pPr marL="85725" lvl="1">
              <a:lnSpc>
                <a:spcPct val="80000"/>
              </a:lnSpc>
              <a:buFont typeface="Arial" pitchFamily="34" charset="0"/>
              <a:buChar char="•"/>
            </a:pPr>
            <a:r>
              <a:rPr lang="ru-RU" sz="1400" b="1" dirty="0"/>
              <a:t>преднамеренная физическая или социальная изоляция ребёнка;</a:t>
            </a:r>
          </a:p>
          <a:p>
            <a:pPr marL="85725" lvl="1">
              <a:lnSpc>
                <a:spcPct val="80000"/>
              </a:lnSpc>
              <a:buFont typeface="Arial" pitchFamily="34" charset="0"/>
              <a:buChar char="•"/>
            </a:pPr>
            <a:r>
              <a:rPr lang="ru-RU" sz="1400" b="1" dirty="0"/>
              <a:t>предъявление к нему чрезмерных требований, не соответствующих возрасту или возможностям;</a:t>
            </a:r>
          </a:p>
          <a:p>
            <a:pPr marL="85725" lvl="1">
              <a:lnSpc>
                <a:spcPct val="80000"/>
              </a:lnSpc>
              <a:buFont typeface="Arial" pitchFamily="34" charset="0"/>
              <a:buChar char="•"/>
            </a:pPr>
            <a:r>
              <a:rPr lang="ru-RU" sz="1400" b="1" dirty="0"/>
              <a:t>ложь и невыполнение взрослыми обещаний;</a:t>
            </a:r>
          </a:p>
          <a:p>
            <a:pPr marL="85725" lvl="1">
              <a:lnSpc>
                <a:spcPct val="80000"/>
              </a:lnSpc>
              <a:buFont typeface="Arial" pitchFamily="34" charset="0"/>
              <a:buChar char="•"/>
            </a:pPr>
            <a:r>
              <a:rPr lang="ru-RU" sz="1400" b="1" dirty="0"/>
              <a:t>однократное грубое психическое воздействие, вызвавшее у ребёнка психическую травму.</a:t>
            </a:r>
          </a:p>
        </p:txBody>
      </p:sp>
      <p:pic>
        <p:nvPicPr>
          <p:cNvPr id="5" name="Содержимое 4" descr="стрижка- рсстройство.jpg"/>
          <p:cNvPicPr>
            <a:picLocks noGrp="1" noChangeAspect="1"/>
          </p:cNvPicPr>
          <p:nvPr>
            <p:ph sz="half" idx="1"/>
          </p:nvPr>
        </p:nvPicPr>
        <p:blipFill>
          <a:blip r:embed="rId2"/>
          <a:stretch>
            <a:fillRect/>
          </a:stretch>
        </p:blipFill>
        <p:spPr>
          <a:xfrm>
            <a:off x="4500563" y="700044"/>
            <a:ext cx="4186238" cy="4372029"/>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794"/>
                                        </p:tgtEl>
                                        <p:attrNameLst>
                                          <p:attrName>ppt_y</p:attrName>
                                        </p:attrNameLst>
                                      </p:cBhvr>
                                      <p:tavLst>
                                        <p:tav tm="0">
                                          <p:val>
                                            <p:strVal val="#ppt_y"/>
                                          </p:val>
                                        </p:tav>
                                        <p:tav tm="100000">
                                          <p:val>
                                            <p:strVal val="#ppt_y"/>
                                          </p:val>
                                        </p:tav>
                                      </p:tavLst>
                                    </p:anim>
                                    <p:anim calcmode="lin" valueType="num">
                                      <p:cBhvr>
                                        <p:cTn id="9" dur="500" fill="hold"/>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7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rPr>
              <a:t>Суицидальное поведение.</a:t>
            </a:r>
            <a:endParaRPr lang="ru-RU" dirty="0">
              <a:solidFill>
                <a:schemeClr val="bg1"/>
              </a:solidFill>
            </a:endParaRPr>
          </a:p>
        </p:txBody>
      </p:sp>
      <p:pic>
        <p:nvPicPr>
          <p:cNvPr id="4" name="Содержимое 3" descr="суицид.jpg"/>
          <p:cNvPicPr>
            <a:picLocks noGrp="1" noChangeAspect="1"/>
          </p:cNvPicPr>
          <p:nvPr>
            <p:ph idx="1"/>
          </p:nvPr>
        </p:nvPicPr>
        <p:blipFill>
          <a:blip r:embed="rId2"/>
          <a:stretch>
            <a:fillRect/>
          </a:stretch>
        </p:blipFill>
        <p:spPr>
          <a:xfrm>
            <a:off x="2923236" y="1600200"/>
            <a:ext cx="3297527" cy="4708525"/>
          </a:xfrm>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4638"/>
            <a:ext cx="8115328" cy="582594"/>
          </a:xfrm>
        </p:spPr>
        <p:txBody>
          <a:bodyPr>
            <a:normAutofit fontScale="90000"/>
          </a:bodyPr>
          <a:lstStyle/>
          <a:p>
            <a:endParaRPr lang="ru-RU" dirty="0"/>
          </a:p>
        </p:txBody>
      </p:sp>
      <p:sp>
        <p:nvSpPr>
          <p:cNvPr id="3" name="Содержимое 2"/>
          <p:cNvSpPr>
            <a:spLocks noGrp="1"/>
          </p:cNvSpPr>
          <p:nvPr>
            <p:ph idx="1"/>
          </p:nvPr>
        </p:nvSpPr>
        <p:spPr>
          <a:xfrm>
            <a:off x="642910" y="857232"/>
            <a:ext cx="8043890" cy="5238768"/>
          </a:xfrm>
        </p:spPr>
        <p:txBody>
          <a:bodyPr/>
          <a:lstStyle/>
          <a:p>
            <a:r>
              <a:rPr lang="ru-RU" sz="2400" b="1" i="1" dirty="0" smtClean="0">
                <a:solidFill>
                  <a:srgbClr val="FF0000"/>
                </a:solidFill>
              </a:rPr>
              <a:t>Суицидальное поведение</a:t>
            </a:r>
            <a:r>
              <a:rPr lang="ru-RU" sz="2400" b="1" i="1" dirty="0" smtClean="0"/>
              <a:t> </a:t>
            </a:r>
            <a:r>
              <a:rPr lang="ru-RU" sz="2400" b="1" dirty="0" smtClean="0"/>
              <a:t>– </a:t>
            </a:r>
            <a:r>
              <a:rPr lang="ru-RU" sz="2400" dirty="0" smtClean="0"/>
              <a:t>это проявление суицидальной активности – мысли, намерения, высказывания, угрозы, попытки, покушения. Психологический смысл суицида чаще всего заключается в </a:t>
            </a:r>
            <a:r>
              <a:rPr lang="ru-RU" sz="2400" dirty="0" err="1" smtClean="0"/>
              <a:t>отреагировании</a:t>
            </a:r>
            <a:r>
              <a:rPr lang="ru-RU" sz="2400" dirty="0" smtClean="0"/>
              <a:t> аффекта, снятии эмоционального напряжения, ухода от той ситуации, в которой волей или неволей оказывается человек. Люди, совершающие суицид, обычно страдают от сильной душевной боли и находятся в состоянии стресса, а также чувствуют невозможность справиться со своими проблемами</a:t>
            </a:r>
            <a:endParaRPr lang="ru-RU" sz="2400" dirty="0"/>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8043890" cy="511156"/>
          </a:xfrm>
        </p:spPr>
        <p:txBody>
          <a:bodyPr>
            <a:normAutofit fontScale="90000"/>
          </a:bodyPr>
          <a:lstStyle/>
          <a:p>
            <a:endParaRPr lang="ru-RU" dirty="0"/>
          </a:p>
        </p:txBody>
      </p:sp>
      <p:pic>
        <p:nvPicPr>
          <p:cNvPr id="4" name="Содержимое 3" descr="тоскующий пёс.jpg"/>
          <p:cNvPicPr>
            <a:picLocks noGrp="1" noChangeAspect="1"/>
          </p:cNvPicPr>
          <p:nvPr>
            <p:ph idx="1"/>
          </p:nvPr>
        </p:nvPicPr>
        <p:blipFill>
          <a:blip r:embed="rId2"/>
          <a:stretch>
            <a:fillRect/>
          </a:stretch>
        </p:blipFill>
        <p:spPr>
          <a:xfrm>
            <a:off x="1142976" y="928670"/>
            <a:ext cx="6949299" cy="4635128"/>
          </a:xfrm>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Как помочь ребёнку</a:t>
            </a:r>
            <a:endParaRPr lang="ru-RU" dirty="0">
              <a:solidFill>
                <a:srgbClr val="00B050"/>
              </a:solidFill>
            </a:endParaRPr>
          </a:p>
        </p:txBody>
      </p:sp>
      <p:sp>
        <p:nvSpPr>
          <p:cNvPr id="3" name="Содержимое 2"/>
          <p:cNvSpPr>
            <a:spLocks noGrp="1"/>
          </p:cNvSpPr>
          <p:nvPr>
            <p:ph idx="1"/>
          </p:nvPr>
        </p:nvSpPr>
        <p:spPr/>
        <p:txBody>
          <a:bodyPr/>
          <a:lstStyle/>
          <a:p>
            <a:r>
              <a:rPr lang="ru-RU" dirty="0" smtClean="0">
                <a:solidFill>
                  <a:srgbClr val="FFFF00"/>
                </a:solidFill>
              </a:rPr>
              <a:t>Будьте рядом- слушайте, сочувствуйте, демонстрируйте любовь</a:t>
            </a:r>
          </a:p>
          <a:p>
            <a:r>
              <a:rPr lang="ru-RU" dirty="0" smtClean="0">
                <a:solidFill>
                  <a:srgbClr val="FFFF00"/>
                </a:solidFill>
              </a:rPr>
              <a:t>Убедите обратиться за помощью к психологу</a:t>
            </a:r>
          </a:p>
          <a:p>
            <a:r>
              <a:rPr lang="ru-RU" dirty="0" smtClean="0">
                <a:solidFill>
                  <a:srgbClr val="FFFF00"/>
                </a:solidFill>
              </a:rPr>
              <a:t>Будьте бдительны, относитесь серьёзно</a:t>
            </a:r>
          </a:p>
          <a:p>
            <a:r>
              <a:rPr lang="ru-RU" dirty="0" smtClean="0">
                <a:solidFill>
                  <a:srgbClr val="FFFF00"/>
                </a:solidFill>
              </a:rPr>
              <a:t>Будьте в контакте с друзьями и родственниками</a:t>
            </a:r>
          </a:p>
          <a:p>
            <a:r>
              <a:rPr lang="ru-RU" dirty="0" smtClean="0">
                <a:solidFill>
                  <a:srgbClr val="FFFF00"/>
                </a:solidFill>
              </a:rPr>
              <a:t>Будьте тактичны, не разглашайте тайны</a:t>
            </a:r>
            <a:endParaRPr lang="ru-RU" dirty="0">
              <a:solidFill>
                <a:srgbClr val="FFFF00"/>
              </a:solidFill>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692150"/>
            <a:ext cx="8229600" cy="5545138"/>
          </a:xfrm>
        </p:spPr>
        <p:txBody>
          <a:bodyPr/>
          <a:lstStyle/>
          <a:p>
            <a:pPr algn="ctr">
              <a:buFont typeface="Wingdings" pitchFamily="2" charset="2"/>
              <a:buNone/>
            </a:pPr>
            <a:r>
              <a:rPr lang="ru-RU" sz="2800" b="1" i="1" dirty="0">
                <a:solidFill>
                  <a:srgbClr val="FF0000"/>
                </a:solidFill>
              </a:rPr>
              <a:t>Кризис</a:t>
            </a:r>
            <a:r>
              <a:rPr lang="ru-RU" sz="2800" b="1" dirty="0">
                <a:solidFill>
                  <a:srgbClr val="FF0000"/>
                </a:solidFill>
              </a:rPr>
              <a:t>, </a:t>
            </a:r>
            <a:r>
              <a:rPr lang="ru-RU" sz="2800" b="1" dirty="0">
                <a:solidFill>
                  <a:schemeClr val="tx2"/>
                </a:solidFill>
              </a:rPr>
              <a:t>от греческого </a:t>
            </a:r>
            <a:r>
              <a:rPr lang="en-US" sz="2800" b="1" dirty="0" err="1">
                <a:solidFill>
                  <a:schemeClr val="tx2"/>
                </a:solidFill>
              </a:rPr>
              <a:t>krineo</a:t>
            </a:r>
            <a:r>
              <a:rPr lang="ru-RU" sz="2800" b="1" dirty="0">
                <a:solidFill>
                  <a:schemeClr val="tx2"/>
                </a:solidFill>
              </a:rPr>
              <a:t>, </a:t>
            </a:r>
            <a:endParaRPr lang="en-US" sz="2800" b="1" dirty="0">
              <a:solidFill>
                <a:schemeClr val="tx2"/>
              </a:solidFill>
            </a:endParaRPr>
          </a:p>
          <a:p>
            <a:pPr algn="ctr">
              <a:buFont typeface="Wingdings" pitchFamily="2" charset="2"/>
              <a:buNone/>
            </a:pPr>
            <a:r>
              <a:rPr lang="ru-RU" sz="2800" b="1" dirty="0">
                <a:solidFill>
                  <a:schemeClr val="tx2"/>
                </a:solidFill>
              </a:rPr>
              <a:t>буквально означает «разделение дорог»</a:t>
            </a:r>
            <a:endParaRPr lang="en-US" sz="2800" b="1" dirty="0">
              <a:solidFill>
                <a:schemeClr val="tx2"/>
              </a:solidFill>
            </a:endParaRPr>
          </a:p>
          <a:p>
            <a:pPr>
              <a:buFont typeface="Wingdings" pitchFamily="2" charset="2"/>
              <a:buNone/>
            </a:pPr>
            <a:r>
              <a:rPr lang="en-US" sz="2800" dirty="0"/>
              <a:t>		</a:t>
            </a:r>
            <a:r>
              <a:rPr lang="ru-RU" sz="2800" dirty="0"/>
              <a:t>В китайском языке слово «кризис» состоит из двух иероглифов, один из которых означает «опасность», а другой – «возможность».</a:t>
            </a:r>
            <a:endParaRPr lang="en-US" sz="2800" dirty="0"/>
          </a:p>
          <a:p>
            <a:pPr>
              <a:buFont typeface="Wingdings" pitchFamily="2" charset="2"/>
              <a:buNone/>
            </a:pPr>
            <a:r>
              <a:rPr lang="en-US" sz="2800" dirty="0"/>
              <a:t>		</a:t>
            </a:r>
            <a:r>
              <a:rPr lang="ru-RU" sz="2800" dirty="0"/>
              <a:t>Таким образом, слово «кризис» несёт в себе оттенок чрезвычайности, угрозы и необходимости в действии. Само понятие «кризис» реально означает острую ситуацию для принятия какого-то решения, поворотный пункт, важнейший момент.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075">
                                            <p:txEl>
                                              <p:pRg st="0" end="0"/>
                                            </p:txEl>
                                          </p:spTgt>
                                        </p:tgtEl>
                                        <p:attrNameLst>
                                          <p:attrName>style.visibility</p:attrName>
                                        </p:attrNameLst>
                                      </p:cBhvr>
                                      <p:to>
                                        <p:strVal val="visible"/>
                                      </p:to>
                                    </p:set>
                                    <p:anim calcmode="discrete" valueType="clr">
                                      <p:cBhvr override="childStyle">
                                        <p:cTn id="7" dur="80"/>
                                        <p:tgtEl>
                                          <p:spTgt spid="30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5">
                                            <p:txEl>
                                              <p:pRg st="0" end="0"/>
                                            </p:txEl>
                                          </p:spTgt>
                                        </p:tgtEl>
                                        <p:attrNameLst>
                                          <p:attrName>fill.type</p:attrName>
                                        </p:attrNameLst>
                                      </p:cBhvr>
                                      <p:to>
                                        <p:strVal val="solid"/>
                                      </p:to>
                                    </p:set>
                                  </p:childTnLst>
                                </p:cTn>
                              </p:par>
                            </p:childTnLst>
                          </p:cTn>
                        </p:par>
                        <p:par>
                          <p:cTn id="10" fill="hold">
                            <p:stCondLst>
                              <p:cond delay="10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075">
                                            <p:txEl>
                                              <p:pRg st="1" end="1"/>
                                            </p:txEl>
                                          </p:spTgt>
                                        </p:tgtEl>
                                        <p:attrNameLst>
                                          <p:attrName>style.visibility</p:attrName>
                                        </p:attrNameLst>
                                      </p:cBhvr>
                                      <p:to>
                                        <p:strVal val="visible"/>
                                      </p:to>
                                    </p:set>
                                    <p:anim calcmode="discrete" valueType="clr">
                                      <p:cBhvr override="childStyle">
                                        <p:cTn id="13" dur="80"/>
                                        <p:tgtEl>
                                          <p:spTgt spid="30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07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075">
                                            <p:txEl>
                                              <p:pRg st="1" end="1"/>
                                            </p:txEl>
                                          </p:spTgt>
                                        </p:tgtEl>
                                        <p:attrNameLst>
                                          <p:attrName>fill.type</p:attrName>
                                        </p:attrNameLst>
                                      </p:cBhvr>
                                      <p:to>
                                        <p:strVal val="solid"/>
                                      </p:to>
                                    </p:set>
                                  </p:childTnLst>
                                </p:cTn>
                              </p:par>
                            </p:childTnLst>
                          </p:cTn>
                        </p:par>
                        <p:par>
                          <p:cTn id="16" fill="hold">
                            <p:stCondLst>
                              <p:cond delay="24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075">
                                            <p:txEl>
                                              <p:pRg st="2" end="2"/>
                                            </p:txEl>
                                          </p:spTgt>
                                        </p:tgtEl>
                                        <p:attrNameLst>
                                          <p:attrName>style.visibility</p:attrName>
                                        </p:attrNameLst>
                                      </p:cBhvr>
                                      <p:to>
                                        <p:strVal val="visible"/>
                                      </p:to>
                                    </p:set>
                                    <p:anim calcmode="discrete" valueType="clr">
                                      <p:cBhvr override="childStyle">
                                        <p:cTn id="19" dur="80"/>
                                        <p:tgtEl>
                                          <p:spTgt spid="30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75">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075">
                                            <p:txEl>
                                              <p:pRg st="2" end="2"/>
                                            </p:txEl>
                                          </p:spTgt>
                                        </p:tgtEl>
                                        <p:attrNameLst>
                                          <p:attrName>fill.type</p:attrName>
                                        </p:attrNameLst>
                                      </p:cBhvr>
                                      <p:to>
                                        <p:strVal val="solid"/>
                                      </p:to>
                                    </p:set>
                                  </p:childTnLst>
                                </p:cTn>
                              </p:par>
                            </p:childTnLst>
                          </p:cTn>
                        </p:par>
                        <p:par>
                          <p:cTn id="22" fill="hold">
                            <p:stCondLst>
                              <p:cond delay="68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075">
                                            <p:txEl>
                                              <p:pRg st="3" end="3"/>
                                            </p:txEl>
                                          </p:spTgt>
                                        </p:tgtEl>
                                        <p:attrNameLst>
                                          <p:attrName>style.visibility</p:attrName>
                                        </p:attrNameLst>
                                      </p:cBhvr>
                                      <p:to>
                                        <p:strVal val="visible"/>
                                      </p:to>
                                    </p:set>
                                    <p:anim calcmode="discrete" valueType="clr">
                                      <p:cBhvr override="childStyle">
                                        <p:cTn id="25" dur="80"/>
                                        <p:tgtEl>
                                          <p:spTgt spid="307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075">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07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8043890" cy="582594"/>
          </a:xfrm>
        </p:spPr>
        <p:txBody>
          <a:bodyPr>
            <a:normAutofit fontScale="90000"/>
          </a:bodyPr>
          <a:lstStyle/>
          <a:p>
            <a:endParaRPr lang="ru-RU" dirty="0"/>
          </a:p>
        </p:txBody>
      </p:sp>
      <p:pic>
        <p:nvPicPr>
          <p:cNvPr id="2050" name="Picture 2" descr="C:\психолог\фото- эмоции\любовь.jpg"/>
          <p:cNvPicPr>
            <a:picLocks noGrp="1" noChangeAspect="1" noChangeArrowheads="1"/>
          </p:cNvPicPr>
          <p:nvPr>
            <p:ph idx="1"/>
          </p:nvPr>
        </p:nvPicPr>
        <p:blipFill>
          <a:blip r:embed="rId2"/>
          <a:srcRect/>
          <a:stretch>
            <a:fillRect/>
          </a:stretch>
        </p:blipFill>
        <p:spPr bwMode="auto">
          <a:xfrm>
            <a:off x="1071538" y="785794"/>
            <a:ext cx="6959454" cy="5214973"/>
          </a:xfrm>
          <a:prstGeom prst="rect">
            <a:avLst/>
          </a:prstGeom>
          <a:noFill/>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9750" y="1628775"/>
            <a:ext cx="8362950" cy="3298825"/>
          </a:xfrm>
        </p:spPr>
        <p:txBody>
          <a:bodyPr/>
          <a:lstStyle/>
          <a:p>
            <a:r>
              <a:rPr lang="ru-RU" sz="6000" b="1" dirty="0">
                <a:solidFill>
                  <a:srgbClr val="FFFF00"/>
                </a:solidFill>
              </a:rPr>
              <a:t>Спасибо </a:t>
            </a:r>
            <a:br>
              <a:rPr lang="ru-RU" sz="6000" b="1" dirty="0">
                <a:solidFill>
                  <a:srgbClr val="FFFF00"/>
                </a:solidFill>
              </a:rPr>
            </a:br>
            <a:r>
              <a:rPr lang="ru-RU" sz="6000" b="1" dirty="0">
                <a:solidFill>
                  <a:srgbClr val="FFFF00"/>
                </a:solidFill>
              </a:rPr>
              <a:t>за </a:t>
            </a:r>
            <a:br>
              <a:rPr lang="ru-RU" sz="6000" b="1" dirty="0">
                <a:solidFill>
                  <a:srgbClr val="FFFF00"/>
                </a:solidFill>
              </a:rPr>
            </a:br>
            <a:r>
              <a:rPr lang="ru-RU" sz="6000" b="1" dirty="0">
                <a:solidFill>
                  <a:srgbClr val="FFFF00"/>
                </a:solidFill>
              </a:rPr>
              <a:t>внимание!</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6082"/>
                                        </p:tgtEl>
                                        <p:attrNameLst>
                                          <p:attrName>style.visibility</p:attrName>
                                        </p:attrNameLst>
                                      </p:cBhvr>
                                      <p:to>
                                        <p:strVal val="visible"/>
                                      </p:to>
                                    </p:set>
                                    <p:set>
                                      <p:cBhvr>
                                        <p:cTn id="7" dur="228" fill="hold">
                                          <p:stCondLst>
                                            <p:cond delay="0"/>
                                          </p:stCondLst>
                                        </p:cTn>
                                        <p:tgtEl>
                                          <p:spTgt spid="46082"/>
                                        </p:tgtEl>
                                        <p:attrNameLst>
                                          <p:attrName>style.rotation</p:attrName>
                                        </p:attrNameLst>
                                      </p:cBhvr>
                                      <p:to>
                                        <p:strVal val="-45.0"/>
                                      </p:to>
                                    </p:set>
                                    <p:anim calcmode="lin" valueType="num">
                                      <p:cBhvr>
                                        <p:cTn id="8" dur="228" fill="hold">
                                          <p:stCondLst>
                                            <p:cond delay="228"/>
                                          </p:stCondLst>
                                        </p:cTn>
                                        <p:tgtEl>
                                          <p:spTgt spid="4608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608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608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608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00034" y="273050"/>
            <a:ext cx="2965479" cy="941372"/>
          </a:xfrm>
        </p:spPr>
        <p:txBody>
          <a:bodyPr/>
          <a:lstStyle/>
          <a:p>
            <a:pPr algn="ctr"/>
            <a:r>
              <a:rPr lang="ru-RU" sz="2800" b="1" dirty="0">
                <a:solidFill>
                  <a:srgbClr val="FF0000"/>
                </a:solidFill>
              </a:rPr>
              <a:t>Виды кризисов</a:t>
            </a:r>
          </a:p>
        </p:txBody>
      </p:sp>
      <p:sp>
        <p:nvSpPr>
          <p:cNvPr id="5123" name="Rectangle 3"/>
          <p:cNvSpPr>
            <a:spLocks noGrp="1" noChangeArrowheads="1"/>
          </p:cNvSpPr>
          <p:nvPr>
            <p:ph type="body" idx="2"/>
          </p:nvPr>
        </p:nvSpPr>
        <p:spPr>
          <a:xfrm>
            <a:off x="457200" y="1214422"/>
            <a:ext cx="3257544" cy="4911741"/>
          </a:xfrm>
        </p:spPr>
        <p:txBody>
          <a:bodyPr/>
          <a:lstStyle/>
          <a:p>
            <a:pPr>
              <a:buFont typeface="Wingdings" pitchFamily="2" charset="2"/>
              <a:buNone/>
            </a:pPr>
            <a:r>
              <a:rPr lang="ru-RU" dirty="0"/>
              <a:t>		</a:t>
            </a:r>
            <a:r>
              <a:rPr lang="ru-RU" sz="1800" dirty="0">
                <a:solidFill>
                  <a:srgbClr val="FFFF00"/>
                </a:solidFill>
              </a:rPr>
              <a:t>Переживаемые детьми и подростками кризисы можно условно разделить на три основные группы:</a:t>
            </a:r>
            <a:endParaRPr lang="en-US" sz="1800" dirty="0">
              <a:solidFill>
                <a:srgbClr val="FFFF00"/>
              </a:solidFill>
            </a:endParaRPr>
          </a:p>
          <a:p>
            <a:pPr lvl="1">
              <a:buFont typeface="Wingdings" pitchFamily="2" charset="2"/>
              <a:buChar char="ь"/>
            </a:pPr>
            <a:r>
              <a:rPr lang="ru-RU" sz="2400" dirty="0">
                <a:solidFill>
                  <a:schemeClr val="tx2"/>
                </a:solidFill>
              </a:rPr>
              <a:t>возрастные кризисы;</a:t>
            </a:r>
          </a:p>
          <a:p>
            <a:pPr lvl="1">
              <a:buFont typeface="Wingdings" pitchFamily="2" charset="2"/>
              <a:buChar char="ь"/>
            </a:pPr>
            <a:r>
              <a:rPr lang="ru-RU" sz="2400" dirty="0">
                <a:solidFill>
                  <a:schemeClr val="tx2"/>
                </a:solidFill>
              </a:rPr>
              <a:t>кризисы утраты и разлуки;</a:t>
            </a:r>
          </a:p>
          <a:p>
            <a:pPr lvl="1">
              <a:buFont typeface="Wingdings" pitchFamily="2" charset="2"/>
              <a:buChar char="ь"/>
            </a:pPr>
            <a:r>
              <a:rPr lang="ru-RU" sz="2400" dirty="0">
                <a:solidFill>
                  <a:schemeClr val="tx2"/>
                </a:solidFill>
              </a:rPr>
              <a:t>травматические кризисы.</a:t>
            </a:r>
          </a:p>
        </p:txBody>
      </p:sp>
      <p:pic>
        <p:nvPicPr>
          <p:cNvPr id="5" name="Содержимое 4" descr="кот застрял в жалюзи.jpg"/>
          <p:cNvPicPr>
            <a:picLocks noGrp="1" noChangeAspect="1"/>
          </p:cNvPicPr>
          <p:nvPr>
            <p:ph sz="half" idx="1"/>
          </p:nvPr>
        </p:nvPicPr>
        <p:blipFill>
          <a:blip r:embed="rId2"/>
          <a:stretch>
            <a:fillRect/>
          </a:stretch>
        </p:blipFill>
        <p:spPr>
          <a:xfrm>
            <a:off x="3826550" y="273050"/>
            <a:ext cx="4608750" cy="5853113"/>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par>
                          <p:cTn id="21" fill="hold">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5123">
                                            <p:txEl>
                                              <p:pRg st="0" end="0"/>
                                            </p:txEl>
                                          </p:spTgt>
                                        </p:tgtEl>
                                        <p:attrNameLst>
                                          <p:attrName>style.visibility</p:attrName>
                                        </p:attrNameLst>
                                      </p:cBhvr>
                                      <p:to>
                                        <p:strVal val="visible"/>
                                      </p:to>
                                    </p:set>
                                    <p:anim calcmode="discrete" valueType="clr">
                                      <p:cBhvr override="childStyle">
                                        <p:cTn id="24" dur="80"/>
                                        <p:tgtEl>
                                          <p:spTgt spid="51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12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5123">
                                            <p:txEl>
                                              <p:pRg st="0" end="0"/>
                                            </p:txEl>
                                          </p:spTgt>
                                        </p:tgtEl>
                                        <p:attrNameLst>
                                          <p:attrName>fill.type</p:attrName>
                                        </p:attrNameLst>
                                      </p:cBhvr>
                                      <p:to>
                                        <p:strVal val="solid"/>
                                      </p:to>
                                    </p:set>
                                  </p:childTnLst>
                                </p:cTn>
                              </p:par>
                            </p:childTnLst>
                          </p:cTn>
                        </p:par>
                        <p:par>
                          <p:cTn id="27" fill="hold">
                            <p:stCondLst>
                              <p:cond delay="516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5123">
                                            <p:txEl>
                                              <p:pRg st="1" end="1"/>
                                            </p:txEl>
                                          </p:spTgt>
                                        </p:tgtEl>
                                        <p:attrNameLst>
                                          <p:attrName>style.visibility</p:attrName>
                                        </p:attrNameLst>
                                      </p:cBhvr>
                                      <p:to>
                                        <p:strVal val="visible"/>
                                      </p:to>
                                    </p:set>
                                    <p:anim calcmode="discrete" valueType="clr">
                                      <p:cBhvr override="childStyle">
                                        <p:cTn id="30" dur="80"/>
                                        <p:tgtEl>
                                          <p:spTgt spid="51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5123">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5123">
                                            <p:txEl>
                                              <p:pRg st="1" end="1"/>
                                            </p:txEl>
                                          </p:spTgt>
                                        </p:tgtEl>
                                        <p:attrNameLst>
                                          <p:attrName>fill.type</p:attrName>
                                        </p:attrNameLst>
                                      </p:cBhvr>
                                      <p:to>
                                        <p:strVal val="solid"/>
                                      </p:to>
                                    </p:set>
                                  </p:childTnLst>
                                </p:cTn>
                              </p:par>
                            </p:childTnLst>
                          </p:cTn>
                        </p:par>
                        <p:par>
                          <p:cTn id="33" fill="hold">
                            <p:stCondLst>
                              <p:cond delay="592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5123">
                                            <p:txEl>
                                              <p:pRg st="2" end="2"/>
                                            </p:txEl>
                                          </p:spTgt>
                                        </p:tgtEl>
                                        <p:attrNameLst>
                                          <p:attrName>style.visibility</p:attrName>
                                        </p:attrNameLst>
                                      </p:cBhvr>
                                      <p:to>
                                        <p:strVal val="visible"/>
                                      </p:to>
                                    </p:set>
                                    <p:anim calcmode="discrete" valueType="clr">
                                      <p:cBhvr override="childStyle">
                                        <p:cTn id="36" dur="80"/>
                                        <p:tgtEl>
                                          <p:spTgt spid="51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123">
                                            <p:txEl>
                                              <p:pRg st="2" end="2"/>
                                            </p:txEl>
                                          </p:spTgt>
                                        </p:tgtEl>
                                        <p:attrNameLst>
                                          <p:attrName>fillcolor</p:attrName>
                                        </p:attrNameLst>
                                      </p:cBhvr>
                                      <p:tavLst>
                                        <p:tav tm="0">
                                          <p:val>
                                            <p:clrVal>
                                              <a:schemeClr val="accent2"/>
                                            </p:clrVal>
                                          </p:val>
                                        </p:tav>
                                        <p:tav tm="50000">
                                          <p:val>
                                            <p:clrVal>
                                              <a:schemeClr val="hlink"/>
                                            </p:clrVal>
                                          </p:val>
                                        </p:tav>
                                      </p:tavLst>
                                    </p:anim>
                                    <p:set>
                                      <p:cBhvr>
                                        <p:cTn id="38" dur="80"/>
                                        <p:tgtEl>
                                          <p:spTgt spid="5123">
                                            <p:txEl>
                                              <p:pRg st="2" end="2"/>
                                            </p:txEl>
                                          </p:spTgt>
                                        </p:tgtEl>
                                        <p:attrNameLst>
                                          <p:attrName>fill.type</p:attrName>
                                        </p:attrNameLst>
                                      </p:cBhvr>
                                      <p:to>
                                        <p:strVal val="solid"/>
                                      </p:to>
                                    </p:set>
                                  </p:childTnLst>
                                </p:cTn>
                              </p:par>
                            </p:childTnLst>
                          </p:cTn>
                        </p:par>
                        <p:par>
                          <p:cTn id="39" fill="hold">
                            <p:stCondLst>
                              <p:cond delay="684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5123">
                                            <p:txEl>
                                              <p:pRg st="3" end="3"/>
                                            </p:txEl>
                                          </p:spTgt>
                                        </p:tgtEl>
                                        <p:attrNameLst>
                                          <p:attrName>style.visibility</p:attrName>
                                        </p:attrNameLst>
                                      </p:cBhvr>
                                      <p:to>
                                        <p:strVal val="visible"/>
                                      </p:to>
                                    </p:set>
                                    <p:anim calcmode="discrete" valueType="clr">
                                      <p:cBhvr override="childStyle">
                                        <p:cTn id="42" dur="80"/>
                                        <p:tgtEl>
                                          <p:spTgt spid="51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5123">
                                            <p:txEl>
                                              <p:pRg st="3" end="3"/>
                                            </p:txEl>
                                          </p:spTgt>
                                        </p:tgtEl>
                                        <p:attrNameLst>
                                          <p:attrName>fillcolor</p:attrName>
                                        </p:attrNameLst>
                                      </p:cBhvr>
                                      <p:tavLst>
                                        <p:tav tm="0">
                                          <p:val>
                                            <p:clrVal>
                                              <a:schemeClr val="accent2"/>
                                            </p:clrVal>
                                          </p:val>
                                        </p:tav>
                                        <p:tav tm="50000">
                                          <p:val>
                                            <p:clrVal>
                                              <a:schemeClr val="hlink"/>
                                            </p:clrVal>
                                          </p:val>
                                        </p:tav>
                                      </p:tavLst>
                                    </p:anim>
                                    <p:set>
                                      <p:cBhvr>
                                        <p:cTn id="44" dur="80"/>
                                        <p:tgtEl>
                                          <p:spTgt spid="512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77875"/>
          </a:xfrm>
        </p:spPr>
        <p:txBody>
          <a:bodyPr/>
          <a:lstStyle/>
          <a:p>
            <a:r>
              <a:rPr lang="ru-RU" b="1" dirty="0">
                <a:solidFill>
                  <a:srgbClr val="FF0000"/>
                </a:solidFill>
              </a:rPr>
              <a:t>Возрастные кризисы</a:t>
            </a:r>
          </a:p>
        </p:txBody>
      </p:sp>
      <p:sp>
        <p:nvSpPr>
          <p:cNvPr id="6147" name="Rectangle 3"/>
          <p:cNvSpPr>
            <a:spLocks noGrp="1" noChangeArrowheads="1"/>
          </p:cNvSpPr>
          <p:nvPr>
            <p:ph idx="1"/>
          </p:nvPr>
        </p:nvSpPr>
        <p:spPr>
          <a:xfrm>
            <a:off x="250825" y="1196975"/>
            <a:ext cx="8569325" cy="5256213"/>
          </a:xfrm>
        </p:spPr>
        <p:txBody>
          <a:bodyPr/>
          <a:lstStyle/>
          <a:p>
            <a:pPr>
              <a:lnSpc>
                <a:spcPct val="90000"/>
              </a:lnSpc>
              <a:buFont typeface="Wingdings" pitchFamily="2" charset="2"/>
              <a:buNone/>
            </a:pPr>
            <a:r>
              <a:rPr lang="ru-RU" sz="2400"/>
              <a:t>		Возрастной кризис – это переходной период между возрастными этапами, который неизбежно переживается ребёнком при переходе от одного возрастного этапа к другому по завершении определенных стадий развития. В первую очередь этот вид кризиса  обусловлен физиологическими сдвигами в организме ребёнка, морфофункциональными перестройками. Особенность протекания возрастного кризиса зависит от врождённых свойств нервной системы (темперамент), характера, индивидуальных, биологических и социальных отношений. Во время кризиса личность ребёнка, как открытая система, становится неустойчивой, даже на слабые раздражители отвечает неоправданно интенсивными откликами.</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strVal val="#ppt_w+.3"/>
                                          </p:val>
                                        </p:tav>
                                        <p:tav tm="100000">
                                          <p:val>
                                            <p:strVal val="#ppt_w"/>
                                          </p:val>
                                        </p:tav>
                                      </p:tavLst>
                                    </p:anim>
                                    <p:anim calcmode="lin" valueType="num">
                                      <p:cBhvr>
                                        <p:cTn id="8" dur="1000" fill="hold"/>
                                        <p:tgtEl>
                                          <p:spTgt spid="6146"/>
                                        </p:tgtEl>
                                        <p:attrNameLst>
                                          <p:attrName>ppt_h</p:attrName>
                                        </p:attrNameLst>
                                      </p:cBhvr>
                                      <p:tavLst>
                                        <p:tav tm="0">
                                          <p:val>
                                            <p:strVal val="#ppt_h"/>
                                          </p:val>
                                        </p:tav>
                                        <p:tav tm="100000">
                                          <p:val>
                                            <p:strVal val="#ppt_h"/>
                                          </p:val>
                                        </p:tav>
                                      </p:tavLst>
                                    </p:anim>
                                    <p:animEffect transition="in" filter="fade">
                                      <p:cBhvr>
                                        <p:cTn id="9"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372476" cy="1857388"/>
          </a:xfrm>
        </p:spPr>
        <p:txBody>
          <a:bodyPr/>
          <a:lstStyle/>
          <a:p>
            <a:r>
              <a:rPr lang="ru-RU" sz="3600" b="1" i="1" u="sng" dirty="0" smtClean="0">
                <a:solidFill>
                  <a:srgbClr val="FFFF00"/>
                </a:solidFill>
              </a:rPr>
              <a:t>Подростковый кризис (13-17 лет)</a:t>
            </a:r>
            <a:r>
              <a:rPr lang="ru-RU" b="1" i="1" u="sng" dirty="0" smtClean="0"/>
              <a:t/>
            </a:r>
            <a:br>
              <a:rPr lang="ru-RU" b="1" i="1" u="sng" dirty="0" smtClean="0"/>
            </a:br>
            <a:endParaRPr lang="ru-RU" dirty="0"/>
          </a:p>
        </p:txBody>
      </p:sp>
      <p:pic>
        <p:nvPicPr>
          <p:cNvPr id="4" name="Содержимое 3" descr="осуждение.jpg"/>
          <p:cNvPicPr>
            <a:picLocks noGrp="1" noChangeAspect="1"/>
          </p:cNvPicPr>
          <p:nvPr>
            <p:ph idx="1"/>
          </p:nvPr>
        </p:nvPicPr>
        <p:blipFill>
          <a:blip r:embed="rId2"/>
          <a:stretch>
            <a:fillRect/>
          </a:stretch>
        </p:blipFill>
        <p:spPr>
          <a:xfrm>
            <a:off x="2786050" y="1407170"/>
            <a:ext cx="3500462" cy="5024856"/>
          </a:xfrm>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250825" y="188913"/>
            <a:ext cx="8642350" cy="6480175"/>
          </a:xfrm>
          <a:noFill/>
          <a:ln/>
        </p:spPr>
        <p:txBody>
          <a:bodyPr lIns="54000" rIns="54000"/>
          <a:lstStyle/>
          <a:p>
            <a:pPr algn="ctr">
              <a:lnSpc>
                <a:spcPct val="80000"/>
              </a:lnSpc>
              <a:buFont typeface="Wingdings" pitchFamily="2" charset="2"/>
              <a:buNone/>
            </a:pPr>
            <a:r>
              <a:rPr lang="ru-RU" sz="2000" b="1" i="1" u="sng" dirty="0">
                <a:solidFill>
                  <a:srgbClr val="FFFF00"/>
                </a:solidFill>
              </a:rPr>
              <a:t>Подростковый кризис (13-17 лет)</a:t>
            </a:r>
          </a:p>
          <a:p>
            <a:pPr>
              <a:lnSpc>
                <a:spcPct val="80000"/>
              </a:lnSpc>
              <a:buFont typeface="Wingdings" pitchFamily="2" charset="2"/>
              <a:buNone/>
            </a:pPr>
            <a:r>
              <a:rPr lang="ru-RU" sz="1600" dirty="0"/>
              <a:t>	</a:t>
            </a:r>
            <a:r>
              <a:rPr lang="ru-RU" sz="1900" dirty="0"/>
              <a:t>	Центральным фактором физического развития в подростковом возрасте является половое созревание, которое оказывает существенное влияние на работу внутренних органов. Проявляется половое влечение и связанные с ним новые переживания, потребности и мысли. Возникшее в результате чувство взрослости интерпретируется им как готовность стать полноправным членом взрослого общества, быть самостоятельным, добиваться уважения со стороны старших. При этом социально подросток остаётся ещё школьником, его стремление быть взрослым вызывает сопротивление со стороны взрослого окружения. Это противоречие и лежит в основе подросткового кризиса.</a:t>
            </a:r>
          </a:p>
          <a:p>
            <a:pPr>
              <a:lnSpc>
                <a:spcPct val="80000"/>
              </a:lnSpc>
              <a:buFont typeface="Wingdings" pitchFamily="2" charset="2"/>
              <a:buNone/>
            </a:pPr>
            <a:r>
              <a:rPr lang="ru-RU" sz="1900" dirty="0"/>
              <a:t>		В пубертатный период проблемы  и конфликты подростка могут перейти в затяжные кризисы. Именно в этом возрасте – как регрессивная декомпенсация кризиса – появляется первый пик суицидальной активности (суицидальные попытки и суициды), возникает риск негативных зависимостей (алкоголь, наркотики, токсические вещества и т. д.), депрессии, психогенные приступы с переживанием отчуждённости (</a:t>
            </a:r>
            <a:r>
              <a:rPr lang="ru-RU" sz="1900" dirty="0" err="1"/>
              <a:t>дереализации</a:t>
            </a:r>
            <a:r>
              <a:rPr lang="ru-RU" sz="1900" dirty="0"/>
              <a:t> и деперсонализации).</a:t>
            </a:r>
          </a:p>
          <a:p>
            <a:pPr>
              <a:lnSpc>
                <a:spcPct val="80000"/>
              </a:lnSpc>
              <a:buFont typeface="Wingdings" pitchFamily="2" charset="2"/>
              <a:buNone/>
            </a:pPr>
            <a:r>
              <a:rPr lang="ru-RU" sz="1900" dirty="0"/>
              <a:t>		Психологу, работающему с ребёнком или подростком, оказавшемся в кризисном периоде развития, важно знать особенности и типичные конфликты, характерные для того или иного возрастного кризиса. </a:t>
            </a:r>
            <a:r>
              <a:rPr lang="ru-RU" sz="1900" dirty="0" err="1"/>
              <a:t>Непреодолённые</a:t>
            </a:r>
            <a:r>
              <a:rPr lang="ru-RU" sz="1900" dirty="0"/>
              <a:t> кризисы в сочетании с </a:t>
            </a:r>
            <a:r>
              <a:rPr lang="ru-RU" sz="1900" dirty="0" err="1"/>
              <a:t>травмавтизацией</a:t>
            </a:r>
            <a:r>
              <a:rPr lang="ru-RU" sz="1900" dirty="0"/>
              <a:t> могут превратиться в запущенные или  выливаться в невротические, непоследовательные или агрессивные действия: побеги, убегания, вандализм, убийство, или суицид </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Кризисы утраты и разлуки</a:t>
            </a:r>
            <a:endParaRPr lang="ru-RU" dirty="0"/>
          </a:p>
        </p:txBody>
      </p:sp>
      <p:pic>
        <p:nvPicPr>
          <p:cNvPr id="4" name="Содержимое 3" descr="тоска.jpg"/>
          <p:cNvPicPr>
            <a:picLocks noGrp="1" noChangeAspect="1"/>
          </p:cNvPicPr>
          <p:nvPr>
            <p:ph idx="1"/>
          </p:nvPr>
        </p:nvPicPr>
        <p:blipFill>
          <a:blip r:embed="rId2"/>
          <a:stretch>
            <a:fillRect/>
          </a:stretch>
        </p:blipFill>
        <p:spPr>
          <a:xfrm>
            <a:off x="769929" y="1600200"/>
            <a:ext cx="7604142" cy="4708525"/>
          </a:xfrm>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5720" y="158750"/>
            <a:ext cx="8358218" cy="1269986"/>
          </a:xfrm>
        </p:spPr>
        <p:txBody>
          <a:bodyPr/>
          <a:lstStyle/>
          <a:p>
            <a:r>
              <a:rPr lang="ru-RU" sz="4000" b="1" dirty="0">
                <a:solidFill>
                  <a:srgbClr val="002060"/>
                </a:solidFill>
              </a:rPr>
              <a:t>Кризисы утраты и разлуки</a:t>
            </a:r>
          </a:p>
        </p:txBody>
      </p:sp>
      <p:sp>
        <p:nvSpPr>
          <p:cNvPr id="12291" name="Rectangle 3"/>
          <p:cNvSpPr>
            <a:spLocks noGrp="1" noChangeArrowheads="1"/>
          </p:cNvSpPr>
          <p:nvPr>
            <p:ph idx="1"/>
          </p:nvPr>
        </p:nvSpPr>
        <p:spPr>
          <a:xfrm>
            <a:off x="357158" y="1500174"/>
            <a:ext cx="8607455" cy="4994289"/>
          </a:xfrm>
        </p:spPr>
        <p:txBody>
          <a:bodyPr/>
          <a:lstStyle/>
          <a:p>
            <a:pPr>
              <a:lnSpc>
                <a:spcPct val="80000"/>
              </a:lnSpc>
            </a:pPr>
            <a:r>
              <a:rPr lang="ru-RU" sz="3600" dirty="0"/>
              <a:t>Утрата – переживание, человеческий опыт, связанный со смертью близкого человека. </a:t>
            </a:r>
            <a:endParaRPr lang="ru-RU" sz="3600" dirty="0" smtClean="0"/>
          </a:p>
          <a:p>
            <a:pPr>
              <a:lnSpc>
                <a:spcPct val="80000"/>
              </a:lnSpc>
            </a:pPr>
            <a:r>
              <a:rPr lang="ru-RU" sz="3600" dirty="0" smtClean="0"/>
              <a:t>С </a:t>
            </a:r>
            <a:r>
              <a:rPr lang="ru-RU" sz="3600" i="1" dirty="0" smtClean="0"/>
              <a:t>кризисами разлуки</a:t>
            </a:r>
            <a:r>
              <a:rPr lang="ru-RU" sz="3600" dirty="0" smtClean="0"/>
              <a:t> дети сталкиваются в случаях развода родителей и создания родителями новых семей.</a:t>
            </a:r>
            <a:endParaRPr lang="ru-RU" sz="3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decel="50000" fill="hold">
                                          <p:stCondLst>
                                            <p:cond delay="0"/>
                                          </p:stCondLst>
                                        </p:cTn>
                                        <p:tgtEl>
                                          <p:spTgt spid="122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2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290"/>
                                        </p:tgtEl>
                                        <p:attrNameLst>
                                          <p:attrName>ppt_w</p:attrName>
                                        </p:attrNameLst>
                                      </p:cBhvr>
                                      <p:tavLst>
                                        <p:tav tm="0">
                                          <p:val>
                                            <p:strVal val="#ppt_w*.05"/>
                                          </p:val>
                                        </p:tav>
                                        <p:tav tm="100000">
                                          <p:val>
                                            <p:strVal val="#ppt_w"/>
                                          </p:val>
                                        </p:tav>
                                      </p:tavLst>
                                    </p:anim>
                                    <p:anim calcmode="lin" valueType="num">
                                      <p:cBhvr>
                                        <p:cTn id="10" dur="1000" fill="hold"/>
                                        <p:tgtEl>
                                          <p:spTgt spid="122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2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2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2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Текст 5"/>
          <p:cNvSpPr>
            <a:spLocks noGrp="1"/>
          </p:cNvSpPr>
          <p:nvPr>
            <p:ph type="body" idx="1"/>
          </p:nvPr>
        </p:nvSpPr>
        <p:spPr/>
        <p:txBody>
          <a:bodyPr/>
          <a:lstStyle/>
          <a:p>
            <a:endParaRPr lang="ru-RU"/>
          </a:p>
        </p:txBody>
      </p:sp>
      <p:sp>
        <p:nvSpPr>
          <p:cNvPr id="7" name="Текст 6"/>
          <p:cNvSpPr>
            <a:spLocks noGrp="1"/>
          </p:cNvSpPr>
          <p:nvPr>
            <p:ph type="body" sz="half" idx="3"/>
          </p:nvPr>
        </p:nvSpPr>
        <p:spPr/>
        <p:txBody>
          <a:bodyPr/>
          <a:lstStyle/>
          <a:p>
            <a:endParaRPr lang="ru-RU"/>
          </a:p>
        </p:txBody>
      </p:sp>
      <p:pic>
        <p:nvPicPr>
          <p:cNvPr id="4" name="Содержимое 3" descr="страдание.jpg"/>
          <p:cNvPicPr>
            <a:picLocks noGrp="1" noChangeAspect="1"/>
          </p:cNvPicPr>
          <p:nvPr>
            <p:ph sz="quarter" idx="2"/>
          </p:nvPr>
        </p:nvPicPr>
        <p:blipFill>
          <a:blip r:embed="rId2"/>
          <a:stretch>
            <a:fillRect/>
          </a:stretch>
        </p:blipFill>
        <p:spPr>
          <a:xfrm>
            <a:off x="571472" y="1214422"/>
            <a:ext cx="3865295" cy="3500462"/>
          </a:xfrm>
        </p:spPr>
      </p:pic>
      <p:pic>
        <p:nvPicPr>
          <p:cNvPr id="9" name="Содержимое 8" descr="грусть.jpg"/>
          <p:cNvPicPr>
            <a:picLocks noGrp="1" noChangeAspect="1"/>
          </p:cNvPicPr>
          <p:nvPr>
            <p:ph sz="quarter" idx="4"/>
          </p:nvPr>
        </p:nvPicPr>
        <p:blipFill>
          <a:blip r:embed="rId3"/>
          <a:stretch>
            <a:fillRect/>
          </a:stretch>
        </p:blipFill>
        <p:spPr>
          <a:xfrm>
            <a:off x="4714876" y="1785926"/>
            <a:ext cx="4041775" cy="3960025"/>
          </a:xfrm>
        </p:spPr>
      </p:pic>
    </p:spTree>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189</TotalTime>
  <Words>198</Words>
  <Application>Microsoft Office PowerPoint</Application>
  <PresentationFormat>Экран (4:3)</PresentationFormat>
  <Paragraphs>59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Апекс</vt:lpstr>
      <vt:lpstr>Кризисы- что это и как помочь своему ребёнку.  (Презентация для родителей подростков). </vt:lpstr>
      <vt:lpstr>Слайд 2</vt:lpstr>
      <vt:lpstr>Виды кризисов</vt:lpstr>
      <vt:lpstr>Возрастные кризисы</vt:lpstr>
      <vt:lpstr>Подростковый кризис (13-17 лет) </vt:lpstr>
      <vt:lpstr>Слайд 6</vt:lpstr>
      <vt:lpstr>Кризисы утраты и разлуки</vt:lpstr>
      <vt:lpstr>Кризисы утраты и разлуки</vt:lpstr>
      <vt:lpstr>Слайд 9</vt:lpstr>
      <vt:lpstr>Слайд 10</vt:lpstr>
      <vt:lpstr>Травматические кризисы</vt:lpstr>
      <vt:lpstr>Травматические кризисы</vt:lpstr>
      <vt:lpstr>   Выделяют травмы:  - причинённые каким-либо стихийным или природным бедствием;  - причинённые людьми (все виды насилия, жестокое обращение, сексуальное злоупотребление, война, теракты). </vt:lpstr>
      <vt:lpstr>Психологическое насилие, может быть двух видов:</vt:lpstr>
      <vt:lpstr>Психологическое  (эмоциональное) насилие</vt:lpstr>
      <vt:lpstr>Суицидальное поведение.</vt:lpstr>
      <vt:lpstr>Слайд 17</vt:lpstr>
      <vt:lpstr>Слайд 18</vt:lpstr>
      <vt:lpstr>Как помочь ребёнку</vt:lpstr>
      <vt:lpstr>Слайд 20</vt:lpstr>
      <vt:lpstr>Спасибо  за  внимание!</vt:lpstr>
    </vt:vector>
  </TitlesOfParts>
  <Company>Dnsoft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Zver</dc:creator>
  <cp:lastModifiedBy>Игорь</cp:lastModifiedBy>
  <cp:revision>44</cp:revision>
  <dcterms:created xsi:type="dcterms:W3CDTF">2008-05-29T06:25:59Z</dcterms:created>
  <dcterms:modified xsi:type="dcterms:W3CDTF">2013-09-21T08:11:10Z</dcterms:modified>
</cp:coreProperties>
</file>