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3" r:id="rId1"/>
  </p:sldMasterIdLst>
  <p:sldIdLst>
    <p:sldId id="347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336" r:id="rId12"/>
    <p:sldId id="337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6" r:id="rId21"/>
    <p:sldId id="288" r:id="rId22"/>
    <p:sldId id="304" r:id="rId23"/>
    <p:sldId id="305" r:id="rId24"/>
    <p:sldId id="306" r:id="rId25"/>
    <p:sldId id="308" r:id="rId26"/>
    <p:sldId id="310" r:id="rId27"/>
    <p:sldId id="311" r:id="rId28"/>
    <p:sldId id="315" r:id="rId29"/>
    <p:sldId id="316" r:id="rId30"/>
    <p:sldId id="317" r:id="rId31"/>
    <p:sldId id="319" r:id="rId32"/>
    <p:sldId id="321" r:id="rId33"/>
    <p:sldId id="323" r:id="rId34"/>
    <p:sldId id="324" r:id="rId35"/>
    <p:sldId id="325" r:id="rId36"/>
    <p:sldId id="326" r:id="rId37"/>
    <p:sldId id="328" r:id="rId38"/>
    <p:sldId id="329" r:id="rId39"/>
    <p:sldId id="338" r:id="rId40"/>
    <p:sldId id="339" r:id="rId41"/>
    <p:sldId id="340" r:id="rId42"/>
    <p:sldId id="341" r:id="rId43"/>
    <p:sldId id="342" r:id="rId44"/>
    <p:sldId id="343" r:id="rId45"/>
    <p:sldId id="344" r:id="rId46"/>
    <p:sldId id="345" r:id="rId47"/>
    <p:sldId id="333" r:id="rId48"/>
    <p:sldId id="346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15E-5E55-4160-97FF-095F4746C9F5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0D4D16-5657-45FA-AA93-05C902733AC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15E-5E55-4160-97FF-095F4746C9F5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4D16-5657-45FA-AA93-05C902733A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0D4D16-5657-45FA-AA93-05C902733AC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15E-5E55-4160-97FF-095F4746C9F5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15E-5E55-4160-97FF-095F4746C9F5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4D16-5657-45FA-AA93-05C902733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67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15E-5E55-4160-97FF-095F4746C9F5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0D4D16-5657-45FA-AA93-05C902733AC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15E-5E55-4160-97FF-095F4746C9F5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0D4D16-5657-45FA-AA93-05C902733AC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BFAA15E-5E55-4160-97FF-095F4746C9F5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4D16-5657-45FA-AA93-05C902733AC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15E-5E55-4160-97FF-095F4746C9F5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0D4D16-5657-45FA-AA93-05C902733AC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15E-5E55-4160-97FF-095F4746C9F5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0D4D16-5657-45FA-AA93-05C902733A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15E-5E55-4160-97FF-095F4746C9F5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0D4D16-5657-45FA-AA93-05C902733A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0D4D16-5657-45FA-AA93-05C902733AC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15E-5E55-4160-97FF-095F4746C9F5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0D4D16-5657-45FA-AA93-05C902733AC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BFAA15E-5E55-4160-97FF-095F4746C9F5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FAA15E-5E55-4160-97FF-095F4746C9F5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0D4D16-5657-45FA-AA93-05C902733AC3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  <p:sldLayoutId id="2147484115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imgres?imgurl=http://img2.board.com.ua/a/2000739307/wm/2-nyanya-s-20-letnim-opyitom-rabotyi-s-detkami.jpg&amp;imgrefurl=http://www.board.com.ua/m0812-2000739307-nyanya-s-20-letnim-opyitom-rabotyi-s-detkami.html&amp;h=300&amp;w=200&amp;sz=9&amp;tbnid=S9m8U8unKM4V4M:&amp;tbnh=95&amp;tbnw=63&amp;prev=/search?q=%D0%9A%D0%B0%D1%80%D1%82%D0%B8%D0%BD%D0%BA%D0%B8+%D1%81+%D0%B4%D0%B5%D1%82%D0%BA%D0%B0%D0%BC%D0%B8&amp;tbm=isch&amp;tbo=u&amp;zoom=1&amp;q=%D0%9A%D0%B0%D1%80%D1%82%D0%B8%D0%BD%D0%BA%D0%B8+%D1%81+%D0%B4%D0%B5%D1%82%D0%BA%D0%B0%D0%BC%D0%B8&amp;usg=__P3v98XqCbfzYo4t-64o3kwVXKf4=&amp;docid=Yce02LGK2Y68GM&amp;hl=ru&amp;sa=X&amp;ei=IudPUY6IEeqN4gTJm4CABg&amp;ved=0CFEQ9QEwCg&amp;dur=2340" TargetMode="Externa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imgres?imgurl=http://www.razumniki.ru/images/articles/obuchenie_detey/babochka5.jpg&amp;imgrefurl=http://www.razumniki.ru/risuem_babochku.html&amp;usg=__RG4P_Xy0SHOi7tBOsuPzCpXpFg8=&amp;h=308&amp;w=300&amp;sz=12&amp;hl=ru&amp;start=10&amp;zoom=1&amp;tbnid=AdCT3Aj0K_mwAM:&amp;tbnh=117&amp;tbnw=114&amp;ei=KTVRUfjAIIiD4ATgw4CoBg&amp;prev=/search?q=%D0%91%D0%B0%D0%B1%D0%BE%D1%87%D0%BA%D0%B8+%D0%B8%D0%B7+%D0%BC%D1%83%D0%BB%D1%8C%D1%82%D0%B8%D0%BA%D0%BE%D0%B2&amp;hl=ru&amp;newwindow=1&amp;sa=X&amp;biw=1707&amp;bih=1109&amp;tbm=isch&amp;itbs=1&amp;sa=X&amp;ved=0CD4QrQMwCQ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ru/imgres?imgurl=http://stat18.privet.ru/lr/0a256bca853f3eba3c34d8b608b62d62&amp;imgrefurl=http://blogs.privet.ru/user/elenar_387/92041098&amp;h=640&amp;w=640&amp;sz=57&amp;tbnid=sn6gQ52iYOjudM:&amp;tbnh=91&amp;tbnw=91&amp;prev=/search?q=%D0%BA%D0%B0%D1%80%D1%82%D0%B8%D0%BD%D0%BA%D0%B8+%D0%A1%D0%BE%D0%BB%D0%BD%D1%8B%D1%88%D0%BA%D0%B0&amp;tbm=isch&amp;tbo=u&amp;zoom=1&amp;q=%D0%BA%D0%B0%D1%80%D1%82%D0%B8%D0%BD%D0%BA%D0%B8+%D0%A1%D0%BE%D0%BB%D0%BD%D1%8B%D1%88%D0%BA%D0%B0&amp;usg=__RJ0CBmf3e2XNlJKOrRHUd-GYx5U=&amp;docid=H7XWEMSUr4ejtM&amp;hl=ru&amp;sa=X&amp;ei=hutPUa7AJcfR4QSTvIHQBQ&amp;ved=0CEQQ9QEwBg&amp;dur=564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ru/imgres?imgurl=http://mirvkadre.ru/wp-content/uploads/2009/03/embrase.jpg&amp;imgrefurl=http://mirvkadre.ru/category/fotografiruem-lyudej/&amp;usg=__e5w_wUw1ZnmaDkQdQpU13Odsolk=&amp;h=329&amp;w=450&amp;sz=21&amp;hl=ru&amp;start=38&amp;zoom=1&amp;tbnid=A84kOWWLkn3RAM:&amp;tbnh=93&amp;tbnw=127&amp;ei=qEFRUby-Ganx4QTV2YCwBQ&amp;prev=/search?q=%D0%9A%D0%B0%D1%80%D1%82%D0%B8%D0%BD%D0%BA%D0%B8+%D0%BB%D1%8E%D0%B4%D0%B5%D0%B9&amp;start=20&amp;hl=ru&amp;newwindow=1&amp;sa=N&amp;biw=1707&amp;bih=1109&amp;tbm=isch&amp;itbs=1&amp;sa=X&amp;ved=0CE4QrQMwETgU" TargetMode="Externa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ru/imgres?imgurl=http://image.tsn.ua/media/images2/original/Mar2011/383396885.jpg&amp;imgrefurl=http://lady.tsn.ua/psychologia/ona/kak-strashno-zhit-pochemu-my-lyubim-katastrofy.html&amp;usg=__tBXgW2Xhdcmq4GCwxdIkXG9Prws=&amp;h=588&amp;w=593&amp;sz=86&amp;hl=ru&amp;start=72&amp;zoom=1&amp;tbnid=MAFas8DSUyD4QM:&amp;tbnh=134&amp;tbnw=135&amp;ei=61lSUcGGNc_54QSa24DwCA&amp;prev=/search?q=%D0%BC%D1%83%D0%BB%D1%8C%D1%82%D1%8F%D1%88%D0%BD%D1%8B%D0%B5+%D0%BA%D0%B0%D1%80%D1%82%D0%B8%D0%BD%D0%BA%D0%B8+%D1%81+%D1%83%D1%87%D0%B8%D1%82%D0%B5%D0%BB%D1%8F%D0%BC%D0%B8&amp;start=60&amp;hl=ru&amp;newwindow=1&amp;sa=N&amp;biw=1707&amp;bih=1109&amp;tbm=isch&amp;itbs=1&amp;sa=X&amp;ved=0CEIQrQMwCzg8" TargetMode="Externa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ru/imgres?imgurl=http://www.rastut-goda.ru/images/image/image1/1-otnoshenija_v_shkole.jpg&amp;imgrefurl=http://www.rastut-goda.ru/junior-student/council-of-psychologists/4549-vzaimootnoshenija-mladshego-shkolnika-so-sverstnikami-i-uchitelem.html&amp;usg=__2KNywaszVjf1nXT6FQyjz81VB98=&amp;h=314&amp;w=448&amp;sz=30&amp;hl=ru&amp;start=139&amp;zoom=1&amp;tbnid=r8gMYr-OXidDAM:&amp;tbnh=89&amp;tbnw=127&amp;ei=o1pSUfmkK8iQ4gTE8oG4BQ&amp;prev=/search?q=%D0%BC%D1%83%D0%BB%D1%8C%D1%82%D1%8F%D1%88%D0%BD%D1%8B%D0%B5+%D0%BA%D0%B0%D1%80%D1%82%D0%B8%D0%BD%D0%BA%D0%B8+%D1%81+%D1%83%D1%87%D0%B8%D1%82%D0%B5%D0%BB%D1%8F%D0%BC%D0%B8&amp;start=120&amp;hl=ru&amp;newwindow=1&amp;sa=N&amp;biw=1707&amp;bih=1109&amp;tbm=isch&amp;itbs=1&amp;sa=X&amp;ved=0CFAQrQMwEjh4" TargetMode="Externa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ru/imgres?imgurl=http://www.dopotopa.com/images/modern-People.jpg&amp;imgrefurl=http://www.dopotopa.com/sozdanie_novyh_ljudey_i_ih_borba_so_starymi_ludmi.html&amp;usg=__NqwcrQFiPWecPjpwAUs0GGfIOVY=&amp;h=300&amp;w=450&amp;sz=12&amp;hl=ru&amp;start=36&amp;zoom=1&amp;tbnid=M5uH6A53yBZzEM:&amp;tbnh=85&amp;tbnw=127&amp;ei=qEFRUby-Ganx4QTV2YCwBQ&amp;prev=/search?q=%D0%9A%D0%B0%D1%80%D1%82%D0%B8%D0%BD%D0%BA%D0%B8+%D0%BB%D1%8E%D0%B4%D0%B5%D0%B9&amp;start=20&amp;hl=ru&amp;newwindow=1&amp;sa=N&amp;biw=1707&amp;bih=1109&amp;tbm=isch&amp;itbs=1&amp;sa=X&amp;ved=0CEoQrQMwDzgU" TargetMode="Externa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ru/imgres?imgurl=http://0lik.ru/uploads/posts/2008-10/1223400728_0lik.ru_1.png&amp;imgrefurl=http://0lik.ru/cliparts/14557-otrisovki-solnyshka.html&amp;h=200&amp;w=184&amp;sz=21&amp;tbnid=Luz9sZhZxeKP5M:&amp;tbnh=104&amp;tbnw=96&amp;prev=/search?q=%D0%BA%D0%B0%D1%80%D1%82%D0%B8%D0%BD%D0%BA%D0%B8+%D0%A1%D0%BE%D0%BB%D0%BD%D1%8B%D1%88%D0%BA%D0%B0&amp;tbm=isch&amp;tbo=u&amp;zoom=1&amp;q=%D0%BA%D0%B0%D1%80%D1%82%D0%B8%D0%BD%D0%BA%D0%B8+%D0%A1%D0%BE%D0%BB%D0%BD%D1%8B%D1%88%D0%BA%D0%B0&amp;usg=__wlrgKs8ru3AhvSF4O8P1t7TW_bU=&amp;docid=lLayjsvTGin2wM&amp;hl=ru&amp;sa=X&amp;ei=hutPUa7AJcfR4QSTvIHQBQ&amp;ved=0CDcQ9QEwAg&amp;dur=601" TargetMode="Externa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tourbuy.ru/wp-content/uploads/2012/03/baby_2.jpg&amp;imgrefurl=http://tourbuy.ru/2012/03/otdyx-s-detkami/&amp;h=296&amp;w=450&amp;sz=12&amp;tbnid=Veo_WH6G1sLD9M:&amp;tbnh=86&amp;tbnw=131&amp;prev=/search?q=%D0%9A%D0%B0%D1%80%D1%82%D0%B8%D0%BD%D0%BA%D0%B8+%D1%81+%D0%B4%D0%B5%D1%82%D0%BA%D0%B0%D0%BC%D0%B8&amp;tbm=isch&amp;tbo=u&amp;zoom=1&amp;q=%D0%9A%D0%B0%D1%80%D1%82%D0%B8%D0%BD%D0%BA%D0%B8+%D1%81+%D0%B4%D0%B5%D1%82%D0%BA%D0%B0%D0%BC%D0%B8&amp;usg=__eoZIM72BiJx4zRbtWujy_lL4CnM=&amp;docid=MpTA8Z2BkjT80M&amp;hl=ru&amp;sa=X&amp;ei=IudPUY6IEeqN4gTJm4CABg&amp;ved=0CF4Q9QEwDg&amp;dur=18787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ru/imgres?imgurl=http://gallery.forum-grad.ru/files/2/2/5/0/4/13287866.jpg&amp;imgrefurl=http://www.forum-grad.ru/forum1460/thread67829.html&amp;h=611&amp;w=800&amp;sz=94&amp;tbnid=rxXh3N6mndAMvM:&amp;tbnh=89&amp;tbnw=117&amp;prev=/search?q=%D0%BA%D0%B0%D1%80%D1%82%D0%B8%D0%BD%D0%BA%D0%B8+%D0%A1%D0%BE%D0%BB%D0%BD%D1%8B%D1%88%D0%BA%D0%B0&amp;tbm=isch&amp;tbo=u&amp;zoom=1&amp;q=%D0%BA%D0%B0%D1%80%D1%82%D0%B8%D0%BD%D0%BA%D0%B8+%D0%A1%D0%BE%D0%BB%D0%BD%D1%8B%D1%88%D0%BA%D0%B0&amp;usg=__bORhUgBc67Lxqilx7KIIP5AwCus=&amp;docid=B493XbMhWN2aLM&amp;hl=ru&amp;sa=X&amp;ei=hutPUa7AJcfR4QSTvIHQBQ&amp;ved=0CGcQ9QEwEQ&amp;dur=2157" TargetMode="Externa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ru/imgres?imgurl=http://demiart.ru/forum/uploads/post-47103-1194570407.jpg&amp;imgrefurl=http://demiart.ru/forum/index.php?showtopic=36189&amp;usg=__-juvTp4DiNowyI1-Yi7bG2NGMuY=&amp;h=600&amp;w=800&amp;sz=70&amp;hl=ru&amp;start=112&amp;zoom=1&amp;tbnid=3VeZMwlbh4_LsM:&amp;tbnh=107&amp;tbnw=143&amp;ei=qkJRUeDxKITh4QTlnYGYBQ&amp;prev=/search?q=%D0%9A%D0%B0%D1%80%D1%82%D0%B8%D0%BD%D0%BA%D0%B8+%D0%BB%D1%8E%D0%B4%D0%B5%D0%B9&amp;start=100&amp;hl=ru&amp;newwindow=1&amp;sa=N&amp;biw=1707&amp;bih=1109&amp;tbm=isch&amp;itbs=1&amp;sa=X&amp;ved=0CEIQrQMwCzhk" TargetMode="Externa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ru/imgres?imgurl=http://img706.imageshack.us/img706/3136/babochka341.png&amp;imgrefurl=http://glamik.ru/publ/63-1-0-4182&amp;usg=__jRd2wG1CptkZikIRhKUwpB9s0QQ=&amp;h=1280&amp;w=1275&amp;sz=2185&amp;hl=ru&amp;start=116&amp;zoom=1&amp;tbnid=BZZ1OKUZOPzsSM:&amp;tbnh=150&amp;tbnw=149&amp;ei=BjBRUf-6IOny4QTVh4CQBQ&amp;prev=/search?q=%D0%9A%D0%B0%D1%80%D1%82%D0%B8%D0%BD%D0%BA%D0%B8+%D1%81+%D0%B1%D0%B0%D0%B1%D0%BE%D1%87%D0%BA%D0%B0%D0%BC%D0%B8&amp;start=100&amp;hl=ru&amp;newwindow=1&amp;sa=N&amp;biw=1707&amp;bih=1109&amp;tbm=isch&amp;itbs=1&amp;sa=X&amp;ved=0CEoQrQMwDzhk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2987824" y="685800"/>
            <a:ext cx="5775176" cy="541020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«Адаптация ребёнка - инвалида к новым социальным условиям (коллектив сверстников)». Практические рекомендации инклюзивного образования </a:t>
            </a:r>
            <a:r>
              <a:rPr lang="ru-RU" b="1" dirty="0" smtClean="0">
                <a:solidFill>
                  <a:srgbClr val="FF0000"/>
                </a:solidFill>
              </a:rPr>
              <a:t>дошкольника»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1900" i="1" dirty="0" smtClean="0"/>
              <a:t>АВТОР</a:t>
            </a:r>
            <a:endParaRPr lang="ru-RU" sz="1900" i="1" dirty="0"/>
          </a:p>
          <a:p>
            <a:pPr marL="0" indent="0" algn="just">
              <a:buNone/>
            </a:pPr>
            <a:r>
              <a:rPr lang="ru-RU" i="1" u="sng" dirty="0" smtClean="0"/>
              <a:t>Сергеева Анастасия Ивановна</a:t>
            </a:r>
          </a:p>
          <a:p>
            <a:pPr marL="0" indent="0" algn="just">
              <a:buNone/>
            </a:pPr>
            <a:r>
              <a:rPr lang="ru-RU" sz="1900" i="1" dirty="0" err="1" smtClean="0"/>
              <a:t>Ст.воспитатель</a:t>
            </a:r>
            <a:r>
              <a:rPr lang="ru-RU" sz="1900" i="1" dirty="0" smtClean="0"/>
              <a:t> МАДОУ детский сад комбинированного вида №128</a:t>
            </a:r>
            <a:endParaRPr lang="ru-RU" sz="1900" i="1" dirty="0"/>
          </a:p>
          <a:p>
            <a:endParaRPr lang="ru-RU" dirty="0"/>
          </a:p>
        </p:txBody>
      </p:sp>
      <p:pic>
        <p:nvPicPr>
          <p:cNvPr id="3" name="rg_hi" descr="http://t0.gstatic.com/images?q=tbn:ANd9GcQt_wYmCi_Sdcyjbw0FLXVdFPDPeT0d0KfZfg8pRpm8TF-q3CxW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1524000" cy="228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31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717032"/>
            <a:ext cx="8712968" cy="2088232"/>
          </a:xfrm>
        </p:spPr>
        <p:txBody>
          <a:bodyPr>
            <a:normAutofit fontScale="90000"/>
          </a:bodyPr>
          <a:lstStyle/>
          <a:p>
            <a:pPr marR="0" algn="just" rtl="0"/>
            <a:r>
              <a:rPr lang="ru-RU" b="0" i="0" u="none" strike="noStrike" baseline="0" dirty="0" smtClean="0">
                <a:latin typeface="Times New Roman"/>
              </a:rPr>
              <a:t>    </a:t>
            </a:r>
            <a:r>
              <a:rPr lang="ru-RU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На современном этапе развития инклюзивного образования в России сделано для детей - инвалидов не мало (организовываются концерты, выставки творчества, олимпиады, конкурсы), но необходимо и перестраивать общественное мнение. Учить общество терпимости, добру, сочувствию, переживанию. Дать возможность инвалидам быть полноценными гражданами своего государства.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90217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Значительная часть детей с отклонениями в развитии, несмотря на усилия, принимаемые обществом с целью их обучения и воспитания, став взрослыми, оказывается неподготовленной к интеграции в социально-экономическую жизнь. Вместе с тем, результаты исследований и практика свидетельствуют о том, что любой человек, имеющий дефект развития, может при соответствующих условиях стать полноценной личностью, развиваться духовно, обеспечивать себя в материальном отношении и быть полезным обществу. </a:t>
            </a:r>
          </a:p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последние годы в нашей стране стало более заметным стремление к тому, чтобы изменить сложившуюся ситуацию с обучением и воспитанием детей-инвалидов в лучшую сторону. Однако проблема обучения, воспитания, адаптации и реабилитации детей-инвалидов остается сложной. 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6752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686392"/>
            <a:ext cx="2392328" cy="171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О</a:t>
            </a:r>
            <a:r>
              <a:rPr lang="ru-RU" dirty="0" smtClean="0"/>
              <a:t>дносторонняя </a:t>
            </a:r>
            <a:r>
              <a:rPr lang="ru-RU" dirty="0"/>
              <a:t>ориентация на их обучение (специализированные учреждения)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49376" y="1399596"/>
            <a:ext cx="2598928" cy="20099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Трудность перехода общества от старой идеологии в новые изменения и поправки в закон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-108520" y="3190940"/>
            <a:ext cx="3444456" cy="3118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/>
              <a:t>Слабая комплексная помощь (или отсутствие) людям с ограниченными возможностями: медицинских, педагогических, экономических, социальных, социально-психологических проблем, касающихся социальной защиты детей-инвалидов, их обучения, воспитания, реабилитации и адаптации в социальную среду.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660232" y="2791388"/>
            <a:ext cx="2376264" cy="18946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Недостаточность прогрессивных идей и разработок (теоритическая платформа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32240" y="686392"/>
            <a:ext cx="2232248" cy="16507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Узкая профильная подготовка специалистов и их недостаток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4365104"/>
            <a:ext cx="2736304" cy="1944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Недостаточное финансовое влияние</a:t>
            </a:r>
          </a:p>
          <a:p>
            <a:r>
              <a:rPr lang="ru-RU" dirty="0"/>
              <a:t>(пособия, обустройство общественных мест, доступность транспорта)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9304" y="24800"/>
            <a:ext cx="286704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149080"/>
            <a:ext cx="8534400" cy="2376264"/>
          </a:xfrm>
        </p:spPr>
        <p:txBody>
          <a:bodyPr>
            <a:noAutofit/>
          </a:bodyPr>
          <a:lstStyle/>
          <a:p>
            <a:pPr marR="0" algn="just" rtl="0"/>
            <a:r>
              <a:rPr lang="ru-RU" sz="2800" b="0" i="0" u="none" strike="noStrike" baseline="0" dirty="0" smtClean="0">
                <a:latin typeface="Times New Roman"/>
              </a:rPr>
              <a:t/>
            </a:r>
            <a:br>
              <a:rPr lang="ru-RU" sz="2800" b="0" i="0" u="none" strike="noStrike" baseline="0" dirty="0" smtClean="0">
                <a:latin typeface="Times New Roman"/>
              </a:rPr>
            </a:br>
            <a:r>
              <a:rPr lang="ru-RU" sz="24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Социальная адаптация - это процесс активного приспособления индивида к изменившейся среде с помощью различных социальных средств. Знания по адаптации за последние годы существенно продвинулись вперёд, благодаря особому вниманию к людям с ограниченными возможностями, где наиболее трудным для понимания и реализации была проблема социальной адаптации. В</a:t>
            </a:r>
            <a:r>
              <a:rPr lang="ru-RU" sz="2400" b="1" i="0" u="none" strike="noStrik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</a:t>
            </a:r>
            <a:r>
              <a:rPr lang="ru-RU" sz="24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общем виде социальная адаптация - это возможность и умение соответствовать требованиям общественных отношений: производственным, бытовым, учебным и прочим отношениям, в которые вступает человек, становясь субъектом социальной деятельности</a:t>
            </a:r>
            <a:r>
              <a:rPr lang="ru-RU" sz="2800" b="0" i="0" u="none" strike="noStrike" baseline="0" dirty="0" smtClean="0">
                <a:latin typeface="Times New Roman"/>
              </a:rPr>
              <a:t>. </a:t>
            </a:r>
          </a:p>
        </p:txBody>
      </p:sp>
      <p:pic>
        <p:nvPicPr>
          <p:cNvPr id="3" name="Рисунок 2" descr="http://t3.gstatic.com/images?q=tbn:ANd9GcTxI7j-Zf2gHqGD2wiAQUSe3ActIr2rCEXuktOj-QdNC-ci2XuZsa7Q4Os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1085850" cy="111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t3.gstatic.com/images?q=tbn:ANd9GcTxI7j-Zf2gHqGD2wiAQUSe3ActIr2rCEXuktOj-QdNC-ci2XuZsa7Q4Os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85850" cy="1114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51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534400" cy="4464496"/>
          </a:xfrm>
        </p:spPr>
        <p:txBody>
          <a:bodyPr>
            <a:normAutofit/>
          </a:bodyPr>
          <a:lstStyle/>
          <a:p>
            <a:pPr marR="0" algn="just" rtl="0"/>
            <a:r>
              <a:rPr lang="ru-RU" sz="28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Анализ отечественной и зарубежной социологической теории показал, что проблемы социальной адаптации должны рассматриваться с позиции </a:t>
            </a:r>
            <a:r>
              <a:rPr lang="ru-RU" sz="2800" b="1" i="1" u="sng" strike="noStrike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деятельностного</a:t>
            </a:r>
            <a:r>
              <a:rPr lang="ru-RU" sz="2800" b="1" i="1" u="sng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подхода,</a:t>
            </a:r>
            <a:r>
              <a:rPr lang="ru-RU" sz="28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позволяющего более глубоко осмыслить личность ребёнка-инвалида. В рамках этого подхода развитие личности (независимо от внешних ограничений жизнедеятельности) рассматривается в процессе деятельности и взаимодействий с окружающими её людьми. </a:t>
            </a:r>
          </a:p>
        </p:txBody>
      </p:sp>
    </p:spTree>
    <p:extLst>
      <p:ext uri="{BB962C8B-B14F-4D97-AF65-F5344CB8AC3E}">
        <p14:creationId xmlns:p14="http://schemas.microsoft.com/office/powerpoint/2010/main" val="399629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76872"/>
            <a:ext cx="8568952" cy="4208512"/>
          </a:xfrm>
        </p:spPr>
        <p:txBody>
          <a:bodyPr>
            <a:noAutofit/>
          </a:bodyPr>
          <a:lstStyle/>
          <a:p>
            <a:pPr marR="0" algn="just" rtl="0"/>
            <a:r>
              <a:rPr lang="ru-RU" sz="2400" b="0" i="0" u="none" strike="noStrike" baseline="0" dirty="0" smtClean="0">
                <a:latin typeface="Times New Roman"/>
              </a:rPr>
              <a:t>   </a:t>
            </a:r>
            <a:r>
              <a:rPr lang="ru-RU" sz="24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Важной характеристикой личности является социальный облик человека, всеми своими проявлениями связанного с жизнью окружающих его людей. Человек - существо деятельное, преследующее свои цели. В основе личности лежат связи человека с окружающим миром, которые проявляются в предметной деятельности, общении, познании. Деятельность важный аспект в понимании личности вообще, и к пониманию социальной адаптации личности ребёнка-инвалида, в частности (Личность- индивид проживающий в обществе и занимающийся определённой деятельностью). При этом деятельность рассматривается и в </a:t>
            </a:r>
            <a:r>
              <a:rPr lang="ru-RU" sz="2400" b="1" i="1" u="sng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структурном, и в функциональном аспектах:</a:t>
            </a:r>
          </a:p>
        </p:txBody>
      </p:sp>
    </p:spTree>
    <p:extLst>
      <p:ext uri="{BB962C8B-B14F-4D97-AF65-F5344CB8AC3E}">
        <p14:creationId xmlns:p14="http://schemas.microsoft.com/office/powerpoint/2010/main" val="375686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657456" cy="3744416"/>
          </a:xfrm>
        </p:spPr>
        <p:txBody>
          <a:bodyPr>
            <a:normAutofit/>
          </a:bodyPr>
          <a:lstStyle/>
          <a:p>
            <a:pPr algn="just"/>
            <a:r>
              <a:rPr lang="ru-RU" b="1" i="1" u="sng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    </a:t>
            </a:r>
            <a:r>
              <a:rPr lang="ru-RU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В структурном аспекте рассмотрение деятельности предполагает определение состава её элементов и выявление строения самой деятельности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.</a:t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</a:b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___ В функциональном - внимание концентрируется на том, как и каким образом, осуществляется деятельность. </a:t>
            </a:r>
            <a:endParaRPr lang="ru-RU" b="1" i="0" u="none" strike="noStrike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375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25144"/>
            <a:ext cx="8712968" cy="1800200"/>
          </a:xfrm>
        </p:spPr>
        <p:txBody>
          <a:bodyPr>
            <a:noAutofit/>
          </a:bodyPr>
          <a:lstStyle/>
          <a:p>
            <a:pPr marR="0" algn="just" rtl="0"/>
            <a:r>
              <a:rPr lang="ru-RU" sz="24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  </a:t>
            </a:r>
            <a:r>
              <a:rPr lang="ru-RU" sz="2400" b="1" i="0" u="none" strike="noStrike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Деятельностный</a:t>
            </a:r>
            <a:r>
              <a:rPr lang="ru-RU" sz="24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подход в социальной адаптации предполагает развитие и коррекцию ребёнка с ограниченными возможностями только в процессе деятельности посредством специального обучения, в ходе которого ребёнок овладевает психологическими средствами, позволяющими ему осуществлять контроль и управление своей внутренней и внешней активностью. Согласно С.Л. Рубинштейну, деятельность определяется самим объектом, но не прямо, а через «внутренние» закономерности, то есть внешнее воздействие дает тот или иной эффект, лишь преломляясь через психическое состояние человека, через сложившийся у него строй мыслей и чувств. В качестве системы внутренних условий выступает личность с её сложной многоуровневой структурой. </a:t>
            </a:r>
          </a:p>
        </p:txBody>
      </p:sp>
    </p:spTree>
    <p:extLst>
      <p:ext uri="{BB962C8B-B14F-4D97-AF65-F5344CB8AC3E}">
        <p14:creationId xmlns:p14="http://schemas.microsoft.com/office/powerpoint/2010/main" val="310344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589240"/>
            <a:ext cx="8534400" cy="758952"/>
          </a:xfrm>
        </p:spPr>
        <p:txBody>
          <a:bodyPr>
            <a:noAutofit/>
          </a:bodyPr>
          <a:lstStyle/>
          <a:p>
            <a:pPr marR="0" algn="just" rtl="0"/>
            <a:r>
              <a:rPr lang="ru-RU" sz="24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Центральная категория </a:t>
            </a:r>
            <a:r>
              <a:rPr lang="ru-RU" sz="2400" b="1" i="0" u="none" strike="noStrike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деятельностного</a:t>
            </a:r>
            <a:r>
              <a:rPr lang="ru-RU" sz="24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подхода - полноценная жизнедеятельность - означает систему способов деятельности во всех её видах и формах соотнесения с условиями, в которых существует и действует индивид. Индивид, согласно </a:t>
            </a:r>
            <a:r>
              <a:rPr lang="ru-RU" sz="2400" b="1" i="0" u="none" strike="noStrike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А.В.Петровскому</a:t>
            </a:r>
            <a:r>
              <a:rPr lang="ru-RU" sz="24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, изначально обладает стремлением к внутренней цели, в соответствии с которой приводятся в действие все без исключения проявления его активности. Эта внутренняя цель раскрывается в понятии адаптивная направленность всех процессов и поведенческих актов. Сюда входят процессы приспособления индивида к природной и социальной среде, процессы самоприспособления и другие. </a:t>
            </a:r>
          </a:p>
        </p:txBody>
      </p:sp>
    </p:spTree>
    <p:extLst>
      <p:ext uri="{BB962C8B-B14F-4D97-AF65-F5344CB8AC3E}">
        <p14:creationId xmlns:p14="http://schemas.microsoft.com/office/powerpoint/2010/main" val="40873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589240"/>
            <a:ext cx="8534400" cy="758952"/>
          </a:xfrm>
        </p:spPr>
        <p:txBody>
          <a:bodyPr>
            <a:noAutofit/>
          </a:bodyPr>
          <a:lstStyle/>
          <a:p>
            <a:pPr marR="0" algn="just" rtl="0"/>
            <a:r>
              <a:rPr lang="ru-RU" sz="2400" b="1" i="1" u="sng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Социальная адаптация</a:t>
            </a:r>
            <a:r>
              <a:rPr lang="ru-RU" sz="24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- это постоянный процесс активного приспособления индивида к условиям социальной среды. Процесс адаптации к окружающей социальной среде идёт непрерывно. Первые уроки приспособления к взаимодействию с людьми ребёнок получает в семье, в кругу близких для него, доброжелательно настроенных людей. Но социальная жизнь не ограничивается рамками семьи. Важными ступенями для вхождения в социальную жизнь становятся дошкольное учреждение, школа, формальные и неформальные группы общения, включение в трудовую деятельность и другое. </a:t>
            </a:r>
          </a:p>
        </p:txBody>
      </p:sp>
    </p:spTree>
    <p:extLst>
      <p:ext uri="{BB962C8B-B14F-4D97-AF65-F5344CB8AC3E}">
        <p14:creationId xmlns:p14="http://schemas.microsoft.com/office/powerpoint/2010/main" val="391037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712968" cy="2376264"/>
          </a:xfrm>
        </p:spPr>
        <p:txBody>
          <a:bodyPr>
            <a:noAutofit/>
          </a:bodyPr>
          <a:lstStyle/>
          <a:p>
            <a:pPr marR="0" algn="just" rtl="0"/>
            <a:r>
              <a:rPr lang="ru-RU" sz="2800" b="0" i="0" u="none" strike="noStrike" baseline="0" dirty="0" smtClean="0">
                <a:latin typeface="Times New Roman"/>
              </a:rPr>
              <a:t> </a:t>
            </a:r>
            <a:r>
              <a:rPr lang="ru-RU" sz="28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Эти дети особенные, не такие как все. У них все по-другому и развитие, и восприятие мира и поведение. Таких детей очень часто не воспринимает наше общество, их пытаются «оттолкнуть», обидеть, их просто не замечают. Общество, государство не должно быть равнодушно к этой проблеме и всячески поддерживать таких людей.</a:t>
            </a:r>
          </a:p>
        </p:txBody>
      </p:sp>
      <p:pic>
        <p:nvPicPr>
          <p:cNvPr id="4" name="rg_hi" descr="http://t0.gstatic.com/images?q=tbn:ANd9GcSLmAWIvtkhZbVOUphXGX5VLiF0Ew1d4BWH1U7tVHysG6WG4wbH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09120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546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12976"/>
            <a:ext cx="8534400" cy="2232248"/>
          </a:xfrm>
        </p:spPr>
        <p:txBody>
          <a:bodyPr>
            <a:normAutofit fontScale="90000"/>
          </a:bodyPr>
          <a:lstStyle/>
          <a:p>
            <a:pPr marR="0" algn="just" rtl="0"/>
            <a:r>
              <a:rPr lang="ru-RU" b="0" i="0" u="none" strike="noStrike" baseline="0" dirty="0" smtClean="0">
                <a:latin typeface="Times New Roman"/>
              </a:rPr>
              <a:t>   </a:t>
            </a:r>
            <a:r>
              <a:rPr lang="ru-RU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В числе основных факторов, определяющих степень успешности вхождения ребёнка в социальную среду, выступают особенности самого ребёнка и особенности </a:t>
            </a:r>
            <a:r>
              <a:rPr lang="ru-RU" b="1" i="0" u="none" strike="noStrike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микросоциальной</a:t>
            </a:r>
            <a:r>
              <a:rPr lang="ru-RU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среды, в которую он включается. </a:t>
            </a:r>
          </a:p>
        </p:txBody>
      </p:sp>
    </p:spTree>
    <p:extLst>
      <p:ext uri="{BB962C8B-B14F-4D97-AF65-F5344CB8AC3E}">
        <p14:creationId xmlns:p14="http://schemas.microsoft.com/office/powerpoint/2010/main" val="127103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952"/>
          </a:xfrm>
        </p:spPr>
        <p:txBody>
          <a:bodyPr>
            <a:noAutofit/>
          </a:bodyPr>
          <a:lstStyle/>
          <a:p>
            <a:pPr marR="0" algn="just" rtl="0"/>
            <a:r>
              <a:rPr lang="ru-RU" sz="2800" b="1" i="1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К индивидуальным особенностям ребёнка, от которых зависит эффективность его адаптации, относят: </a:t>
            </a:r>
          </a:p>
        </p:txBody>
      </p:sp>
      <p:sp>
        <p:nvSpPr>
          <p:cNvPr id="4" name="Овал 3"/>
          <p:cNvSpPr/>
          <p:nvPr/>
        </p:nvSpPr>
        <p:spPr>
          <a:xfrm>
            <a:off x="683568" y="1628800"/>
            <a:ext cx="3456384" cy="25922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chemeClr val="tx1"/>
                </a:solidFill>
              </a:rPr>
              <a:t>П</a:t>
            </a:r>
            <a:r>
              <a:rPr lang="ru-RU" b="1" i="1" dirty="0" err="1" smtClean="0">
                <a:solidFill>
                  <a:schemeClr val="tx1"/>
                </a:solidFill>
              </a:rPr>
              <a:t>отребностно</a:t>
            </a:r>
            <a:r>
              <a:rPr lang="ru-RU" b="1" i="1" dirty="0" smtClean="0">
                <a:solidFill>
                  <a:schemeClr val="tx1"/>
                </a:solidFill>
              </a:rPr>
              <a:t>-мотивационную </a:t>
            </a:r>
            <a:r>
              <a:rPr lang="ru-RU" b="1" i="1" dirty="0">
                <a:solidFill>
                  <a:schemeClr val="tx1"/>
                </a:solidFill>
              </a:rPr>
              <a:t>сферу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125376" y="3933056"/>
            <a:ext cx="3240360" cy="223224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chemeClr val="tx1"/>
                </a:solidFill>
              </a:rPr>
              <a:t>Характер и тип темперамента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860032" y="1628800"/>
            <a:ext cx="3888432" cy="25922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i="1" dirty="0"/>
              <a:t>Э</a:t>
            </a:r>
            <a:r>
              <a:rPr lang="ru-RU" b="1" i="1" dirty="0" smtClean="0"/>
              <a:t>моциональные </a:t>
            </a:r>
            <a:r>
              <a:rPr lang="ru-RU" b="1" i="1" dirty="0"/>
              <a:t>и интеллектуальные свойства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3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992" y="5013176"/>
            <a:ext cx="8045464" cy="758952"/>
          </a:xfrm>
        </p:spPr>
        <p:txBody>
          <a:bodyPr>
            <a:normAutofit fontScale="90000"/>
          </a:bodyPr>
          <a:lstStyle/>
          <a:p>
            <a:pPr marR="0" algn="just" rtl="0"/>
            <a:r>
              <a:rPr lang="ru-RU" b="0" i="0" u="none" strike="noStrike" baseline="0" dirty="0" smtClean="0">
                <a:latin typeface="Times New Roman"/>
              </a:rPr>
              <a:t>    </a:t>
            </a:r>
            <a:r>
              <a:rPr lang="ru-RU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Возможность и умение соответствовать требованиям общественных отношений формируется в процессе целенаправленного воспитания, при обучении соответствующим навыкам поведения. </a:t>
            </a:r>
            <a:r>
              <a:rPr lang="ru-RU" b="1" i="1" u="sng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Как показывают исследования, эти навыки ребёнок усваивает настолько, насколько это позволяет его биологический дефект: недостаточность интеллекта; неуравновешенность эмоций; нарушение других функций. </a:t>
            </a:r>
          </a:p>
        </p:txBody>
      </p:sp>
    </p:spTree>
    <p:extLst>
      <p:ext uri="{BB962C8B-B14F-4D97-AF65-F5344CB8AC3E}">
        <p14:creationId xmlns:p14="http://schemas.microsoft.com/office/powerpoint/2010/main" val="385030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534400" cy="4608512"/>
          </a:xfrm>
        </p:spPr>
        <p:txBody>
          <a:bodyPr>
            <a:normAutofit fontScale="90000"/>
          </a:bodyPr>
          <a:lstStyle/>
          <a:p>
            <a:pPr marR="0" algn="just" rtl="0"/>
            <a:r>
              <a:rPr lang="ru-RU" sz="2200" b="0" i="0" u="none" strike="noStrike" baseline="0" dirty="0" smtClean="0">
                <a:latin typeface="Times New Roman"/>
              </a:rPr>
              <a:t>   </a:t>
            </a:r>
            <a:r>
              <a:rPr lang="ru-RU" sz="22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Соответственно этому вырабатывается тот или иной вид адаптации: активный тип, когда ребёнок вступает в отношения с окружающей средой (с семьей, с детской группой, с взрослыми) и пытается изменить её в соответствии со своими личными качествами; и пассивный тип - набор личных качеств не позволяет ребёнку активно действовать и формировать среду «под себя». В этих случаях происходит формирование различных новообразований самой личности ребёнка, что позволяет ему «подделаться» под среду. Тип адаптации существенно сказывается на социализации ребёнка и усвоении им социального опыта. У детей, имеющих те или иные жизненные ограничения, из-за дефектов развития затруднено взаимодействие в социальной среде, ограничена возможность адекватного реагирования, они испытывают трудности в достижении целей в рамках существующих норм. </a:t>
            </a:r>
          </a:p>
        </p:txBody>
      </p:sp>
    </p:spTree>
    <p:extLst>
      <p:ext uri="{BB962C8B-B14F-4D97-AF65-F5344CB8AC3E}">
        <p14:creationId xmlns:p14="http://schemas.microsoft.com/office/powerpoint/2010/main" val="33137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25144"/>
            <a:ext cx="8534400" cy="758952"/>
          </a:xfrm>
        </p:spPr>
        <p:txBody>
          <a:bodyPr>
            <a:noAutofit/>
          </a:bodyPr>
          <a:lstStyle/>
          <a:p>
            <a:pPr marR="0" algn="just" rtl="0"/>
            <a:r>
              <a:rPr lang="ru-RU" sz="2400" b="0" i="0" u="none" strike="noStrike" baseline="0" dirty="0" smtClean="0">
                <a:latin typeface="Times New Roman"/>
              </a:rPr>
              <a:t>   </a:t>
            </a:r>
            <a:r>
              <a:rPr lang="ru-RU" sz="20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Таким образом, можно констатировать, что </a:t>
            </a:r>
            <a:r>
              <a:rPr lang="ru-RU" sz="2000" b="1" i="0" u="none" strike="noStrike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деятельностный</a:t>
            </a:r>
            <a:r>
              <a:rPr lang="ru-RU" sz="20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подход пронизывает процесс формирования личности ребёнка-инвалида. </a:t>
            </a:r>
            <a:r>
              <a:rPr lang="ru-RU" sz="2000" b="1" i="1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Личность формируется, существует и проявляется в общественной жизни, все её стороны проявляются в деятельности и общении с другими людьми, в обществе в целом. </a:t>
            </a:r>
            <a:r>
              <a:rPr lang="ru-RU" sz="20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Учитывая, что в основе социальной дезадаптации и симптомов </a:t>
            </a:r>
            <a:r>
              <a:rPr lang="ru-RU" sz="2000" b="1" i="0" u="none" strike="noStrike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дизонтогенеза</a:t>
            </a:r>
            <a:r>
              <a:rPr lang="ru-RU" sz="20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детей лежат общие биологические и социальные причины, их коррекция и профилактика должны включать комплекс целенаправленных воздействий, ориентированных как на семью, так и на лечение и профилактику соматических расстройств, коррекцию интеллектуальных, эмоциональных и личностных нарушений, создание благоприятного климата в группах детей, нормализацию межличностных отношений. </a:t>
            </a:r>
          </a:p>
        </p:txBody>
      </p:sp>
      <p:pic>
        <p:nvPicPr>
          <p:cNvPr id="3" name="Рисунок 2" descr="http://t0.gstatic.com/images?q=tbn:ANd9GcR5qeFVgssyWhFlbblTvQgB3egwMbLtRC0fp1lbvaSNXkV6cTSQrhXv7B0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301208"/>
            <a:ext cx="120967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105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733256"/>
            <a:ext cx="8534400" cy="758952"/>
          </a:xfrm>
        </p:spPr>
        <p:txBody>
          <a:bodyPr>
            <a:normAutofit fontScale="90000"/>
          </a:bodyPr>
          <a:lstStyle/>
          <a:p>
            <a:pPr marR="0" algn="just" rtl="0"/>
            <a:r>
              <a:rPr lang="ru-RU" b="0" i="0" u="none" strike="noStrike" baseline="0" dirty="0" smtClean="0">
                <a:latin typeface="Times New Roman"/>
              </a:rPr>
              <a:t>     </a:t>
            </a:r>
            <a:r>
              <a:rPr lang="ru-RU" sz="31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В личности ребенка-инвалида идет постоянная борьба между социальным и биологическим. Если общество оставляет его без внимания и заботы, то он попадает под власть физических недугов, которые определяют его характер, отношения с людьми, семейное положение, уровень образования, карьеру, в общем, весь жизненный путь. Если же социум берет человека под свою опеку, то влияние инвалидности отступает на задний план.</a:t>
            </a:r>
          </a:p>
        </p:txBody>
      </p:sp>
      <p:pic>
        <p:nvPicPr>
          <p:cNvPr id="4" name="Рисунок 3" descr="http://t2.gstatic.com/images?q=tbn:ANd9GcQ1omEqWJPtE3UzZtmlK3YHP2vkzMPQBdaTu5aCn31p8CLhigORsWsfSCsD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76672"/>
            <a:ext cx="1728192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33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45224"/>
            <a:ext cx="8534400" cy="758952"/>
          </a:xfrm>
        </p:spPr>
        <p:txBody>
          <a:bodyPr>
            <a:normAutofit fontScale="90000"/>
          </a:bodyPr>
          <a:lstStyle/>
          <a:p>
            <a:pPr marR="0" algn="just" rtl="0"/>
            <a:r>
              <a:rPr lang="ru-RU" b="0" i="0" u="none" strike="noStrike" baseline="0" dirty="0" smtClean="0">
                <a:solidFill>
                  <a:srgbClr val="222327"/>
                </a:solidFill>
                <a:latin typeface="Times New Roman"/>
              </a:rPr>
              <a:t>    </a:t>
            </a:r>
            <a:r>
              <a:rPr lang="ru-RU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Дети с тем или иным физическим недостатком постоянно страдают либо от нехватки внимания, либо от слишком пристального внимания со стороны своих сверстников. Поэтому </a:t>
            </a:r>
            <a:r>
              <a:rPr lang="ru-RU" b="1" i="1" u="sng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главная задача родителей, учителей, воспитателей</a:t>
            </a:r>
            <a:r>
              <a:rPr lang="ru-RU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– научить ребенка приспосабливаться в детском коллективе, чтобы ребенок не стеснялся своей болезни, не чувствовал себя виноватым и умел бы рассказать о своей болезни сверстникам.</a:t>
            </a:r>
          </a:p>
        </p:txBody>
      </p:sp>
    </p:spTree>
    <p:extLst>
      <p:ext uri="{BB962C8B-B14F-4D97-AF65-F5344CB8AC3E}">
        <p14:creationId xmlns:p14="http://schemas.microsoft.com/office/powerpoint/2010/main" val="16941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648" y="2492896"/>
            <a:ext cx="8931776" cy="2919192"/>
          </a:xfrm>
        </p:spPr>
        <p:txBody>
          <a:bodyPr>
            <a:noAutofit/>
          </a:bodyPr>
          <a:lstStyle/>
          <a:p>
            <a:pPr marR="0" algn="just" rtl="0"/>
            <a:r>
              <a:rPr lang="ru-RU" sz="20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   Родителям необходимо рассказать о болезни ребенка медицинской сестре, воспитателю, учителю, чтобы в какой-то экстренной ситуации они смогли помочь ребенку.</a:t>
            </a:r>
            <a:br>
              <a:rPr lang="ru-RU" sz="20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</a:br>
            <a:r>
              <a:rPr lang="ru-RU" sz="20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    С ребенком инвалидом почти всегда рядом находятся родители или взрослые, которые своим отношением к болезни ребенка влияют на ситуацию. Ребенок относится к своей болезни так же, как его родители. Он копирует их поведение. И здесь </a:t>
            </a:r>
            <a:r>
              <a:rPr lang="ru-RU" sz="2000" b="1" i="1" u="sng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самая главная цель родителей</a:t>
            </a:r>
            <a:r>
              <a:rPr lang="ru-RU" sz="20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контролировать свои чувства и эмоции. Ведь если родители любят ребенка, он радостен, если родители позитивно настроены, то и ребенок будет счастлив.</a:t>
            </a:r>
            <a:br>
              <a:rPr lang="ru-RU" sz="20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</a:br>
            <a:r>
              <a:rPr lang="ru-RU" sz="20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 Педагогу же в свою очередь необходимо построить свою работу так, чтобы при сублимации ребёнка - инвалида в коллектив возникали лишь положительные эмоции и желание посещать учреждение ещё и ещё. </a:t>
            </a:r>
          </a:p>
        </p:txBody>
      </p:sp>
    </p:spTree>
    <p:extLst>
      <p:ext uri="{BB962C8B-B14F-4D97-AF65-F5344CB8AC3E}">
        <p14:creationId xmlns:p14="http://schemas.microsoft.com/office/powerpoint/2010/main" val="22047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29000"/>
            <a:ext cx="8534400" cy="758952"/>
          </a:xfrm>
        </p:spPr>
        <p:txBody>
          <a:bodyPr>
            <a:normAutofit fontScale="90000"/>
          </a:bodyPr>
          <a:lstStyle/>
          <a:p>
            <a:pPr marR="0" algn="just" rtl="0"/>
            <a:r>
              <a:rPr lang="ru-RU" b="0" i="0" u="none" strike="noStrike" baseline="0" dirty="0" smtClean="0">
                <a:solidFill>
                  <a:srgbClr val="222327"/>
                </a:solidFill>
                <a:latin typeface="Times New Roman"/>
              </a:rPr>
              <a:t>    Ͼ </a:t>
            </a:r>
            <a:r>
              <a:rPr lang="ru-RU" b="0" i="0" u="none" strike="noStrike" baseline="0" dirty="0" smtClean="0">
                <a:solidFill>
                  <a:srgbClr val="222327"/>
                </a:solidFill>
                <a:latin typeface="Comic Sans MS"/>
              </a:rPr>
              <a:t>Нужно понять и разобраться в чем проблема сложных отношений ребенка с ровесниками: в том, что ребенок - инвалид или в том, что он нерешительный, стеснительный человек.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476672"/>
            <a:ext cx="38325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РЕКОМЕНДАЦИИ</a:t>
            </a:r>
            <a:endParaRPr lang="ru-RU" sz="3200" dirty="0"/>
          </a:p>
        </p:txBody>
      </p:sp>
      <p:pic>
        <p:nvPicPr>
          <p:cNvPr id="4" name="Рисунок 3" descr="http://t0.gstatic.com/images?q=tbn:ANd9GcQo2YjtaEBu1jQBmQlsc4atVXZ3DcXXRZz8f8V7Rc3SL4F0M4OpHDnf430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77072"/>
            <a:ext cx="1800200" cy="17118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515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534400" cy="758952"/>
          </a:xfrm>
        </p:spPr>
        <p:txBody>
          <a:bodyPr>
            <a:normAutofit fontScale="90000"/>
          </a:bodyPr>
          <a:lstStyle/>
          <a:p>
            <a:pPr marR="0" algn="just" rtl="0"/>
            <a:r>
              <a:rPr lang="ru-RU" sz="2700" b="0" i="0" u="none" strike="noStrike" baseline="0" dirty="0" smtClean="0">
                <a:solidFill>
                  <a:srgbClr val="222327"/>
                </a:solidFill>
                <a:latin typeface="Comic Sans MS"/>
              </a:rPr>
              <a:t>    </a:t>
            </a:r>
            <a:r>
              <a:rPr lang="ru-RU" sz="3100" b="0" i="0" u="none" strike="noStrike" baseline="0" dirty="0" smtClean="0">
                <a:solidFill>
                  <a:srgbClr val="222327"/>
                </a:solidFill>
                <a:latin typeface="Times New Roman"/>
              </a:rPr>
              <a:t>Ͼ</a:t>
            </a:r>
            <a:r>
              <a:rPr lang="ru-RU" sz="3100" b="0" i="0" u="none" strike="noStrike" baseline="0" dirty="0" smtClean="0">
                <a:solidFill>
                  <a:srgbClr val="222327"/>
                </a:solidFill>
                <a:latin typeface="Comic Sans MS"/>
              </a:rPr>
              <a:t> Объяснить ребенку, что у каждого человека есть свои особенности. Почитайте или расскажите примеры из жизни о том, что болезнь - не препятствие для нормальной, достойной жизни. Объясните ребенку, что многое решает воля, характер, а не обстоятельства.</a:t>
            </a:r>
            <a:br>
              <a:rPr lang="ru-RU" sz="3100" b="0" i="0" u="none" strike="noStrike" baseline="0" dirty="0" smtClean="0">
                <a:solidFill>
                  <a:srgbClr val="222327"/>
                </a:solidFill>
                <a:latin typeface="Comic Sans MS"/>
              </a:rPr>
            </a:br>
            <a:r>
              <a:rPr lang="ru-RU" sz="3100" b="0" i="0" u="none" strike="noStrike" baseline="0" dirty="0" smtClean="0">
                <a:solidFill>
                  <a:srgbClr val="222327"/>
                </a:solidFill>
                <a:latin typeface="Times New Roman"/>
              </a:rPr>
              <a:t>    Ͼ</a:t>
            </a:r>
            <a:r>
              <a:rPr lang="ru-RU" sz="3100" b="0" i="0" u="none" strike="noStrike" baseline="0" dirty="0" smtClean="0">
                <a:solidFill>
                  <a:srgbClr val="222327"/>
                </a:solidFill>
                <a:latin typeface="Comic Sans MS"/>
              </a:rPr>
              <a:t>   Не правильно сильно опекать  ребенка (</a:t>
            </a:r>
            <a:r>
              <a:rPr lang="ru-RU" sz="3100" b="0" i="0" u="none" strike="noStrike" baseline="0" dirty="0" err="1" smtClean="0">
                <a:solidFill>
                  <a:srgbClr val="222327"/>
                </a:solidFill>
                <a:latin typeface="Comic Sans MS"/>
              </a:rPr>
              <a:t>гиперопека</a:t>
            </a:r>
            <a:r>
              <a:rPr lang="ru-RU" sz="3100" b="0" i="0" u="none" strike="noStrike" baseline="0" dirty="0" smtClean="0">
                <a:solidFill>
                  <a:srgbClr val="222327"/>
                </a:solidFill>
                <a:latin typeface="Comic Sans MS"/>
              </a:rPr>
              <a:t>) или жалеть и вызывать жалость окружающих. Мы можем вырастить слезливого и психическими расстройствами человека, с тираническими наклонностями. </a:t>
            </a:r>
          </a:p>
        </p:txBody>
      </p:sp>
    </p:spTree>
    <p:extLst>
      <p:ext uri="{BB962C8B-B14F-4D97-AF65-F5344CB8AC3E}">
        <p14:creationId xmlns:p14="http://schemas.microsoft.com/office/powerpoint/2010/main" val="204256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2984376"/>
          </a:xfrm>
        </p:spPr>
        <p:txBody>
          <a:bodyPr>
            <a:normAutofit/>
          </a:bodyPr>
          <a:lstStyle/>
          <a:p>
            <a:pPr marR="0" rtl="0"/>
            <a:r>
              <a:rPr lang="ru-RU" b="0" i="0" u="none" strike="noStrike" baseline="0" dirty="0" smtClean="0">
                <a:latin typeface="Times New Roman"/>
              </a:rPr>
              <a:t>   </a:t>
            </a:r>
            <a:r>
              <a:rPr lang="ru-RU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Что же включает в себя понятия «инвалид», «инвалидность». </a:t>
            </a:r>
          </a:p>
        </p:txBody>
      </p:sp>
    </p:spTree>
    <p:extLst>
      <p:ext uri="{BB962C8B-B14F-4D97-AF65-F5344CB8AC3E}">
        <p14:creationId xmlns:p14="http://schemas.microsoft.com/office/powerpoint/2010/main" val="28303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589240"/>
            <a:ext cx="8534400" cy="758952"/>
          </a:xfrm>
        </p:spPr>
        <p:txBody>
          <a:bodyPr>
            <a:noAutofit/>
          </a:bodyPr>
          <a:lstStyle/>
          <a:p>
            <a:pPr marR="0" algn="just" rtl="0"/>
            <a:r>
              <a:rPr lang="ru-RU" sz="2800" b="0" i="0" u="none" strike="noStrike" baseline="0" dirty="0" smtClean="0">
                <a:solidFill>
                  <a:srgbClr val="222327"/>
                </a:solidFill>
                <a:latin typeface="Comic Sans MS"/>
              </a:rPr>
              <a:t>Надо объяснить, что есть определенные правила, которые нужно обязательно исполнять всем и есть вещи, которые нельзя делать, независимо от того кто ты – инвалид или здоровый человек.</a:t>
            </a:r>
            <a:br>
              <a:rPr lang="ru-RU" sz="2800" b="0" i="0" u="none" strike="noStrike" baseline="0" dirty="0" smtClean="0">
                <a:solidFill>
                  <a:srgbClr val="222327"/>
                </a:solidFill>
                <a:latin typeface="Comic Sans MS"/>
              </a:rPr>
            </a:br>
            <a:r>
              <a:rPr lang="ru-RU" sz="2800" b="0" i="0" u="none" strike="noStrike" baseline="0" dirty="0" smtClean="0">
                <a:solidFill>
                  <a:srgbClr val="222327"/>
                </a:solidFill>
                <a:latin typeface="Comic Sans MS"/>
              </a:rPr>
              <a:t/>
            </a:r>
            <a:br>
              <a:rPr lang="ru-RU" sz="2800" b="0" i="0" u="none" strike="noStrike" baseline="0" dirty="0" smtClean="0">
                <a:solidFill>
                  <a:srgbClr val="222327"/>
                </a:solidFill>
                <a:latin typeface="Comic Sans MS"/>
              </a:rPr>
            </a:br>
            <a:r>
              <a:rPr lang="ru-RU" sz="2800" b="0" i="0" u="none" strike="noStrike" baseline="0" dirty="0" smtClean="0">
                <a:solidFill>
                  <a:srgbClr val="222327"/>
                </a:solidFill>
                <a:latin typeface="Times New Roman"/>
              </a:rPr>
              <a:t>Ͼ</a:t>
            </a:r>
            <a:r>
              <a:rPr lang="ru-RU" sz="2800" b="0" i="0" u="none" strike="noStrike" baseline="0" dirty="0" smtClean="0">
                <a:solidFill>
                  <a:srgbClr val="222327"/>
                </a:solidFill>
                <a:latin typeface="Comic Sans MS"/>
              </a:rPr>
              <a:t>      Необходимо давать ребёнку разные поручения, тем самым давать ему понять, что его помощь необходима и полезна, тем самым давая ему установку с ранних лет, приносить пользу обществу.</a:t>
            </a:r>
          </a:p>
        </p:txBody>
      </p:sp>
    </p:spTree>
    <p:extLst>
      <p:ext uri="{BB962C8B-B14F-4D97-AF65-F5344CB8AC3E}">
        <p14:creationId xmlns:p14="http://schemas.microsoft.com/office/powerpoint/2010/main" val="347986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69160"/>
            <a:ext cx="8534400" cy="758952"/>
          </a:xfrm>
        </p:spPr>
        <p:txBody>
          <a:bodyPr>
            <a:normAutofit fontScale="90000"/>
          </a:bodyPr>
          <a:lstStyle/>
          <a:p>
            <a:pPr marR="0" algn="just" rtl="0"/>
            <a:r>
              <a:rPr lang="ru-RU" b="0" i="0" u="none" strike="noStrike" baseline="0" dirty="0" smtClean="0">
                <a:solidFill>
                  <a:srgbClr val="222327"/>
                </a:solidFill>
                <a:latin typeface="Times New Roman"/>
              </a:rPr>
              <a:t>Ͼ</a:t>
            </a:r>
            <a:r>
              <a:rPr lang="ru-RU" b="0" i="0" u="none" strike="noStrike" baseline="0" dirty="0" smtClean="0">
                <a:solidFill>
                  <a:srgbClr val="222327"/>
                </a:solidFill>
                <a:latin typeface="Comic Sans MS"/>
              </a:rPr>
              <a:t>   Приглашайте домой сверстников ребенка (завести друзей) Создайте дружественную, теплую атмосферу в доме. Придумывайте увлекательные игры: домашний театр, художественные выставки ребят, вообще фантазируйте вместе с детьми. Но не откупайтесь от них сладостями, игрушками, компьютером, ведь живое общение ничто не заменит. </a:t>
            </a:r>
          </a:p>
        </p:txBody>
      </p:sp>
    </p:spTree>
    <p:extLst>
      <p:ext uri="{BB962C8B-B14F-4D97-AF65-F5344CB8AC3E}">
        <p14:creationId xmlns:p14="http://schemas.microsoft.com/office/powerpoint/2010/main" val="284044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534400" cy="1800200"/>
          </a:xfrm>
        </p:spPr>
        <p:txBody>
          <a:bodyPr>
            <a:normAutofit/>
          </a:bodyPr>
          <a:lstStyle/>
          <a:p>
            <a:pPr marR="0" algn="just" rtl="0"/>
            <a:r>
              <a:rPr lang="ru-RU" b="0" i="0" u="none" strike="noStrike" baseline="0" dirty="0" smtClean="0">
                <a:solidFill>
                  <a:srgbClr val="222327"/>
                </a:solidFill>
                <a:latin typeface="Times New Roman"/>
              </a:rPr>
              <a:t>Ͼ</a:t>
            </a:r>
            <a:r>
              <a:rPr lang="ru-RU" b="0" i="0" u="none" strike="noStrike" baseline="0" dirty="0" smtClean="0">
                <a:solidFill>
                  <a:srgbClr val="222327"/>
                </a:solidFill>
                <a:latin typeface="Comic Sans MS"/>
              </a:rPr>
              <a:t>   Единство требований педагога и родителей. Активное взаимодействие воспитателя и родителей.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5301208"/>
            <a:ext cx="65527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Все это создаст уважение и интерес к ребенку.</a:t>
            </a:r>
            <a:endParaRPr lang="ru-RU" sz="3200" dirty="0"/>
          </a:p>
        </p:txBody>
      </p:sp>
      <p:pic>
        <p:nvPicPr>
          <p:cNvPr id="5" name="Рисунок 4" descr="http://t3.gstatic.com/images?q=tbn:ANd9GcQtkNd_98rh8kTou_MPNNzxDhS3S0BXz9P_IL26fwH-qCufgwoUc1dv3X0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1209675" cy="80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67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720840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Ͼ     Родителям не следует скрывать от ребёнка его болезнь, а проконсультироваться со специалистами как ребенку лучше рассказать о его  болезни, а педагог в свою очередь проведёт необходимую беседу со  сверстниками, ведь дети любопытны и обязательно спросят его о болезни. А рассказать все равно придется, дети будут выдумывать небылицы, разные подробности из-за своего незнания.</a:t>
            </a:r>
            <a:endParaRPr lang="ru-RU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08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365104"/>
            <a:ext cx="8534400" cy="1767064"/>
          </a:xfrm>
        </p:spPr>
        <p:txBody>
          <a:bodyPr>
            <a:normAutofit fontScale="90000"/>
          </a:bodyPr>
          <a:lstStyle/>
          <a:p>
            <a:pPr marR="0" algn="just" rtl="0"/>
            <a:r>
              <a:rPr lang="ru-RU" b="0" i="0" u="none" strike="noStrike" baseline="0" dirty="0" smtClean="0">
                <a:solidFill>
                  <a:srgbClr val="222327"/>
                </a:solidFill>
                <a:latin typeface="Comic Sans MS"/>
              </a:rPr>
              <a:t/>
            </a:r>
            <a:br>
              <a:rPr lang="ru-RU" b="0" i="0" u="none" strike="noStrike" baseline="0" dirty="0" smtClean="0">
                <a:solidFill>
                  <a:srgbClr val="222327"/>
                </a:solidFill>
                <a:latin typeface="Comic Sans MS"/>
              </a:rPr>
            </a:br>
            <a:r>
              <a:rPr lang="ru-RU" b="0" i="0" u="none" strike="noStrike" baseline="0" dirty="0" smtClean="0">
                <a:solidFill>
                  <a:srgbClr val="222327"/>
                </a:solidFill>
                <a:latin typeface="Comic Sans MS"/>
              </a:rPr>
              <a:t/>
            </a:r>
            <a:br>
              <a:rPr lang="ru-RU" b="0" i="0" u="none" strike="noStrike" baseline="0" dirty="0" smtClean="0">
                <a:solidFill>
                  <a:srgbClr val="222327"/>
                </a:solidFill>
                <a:latin typeface="Comic Sans MS"/>
              </a:rPr>
            </a:br>
            <a:r>
              <a:rPr lang="ru-RU" b="0" i="0" u="none" strike="noStrike" baseline="0" dirty="0" smtClean="0">
                <a:solidFill>
                  <a:srgbClr val="222327"/>
                </a:solidFill>
                <a:latin typeface="Times New Roman"/>
              </a:rPr>
              <a:t>Ͼ</a:t>
            </a:r>
            <a:r>
              <a:rPr lang="ru-RU" b="0" i="0" u="none" strike="noStrike" baseline="0" dirty="0" smtClean="0">
                <a:solidFill>
                  <a:srgbClr val="222327"/>
                </a:solidFill>
                <a:latin typeface="Comic Sans MS"/>
              </a:rPr>
              <a:t> Педагог, специалисты  нацеливают  ребенка спокойно, с достоинством, не вдаваясь в подробности, объяснить что с ним не так (ручка болит - обжёгся, ножка заболела, поэтому хромаю). На некоторые очень навязчивые вопросы можно и не отвечать, каждый человек имеет на это право, но не агрессивно, не грубо.</a:t>
            </a:r>
            <a:r>
              <a:rPr lang="ru-RU" b="0" i="0" u="none" strike="noStrike" baseline="0" dirty="0" smtClean="0">
                <a:solidFill>
                  <a:srgbClr val="222327"/>
                </a:solidFill>
                <a:latin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153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365104"/>
            <a:ext cx="8534400" cy="1839072"/>
          </a:xfrm>
        </p:spPr>
        <p:txBody>
          <a:bodyPr>
            <a:noAutofit/>
          </a:bodyPr>
          <a:lstStyle/>
          <a:p>
            <a:pPr marR="0" algn="just" rtl="0"/>
            <a:r>
              <a:rPr lang="ru-RU" sz="3600" b="1" i="1" u="none" strike="noStrike" baseline="0" dirty="0" smtClean="0">
                <a:solidFill>
                  <a:srgbClr val="222327"/>
                </a:solidFill>
                <a:latin typeface="Times New Roman"/>
              </a:rPr>
              <a:t>Педагогу в такие разговоры нужно вмешиваться, смотря на реакцию ребенка - если он расплакался нужно подойти приобнять детей и коротко спокойно объяснить, что ничего плохого не произошло, рассказать о заболевании. </a:t>
            </a:r>
            <a:r>
              <a:rPr lang="ru-RU" sz="3600" b="0" i="0" u="none" strike="noStrike" baseline="0" dirty="0" smtClean="0">
                <a:solidFill>
                  <a:srgbClr val="222327"/>
                </a:solidFill>
                <a:latin typeface="Times New Roman"/>
              </a:rPr>
              <a:t>Таким образом, вы объедините детей. </a:t>
            </a:r>
          </a:p>
        </p:txBody>
      </p:sp>
    </p:spTree>
    <p:extLst>
      <p:ext uri="{BB962C8B-B14F-4D97-AF65-F5344CB8AC3E}">
        <p14:creationId xmlns:p14="http://schemas.microsoft.com/office/powerpoint/2010/main" val="21276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ru-RU" b="0" i="0" u="none" strike="noStrike" baseline="0" dirty="0" smtClean="0">
                <a:solidFill>
                  <a:srgbClr val="222327"/>
                </a:solidFill>
                <a:latin typeface="Times New Roman"/>
              </a:rPr>
              <a:t>Ͼ</a:t>
            </a:r>
            <a:r>
              <a:rPr lang="ru-RU" b="0" i="0" u="none" strike="noStrike" baseline="0" dirty="0" smtClean="0">
                <a:solidFill>
                  <a:srgbClr val="222327"/>
                </a:solidFill>
                <a:latin typeface="Comic Sans MS"/>
              </a:rPr>
              <a:t>   Внимание, любовь не сравнится не с чем.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413338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Comic Sans MS" pitchFamily="66" charset="0"/>
              </a:rPr>
              <a:t>Иногда нужно спросить ребенка, нужна ли ему ваша помощь, и в какой степени. Но не нужно лишний раз вмешиваться, т.к. педагог показывает, что ребенок слабый, не может постоять за себя. Это приведет к еще большему негативному отношению к больному ребенку. 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5" name="rg_hi" descr="http://t1.gstatic.com/images?q=tbn:ANd9GcTXUP1DagTeuuULm7ZARKY02WLpnEcdxGSnghzgGNEiXBKCvEd6VQ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876940"/>
            <a:ext cx="1400175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094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29000"/>
            <a:ext cx="8534400" cy="1296144"/>
          </a:xfrm>
        </p:spPr>
        <p:txBody>
          <a:bodyPr>
            <a:normAutofit fontScale="90000"/>
          </a:bodyPr>
          <a:lstStyle/>
          <a:p>
            <a:pPr marR="0" rtl="0"/>
            <a:r>
              <a:rPr lang="ru-RU" b="0" i="0" u="none" strike="noStrike" baseline="0" dirty="0" smtClean="0">
                <a:solidFill>
                  <a:srgbClr val="222327"/>
                </a:solidFill>
                <a:latin typeface="Times New Roman"/>
              </a:rPr>
              <a:t>Ͼ</a:t>
            </a:r>
            <a:r>
              <a:rPr lang="ru-RU" b="0" i="0" u="none" strike="noStrike" baseline="0" dirty="0" smtClean="0">
                <a:solidFill>
                  <a:srgbClr val="222327"/>
                </a:solidFill>
                <a:latin typeface="Comic Sans MS"/>
              </a:rPr>
              <a:t>   Педагог вносит в коллектив сверстников дружескую поддержку. Ведь когда в педагоге есть здравый смысл, тепло, поддержка, то это передается и детям.</a:t>
            </a:r>
            <a:br>
              <a:rPr lang="ru-RU" b="0" i="0" u="none" strike="noStrike" baseline="0" dirty="0" smtClean="0">
                <a:solidFill>
                  <a:srgbClr val="222327"/>
                </a:solidFill>
                <a:latin typeface="Comic Sans MS"/>
              </a:rPr>
            </a:br>
            <a:endParaRPr lang="ru-RU" b="0" i="0" u="none" strike="noStrike" baseline="0" dirty="0" smtClean="0">
              <a:solidFill>
                <a:srgbClr val="222327"/>
              </a:solidFill>
              <a:latin typeface="Comic Sans MS"/>
            </a:endParaRPr>
          </a:p>
        </p:txBody>
      </p:sp>
      <p:pic>
        <p:nvPicPr>
          <p:cNvPr id="3" name="Рисунок 2" descr="C:\Users\Педагог\Desktop\ЮБИЛЕЙ\Новая папка\DSC_008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365104"/>
            <a:ext cx="2520280" cy="17962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032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56992"/>
            <a:ext cx="8534400" cy="2520280"/>
          </a:xfrm>
        </p:spPr>
        <p:txBody>
          <a:bodyPr>
            <a:normAutofit fontScale="90000"/>
          </a:bodyPr>
          <a:lstStyle/>
          <a:p>
            <a:pPr marR="0" algn="just" rtl="0"/>
            <a:r>
              <a:rPr lang="ru-RU" b="0" i="0" u="none" strike="noStrike" baseline="0" dirty="0" smtClean="0">
                <a:solidFill>
                  <a:srgbClr val="222327"/>
                </a:solidFill>
                <a:latin typeface="Times New Roman"/>
              </a:rPr>
              <a:t> Ͼ</a:t>
            </a:r>
            <a:r>
              <a:rPr lang="ru-RU" b="0" i="0" u="none" strike="noStrike" baseline="0" dirty="0" smtClean="0">
                <a:solidFill>
                  <a:srgbClr val="222327"/>
                </a:solidFill>
                <a:latin typeface="Comic Sans MS"/>
              </a:rPr>
              <a:t>   Педагог учит ребёнка и родителей отвечать с достоинством на негативные проявления со стороны ребят. Пусть ребенок не боится людей, находит с ними общий язык и самое главное, пусть уважает себя, тогда и другие будут это делать.</a:t>
            </a:r>
            <a:br>
              <a:rPr lang="ru-RU" b="0" i="0" u="none" strike="noStrike" baseline="0" dirty="0" smtClean="0">
                <a:solidFill>
                  <a:srgbClr val="222327"/>
                </a:solidFill>
                <a:latin typeface="Comic Sans MS"/>
              </a:rPr>
            </a:br>
            <a:endParaRPr lang="ru-RU" b="0" i="0" u="none" strike="noStrike" baseline="0" dirty="0" smtClean="0">
              <a:solidFill>
                <a:srgbClr val="222327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4922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344" y="476672"/>
            <a:ext cx="87841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Многие из детей с ограниченными возможностями с самого рождения имеют длительный опыт эмоциональной травматизации. У них имеются разнообразные по степени тяжести эмоциональные нарушения, связанные с переживанием страха, тревоги, физической боли, что негативно сказывается на их поведении. Такое состояние может длиться годами и настолько затрудняет жизнедеятельность ребёнка, что значительно ограничивает возможности общения, снижает активность деятельности, патологически влияет на формирование личности.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680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440616" cy="3816424"/>
          </a:xfrm>
        </p:spPr>
        <p:txBody>
          <a:bodyPr>
            <a:normAutofit/>
          </a:bodyPr>
          <a:lstStyle/>
          <a:p>
            <a:pPr marR="0" algn="just" rtl="0"/>
            <a:r>
              <a:rPr lang="ru-RU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Инвалид — человек, у которого возможности его личной и жизнедеятельности в обществе ограничены из-за его физических, умственных, сенсорных или психических отклонений.</a:t>
            </a:r>
          </a:p>
        </p:txBody>
      </p:sp>
    </p:spTree>
    <p:extLst>
      <p:ext uri="{BB962C8B-B14F-4D97-AF65-F5344CB8AC3E}">
        <p14:creationId xmlns:p14="http://schemas.microsoft.com/office/powerpoint/2010/main" val="404818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764704"/>
            <a:ext cx="55801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omic Sans MS" pitchFamily="66" charset="0"/>
              </a:rPr>
              <a:t>восстановление эмоционального контакта и налаживание доверительных отношений.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7053"/>
            <a:ext cx="657473" cy="555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2690336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Ребёнок не должен чувствовать себя объектом деятельности взрослых. Он должен стать полноправным субъектом, соучастником тех или иных мероприятий:</a:t>
            </a:r>
            <a:endParaRPr lang="ru-RU" sz="2800" dirty="0"/>
          </a:p>
        </p:txBody>
      </p:sp>
      <p:pic>
        <p:nvPicPr>
          <p:cNvPr id="5" name="rg_hi" descr="http://t3.gstatic.com/images?q=tbn:ANd9GcQYiBnWEW9cxoG8PxUy9Hinn_C8Q5EQgYNCPbubASL8m5Cwr3l3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4941168"/>
            <a:ext cx="1800201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814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r>
              <a:rPr lang="ru-RU" sz="2800" dirty="0" smtClean="0"/>
              <a:t>создавать атмосферу доверительного общения для того, чтобы ребёнок мог совершенно свободно выражать любые проблемы и чувствовать себя причастным к происходящим с ним событиям;</a:t>
            </a:r>
          </a:p>
          <a:p>
            <a:r>
              <a:rPr lang="ru-RU" sz="2800" dirty="0" smtClean="0"/>
              <a:t>-	уметь внимательно слушать и анализировать рассказ ребёнка о событиях своей жизни;</a:t>
            </a:r>
          </a:p>
          <a:p>
            <a:r>
              <a:rPr lang="ru-RU" sz="2800" dirty="0" smtClean="0"/>
              <a:t>-	чутко реагировать на малейшие изменения в поведении, не преуменьшать и не преувеличивать опасности, связанной с возникающими изменениями;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2138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12845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	</a:t>
            </a:r>
            <a:r>
              <a:rPr lang="ru-RU" sz="2400" dirty="0" smtClean="0"/>
              <a:t>владеть различными технологиями реабилитации;</a:t>
            </a:r>
          </a:p>
          <a:p>
            <a:r>
              <a:rPr lang="ru-RU" sz="2400" dirty="0" smtClean="0"/>
              <a:t>-	формировать социально-психологическую среду с наименьшими ограничениями, используя весь комплекс компенсирующих условий. </a:t>
            </a:r>
          </a:p>
          <a:p>
            <a:r>
              <a:rPr lang="ru-RU" sz="2400" dirty="0" smtClean="0"/>
              <a:t>-	реабилитация носит социальный характер, так как её реализация происходит в конкретных социальных условиях и направлена на достижение социального уровня активности личности. Применительно к ребёнку-инвалиду его социальная активность может достаточно полно выражаться в творческой деятельности. Творчество есть благодатная почва для самореализации, самостоятельности, активности, уверенности в собственных силах, адекватной самооценки больного ребёнка.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1866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- использование искусства как реабилитационного метода поскольку специальных медицинских знаний при этом не требуется. Можно использовать </a:t>
            </a:r>
            <a:r>
              <a:rPr lang="ru-RU" sz="3200" dirty="0" err="1" smtClean="0"/>
              <a:t>арттерапию</a:t>
            </a:r>
            <a:r>
              <a:rPr lang="ru-RU" sz="3200" dirty="0" smtClean="0"/>
              <a:t> в реабилитационной деятельности.</a:t>
            </a:r>
          </a:p>
          <a:p>
            <a:pPr algn="just"/>
            <a:r>
              <a:rPr lang="ru-RU" sz="3200" dirty="0" smtClean="0"/>
              <a:t>Термин “</a:t>
            </a:r>
            <a:r>
              <a:rPr lang="ru-RU" sz="3200" dirty="0" err="1" smtClean="0"/>
              <a:t>арттерапия</a:t>
            </a:r>
            <a:r>
              <a:rPr lang="ru-RU" sz="3200" dirty="0" smtClean="0"/>
              <a:t>” по определению Е. И. </a:t>
            </a:r>
            <a:r>
              <a:rPr lang="ru-RU" sz="3200" dirty="0" err="1" smtClean="0"/>
              <a:t>Холостовой</a:t>
            </a:r>
            <a:r>
              <a:rPr lang="ru-RU" sz="3200" dirty="0" smtClean="0"/>
              <a:t> – это способы и технологии реабилитации лиц с ограниченными возможностями средствами искусства и художественной деятельности.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2490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6576" y="692696"/>
            <a:ext cx="75608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Основными видами </a:t>
            </a:r>
            <a:r>
              <a:rPr lang="ru-RU" sz="2800" dirty="0" err="1" smtClean="0">
                <a:latin typeface="Comic Sans MS" pitchFamily="66" charset="0"/>
              </a:rPr>
              <a:t>арттерапии</a:t>
            </a:r>
            <a:r>
              <a:rPr lang="ru-RU" sz="2800" dirty="0" smtClean="0">
                <a:latin typeface="Comic Sans MS" pitchFamily="66" charset="0"/>
              </a:rPr>
              <a:t> являются: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Comic Sans MS" pitchFamily="66" charset="0"/>
              </a:rPr>
              <a:t>Музыкотерапия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Comic Sans MS" pitchFamily="66" charset="0"/>
              </a:rPr>
              <a:t>Куклотерапия</a:t>
            </a:r>
            <a:endParaRPr lang="ru-RU" sz="2800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latin typeface="Comic Sans MS" pitchFamily="66" charset="0"/>
              </a:rPr>
              <a:t>Сказкотерапия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Comic Sans MS" pitchFamily="66" charset="0"/>
              </a:rPr>
              <a:t>Фольклор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Comic Sans MS" pitchFamily="66" charset="0"/>
              </a:rPr>
              <a:t>Иппотерапия</a:t>
            </a:r>
            <a:endParaRPr lang="ru-RU" sz="2800" dirty="0">
              <a:latin typeface="Comic Sans MS" pitchFamily="66" charset="0"/>
            </a:endParaRPr>
          </a:p>
          <a:p>
            <a:r>
              <a:rPr lang="ru-RU" sz="2800" dirty="0" smtClean="0">
                <a:latin typeface="Comic Sans MS" pitchFamily="66" charset="0"/>
              </a:rPr>
              <a:t>6.Плавание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4" name="rg_hi" descr="http://t1.gstatic.com/images?q=tbn:ANd9GcSaP8HviXTgiGaoYV62rOVGS8r2am5jK7CEG7Q6iGToacbdNRgW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362450"/>
            <a:ext cx="2447925" cy="1866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43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Для работы с родителям предлагаются  следующие рекомендации: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40768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1</a:t>
            </a:r>
            <a:r>
              <a:rPr lang="ru-RU" sz="2000" dirty="0" smtClean="0"/>
              <a:t>.	Можно применять социальный паспорт, который, поможет специалисту более полно узнать о семье ребенка-инвалида, о взаимоотношениях в семье, о социальном статусе родителей и много другой информации.</a:t>
            </a:r>
          </a:p>
          <a:p>
            <a:pPr algn="just"/>
            <a:r>
              <a:rPr lang="ru-RU" sz="2000" dirty="0" smtClean="0"/>
              <a:t>2.	“Дни открытых дверей” – присутствие на занятиях, совместная работа по освоению каких-либо необходимых навыков на уроках с логопедами.</a:t>
            </a:r>
          </a:p>
          <a:p>
            <a:pPr algn="just"/>
            <a:r>
              <a:rPr lang="ru-RU" sz="2000" dirty="0" smtClean="0"/>
              <a:t>3.	Родительские сообщения и доклады – они способствуют повышению грамотности в области и коррекционной педагогике, и психологии; пробуждают интерес и желание заниматься со своими детьми дома.</a:t>
            </a:r>
          </a:p>
          <a:p>
            <a:pPr algn="just"/>
            <a:r>
              <a:rPr lang="ru-RU" sz="2000" dirty="0" smtClean="0"/>
              <a:t>4.	Также можно предложить использовать в работе так называемые тематические опросники и проективные рисунки.  Так как педагог работает совместно с психологом, то обработать и предоставить результаты должен именно он. А уже по результатам исследования педагог строит свою работу с родителями, в частности с матерью.</a:t>
            </a:r>
          </a:p>
        </p:txBody>
      </p:sp>
    </p:spTree>
    <p:extLst>
      <p:ext uri="{BB962C8B-B14F-4D97-AF65-F5344CB8AC3E}">
        <p14:creationId xmlns:p14="http://schemas.microsoft.com/office/powerpoint/2010/main" val="23008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87025"/>
            <a:ext cx="79928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5.	Совместно с родителями и детьми, педагогу можно провести занятие на тему: «Путешествие по улицам города», это может быть просмотр репродукций с достопримечательностями города, посещение музеев, выставок; беседа о зданиях, представляющих собой архитектурную ценность. </a:t>
            </a:r>
          </a:p>
          <a:p>
            <a:r>
              <a:rPr lang="ru-RU" sz="2400" dirty="0" smtClean="0"/>
              <a:t>6.	Для более тесного взаимодействия между родителями, детьми, и другими специалистами, необходимо организовать концерты: «Фейерверк творчества», «Театральный фестиваль» где могли бы участвовать все.</a:t>
            </a:r>
          </a:p>
          <a:p>
            <a:r>
              <a:rPr lang="ru-RU" sz="2400" dirty="0" smtClean="0"/>
              <a:t>7.	Педагог может предложить родителям «Зарядку позитивного мышления» для того, чтобы они в домашних условиях попытались привести свои чувства и мысли в порядок, т.к. многие родители детей-инвалидов находятся в ситуации постоянного стресса из-за болезни ребенка.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0882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544950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Проведение работы с родителями необходимо рассматривать как важнейший элемент в комплексной реабилитации детей с отклонениями в развитии, т.к. только при взаимодействии с семьей, социальный педагог может помочь ребенку-инвалиду. </a:t>
            </a:r>
            <a:endParaRPr lang="ru-RU" sz="2800" dirty="0"/>
          </a:p>
        </p:txBody>
      </p:sp>
      <p:pic>
        <p:nvPicPr>
          <p:cNvPr id="3" name="Рисунок 2" descr="http://t1.gstatic.com/images?q=tbn:ANd9GcTdidMnc5EJL_JOlCTzMC-WrbdAy7Zg4wuHWnoBBUJjAznyD2vrOXVuZh4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41168"/>
            <a:ext cx="1362075" cy="1019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631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83568" y="3573016"/>
            <a:ext cx="8136904" cy="2160240"/>
          </a:xfrm>
        </p:spPr>
        <p:txBody>
          <a:bodyPr>
            <a:noAutofit/>
          </a:bodyPr>
          <a:lstStyle/>
          <a:p>
            <a:r>
              <a:rPr lang="ru-RU" sz="2800" dirty="0" smtClean="0">
                <a:cs typeface="Vijaya" pitchFamily="34" charset="0"/>
              </a:rPr>
              <a:t>И помните самое главное, </a:t>
            </a:r>
          </a:p>
          <a:p>
            <a:endParaRPr lang="ru-RU" sz="2800" dirty="0">
              <a:cs typeface="Vijaya" pitchFamily="34" charset="0"/>
            </a:endParaRPr>
          </a:p>
          <a:p>
            <a:r>
              <a:rPr lang="ru-RU" sz="2800" dirty="0" smtClean="0">
                <a:cs typeface="Vijaya" pitchFamily="34" charset="0"/>
              </a:rPr>
              <a:t>Уродство </a:t>
            </a:r>
            <a:r>
              <a:rPr lang="ru-RU" sz="2800" dirty="0">
                <a:cs typeface="Vijaya" pitchFamily="34" charset="0"/>
              </a:rPr>
              <a:t>души, страшнее уродства тела.</a:t>
            </a:r>
          </a:p>
          <a:p>
            <a:endParaRPr lang="ru-RU" sz="2800" dirty="0">
              <a:cs typeface="Vijaya" pitchFamily="34" charset="0"/>
            </a:endParaRPr>
          </a:p>
          <a:p>
            <a:endParaRPr lang="ru-RU" sz="2800" dirty="0">
              <a:cs typeface="Vijaya" pitchFamily="34" charset="0"/>
            </a:endParaRPr>
          </a:p>
          <a:p>
            <a:r>
              <a:rPr lang="ru-RU" sz="2800" dirty="0" smtClean="0">
                <a:cs typeface="Vijaya" pitchFamily="34" charset="0"/>
              </a:rPr>
              <a:t>/</a:t>
            </a:r>
            <a:endParaRPr lang="ru-RU" sz="2800" dirty="0">
              <a:cs typeface="Vijaya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ВСЕХ БЛАГ ВАМ!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4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56792"/>
            <a:ext cx="8933304" cy="3384376"/>
          </a:xfrm>
        </p:spPr>
        <p:txBody>
          <a:bodyPr>
            <a:normAutofit/>
          </a:bodyPr>
          <a:lstStyle/>
          <a:p>
            <a:pPr marR="0" algn="just" rtl="0"/>
            <a:r>
              <a:rPr lang="ru-RU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Инвалидность — состояние человека, при котором имеются препятствия или ограничения в деятельности человека с физическими, умственными, сенсорными или психическими отклонениями.</a:t>
            </a:r>
          </a:p>
        </p:txBody>
      </p:sp>
    </p:spTree>
    <p:extLst>
      <p:ext uri="{BB962C8B-B14F-4D97-AF65-F5344CB8AC3E}">
        <p14:creationId xmlns:p14="http://schemas.microsoft.com/office/powerpoint/2010/main" val="104522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404664"/>
            <a:ext cx="5788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степени инвалидности: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700808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степень утраты здоровья определяется при легком или умеренном нарушений функций ребенка;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4528" y="3356992"/>
            <a:ext cx="784887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степень утраты здоровья устанавливается при наличии выраженных нарушений функций органов и систем, которые несмотря на проведенное лечение, ограничивают возможности социальной адаптации ребёнка;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037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34400" cy="5288632"/>
          </a:xfrm>
        </p:spPr>
        <p:txBody>
          <a:bodyPr>
            <a:normAutofit/>
          </a:bodyPr>
          <a:lstStyle/>
          <a:p>
            <a:pPr marR="0" algn="just" rtl="0"/>
            <a:r>
              <a:rPr lang="ru-RU" b="1" i="1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3 степень утраты здоровья соответствует второй группе инвалидности у взрослого;</a:t>
            </a:r>
            <a:br>
              <a:rPr lang="ru-RU" b="1" i="1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</a:br>
            <a:r>
              <a:rPr lang="ru-RU" b="1" i="1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/>
            </a:r>
            <a:br>
              <a:rPr lang="ru-RU" b="1" i="1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</a:br>
            <a:r>
              <a:rPr lang="ru-RU" b="1" i="1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4  степень утраты здоровья определяется при резко выраженных нарушениях функций органов и систем, приводящих к социальной дезадаптации ребенка при условии необратимого характера поражения и неэффективности лечебных и реабилитационных мероприятий.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272499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892480" cy="5328592"/>
          </a:xfrm>
        </p:spPr>
        <p:txBody>
          <a:bodyPr>
            <a:normAutofit/>
          </a:bodyPr>
          <a:lstStyle/>
          <a:p>
            <a:pPr marR="0" algn="just" rtl="0"/>
            <a:r>
              <a:rPr lang="ru-RU" sz="2000" b="0" i="1" u="none" strike="noStrike" baseline="0" dirty="0" smtClean="0">
                <a:solidFill>
                  <a:srgbClr val="000000"/>
                </a:solidFill>
                <a:latin typeface="Times New Roman"/>
              </a:rPr>
              <a:t>      </a:t>
            </a:r>
            <a:r>
              <a:rPr lang="ru-RU" sz="20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В нашем обществе существовала и существует установка на изъятие ребенка-инвалида из семьи и социума, и помещения его в изоляцию, в интернат. И родители ребенка с явной патологией уже в роддоме подвергаются уговорам отказаться от ребенка.</a:t>
            </a:r>
            <a:br>
              <a:rPr lang="ru-RU" sz="20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</a:br>
            <a:r>
              <a:rPr lang="ru-RU" sz="20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  Проводя некоторые наблюдения в естественных условиях (на улице, в общественном транспорте, в магазинах) человека  который адекватно относится к проблеме инвалидов может охватить ужас. Многие люди, видя ребенка-инвалида смотрят на него с отвращением или со страхом в глазах. В общественном транспорте не уступят инвалиду место. А во многие магазины инвалиду вообще не попасть. Почему столько ненависти и злобы? Ведь эти дети ничем не хуже, просто они особенные. Имея опыт работы с детьми страдающими  синдромом </a:t>
            </a:r>
            <a:r>
              <a:rPr lang="ru-RU" sz="2000" b="1" i="0" u="none" strike="noStrike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Канера</a:t>
            </a:r>
            <a:r>
              <a:rPr lang="ru-RU" sz="20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(аутизм), с нарушением опорно- двигательного аппарата я иногда удивлялась тому, насколько могут быть талантливы эти дети.</a:t>
            </a:r>
            <a:br>
              <a:rPr lang="ru-RU" sz="20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</a:br>
            <a:r>
              <a:rPr lang="ru-RU" sz="20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    Эти дети нуждаются в обществе и как никто другой они действительно заслуживают поддержки. Только поддерживая их и помогая им мы сможем увидеть положительный результат.</a:t>
            </a:r>
          </a:p>
        </p:txBody>
      </p:sp>
      <p:pic>
        <p:nvPicPr>
          <p:cNvPr id="3" name="Рисунок 2" descr="http://t1.gstatic.com/images?q=tbn:ANd9GcQAgE5-X_84VhrruuSpJUJe7kooIbDSzYFAw2sHVNBKtHfFf5RJoPtXYBFT4A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1311">
            <a:off x="7117727" y="5612113"/>
            <a:ext cx="1419225" cy="142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385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12776"/>
            <a:ext cx="8964488" cy="4647384"/>
          </a:xfrm>
        </p:spPr>
        <p:txBody>
          <a:bodyPr>
            <a:normAutofit fontScale="90000"/>
          </a:bodyPr>
          <a:lstStyle/>
          <a:p>
            <a:pPr marR="0" algn="just" rtl="0"/>
            <a:r>
              <a:rPr lang="ru-RU" b="0" i="0" u="none" strike="noStrike" baseline="0" dirty="0" smtClean="0">
                <a:latin typeface="Times New Roman"/>
              </a:rPr>
              <a:t>    </a:t>
            </a:r>
            <a:r>
              <a:rPr lang="ru-RU" sz="4000" b="1" i="0" u="none" strike="noStrike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Обратимся к западной практике. У таких людей абсолютно полноценная жизнь. Они посещают кружки, учебные заведения, занимаются спортом, впоследствии устраивают свою личную жизнь,  реализуют себя как специалисты и приносят пользу государству.</a:t>
            </a:r>
          </a:p>
        </p:txBody>
      </p:sp>
    </p:spTree>
    <p:extLst>
      <p:ext uri="{BB962C8B-B14F-4D97-AF65-F5344CB8AC3E}">
        <p14:creationId xmlns:p14="http://schemas.microsoft.com/office/powerpoint/2010/main" val="368774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92D050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140</TotalTime>
  <Words>2034</Words>
  <Application>Microsoft Office PowerPoint</Application>
  <PresentationFormat>Экран (4:3)</PresentationFormat>
  <Paragraphs>94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Официальная</vt:lpstr>
      <vt:lpstr>Презентация PowerPoint</vt:lpstr>
      <vt:lpstr> Эти дети особенные, не такие как все. У них все по-другому и развитие, и восприятие мира и поведение. Таких детей очень часто не воспринимает наше общество, их пытаются «оттолкнуть», обидеть, их просто не замечают. Общество, государство не должно быть равнодушно к этой проблеме и всячески поддерживать таких людей.</vt:lpstr>
      <vt:lpstr>   Что же включает в себя понятия «инвалид», «инвалидность». </vt:lpstr>
      <vt:lpstr>Инвалид — человек, у которого возможности его личной и жизнедеятельности в обществе ограничены из-за его физических, умственных, сенсорных или психических отклонений.</vt:lpstr>
      <vt:lpstr>Инвалидность — состояние человека, при котором имеются препятствия или ограничения в деятельности человека с физическими, умственными, сенсорными или психическими отклонениями.</vt:lpstr>
      <vt:lpstr>Презентация PowerPoint</vt:lpstr>
      <vt:lpstr>3 степень утраты здоровья соответствует второй группе инвалидности у взрослого;  4  степень утраты здоровья определяется при резко выраженных нарушениях функций органов и систем, приводящих к социальной дезадаптации ребенка при условии необратимого характера поражения и неэффективности лечебных и реабилитационных мероприятий.</vt:lpstr>
      <vt:lpstr>      В нашем обществе существовала и существует установка на изъятие ребенка-инвалида из семьи и социума, и помещения его в изоляцию, в интернат. И родители ребенка с явной патологией уже в роддоме подвергаются уговорам отказаться от ребенка.    Проводя некоторые наблюдения в естественных условиях (на улице, в общественном транспорте, в магазинах) человека  который адекватно относится к проблеме инвалидов может охватить ужас. Многие люди, видя ребенка-инвалида смотрят на него с отвращением или со страхом в глазах. В общественном транспорте не уступят инвалиду место. А во многие магазины инвалиду вообще не попасть. Почему столько ненависти и злобы? Ведь эти дети ничем не хуже, просто они особенные. Имея опыт работы с детьми страдающими  синдромом Канера (аутизм), с нарушением опорно- двигательного аппарата я иногда удивлялась тому, насколько могут быть талантливы эти дети.     Эти дети нуждаются в обществе и как никто другой они действительно заслуживают поддержки. Только поддерживая их и помогая им мы сможем увидеть положительный результат.</vt:lpstr>
      <vt:lpstr>    Обратимся к западной практике. У таких людей абсолютно полноценная жизнь. Они посещают кружки, учебные заведения, занимаются спортом, впоследствии устраивают свою личную жизнь,  реализуют себя как специалисты и приносят пользу государству.</vt:lpstr>
      <vt:lpstr>    На современном этапе развития инклюзивного образования в России сделано для детей - инвалидов не мало (организовываются концерты, выставки творчества, олимпиады, конкурсы), но необходимо и перестраивать общественное мнение. Учить общество терпимости, добру, сочувствию, переживанию. Дать возможность инвалидам быть полноценными гражданами своего государства.</vt:lpstr>
      <vt:lpstr>Презентация PowerPoint</vt:lpstr>
      <vt:lpstr>Презентация PowerPoint</vt:lpstr>
      <vt:lpstr> Социальная адаптация - это процесс активного приспособления индивида к изменившейся среде с помощью различных социальных средств. Знания по адаптации за последние годы существенно продвинулись вперёд, благодаря особому вниманию к людям с ограниченными возможностями, где наиболее трудным для понимания и реализации была проблема социальной адаптации. В общем виде социальная адаптация - это возможность и умение соответствовать требованиям общественных отношений: производственным, бытовым, учебным и прочим отношениям, в которые вступает человек, становясь субъектом социальной деятельности. </vt:lpstr>
      <vt:lpstr>Анализ отечественной и зарубежной социологической теории показал, что проблемы социальной адаптации должны рассматриваться с позиции деятельностного подхода, позволяющего более глубоко осмыслить личность ребёнка-инвалида. В рамках этого подхода развитие личности (независимо от внешних ограничений жизнедеятельности) рассматривается в процессе деятельности и взаимодействий с окружающими её людьми. </vt:lpstr>
      <vt:lpstr>   Важной характеристикой личности является социальный облик человека, всеми своими проявлениями связанного с жизнью окружающих его людей. Человек - существо деятельное, преследующее свои цели. В основе личности лежат связи человека с окружающим миром, которые проявляются в предметной деятельности, общении, познании. Деятельность важный аспект в понимании личности вообще, и к пониманию социальной адаптации личности ребёнка-инвалида, в частности (Личность- индивид проживающий в обществе и занимающийся определённой деятельностью). При этом деятельность рассматривается и в структурном, и в функциональном аспектах:</vt:lpstr>
      <vt:lpstr>     В структурном аспекте рассмотрение деятельности предполагает определение состава её элементов и выявление строения самой деятельности. ___ В функциональном - внимание концентрируется на том, как и каким образом, осуществляется деятельность. </vt:lpstr>
      <vt:lpstr>   Деятельностный подход в социальной адаптации предполагает развитие и коррекцию ребёнка с ограниченными возможностями только в процессе деятельности посредством специального обучения, в ходе которого ребёнок овладевает психологическими средствами, позволяющими ему осуществлять контроль и управление своей внутренней и внешней активностью. Согласно С.Л. Рубинштейну, деятельность определяется самим объектом, но не прямо, а через «внутренние» закономерности, то есть внешнее воздействие дает тот или иной эффект, лишь преломляясь через психическое состояние человека, через сложившийся у него строй мыслей и чувств. В качестве системы внутренних условий выступает личность с её сложной многоуровневой структурой. </vt:lpstr>
      <vt:lpstr>Центральная категория деятельностного подхода - полноценная жизнедеятельность - означает систему способов деятельности во всех её видах и формах соотнесения с условиями, в которых существует и действует индивид. Индивид, согласно А.В.Петровскому, изначально обладает стремлением к внутренней цели, в соответствии с которой приводятся в действие все без исключения проявления его активности. Эта внутренняя цель раскрывается в понятии адаптивная направленность всех процессов и поведенческих актов. Сюда входят процессы приспособления индивида к природной и социальной среде, процессы самоприспособления и другие. </vt:lpstr>
      <vt:lpstr>Социальная адаптация - это постоянный процесс активного приспособления индивида к условиям социальной среды. Процесс адаптации к окружающей социальной среде идёт непрерывно. Первые уроки приспособления к взаимодействию с людьми ребёнок получает в семье, в кругу близких для него, доброжелательно настроенных людей. Но социальная жизнь не ограничивается рамками семьи. Важными ступенями для вхождения в социальную жизнь становятся дошкольное учреждение, школа, формальные и неформальные группы общения, включение в трудовую деятельность и другое. </vt:lpstr>
      <vt:lpstr>   В числе основных факторов, определяющих степень успешности вхождения ребёнка в социальную среду, выступают особенности самого ребёнка и особенности микросоциальной среды, в которую он включается. </vt:lpstr>
      <vt:lpstr>К индивидуальным особенностям ребёнка, от которых зависит эффективность его адаптации, относят: </vt:lpstr>
      <vt:lpstr>    Возможность и умение соответствовать требованиям общественных отношений формируется в процессе целенаправленного воспитания, при обучении соответствующим навыкам поведения. Как показывают исследования, эти навыки ребёнок усваивает настолько, насколько это позволяет его биологический дефект: недостаточность интеллекта; неуравновешенность эмоций; нарушение других функций. </vt:lpstr>
      <vt:lpstr>   Соответственно этому вырабатывается тот или иной вид адаптации: активный тип, когда ребёнок вступает в отношения с окружающей средой (с семьей, с детской группой, с взрослыми) и пытается изменить её в соответствии со своими личными качествами; и пассивный тип - набор личных качеств не позволяет ребёнку активно действовать и формировать среду «под себя». В этих случаях происходит формирование различных новообразований самой личности ребёнка, что позволяет ему «подделаться» под среду. Тип адаптации существенно сказывается на социализации ребёнка и усвоении им социального опыта. У детей, имеющих те или иные жизненные ограничения, из-за дефектов развития затруднено взаимодействие в социальной среде, ограничена возможность адекватного реагирования, они испытывают трудности в достижении целей в рамках существующих норм. </vt:lpstr>
      <vt:lpstr>   Таким образом, можно констатировать, что деятельностный подход пронизывает процесс формирования личности ребёнка-инвалида. Личность формируется, существует и проявляется в общественной жизни, все её стороны проявляются в деятельности и общении с другими людьми, в обществе в целом. Учитывая, что в основе социальной дезадаптации и симптомов дизонтогенеза детей лежат общие биологические и социальные причины, их коррекция и профилактика должны включать комплекс целенаправленных воздействий, ориентированных как на семью, так и на лечение и профилактику соматических расстройств, коррекцию интеллектуальных, эмоциональных и личностных нарушений, создание благоприятного климата в группах детей, нормализацию межличностных отношений. </vt:lpstr>
      <vt:lpstr>     В личности ребенка-инвалида идет постоянная борьба между социальным и биологическим. Если общество оставляет его без внимания и заботы, то он попадает под власть физических недугов, которые определяют его характер, отношения с людьми, семейное положение, уровень образования, карьеру, в общем, весь жизненный путь. Если же социум берет человека под свою опеку, то влияние инвалидности отступает на задний план.</vt:lpstr>
      <vt:lpstr>    Дети с тем или иным физическим недостатком постоянно страдают либо от нехватки внимания, либо от слишком пристального внимания со стороны своих сверстников. Поэтому главная задача родителей, учителей, воспитателей – научить ребенка приспосабливаться в детском коллективе, чтобы ребенок не стеснялся своей болезни, не чувствовал себя виноватым и умел бы рассказать о своей болезни сверстникам.</vt:lpstr>
      <vt:lpstr>    Родителям необходимо рассказать о болезни ребенка медицинской сестре, воспитателю, учителю, чтобы в какой-то экстренной ситуации они смогли помочь ребенку.      С ребенком инвалидом почти всегда рядом находятся родители или взрослые, которые своим отношением к болезни ребенка влияют на ситуацию. Ребенок относится к своей болезни так же, как его родители. Он копирует их поведение. И здесь самая главная цель родителей контролировать свои чувства и эмоции. Ведь если родители любят ребенка, он радостен, если родители позитивно настроены, то и ребенок будет счастлив.   Педагогу же в свою очередь необходимо построить свою работу так, чтобы при сублимации ребёнка - инвалида в коллектив возникали лишь положительные эмоции и желание посещать учреждение ещё и ещё. </vt:lpstr>
      <vt:lpstr>    Ͼ Нужно понять и разобраться в чем проблема сложных отношений ребенка с ровесниками: в том, что ребенок - инвалид или в том, что он нерешительный, стеснительный человек. </vt:lpstr>
      <vt:lpstr>    Ͼ Объяснить ребенку, что у каждого человека есть свои особенности. Почитайте или расскажите примеры из жизни о том, что болезнь - не препятствие для нормальной, достойной жизни. Объясните ребенку, что многое решает воля, характер, а не обстоятельства.     Ͼ   Не правильно сильно опекать  ребенка (гиперопека) или жалеть и вызывать жалость окружающих. Мы можем вырастить слезливого и психическими расстройствами человека, с тираническими наклонностями. </vt:lpstr>
      <vt:lpstr>Надо объяснить, что есть определенные правила, которые нужно обязательно исполнять всем и есть вещи, которые нельзя делать, независимо от того кто ты – инвалид или здоровый человек.  Ͼ      Необходимо давать ребёнку разные поручения, тем самым давать ему понять, что его помощь необходима и полезна, тем самым давая ему установку с ранних лет, приносить пользу обществу.</vt:lpstr>
      <vt:lpstr>Ͼ   Приглашайте домой сверстников ребенка (завести друзей) Создайте дружественную, теплую атмосферу в доме. Придумывайте увлекательные игры: домашний театр, художественные выставки ребят, вообще фантазируйте вместе с детьми. Но не откупайтесь от них сладостями, игрушками, компьютером, ведь живое общение ничто не заменит. </vt:lpstr>
      <vt:lpstr>Ͼ   Единство требований педагога и родителей. Активное взаимодействие воспитателя и родителей.</vt:lpstr>
      <vt:lpstr>Презентация PowerPoint</vt:lpstr>
      <vt:lpstr>  Ͼ Педагог, специалисты  нацеливают  ребенка спокойно, с достоинством, не вдаваясь в подробности, объяснить что с ним не так (ручка болит - обжёгся, ножка заболела, поэтому хромаю). На некоторые очень навязчивые вопросы можно и не отвечать, каждый человек имеет на это право, но не агрессивно, не грубо. </vt:lpstr>
      <vt:lpstr>Педагогу в такие разговоры нужно вмешиваться, смотря на реакцию ребенка - если он расплакался нужно подойти приобнять детей и коротко спокойно объяснить, что ничего плохого не произошло, рассказать о заболевании. Таким образом, вы объедините детей. </vt:lpstr>
      <vt:lpstr>Ͼ   Внимание, любовь не сравнится не с чем.</vt:lpstr>
      <vt:lpstr>Ͼ   Педагог вносит в коллектив сверстников дружескую поддержку. Ведь когда в педагоге есть здравый смысл, тепло, поддержка, то это передается и детям. </vt:lpstr>
      <vt:lpstr> Ͼ   Педагог учит ребёнка и родителей отвечать с достоинством на негативные проявления со стороны ребят. Пусть ребенок не боится людей, находит с ними общий язык и самое главное, пусть уважает себя, тогда и другие будут это делать.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Для работы с родителям предлагаются  следующие рекомендации:</vt:lpstr>
      <vt:lpstr>Презентация PowerPoint</vt:lpstr>
      <vt:lpstr>Презентация PowerPoint</vt:lpstr>
      <vt:lpstr>ВСЕХ БЛАГ ВАМ!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 дети особенные, не такие как все. У них все по-другому и развитие, и восприятие мира и поведение. Таких детей очень часто не воспринимает наше общество, их пытаются «оттолкнуть», обидеть, их просто не замечают. Общество, государство не должно быть равнодушно к этой проблеме и всячески поддерживать таких людей.</dc:title>
  <dc:creator>Света</dc:creator>
  <cp:lastModifiedBy>Педагог</cp:lastModifiedBy>
  <cp:revision>17</cp:revision>
  <dcterms:created xsi:type="dcterms:W3CDTF">2013-05-15T13:57:09Z</dcterms:created>
  <dcterms:modified xsi:type="dcterms:W3CDTF">2013-11-26T05:33:29Z</dcterms:modified>
</cp:coreProperties>
</file>