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8" r:id="rId4"/>
    <p:sldId id="266" r:id="rId5"/>
    <p:sldId id="269" r:id="rId6"/>
    <p:sldId id="272" r:id="rId7"/>
    <p:sldId id="273" r:id="rId8"/>
    <p:sldId id="276" r:id="rId9"/>
    <p:sldId id="270" r:id="rId10"/>
    <p:sldId id="275" r:id="rId11"/>
    <p:sldId id="277" r:id="rId12"/>
    <p:sldId id="278" r:id="rId13"/>
    <p:sldId id="279" r:id="rId14"/>
    <p:sldId id="28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940FB-7464-42A7-BF40-7F8221672A2E}" type="datetimeFigureOut">
              <a:rPr lang="ru-RU"/>
              <a:pPr>
                <a:defRPr/>
              </a:pPr>
              <a:t>02.07.2012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AA2D5-8288-419C-B7EC-7D2563B1F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34843-2919-421C-A364-52481E4CDA98}" type="datetimeFigureOut">
              <a:rPr lang="ru-RU"/>
              <a:pPr>
                <a:defRPr/>
              </a:pPr>
              <a:t>02.07.2012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015DA-2276-4935-B961-D731ACF031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00950-602A-4DD1-87E4-785D0462027D}" type="datetimeFigureOut">
              <a:rPr lang="ru-RU"/>
              <a:pPr>
                <a:defRPr/>
              </a:pPr>
              <a:t>02.07.2012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189B8-FD99-400C-8A64-31614B780E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AC889-95B4-4F06-80BE-0E954D8E3653}" type="datetimeFigureOut">
              <a:rPr lang="ru-RU"/>
              <a:pPr>
                <a:defRPr/>
              </a:pPr>
              <a:t>02.07.2012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2C169-3FCB-4A02-88A3-3A8938B8AA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7669E-2466-4D04-BCB8-505BB2331527}" type="datetimeFigureOut">
              <a:rPr lang="ru-RU"/>
              <a:pPr>
                <a:defRPr/>
              </a:pPr>
              <a:t>02.07.2012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2A9AE-24D3-42F1-9711-AD39A32B18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F55E4-370B-4884-9878-76460ED41A51}" type="datetimeFigureOut">
              <a:rPr lang="ru-RU"/>
              <a:pPr>
                <a:defRPr/>
              </a:pPr>
              <a:t>02.07.2012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7580E-D64B-4ED8-86FB-D17DF49CE2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93B99-060E-420E-B26C-A566F0774353}" type="datetimeFigureOut">
              <a:rPr lang="ru-RU"/>
              <a:pPr>
                <a:defRPr/>
              </a:pPr>
              <a:t>02.07.2012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3A5E6-C7CA-461D-9B5F-B2FB9EF8C5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337DA-7D6C-4A03-A3DB-AD2D2712F1EC}" type="datetimeFigureOut">
              <a:rPr lang="ru-RU"/>
              <a:pPr>
                <a:defRPr/>
              </a:pPr>
              <a:t>02.07.2012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E3E90-5923-4778-87F3-17A3FF3A5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B61DA-571D-4F75-9400-5D0259BCB828}" type="datetimeFigureOut">
              <a:rPr lang="ru-RU"/>
              <a:pPr>
                <a:defRPr/>
              </a:pPr>
              <a:t>02.07.2012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2F90D-0725-4A6B-8E25-595CE09190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B15C2-5A2B-4D3F-8EDA-E1DD5B2D83A3}" type="datetimeFigureOut">
              <a:rPr lang="ru-RU"/>
              <a:pPr>
                <a:defRPr/>
              </a:pPr>
              <a:t>02.07.2012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FEEDA-BED4-48DE-829B-7DDAA10CD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86593-E39D-4542-B47B-61A081879AB5}" type="datetimeFigureOut">
              <a:rPr lang="ru-RU"/>
              <a:pPr>
                <a:defRPr/>
              </a:pPr>
              <a:t>02.07.2012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61B7C-F20D-4F11-86CB-82ED055969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101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6480B5-49DE-4ED6-8D93-5CB8BBDC8FD1}" type="datetimeFigureOut">
              <a:rPr lang="ru-RU"/>
              <a:pPr>
                <a:defRPr/>
              </a:pPr>
              <a:t>02.07.2012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277F8B-DD74-4C32-B65F-F44CEAFDA0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1" r:id="rId4"/>
    <p:sldLayoutId id="2147483827" r:id="rId5"/>
    <p:sldLayoutId id="2147483822" r:id="rId6"/>
    <p:sldLayoutId id="2147483828" r:id="rId7"/>
    <p:sldLayoutId id="2147483829" r:id="rId8"/>
    <p:sldLayoutId id="2147483830" r:id="rId9"/>
    <p:sldLayoutId id="2147483823" r:id="rId10"/>
    <p:sldLayoutId id="21474838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__________Microsoft_Office_Excel4.xls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38" y="714375"/>
            <a:ext cx="4000500" cy="4924425"/>
          </a:xfrm>
        </p:spPr>
        <p:txBody>
          <a:bodyPr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5100" b="1" dirty="0" smtClean="0">
                <a:solidFill>
                  <a:srgbClr val="7030A0"/>
                </a:solidFill>
              </a:rPr>
              <a:t>Презентация </a:t>
            </a:r>
            <a:r>
              <a:rPr lang="ru-RU" sz="5100" b="1" dirty="0">
                <a:solidFill>
                  <a:srgbClr val="7030A0"/>
                </a:solidFill>
              </a:rPr>
              <a:t>инновационного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5100" b="1" dirty="0">
                <a:solidFill>
                  <a:srgbClr val="7030A0"/>
                </a:solidFill>
              </a:rPr>
              <a:t>педагогического </a:t>
            </a:r>
            <a:r>
              <a:rPr lang="ru-RU" sz="5100" b="1" dirty="0" smtClean="0">
                <a:solidFill>
                  <a:srgbClr val="7030A0"/>
                </a:solidFill>
              </a:rPr>
              <a:t>опыта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5800" b="1" dirty="0" smtClean="0">
                <a:solidFill>
                  <a:srgbClr val="FF0000"/>
                </a:solidFill>
              </a:rPr>
              <a:t>«</a:t>
            </a:r>
            <a:r>
              <a:rPr lang="ru-RU" sz="5800" b="1" dirty="0">
                <a:solidFill>
                  <a:srgbClr val="FF0000"/>
                </a:solidFill>
              </a:rPr>
              <a:t>Использование моделирования                                                                                              для развития творческого мышления детей                                                                       при ознакомлении </a:t>
            </a:r>
            <a:r>
              <a:rPr lang="en-US" sz="5800" b="1" dirty="0" smtClean="0">
                <a:solidFill>
                  <a:srgbClr val="FF0000"/>
                </a:solidFill>
              </a:rPr>
              <a:t>                </a:t>
            </a:r>
            <a:r>
              <a:rPr lang="ru-RU" sz="5800" b="1" dirty="0" smtClean="0">
                <a:solidFill>
                  <a:srgbClr val="FF0000"/>
                </a:solidFill>
              </a:rPr>
              <a:t>с </a:t>
            </a:r>
            <a:r>
              <a:rPr lang="ru-RU" sz="5800" b="1" dirty="0">
                <a:solidFill>
                  <a:srgbClr val="FF0000"/>
                </a:solidFill>
              </a:rPr>
              <a:t>природой».</a:t>
            </a:r>
            <a:endParaRPr lang="ru-RU" sz="5800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000" dirty="0"/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>
              <a:solidFill>
                <a:srgbClr val="FFC000"/>
              </a:solidFill>
            </a:endParaRP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>
              <a:solidFill>
                <a:srgbClr val="FFC000"/>
              </a:solidFill>
            </a:endParaRPr>
          </a:p>
          <a:p>
            <a:pPr algn="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13315" name="Picture 4" descr="D:\Documents and Settings\Администратор\Мои документы\, воспитатели, аттестация\фото  Костылевой О.Ф\фото на печать\DSC0158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3438" y="500063"/>
            <a:ext cx="39147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Прямоугольник 6"/>
          <p:cNvSpPr>
            <a:spLocks noChangeArrowheads="1"/>
          </p:cNvSpPr>
          <p:nvPr/>
        </p:nvSpPr>
        <p:spPr bwMode="auto">
          <a:xfrm>
            <a:off x="5457825" y="3571875"/>
            <a:ext cx="325755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</a:pPr>
            <a:r>
              <a:rPr lang="ru-RU" sz="2000" b="1">
                <a:solidFill>
                  <a:srgbClr val="7030A0"/>
                </a:solidFill>
                <a:latin typeface="Franklin Gothic Book" pitchFamily="34" charset="0"/>
              </a:rPr>
              <a:t>Автор: Костылева О.С.</a:t>
            </a:r>
          </a:p>
          <a:p>
            <a:pPr algn="r">
              <a:spcBef>
                <a:spcPct val="20000"/>
              </a:spcBef>
            </a:pPr>
            <a:r>
              <a:rPr lang="ru-RU" sz="2000" b="1">
                <a:solidFill>
                  <a:srgbClr val="7030A0"/>
                </a:solidFill>
                <a:latin typeface="Franklin Gothic Book" pitchFamily="34" charset="0"/>
              </a:rPr>
              <a:t>воспитатель МДОУ</a:t>
            </a:r>
          </a:p>
          <a:p>
            <a:pPr algn="r">
              <a:spcBef>
                <a:spcPct val="20000"/>
              </a:spcBef>
            </a:pPr>
            <a:r>
              <a:rPr lang="ru-RU" sz="2000" b="1">
                <a:solidFill>
                  <a:srgbClr val="7030A0"/>
                </a:solidFill>
                <a:latin typeface="Franklin Gothic Book" pitchFamily="34" charset="0"/>
              </a:rPr>
              <a:t>общеразвивающего  вида</a:t>
            </a:r>
          </a:p>
          <a:p>
            <a:pPr algn="r">
              <a:spcBef>
                <a:spcPct val="20000"/>
              </a:spcBef>
            </a:pPr>
            <a:r>
              <a:rPr lang="ru-RU" sz="2000" b="1">
                <a:solidFill>
                  <a:srgbClr val="7030A0"/>
                </a:solidFill>
                <a:latin typeface="Franklin Gothic Book" pitchFamily="34" charset="0"/>
              </a:rPr>
              <a:t>детский сад  №10 «Ягодка»</a:t>
            </a:r>
          </a:p>
          <a:p>
            <a:pPr algn="r">
              <a:spcBef>
                <a:spcPct val="20000"/>
              </a:spcBef>
            </a:pPr>
            <a:r>
              <a:rPr lang="ru-RU" sz="2000" b="1">
                <a:solidFill>
                  <a:srgbClr val="7030A0"/>
                </a:solidFill>
                <a:latin typeface="Franklin Gothic Book" pitchFamily="34" charset="0"/>
              </a:rPr>
              <a:t>города Котельнича</a:t>
            </a:r>
          </a:p>
          <a:p>
            <a:pPr algn="r">
              <a:spcBef>
                <a:spcPct val="20000"/>
              </a:spcBef>
            </a:pPr>
            <a:r>
              <a:rPr lang="ru-RU" sz="2000" b="1">
                <a:solidFill>
                  <a:srgbClr val="7030A0"/>
                </a:solidFill>
                <a:latin typeface="Franklin Gothic Book" pitchFamily="34" charset="0"/>
              </a:rPr>
              <a:t>Кировской области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Задачи кружка: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1. Формирование начал экологической культуры: правильное отношение к природе, к себе и другим людям как части природы, к вещам и материалам природного происхождения.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2. Учить детей понимать пословицы, поговорки о природе, народные приметы, видеть красоту и образность родного края.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3. Давать обширную информацию о живой и неживой природе.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4. Воспитывать правильное бережное отношение к природе.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5. Использование символов и моделей для развития творческого воображения.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928694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ЭКОЛОГИЧЕСКИЕ МУЗЫКАЛЬНО-СПОРТИВНЫЕ РАЗВЛЕЧЕНИЯ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21507" name="Picture 2" descr="D:\Documents and Settings\Администратор\Мои документы\, воспитатели, аттестация\фото  Костылевой О.Ф\НОВЫЙ\DSC021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642938" y="1000125"/>
            <a:ext cx="3286125" cy="2428875"/>
          </a:xfrm>
          <a:noFill/>
        </p:spPr>
      </p:pic>
      <p:pic>
        <p:nvPicPr>
          <p:cNvPr id="21508" name="Picture 3" descr="D:\Documents and Settings\Администратор\Мои документы\, воспитатели, аттестация\фото  Костылевой О.Ф\НОВЫЙ\DSC0280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29188" y="1000125"/>
            <a:ext cx="331470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 descr="D:\Documents and Settings\Администратор\Мои документы\, воспитатели, аттестация\фото  Костылевой О.Ф\фото подг. гр. 2009 г. О.Ф\DSC0218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71813" y="3571875"/>
            <a:ext cx="3243262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1071563" y="3571875"/>
            <a:ext cx="1643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«Арбузник»</a:t>
            </a:r>
          </a:p>
        </p:txBody>
      </p:sp>
      <p:sp>
        <p:nvSpPr>
          <p:cNvPr id="21511" name="TextBox 7"/>
          <p:cNvSpPr txBox="1">
            <a:spLocks noChangeArrowheads="1"/>
          </p:cNvSpPr>
          <p:nvPr/>
        </p:nvSpPr>
        <p:spPr bwMode="auto">
          <a:xfrm>
            <a:off x="6572250" y="3643313"/>
            <a:ext cx="17859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«Праздник осени»</a:t>
            </a:r>
          </a:p>
        </p:txBody>
      </p:sp>
      <p:sp>
        <p:nvSpPr>
          <p:cNvPr id="21512" name="TextBox 8"/>
          <p:cNvSpPr txBox="1">
            <a:spLocks noChangeArrowheads="1"/>
          </p:cNvSpPr>
          <p:nvPr/>
        </p:nvSpPr>
        <p:spPr bwMode="auto">
          <a:xfrm>
            <a:off x="2428875" y="6215063"/>
            <a:ext cx="4429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    «В гости к Старичку-лесовичку»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Работа с педагогами и родителями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2531" name="Picture 2" descr="D:\Documents and Settings\Администратор\Мои документы\, воспитатели, аттестация\фото  Костылевой О.Ф\101MSDCF\DSC035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714375" y="1357313"/>
            <a:ext cx="3429000" cy="2357437"/>
          </a:xfrm>
          <a:noFill/>
        </p:spPr>
      </p:pic>
      <p:pic>
        <p:nvPicPr>
          <p:cNvPr id="22532" name="Picture 3" descr="D:\Documents and Settings\Администратор\Мои документы\, воспитатели, аттестация\фото  Костылевой О.Ф\101MSDCF\DSC0350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14938" y="1357313"/>
            <a:ext cx="3171825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 descr="D:\Documents and Settings\Администратор\Мои документы\педсовет\фото педсовет 26.05.09г\101MSDCF\DSC0174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2938" y="4071938"/>
            <a:ext cx="350043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5" descr="D:\Documents and Settings\Администратор\Мои документы\педсовет\фото педсовет 26.05.09г\101MSDCF\DSC0175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143500" y="4000500"/>
            <a:ext cx="33147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Результаты  диагностик  </a:t>
            </a:r>
            <a:r>
              <a:rPr lang="ru-RU" b="1" dirty="0" err="1" smtClean="0">
                <a:solidFill>
                  <a:srgbClr val="FF0000"/>
                </a:solidFill>
              </a:rPr>
              <a:t>развитиЯ</a:t>
            </a:r>
            <a:r>
              <a:rPr lang="ru-RU" b="1" dirty="0" smtClean="0">
                <a:solidFill>
                  <a:srgbClr val="FF0000"/>
                </a:solidFill>
              </a:rPr>
              <a:t> творческого мышления детей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307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50" y="1285875"/>
          <a:ext cx="3838575" cy="4794250"/>
        </p:xfrm>
        <a:graphic>
          <a:graphicData uri="http://schemas.openxmlformats.org/presentationml/2006/ole">
            <p:oleObj spid="_x0000_s3074" r:id="rId3" imgW="3834716" imgH="4797968" progId="Excel.Chart.8">
              <p:embed/>
            </p:oleObj>
          </a:graphicData>
        </a:graphic>
      </p:graphicFrame>
      <p:graphicFrame>
        <p:nvGraphicFramePr>
          <p:cNvPr id="3075" name="Диаграмма 5"/>
          <p:cNvGraphicFramePr>
            <a:graphicFrameLocks/>
          </p:cNvGraphicFramePr>
          <p:nvPr/>
        </p:nvGraphicFramePr>
        <p:xfrm>
          <a:off x="4429125" y="1500188"/>
          <a:ext cx="3786188" cy="4357687"/>
        </p:xfrm>
        <a:graphic>
          <a:graphicData uri="http://schemas.openxmlformats.org/presentationml/2006/ole">
            <p:oleObj spid="_x0000_s3075" r:id="rId4" imgW="3785944" imgH="4359018" progId="Excel.Chart.8">
              <p:embed/>
            </p:oleObj>
          </a:graphicData>
        </a:graphic>
      </p:graphicFrame>
      <p:sp>
        <p:nvSpPr>
          <p:cNvPr id="3077" name="Прямоугольник 4"/>
          <p:cNvSpPr>
            <a:spLocks noChangeArrowheads="1"/>
          </p:cNvSpPr>
          <p:nvPr/>
        </p:nvSpPr>
        <p:spPr bwMode="auto">
          <a:xfrm>
            <a:off x="1214438" y="3500438"/>
            <a:ext cx="642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41%</a:t>
            </a:r>
          </a:p>
        </p:txBody>
      </p:sp>
      <p:sp>
        <p:nvSpPr>
          <p:cNvPr id="3078" name="Прямоугольник 5"/>
          <p:cNvSpPr>
            <a:spLocks noChangeArrowheads="1"/>
          </p:cNvSpPr>
          <p:nvPr/>
        </p:nvSpPr>
        <p:spPr bwMode="auto">
          <a:xfrm>
            <a:off x="785813" y="3000375"/>
            <a:ext cx="714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26%</a:t>
            </a:r>
          </a:p>
        </p:txBody>
      </p:sp>
      <p:sp>
        <p:nvSpPr>
          <p:cNvPr id="3079" name="Прямоугольник 6"/>
          <p:cNvSpPr>
            <a:spLocks noChangeArrowheads="1"/>
          </p:cNvSpPr>
          <p:nvPr/>
        </p:nvSpPr>
        <p:spPr bwMode="auto">
          <a:xfrm>
            <a:off x="1785938" y="3143250"/>
            <a:ext cx="857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33%</a:t>
            </a:r>
          </a:p>
        </p:txBody>
      </p:sp>
      <p:sp>
        <p:nvSpPr>
          <p:cNvPr id="3080" name="Прямоугольник 7"/>
          <p:cNvSpPr>
            <a:spLocks noChangeArrowheads="1"/>
          </p:cNvSpPr>
          <p:nvPr/>
        </p:nvSpPr>
        <p:spPr bwMode="auto">
          <a:xfrm>
            <a:off x="4714875" y="3286125"/>
            <a:ext cx="785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55%</a:t>
            </a:r>
          </a:p>
        </p:txBody>
      </p:sp>
      <p:sp>
        <p:nvSpPr>
          <p:cNvPr id="3081" name="Прямоугольник 8"/>
          <p:cNvSpPr>
            <a:spLocks noChangeArrowheads="1"/>
          </p:cNvSpPr>
          <p:nvPr/>
        </p:nvSpPr>
        <p:spPr bwMode="auto">
          <a:xfrm>
            <a:off x="6000750" y="3244850"/>
            <a:ext cx="9286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41%</a:t>
            </a:r>
          </a:p>
        </p:txBody>
      </p:sp>
      <p:sp>
        <p:nvSpPr>
          <p:cNvPr id="3082" name="Прямоугольник 9"/>
          <p:cNvSpPr>
            <a:spLocks noChangeArrowheads="1"/>
          </p:cNvSpPr>
          <p:nvPr/>
        </p:nvSpPr>
        <p:spPr bwMode="auto">
          <a:xfrm>
            <a:off x="5429250" y="2857500"/>
            <a:ext cx="642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4%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pic>
        <p:nvPicPr>
          <p:cNvPr id="23555" name="Picture 4" descr="D:\Documents and Settings\Администратор\Мои документы\, воспитатели, аттестация\фото  Костылевой О.Ф\фото на печать\DSC016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71500" y="428625"/>
            <a:ext cx="8143875" cy="5143500"/>
          </a:xfrm>
          <a:noFill/>
        </p:spPr>
      </p:pic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1357313" y="1071563"/>
            <a:ext cx="6221412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 АДРЕС: 612600,   г. КОТЕЛЬНИЧ</a:t>
            </a:r>
          </a:p>
          <a:p>
            <a:pPr algn="ctr"/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УЛ.ОКТЯБРЬСКАЯ, 162</a:t>
            </a:r>
          </a:p>
          <a:p>
            <a:pPr algn="ctr"/>
            <a:r>
              <a:rPr lang="ru-RU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ТЕЛ.8(883342) 4-22-40</a:t>
            </a:r>
          </a:p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00250" y="785813"/>
            <a:ext cx="5572125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</a:rPr>
              <a:t>Виды эксперимента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6072188" y="2000250"/>
            <a:ext cx="1557337" cy="11287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 flipV="1">
            <a:off x="1357313" y="2000250"/>
            <a:ext cx="1785937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4215607" y="2713831"/>
            <a:ext cx="11430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вал 23"/>
          <p:cNvSpPr/>
          <p:nvPr/>
        </p:nvSpPr>
        <p:spPr>
          <a:xfrm>
            <a:off x="214313" y="3286125"/>
            <a:ext cx="2500312" cy="178593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3429000" y="3500438"/>
            <a:ext cx="2428875" cy="2071687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6643688" y="3286125"/>
            <a:ext cx="2286000" cy="178593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345" name="TextBox 32"/>
          <p:cNvSpPr txBox="1">
            <a:spLocks noChangeArrowheads="1"/>
          </p:cNvSpPr>
          <p:nvPr/>
        </p:nvSpPr>
        <p:spPr bwMode="auto">
          <a:xfrm>
            <a:off x="500063" y="3929063"/>
            <a:ext cx="2000250" cy="369887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Franklin Gothic Book" pitchFamily="34" charset="0"/>
              </a:rPr>
              <a:t>Констатирующий</a:t>
            </a:r>
          </a:p>
        </p:txBody>
      </p:sp>
      <p:sp>
        <p:nvSpPr>
          <p:cNvPr id="14346" name="TextBox 34"/>
          <p:cNvSpPr txBox="1">
            <a:spLocks noChangeArrowheads="1"/>
          </p:cNvSpPr>
          <p:nvPr/>
        </p:nvSpPr>
        <p:spPr bwMode="auto">
          <a:xfrm>
            <a:off x="3357563" y="4000500"/>
            <a:ext cx="250031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Franklin Gothic Book" pitchFamily="34" charset="0"/>
              </a:rPr>
              <a:t>Формирующий:</a:t>
            </a:r>
          </a:p>
          <a:p>
            <a:pPr algn="ctr"/>
            <a:r>
              <a:rPr lang="ru-RU" sz="1600">
                <a:latin typeface="Franklin Gothic Book" pitchFamily="34" charset="0"/>
              </a:rPr>
              <a:t>Состоит из 2-х этапов:</a:t>
            </a:r>
          </a:p>
          <a:p>
            <a:pPr algn="ctr"/>
            <a:r>
              <a:rPr lang="ru-RU" sz="1600">
                <a:latin typeface="Franklin Gothic Book" pitchFamily="34" charset="0"/>
              </a:rPr>
              <a:t>1) познавательный;</a:t>
            </a:r>
            <a:br>
              <a:rPr lang="ru-RU" sz="1600">
                <a:latin typeface="Franklin Gothic Book" pitchFamily="34" charset="0"/>
              </a:rPr>
            </a:br>
            <a:r>
              <a:rPr lang="ru-RU" sz="1600">
                <a:latin typeface="Franklin Gothic Book" pitchFamily="34" charset="0"/>
              </a:rPr>
              <a:t>2) практический.</a:t>
            </a:r>
          </a:p>
        </p:txBody>
      </p:sp>
      <p:sp>
        <p:nvSpPr>
          <p:cNvPr id="14347" name="TextBox 35"/>
          <p:cNvSpPr txBox="1">
            <a:spLocks noChangeArrowheads="1"/>
          </p:cNvSpPr>
          <p:nvPr/>
        </p:nvSpPr>
        <p:spPr bwMode="auto">
          <a:xfrm>
            <a:off x="7000875" y="4000500"/>
            <a:ext cx="1643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Franklin Gothic Book" pitchFamily="34" charset="0"/>
              </a:rPr>
              <a:t>контрольный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Результаты констатирующего эксперимента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1026" name="Содержимое 4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410575" cy="4525962"/>
        </p:xfrm>
        <a:graphic>
          <a:graphicData uri="http://schemas.openxmlformats.org/presentationml/2006/ole">
            <p:oleObj spid="_x0000_s1026" r:id="rId3" imgW="8413209" imgH="4523624" progId="Excel.Chart.8">
              <p:embed/>
            </p:oleObj>
          </a:graphicData>
        </a:graphic>
      </p:graphicFrame>
      <p:sp>
        <p:nvSpPr>
          <p:cNvPr id="1028" name="TextBox 5"/>
          <p:cNvSpPr txBox="1">
            <a:spLocks noChangeArrowheads="1"/>
          </p:cNvSpPr>
          <p:nvPr/>
        </p:nvSpPr>
        <p:spPr bwMode="auto">
          <a:xfrm>
            <a:off x="2857500" y="2000250"/>
            <a:ext cx="928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17%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4929188" y="2143125"/>
            <a:ext cx="646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17%</a:t>
            </a:r>
          </a:p>
        </p:txBody>
      </p:sp>
      <p:sp>
        <p:nvSpPr>
          <p:cNvPr id="1030" name="TextBox 7"/>
          <p:cNvSpPr txBox="1">
            <a:spLocks noChangeArrowheads="1"/>
          </p:cNvSpPr>
          <p:nvPr/>
        </p:nvSpPr>
        <p:spPr bwMode="auto">
          <a:xfrm>
            <a:off x="3786188" y="4357688"/>
            <a:ext cx="8699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66%</a:t>
            </a:r>
          </a:p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Использование моделей и символов на занятиях     и в повседневной жизни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5363" name="Содержимое 6" descr="DSC0122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785813" y="1357313"/>
            <a:ext cx="3429000" cy="2162175"/>
          </a:xfrm>
        </p:spPr>
      </p:pic>
      <p:pic>
        <p:nvPicPr>
          <p:cNvPr id="15364" name="Picture 3" descr="D:\Documents and Settings\Администратор\Мои документы\, воспитатели, аттестация\фото  Костылевой О.Ф\фото на печать\DSC0116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57250" y="3714750"/>
            <a:ext cx="3357563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 descr="F:\фото для конкурса\DSC0121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43500" y="2786063"/>
            <a:ext cx="33575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Box 10"/>
          <p:cNvSpPr txBox="1">
            <a:spLocks noChangeArrowheads="1"/>
          </p:cNvSpPr>
          <p:nvPr/>
        </p:nvSpPr>
        <p:spPr bwMode="auto">
          <a:xfrm>
            <a:off x="4500563" y="2000250"/>
            <a:ext cx="3357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Franklin Gothic Book" pitchFamily="34" charset="0"/>
              </a:rPr>
              <a:t>Рассказывание сказки                                                                                              с использованием моделей</a:t>
            </a:r>
          </a:p>
        </p:txBody>
      </p:sp>
      <p:sp>
        <p:nvSpPr>
          <p:cNvPr id="15367" name="TextBox 11"/>
          <p:cNvSpPr txBox="1">
            <a:spLocks noChangeArrowheads="1"/>
          </p:cNvSpPr>
          <p:nvPr/>
        </p:nvSpPr>
        <p:spPr bwMode="auto">
          <a:xfrm>
            <a:off x="1071563" y="6000750"/>
            <a:ext cx="3000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Franklin Gothic Book" pitchFamily="34" charset="0"/>
              </a:rPr>
              <a:t>Работа с символами в уголке природы</a:t>
            </a:r>
          </a:p>
        </p:txBody>
      </p:sp>
      <p:sp>
        <p:nvSpPr>
          <p:cNvPr id="15368" name="TextBox 12"/>
          <p:cNvSpPr txBox="1">
            <a:spLocks noChangeArrowheads="1"/>
          </p:cNvSpPr>
          <p:nvPr/>
        </p:nvSpPr>
        <p:spPr bwMode="auto">
          <a:xfrm>
            <a:off x="5000625" y="5214938"/>
            <a:ext cx="36433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Franklin Gothic Book" pitchFamily="34" charset="0"/>
              </a:rPr>
              <a:t>Использование символов при работе с планом детского сада на занятии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Наблюдение за черёмухой                                                      в разное время года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/>
          </a:p>
        </p:txBody>
      </p:sp>
      <p:pic>
        <p:nvPicPr>
          <p:cNvPr id="16387" name="Содержимое 3" descr="DSC0115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023938" y="1285875"/>
            <a:ext cx="2762250" cy="2071688"/>
          </a:xfrm>
        </p:spPr>
      </p:pic>
      <p:pic>
        <p:nvPicPr>
          <p:cNvPr id="16388" name="Рисунок 5" descr="DSC01647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29250" y="1285875"/>
            <a:ext cx="276225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7" descr="DSC02083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71563" y="4071938"/>
            <a:ext cx="2928937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Box 9"/>
          <p:cNvSpPr txBox="1">
            <a:spLocks noChangeArrowheads="1"/>
          </p:cNvSpPr>
          <p:nvPr/>
        </p:nvSpPr>
        <p:spPr bwMode="auto">
          <a:xfrm>
            <a:off x="1357313" y="3357563"/>
            <a:ext cx="2214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Franklin Gothic Book" pitchFamily="34" charset="0"/>
              </a:rPr>
              <a:t>зима</a:t>
            </a:r>
          </a:p>
        </p:txBody>
      </p:sp>
      <p:sp>
        <p:nvSpPr>
          <p:cNvPr id="16391" name="TextBox 10"/>
          <p:cNvSpPr txBox="1">
            <a:spLocks noChangeArrowheads="1"/>
          </p:cNvSpPr>
          <p:nvPr/>
        </p:nvSpPr>
        <p:spPr bwMode="auto">
          <a:xfrm>
            <a:off x="5643563" y="3357563"/>
            <a:ext cx="228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Franklin Gothic Book" pitchFamily="34" charset="0"/>
              </a:rPr>
              <a:t>весна</a:t>
            </a:r>
          </a:p>
        </p:txBody>
      </p:sp>
      <p:sp>
        <p:nvSpPr>
          <p:cNvPr id="16392" name="Прямоугольник 12"/>
          <p:cNvSpPr>
            <a:spLocks noChangeArrowheads="1"/>
          </p:cNvSpPr>
          <p:nvPr/>
        </p:nvSpPr>
        <p:spPr bwMode="auto">
          <a:xfrm>
            <a:off x="1285875" y="6215063"/>
            <a:ext cx="27162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0000"/>
                </a:solidFill>
                <a:latin typeface="Franklin Gothic Book" pitchFamily="34" charset="0"/>
              </a:rPr>
              <a:t>лето</a:t>
            </a:r>
          </a:p>
        </p:txBody>
      </p:sp>
      <p:pic>
        <p:nvPicPr>
          <p:cNvPr id="16393" name="Picture 9" descr="D:\Documents and Settings\Администратор\Мои документы\, воспитатели, аттестация\фото  Костылевой О.Ф\DSC0275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429250" y="4071938"/>
            <a:ext cx="2957513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TextBox 9"/>
          <p:cNvSpPr txBox="1">
            <a:spLocks noChangeArrowheads="1"/>
          </p:cNvSpPr>
          <p:nvPr/>
        </p:nvSpPr>
        <p:spPr bwMode="auto">
          <a:xfrm>
            <a:off x="6715125" y="6143625"/>
            <a:ext cx="8048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осень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08111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Наблюдение  за ветками тополя                                                                                                    и зарисовка изменений в дневник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7411" name="Содержимое 3" descr="DSC0159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000125" y="1428750"/>
            <a:ext cx="3000375" cy="2286000"/>
          </a:xfrm>
        </p:spPr>
      </p:pic>
      <p:pic>
        <p:nvPicPr>
          <p:cNvPr id="17412" name="Рисунок 4" descr="DSC0159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14938" y="1571625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5" descr="DSC0159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28688" y="4071938"/>
            <a:ext cx="3024187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4929188" y="4214813"/>
            <a:ext cx="3357562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Зарисовка наблюдений </a:t>
            </a:r>
          </a:p>
          <a:p>
            <a:r>
              <a:rPr lang="ru-RU"/>
              <a:t>способствует более прочному</a:t>
            </a:r>
          </a:p>
          <a:p>
            <a:r>
              <a:rPr lang="ru-RU"/>
              <a:t>закреплению</a:t>
            </a:r>
          </a:p>
          <a:p>
            <a:r>
              <a:rPr lang="ru-RU"/>
              <a:t>полученных знаний</a:t>
            </a:r>
          </a:p>
          <a:p>
            <a:r>
              <a:rPr lang="ru-RU"/>
              <a:t>дошкольников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Труд  и наблюдения в природе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8435" name="Содержимое 3" descr="DSC0266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6215063" y="1357313"/>
            <a:ext cx="2690812" cy="2500312"/>
          </a:xfrm>
        </p:spPr>
      </p:pic>
      <p:pic>
        <p:nvPicPr>
          <p:cNvPr id="18436" name="Рисунок 4" descr="DSC01778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625" y="1357313"/>
            <a:ext cx="27146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6" descr="DSC0218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357313" y="3929063"/>
            <a:ext cx="3214687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8" descr="DSC02754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86125" y="1071563"/>
            <a:ext cx="27860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Рисунок 9" descr="DSC03377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786313" y="3929063"/>
            <a:ext cx="3333750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graphicFrame>
        <p:nvGraphicFramePr>
          <p:cNvPr id="2050" name="Содержимое 4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presentationml/2006/ole">
            <p:oleObj spid="_x0000_s2050" r:id="rId3" imgW="8687553" imgH="4523624" progId="Excel.Chart.8">
              <p:embed/>
            </p:oleObj>
          </a:graphicData>
        </a:graphic>
      </p:graphicFrame>
      <p:sp>
        <p:nvSpPr>
          <p:cNvPr id="2052" name="Прямоугольник 3"/>
          <p:cNvSpPr>
            <a:spLocks noChangeArrowheads="1"/>
          </p:cNvSpPr>
          <p:nvPr/>
        </p:nvSpPr>
        <p:spPr bwMode="auto">
          <a:xfrm>
            <a:off x="357188" y="285750"/>
            <a:ext cx="878681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 КОНТРОЛЬНОГО ЭКСПЕРИМЕНТА</a:t>
            </a:r>
          </a:p>
          <a:p>
            <a:pPr algn="ctr"/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(ПОДГОТОВИТЕЛЬНАЯ ГРУППА, 1 ПОЛУГОДИЕ</a:t>
            </a: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5286375" y="3857625"/>
            <a:ext cx="646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53%</a:t>
            </a:r>
          </a:p>
        </p:txBody>
      </p:sp>
      <p:sp>
        <p:nvSpPr>
          <p:cNvPr id="2054" name="Прямоугольник 5"/>
          <p:cNvSpPr>
            <a:spLocks noChangeArrowheads="1"/>
          </p:cNvSpPr>
          <p:nvPr/>
        </p:nvSpPr>
        <p:spPr bwMode="auto">
          <a:xfrm>
            <a:off x="3571875" y="1857375"/>
            <a:ext cx="1323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4%</a:t>
            </a:r>
          </a:p>
        </p:txBody>
      </p:sp>
      <p:sp>
        <p:nvSpPr>
          <p:cNvPr id="2055" name="Прямоугольник 6"/>
          <p:cNvSpPr>
            <a:spLocks noChangeArrowheads="1"/>
          </p:cNvSpPr>
          <p:nvPr/>
        </p:nvSpPr>
        <p:spPr bwMode="auto">
          <a:xfrm>
            <a:off x="2000250" y="3244850"/>
            <a:ext cx="7858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43%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64294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Кружок «Друзья природы»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9459" name="Picture 2" descr="C:\Documents and Settings\Администратор\Мои документы\фото для конкурса\DSCN34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57188" y="1000125"/>
            <a:ext cx="3143250" cy="2428875"/>
          </a:xfrm>
        </p:spPr>
      </p:pic>
      <p:pic>
        <p:nvPicPr>
          <p:cNvPr id="19460" name="Picture 2" descr="E:\фото для конкурса\DSC0116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00375" y="4000500"/>
            <a:ext cx="3571875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6" descr="DSC01589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00688" y="1071563"/>
            <a:ext cx="300037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Box 7"/>
          <p:cNvSpPr txBox="1">
            <a:spLocks noChangeArrowheads="1"/>
          </p:cNvSpPr>
          <p:nvPr/>
        </p:nvSpPr>
        <p:spPr bwMode="auto">
          <a:xfrm>
            <a:off x="571500" y="3500438"/>
            <a:ext cx="2857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Franklin Gothic Book" pitchFamily="34" charset="0"/>
              </a:rPr>
              <a:t>Знакомство с птицами                   нашего края</a:t>
            </a:r>
          </a:p>
        </p:txBody>
      </p:sp>
      <p:sp>
        <p:nvSpPr>
          <p:cNvPr id="19463" name="TextBox 8"/>
          <p:cNvSpPr txBox="1">
            <a:spLocks noChangeArrowheads="1"/>
          </p:cNvSpPr>
          <p:nvPr/>
        </p:nvSpPr>
        <p:spPr bwMode="auto">
          <a:xfrm>
            <a:off x="5500688" y="3357563"/>
            <a:ext cx="3143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Franklin Gothic Book" pitchFamily="34" charset="0"/>
              </a:rPr>
              <a:t>Дидактическая игра                          «Четвёртый лишний»</a:t>
            </a:r>
          </a:p>
        </p:txBody>
      </p:sp>
      <p:sp>
        <p:nvSpPr>
          <p:cNvPr id="19464" name="TextBox 9"/>
          <p:cNvSpPr txBox="1">
            <a:spLocks noChangeArrowheads="1"/>
          </p:cNvSpPr>
          <p:nvPr/>
        </p:nvSpPr>
        <p:spPr bwMode="auto">
          <a:xfrm>
            <a:off x="3357563" y="6143625"/>
            <a:ext cx="2857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Franklin Gothic Book" pitchFamily="34" charset="0"/>
              </a:rPr>
              <a:t>Измерение глубины снега                              в зимний день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376</TotalTime>
  <Words>302</Words>
  <Application>Microsoft Office PowerPoint</Application>
  <PresentationFormat>Экран (4:3)</PresentationFormat>
  <Paragraphs>88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Franklin Gothic Medium</vt:lpstr>
      <vt:lpstr>Franklin Gothic Book</vt:lpstr>
      <vt:lpstr>Wingdings 2</vt:lpstr>
      <vt:lpstr>Calibri</vt:lpstr>
      <vt:lpstr>Times New Roman</vt:lpstr>
      <vt:lpstr>Трек</vt:lpstr>
      <vt:lpstr>Диаграмма Microsoft Office Excel</vt:lpstr>
      <vt:lpstr>Слайд 1</vt:lpstr>
      <vt:lpstr>Слайд 2</vt:lpstr>
      <vt:lpstr>Результаты констатирующего эксперимента</vt:lpstr>
      <vt:lpstr>Использование моделей и символов на занятиях     и в повседневной жизни</vt:lpstr>
      <vt:lpstr>Наблюдение за черёмухой                                                      в разное время года  </vt:lpstr>
      <vt:lpstr>Наблюдение  за ветками тополя                                                                                                    и зарисовка изменений в дневник</vt:lpstr>
      <vt:lpstr>Труд  и наблюдения в природе</vt:lpstr>
      <vt:lpstr>Слайд 8</vt:lpstr>
      <vt:lpstr>Кружок «Друзья природы»</vt:lpstr>
      <vt:lpstr>Задачи кружка:</vt:lpstr>
      <vt:lpstr>ЭКОЛОГИЧЕСКИЕ МУЗЫКАЛЬНО-СПОРТИВНЫЕ РАЗВЛЕЧЕНИЯ</vt:lpstr>
      <vt:lpstr>Работа с педагогами и родителями</vt:lpstr>
      <vt:lpstr>Результаты  диагностик  развитиЯ творческого мышления детей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44</cp:revision>
  <dcterms:created xsi:type="dcterms:W3CDTF">2010-01-29T09:10:08Z</dcterms:created>
  <dcterms:modified xsi:type="dcterms:W3CDTF">2012-07-02T16:59:47Z</dcterms:modified>
</cp:coreProperties>
</file>