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A7E6-401D-4135-BECA-ECF836ED197A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9C69B-80AB-4E6F-A9B6-C4487666D0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Arial Black" pitchFamily="34" charset="0"/>
              </a:rPr>
              <a:t>Агрессия </a:t>
            </a:r>
            <a:r>
              <a:rPr lang="ru-RU" b="1" dirty="0" smtClean="0">
                <a:latin typeface="Arial Black" pitchFamily="34" charset="0"/>
              </a:rPr>
              <a:t/>
            </a:r>
            <a:br>
              <a:rPr lang="ru-RU" b="1" dirty="0" smtClean="0">
                <a:latin typeface="Arial Black" pitchFamily="34" charset="0"/>
              </a:rPr>
            </a:br>
            <a:r>
              <a:rPr lang="ru-RU" b="1" dirty="0" smtClean="0">
                <a:latin typeface="Arial Black" pitchFamily="34" charset="0"/>
              </a:rPr>
              <a:t>как социально-психологический </a:t>
            </a:r>
            <a:r>
              <a:rPr lang="ru-RU" b="1" dirty="0" smtClean="0">
                <a:latin typeface="Arial Black" pitchFamily="34" charset="0"/>
              </a:rPr>
              <a:t>феномен</a:t>
            </a:r>
            <a:br>
              <a:rPr lang="ru-RU" b="1" dirty="0" smtClean="0">
                <a:latin typeface="Arial Black" pitchFamily="34" charset="0"/>
              </a:rPr>
            </a:br>
            <a:r>
              <a:rPr lang="ru-RU" b="1" dirty="0" smtClean="0">
                <a:latin typeface="Arial Black" pitchFamily="34" charset="0"/>
              </a:rPr>
              <a:t> 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74000">
              <a:schemeClr val="bg1">
                <a:lumMod val="95000"/>
                <a:alpha val="19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условия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СМИ, (М. </a:t>
            </a:r>
            <a:r>
              <a:rPr lang="ru-RU" dirty="0" err="1" smtClean="0"/>
              <a:t>Хьюсманн</a:t>
            </a:r>
            <a:r>
              <a:rPr lang="ru-RU" dirty="0" smtClean="0"/>
              <a:t>),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Семейные факторы (А Бандура и Р. </a:t>
            </a:r>
            <a:r>
              <a:rPr lang="ru-RU" dirty="0" err="1" smtClean="0"/>
              <a:t>Уолтерс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74000">
              <a:schemeClr val="bg1">
                <a:lumMod val="95000"/>
                <a:alpha val="19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8075240" cy="550547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600" dirty="0" smtClean="0"/>
              <a:t>Судьба собственной агрессии – дело личного выбора каждого взрослого человека,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/>
              <a:t> а задача овладения своей агрессией – одна из труднейших психологических задач вообще.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74000">
              <a:schemeClr val="bg1">
                <a:lumMod val="95000"/>
                <a:alpha val="19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Подходы к изучению агрессии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1. Агрессия как инстинктивное поведение:</a:t>
            </a:r>
          </a:p>
          <a:p>
            <a:pPr>
              <a:buFontTx/>
              <a:buChar char="-"/>
            </a:pPr>
            <a:r>
              <a:rPr lang="ru-RU" dirty="0" smtClean="0"/>
              <a:t>Психоаналитический подход (З. Фрейд),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Этологический подход (Лоренц).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74000">
              <a:schemeClr val="bg1">
                <a:lumMod val="95000"/>
                <a:alpha val="19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Подходы к изучению агрессии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Бихевиористский</a:t>
            </a:r>
            <a:r>
              <a:rPr lang="ru-RU" dirty="0" smtClean="0"/>
              <a:t> подход. ( </a:t>
            </a:r>
            <a:r>
              <a:rPr lang="ru-RU" dirty="0"/>
              <a:t>А. </a:t>
            </a:r>
            <a:r>
              <a:rPr lang="ru-RU" dirty="0" err="1"/>
              <a:t>Басс</a:t>
            </a:r>
            <a:r>
              <a:rPr lang="ru-RU" dirty="0"/>
              <a:t>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Л. Беркович 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человеческое </a:t>
            </a:r>
            <a:r>
              <a:rPr lang="ru-RU" dirty="0"/>
              <a:t>поведение определяется не врожденными, а исключительно социальными и культурными факторами. В основе </a:t>
            </a:r>
            <a:r>
              <a:rPr lang="ru-RU" dirty="0" err="1"/>
              <a:t>бихевиористских</a:t>
            </a:r>
            <a:r>
              <a:rPr lang="ru-RU" dirty="0"/>
              <a:t> концепций агрессии лежит знаменитая модель поведения Б.Ф. Скиннера “стимул-реакция”.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Категории агрессии по </a:t>
            </a:r>
            <a:r>
              <a:rPr lang="ru-RU" dirty="0" err="1" smtClean="0"/>
              <a:t>Бассу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400600"/>
          </a:xfrm>
          <a:gradFill>
            <a:gsLst>
              <a:gs pos="100000">
                <a:schemeClr val="bg1"/>
              </a:gs>
              <a:gs pos="74000">
                <a:schemeClr val="bg1">
                  <a:lumMod val="95000"/>
                  <a:alpha val="19000"/>
                </a:scheme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100000" t="100000"/>
            </a:path>
          </a:gradFill>
        </p:spPr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/>
              <a:t>  </a:t>
            </a:r>
            <a:r>
              <a:rPr lang="ru-RU" dirty="0" smtClean="0"/>
              <a:t>1) Физическая – активная – прямая;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 2) Физическая – активная – непрямая;</a:t>
            </a:r>
            <a:endParaRPr lang="ru-RU" dirty="0"/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 3) Физическая – пассивная – прямая;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4) Физическая – пассивная – непрямая;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5) Вербальная – активная – прямая;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  6) Вербальная – активная – непрямая;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7) Вербальная – пассивная – прямая;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/>
              <a:t> </a:t>
            </a:r>
            <a:r>
              <a:rPr lang="ru-RU" dirty="0" smtClean="0"/>
              <a:t> 8) Вербальная – пассивная – непрямая;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74000">
              <a:schemeClr val="bg1">
                <a:lumMod val="95000"/>
                <a:alpha val="19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Подходы к изучению агрессии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3) Подход </a:t>
            </a:r>
            <a:r>
              <a:rPr lang="ru-RU" dirty="0"/>
              <a:t>Дж. </a:t>
            </a:r>
            <a:r>
              <a:rPr lang="ru-RU" dirty="0" err="1"/>
              <a:t>Долларда</a:t>
            </a:r>
            <a:r>
              <a:rPr lang="ru-RU" dirty="0"/>
              <a:t> и </a:t>
            </a:r>
            <a:r>
              <a:rPr lang="ru-RU" dirty="0" smtClean="0"/>
              <a:t>Н.Э.Миллера. </a:t>
            </a:r>
          </a:p>
          <a:p>
            <a:pPr>
              <a:buNone/>
            </a:pPr>
            <a:r>
              <a:rPr lang="ru-RU" dirty="0" smtClean="0"/>
              <a:t>   гипотеза </a:t>
            </a:r>
            <a:r>
              <a:rPr lang="ru-RU" dirty="0" err="1"/>
              <a:t>фрустрационной</a:t>
            </a:r>
            <a:r>
              <a:rPr lang="ru-RU" dirty="0"/>
              <a:t> агрессии гласит, что фрустрация всегда влечет за собой агрессивность, и наоборот - агрессивное поведение всегда вызвано наличием фрустрации.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74000">
              <a:schemeClr val="bg1">
                <a:lumMod val="95000"/>
                <a:alpha val="19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Подходы к изучению агрессии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4) подход </a:t>
            </a:r>
            <a:r>
              <a:rPr lang="ru-RU" dirty="0" err="1"/>
              <a:t>Э.Фромма</a:t>
            </a:r>
            <a:r>
              <a:rPr lang="ru-RU" dirty="0"/>
              <a:t>, который впервые сознательно развел понятия агрессии и </a:t>
            </a:r>
            <a:r>
              <a:rPr lang="ru-RU" dirty="0" smtClean="0"/>
              <a:t>    </a:t>
            </a:r>
            <a:r>
              <a:rPr lang="ru-RU" dirty="0" err="1" smtClean="0"/>
              <a:t>деструктивности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Основная идея </a:t>
            </a:r>
            <a:r>
              <a:rPr lang="ru-RU" dirty="0" err="1"/>
              <a:t>Э.Фромма</a:t>
            </a:r>
            <a:r>
              <a:rPr lang="ru-RU" dirty="0"/>
              <a:t> заключается в том, что необходимо строго различать доброкачественную агрессию, т.е. агрессию “биологически адаптивную, способствующую поддержанию жизни”, от “злокачественной агрессии, не связанной с сохранением жизни”.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74000">
              <a:schemeClr val="bg1">
                <a:lumMod val="95000"/>
                <a:alpha val="19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Агрессия и агрессивность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dirty="0" smtClean="0"/>
              <a:t>Агрессия как внутренняя побудительная тенденция – это неотъемлемая часть личностной динамики.</a:t>
            </a:r>
          </a:p>
          <a:p>
            <a:endParaRPr lang="ru-RU" dirty="0" smtClean="0"/>
          </a:p>
          <a:p>
            <a:r>
              <a:rPr lang="ru-RU" dirty="0" smtClean="0"/>
              <a:t>Агрессивность как склонность конкретного человека проявлять агрессию в форме конкретных внешних или внутренних действий – индивидуальная особенность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74000">
              <a:schemeClr val="bg1">
                <a:lumMod val="95000"/>
                <a:alpha val="19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формирования агрессивного поведения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Рассмотрим такие факторы как: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Возраст;</a:t>
            </a:r>
          </a:p>
          <a:p>
            <a:r>
              <a:rPr lang="ru-RU" dirty="0" smtClean="0"/>
              <a:t>Индивидуальные особенности;</a:t>
            </a:r>
          </a:p>
          <a:p>
            <a:r>
              <a:rPr lang="ru-RU" dirty="0" smtClean="0"/>
              <a:t>Внешние физические и социальные условия</a:t>
            </a:r>
          </a:p>
          <a:p>
            <a:r>
              <a:rPr lang="ru-RU" dirty="0" err="1" smtClean="0"/>
              <a:t>Гендерные</a:t>
            </a:r>
            <a:r>
              <a:rPr lang="ru-RU" dirty="0" smtClean="0"/>
              <a:t> особенности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74000">
              <a:schemeClr val="bg1">
                <a:lumMod val="95000"/>
                <a:alpha val="19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Индивидуальные особенности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Боязнь общественного неодобрения,</a:t>
            </a:r>
          </a:p>
          <a:p>
            <a:r>
              <a:rPr lang="ru-RU" dirty="0" smtClean="0"/>
              <a:t>Раздражительность;</a:t>
            </a:r>
          </a:p>
          <a:p>
            <a:r>
              <a:rPr lang="ru-RU" dirty="0" smtClean="0"/>
              <a:t>Подозрительность,</a:t>
            </a:r>
          </a:p>
          <a:p>
            <a:r>
              <a:rPr lang="ru-RU" dirty="0" smtClean="0"/>
              <a:t>Предрассудки (национальные),</a:t>
            </a:r>
          </a:p>
          <a:p>
            <a:r>
              <a:rPr lang="ru-RU" dirty="0" smtClean="0"/>
              <a:t>Склонность испытывать чувство стыда вместо чувства вины.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290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Агрессия  как социально-психологический феномен  </vt:lpstr>
      <vt:lpstr>Подходы к изучению агрессии</vt:lpstr>
      <vt:lpstr>Подходы к изучению агрессии</vt:lpstr>
      <vt:lpstr>Категории агрессии по Бассу:</vt:lpstr>
      <vt:lpstr>Подходы к изучению агрессии</vt:lpstr>
      <vt:lpstr>Подходы к изучению агрессии</vt:lpstr>
      <vt:lpstr>Агрессия и агрессивность</vt:lpstr>
      <vt:lpstr>Условия формирования агрессивного поведения личности</vt:lpstr>
      <vt:lpstr>Индивидуальные особенности</vt:lpstr>
      <vt:lpstr>Социальные условия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2012-06-06T04:42:20Z</dcterms:created>
  <dcterms:modified xsi:type="dcterms:W3CDTF">2012-06-06T11:27:05Z</dcterms:modified>
</cp:coreProperties>
</file>