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76"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9" autoAdjust="0"/>
    <p:restoredTop sz="94750"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228" y="1128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3FCF4-3E7D-4C47-8D77-EE32485EF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932770A-444A-4E49-AEFF-619E2D86BBAF}">
      <dgm:prSet phldrT="[Текст]"/>
      <dgm:spPr/>
      <dgm:t>
        <a:bodyPr/>
        <a:lstStyle/>
        <a:p>
          <a:r>
            <a:rPr lang="ru-RU" dirty="0" smtClean="0">
              <a:solidFill>
                <a:srgbClr val="92D050"/>
              </a:solidFill>
            </a:rPr>
            <a:t>Несоответствие между традиционной формой организации образовательного процесса и характером проектной деятельности.</a:t>
          </a:r>
          <a:endParaRPr lang="ru-RU" dirty="0">
            <a:solidFill>
              <a:srgbClr val="92D050"/>
            </a:solidFill>
          </a:endParaRPr>
        </a:p>
      </dgm:t>
    </dgm:pt>
    <dgm:pt modelId="{52AF8F6B-E144-4B10-B489-5AD018BA0C1A}" type="parTrans" cxnId="{8480022A-D35B-429F-9D41-B4F0953274E7}">
      <dgm:prSet/>
      <dgm:spPr/>
      <dgm:t>
        <a:bodyPr/>
        <a:lstStyle/>
        <a:p>
          <a:endParaRPr lang="ru-RU"/>
        </a:p>
      </dgm:t>
    </dgm:pt>
    <dgm:pt modelId="{CB33439A-EE42-4CF6-9061-0EDADA48407F}" type="sibTrans" cxnId="{8480022A-D35B-429F-9D41-B4F0953274E7}">
      <dgm:prSet/>
      <dgm:spPr/>
      <dgm:t>
        <a:bodyPr/>
        <a:lstStyle/>
        <a:p>
          <a:endParaRPr lang="ru-RU"/>
        </a:p>
      </dgm:t>
    </dgm:pt>
    <dgm:pt modelId="{0E5BEF11-9291-4E50-B307-9E70600FFA19}">
      <dgm:prSet phldrT="[Текст]" custT="1"/>
      <dgm:spPr/>
      <dgm:t>
        <a:bodyPr/>
        <a:lstStyle/>
        <a:p>
          <a:r>
            <a:rPr lang="ru-RU" sz="1400" dirty="0" smtClean="0"/>
            <a:t>Традиционная педагогическая деятельность осуществляется в нор­мативном пространстве — она ориентирована на разработанные кон­спекты, строгую логику перехода от одной части программы к другой и т. п. Проектная деятельность, как отмечалось выше, осу­ществляется в пространстве возможностей, где нет четко заданных норм</a:t>
          </a:r>
          <a:endParaRPr lang="ru-RU" sz="1400" dirty="0"/>
        </a:p>
      </dgm:t>
    </dgm:pt>
    <dgm:pt modelId="{01A5F52A-75E4-45C4-9495-E6E28C7BB2B4}" type="parTrans" cxnId="{10E7D4A8-59C0-4284-8143-39FA266B9D4A}">
      <dgm:prSet/>
      <dgm:spPr/>
      <dgm:t>
        <a:bodyPr/>
        <a:lstStyle/>
        <a:p>
          <a:endParaRPr lang="ru-RU"/>
        </a:p>
      </dgm:t>
    </dgm:pt>
    <dgm:pt modelId="{AE4E9570-562B-4475-B8BF-1A74608E3F64}" type="sibTrans" cxnId="{10E7D4A8-59C0-4284-8143-39FA266B9D4A}">
      <dgm:prSet/>
      <dgm:spPr/>
      <dgm:t>
        <a:bodyPr/>
        <a:lstStyle/>
        <a:p>
          <a:endParaRPr lang="ru-RU"/>
        </a:p>
      </dgm:t>
    </dgm:pt>
    <dgm:pt modelId="{AAFAC375-4E0C-4D78-BE37-DAD82E97B235}">
      <dgm:prSet phldrT="[Текст]"/>
      <dgm:spPr/>
      <dgm:t>
        <a:bodyPr/>
        <a:lstStyle/>
        <a:p>
          <a:r>
            <a:rPr lang="ru-RU" dirty="0" err="1" smtClean="0">
              <a:solidFill>
                <a:srgbClr val="00B0F0"/>
              </a:solidFill>
            </a:rPr>
            <a:t>Неразличение</a:t>
          </a:r>
          <a:r>
            <a:rPr lang="ru-RU" dirty="0" smtClean="0">
              <a:solidFill>
                <a:srgbClr val="00B0F0"/>
              </a:solidFill>
            </a:rPr>
            <a:t> субъектной и объектной позиции ребенка. </a:t>
          </a:r>
          <a:endParaRPr lang="ru-RU" dirty="0">
            <a:solidFill>
              <a:srgbClr val="00B0F0"/>
            </a:solidFill>
          </a:endParaRPr>
        </a:p>
      </dgm:t>
    </dgm:pt>
    <dgm:pt modelId="{6F8E428B-70B1-467E-BEC9-76CF854B5A52}" type="parTrans" cxnId="{0264B370-17E9-40A3-889C-DDEC3E3E96A0}">
      <dgm:prSet/>
      <dgm:spPr/>
      <dgm:t>
        <a:bodyPr/>
        <a:lstStyle/>
        <a:p>
          <a:endParaRPr lang="ru-RU"/>
        </a:p>
      </dgm:t>
    </dgm:pt>
    <dgm:pt modelId="{2D6D3D3C-4669-4740-BB1F-4CE902772246}" type="sibTrans" cxnId="{0264B370-17E9-40A3-889C-DDEC3E3E96A0}">
      <dgm:prSet/>
      <dgm:spPr/>
      <dgm:t>
        <a:bodyPr/>
        <a:lstStyle/>
        <a:p>
          <a:endParaRPr lang="ru-RU"/>
        </a:p>
      </dgm:t>
    </dgm:pt>
    <dgm:pt modelId="{6B2B365D-2971-4D9A-8ED3-A1C6FE5AEE61}">
      <dgm:prSet phldrT="[Текст]" custT="1"/>
      <dgm:spPr/>
      <dgm:t>
        <a:bodyPr/>
        <a:lstStyle/>
        <a:p>
          <a:r>
            <a:rPr lang="ru-RU" sz="1600" dirty="0" smtClean="0"/>
            <a:t>Педагог должен организовать проблемную ситуацию для детей, но не должен предлагать свои варианты решения задачи. Иначе ребенок окажется в объектной позиции. В проектной деятельности под </a:t>
          </a:r>
          <a:r>
            <a:rPr lang="ru-RU" sz="1600" dirty="0" err="1" smtClean="0"/>
            <a:t>субъектностью</a:t>
          </a:r>
          <a:r>
            <a:rPr lang="ru-RU" sz="1600" dirty="0" smtClean="0"/>
            <a:t> подразумевается вы­ражение инициативы и проявление самостоятельной активности</a:t>
          </a:r>
          <a:endParaRPr lang="ru-RU" sz="1600" dirty="0"/>
        </a:p>
      </dgm:t>
    </dgm:pt>
    <dgm:pt modelId="{2E8AED0D-5EAF-44B7-AD0D-6086ED4D5E26}" type="parTrans" cxnId="{C17623BE-AC24-498C-A7BF-A5AB836F2284}">
      <dgm:prSet/>
      <dgm:spPr/>
      <dgm:t>
        <a:bodyPr/>
        <a:lstStyle/>
        <a:p>
          <a:endParaRPr lang="ru-RU"/>
        </a:p>
      </dgm:t>
    </dgm:pt>
    <dgm:pt modelId="{22F109CD-D975-42D1-A852-204C0D54109F}" type="sibTrans" cxnId="{C17623BE-AC24-498C-A7BF-A5AB836F2284}">
      <dgm:prSet/>
      <dgm:spPr/>
      <dgm:t>
        <a:bodyPr/>
        <a:lstStyle/>
        <a:p>
          <a:endParaRPr lang="ru-RU"/>
        </a:p>
      </dgm:t>
    </dgm:pt>
    <dgm:pt modelId="{155F1B12-8035-4F62-9612-048E29E1134B}">
      <dgm:prSet phldrT="[Текст]"/>
      <dgm:spPr/>
      <dgm:t>
        <a:bodyPr/>
        <a:lstStyle/>
        <a:p>
          <a:r>
            <a:rPr lang="ru-RU" dirty="0" smtClean="0">
              <a:solidFill>
                <a:schemeClr val="accent4">
                  <a:lumMod val="75000"/>
                </a:schemeClr>
              </a:solidFill>
            </a:rPr>
            <a:t>Необходимость формирования субъектной позиции педагога. </a:t>
          </a:r>
          <a:endParaRPr lang="ru-RU" dirty="0">
            <a:solidFill>
              <a:schemeClr val="accent4">
                <a:lumMod val="75000"/>
              </a:schemeClr>
            </a:solidFill>
          </a:endParaRPr>
        </a:p>
      </dgm:t>
    </dgm:pt>
    <dgm:pt modelId="{E0A3D2A2-CF50-432C-BEDE-C9FC2B817B44}" type="parTrans" cxnId="{67747C2A-C0E9-42B5-BD2E-AFCF3D8B72D6}">
      <dgm:prSet/>
      <dgm:spPr/>
      <dgm:t>
        <a:bodyPr/>
        <a:lstStyle/>
        <a:p>
          <a:endParaRPr lang="ru-RU"/>
        </a:p>
      </dgm:t>
    </dgm:pt>
    <dgm:pt modelId="{02D39DB3-C74E-40C0-AC57-5F72A5C36406}" type="sibTrans" cxnId="{67747C2A-C0E9-42B5-BD2E-AFCF3D8B72D6}">
      <dgm:prSet/>
      <dgm:spPr/>
      <dgm:t>
        <a:bodyPr/>
        <a:lstStyle/>
        <a:p>
          <a:endParaRPr lang="ru-RU"/>
        </a:p>
      </dgm:t>
    </dgm:pt>
    <dgm:pt modelId="{A51F5243-DD14-442D-A28C-40BA68E87391}">
      <dgm:prSet phldrT="[Текст]" custT="1"/>
      <dgm:spPr/>
      <dgm:t>
        <a:bodyPr/>
        <a:lstStyle/>
        <a:p>
          <a:r>
            <a:rPr lang="ru-RU" sz="1800" dirty="0" smtClean="0"/>
            <a:t>Проектная деятельность — сложноорганизованный процесс, пред­полагающий системные преобразования всего педагогического процесса в ДОУ.</a:t>
          </a:r>
          <a:endParaRPr lang="ru-RU" sz="1800" dirty="0"/>
        </a:p>
      </dgm:t>
    </dgm:pt>
    <dgm:pt modelId="{952B4A6B-748E-441B-BC15-AE796C555A23}" type="parTrans" cxnId="{BAC84079-D577-4F2F-AE58-6D74F4E6D200}">
      <dgm:prSet/>
      <dgm:spPr/>
      <dgm:t>
        <a:bodyPr/>
        <a:lstStyle/>
        <a:p>
          <a:endParaRPr lang="ru-RU"/>
        </a:p>
      </dgm:t>
    </dgm:pt>
    <dgm:pt modelId="{B8A2BF2B-61F6-4F2C-8495-CF6A4E128F8E}" type="sibTrans" cxnId="{BAC84079-D577-4F2F-AE58-6D74F4E6D200}">
      <dgm:prSet/>
      <dgm:spPr/>
      <dgm:t>
        <a:bodyPr/>
        <a:lstStyle/>
        <a:p>
          <a:endParaRPr lang="ru-RU"/>
        </a:p>
      </dgm:t>
    </dgm:pt>
    <dgm:pt modelId="{F6461004-4145-4F5A-8F46-807412404DC1}" type="pres">
      <dgm:prSet presAssocID="{DC43FCF4-3E7D-4C47-8D77-EE32485EFF55}" presName="Name0" presStyleCnt="0">
        <dgm:presLayoutVars>
          <dgm:dir/>
          <dgm:animLvl val="lvl"/>
          <dgm:resizeHandles val="exact"/>
        </dgm:presLayoutVars>
      </dgm:prSet>
      <dgm:spPr/>
      <dgm:t>
        <a:bodyPr/>
        <a:lstStyle/>
        <a:p>
          <a:endParaRPr lang="ru-RU"/>
        </a:p>
      </dgm:t>
    </dgm:pt>
    <dgm:pt modelId="{6BBE3E74-3B81-4566-A4A1-7F85C69925D4}" type="pres">
      <dgm:prSet presAssocID="{3932770A-444A-4E49-AEFF-619E2D86BBAF}" presName="linNode" presStyleCnt="0"/>
      <dgm:spPr/>
    </dgm:pt>
    <dgm:pt modelId="{050E4B65-339D-4CAF-96E9-B14828FAC0CB}" type="pres">
      <dgm:prSet presAssocID="{3932770A-444A-4E49-AEFF-619E2D86BBAF}" presName="parentText" presStyleLbl="node1" presStyleIdx="0" presStyleCnt="3">
        <dgm:presLayoutVars>
          <dgm:chMax val="1"/>
          <dgm:bulletEnabled val="1"/>
        </dgm:presLayoutVars>
      </dgm:prSet>
      <dgm:spPr/>
      <dgm:t>
        <a:bodyPr/>
        <a:lstStyle/>
        <a:p>
          <a:endParaRPr lang="ru-RU"/>
        </a:p>
      </dgm:t>
    </dgm:pt>
    <dgm:pt modelId="{21AA8D34-1416-4471-86CC-06EC4F1BE666}" type="pres">
      <dgm:prSet presAssocID="{3932770A-444A-4E49-AEFF-619E2D86BBAF}" presName="descendantText" presStyleLbl="alignAccFollowNode1" presStyleIdx="0" presStyleCnt="3">
        <dgm:presLayoutVars>
          <dgm:bulletEnabled val="1"/>
        </dgm:presLayoutVars>
      </dgm:prSet>
      <dgm:spPr/>
      <dgm:t>
        <a:bodyPr/>
        <a:lstStyle/>
        <a:p>
          <a:endParaRPr lang="ru-RU"/>
        </a:p>
      </dgm:t>
    </dgm:pt>
    <dgm:pt modelId="{BF02C172-0EB9-43AE-AA60-02AD4EB737B0}" type="pres">
      <dgm:prSet presAssocID="{CB33439A-EE42-4CF6-9061-0EDADA48407F}" presName="sp" presStyleCnt="0"/>
      <dgm:spPr/>
    </dgm:pt>
    <dgm:pt modelId="{07FB132D-15F3-429C-9D14-7CFF430E7468}" type="pres">
      <dgm:prSet presAssocID="{AAFAC375-4E0C-4D78-BE37-DAD82E97B235}" presName="linNode" presStyleCnt="0"/>
      <dgm:spPr/>
    </dgm:pt>
    <dgm:pt modelId="{020ED332-3014-4949-A903-A98EDB8E56A5}" type="pres">
      <dgm:prSet presAssocID="{AAFAC375-4E0C-4D78-BE37-DAD82E97B235}" presName="parentText" presStyleLbl="node1" presStyleIdx="1" presStyleCnt="3">
        <dgm:presLayoutVars>
          <dgm:chMax val="1"/>
          <dgm:bulletEnabled val="1"/>
        </dgm:presLayoutVars>
      </dgm:prSet>
      <dgm:spPr/>
      <dgm:t>
        <a:bodyPr/>
        <a:lstStyle/>
        <a:p>
          <a:endParaRPr lang="ru-RU"/>
        </a:p>
      </dgm:t>
    </dgm:pt>
    <dgm:pt modelId="{F883EE9F-4D2B-403F-9F73-6C4761B27CC4}" type="pres">
      <dgm:prSet presAssocID="{AAFAC375-4E0C-4D78-BE37-DAD82E97B235}" presName="descendantText" presStyleLbl="alignAccFollowNode1" presStyleIdx="1" presStyleCnt="3">
        <dgm:presLayoutVars>
          <dgm:bulletEnabled val="1"/>
        </dgm:presLayoutVars>
      </dgm:prSet>
      <dgm:spPr/>
      <dgm:t>
        <a:bodyPr/>
        <a:lstStyle/>
        <a:p>
          <a:endParaRPr lang="ru-RU"/>
        </a:p>
      </dgm:t>
    </dgm:pt>
    <dgm:pt modelId="{D9CD1854-4853-4798-B4A3-7A93DC5C4EAB}" type="pres">
      <dgm:prSet presAssocID="{2D6D3D3C-4669-4740-BB1F-4CE902772246}" presName="sp" presStyleCnt="0"/>
      <dgm:spPr/>
    </dgm:pt>
    <dgm:pt modelId="{675C89C0-E004-462E-9908-B9F0DA1B6CF9}" type="pres">
      <dgm:prSet presAssocID="{155F1B12-8035-4F62-9612-048E29E1134B}" presName="linNode" presStyleCnt="0"/>
      <dgm:spPr/>
    </dgm:pt>
    <dgm:pt modelId="{DAEE4E13-EAD4-476D-8A98-CC09A5010BD3}" type="pres">
      <dgm:prSet presAssocID="{155F1B12-8035-4F62-9612-048E29E1134B}" presName="parentText" presStyleLbl="node1" presStyleIdx="2" presStyleCnt="3">
        <dgm:presLayoutVars>
          <dgm:chMax val="1"/>
          <dgm:bulletEnabled val="1"/>
        </dgm:presLayoutVars>
      </dgm:prSet>
      <dgm:spPr/>
      <dgm:t>
        <a:bodyPr/>
        <a:lstStyle/>
        <a:p>
          <a:endParaRPr lang="ru-RU"/>
        </a:p>
      </dgm:t>
    </dgm:pt>
    <dgm:pt modelId="{C79D36C3-4704-4084-9CDC-98FE44AD092B}" type="pres">
      <dgm:prSet presAssocID="{155F1B12-8035-4F62-9612-048E29E1134B}" presName="descendantText" presStyleLbl="alignAccFollowNode1" presStyleIdx="2" presStyleCnt="3">
        <dgm:presLayoutVars>
          <dgm:bulletEnabled val="1"/>
        </dgm:presLayoutVars>
      </dgm:prSet>
      <dgm:spPr/>
      <dgm:t>
        <a:bodyPr/>
        <a:lstStyle/>
        <a:p>
          <a:endParaRPr lang="ru-RU"/>
        </a:p>
      </dgm:t>
    </dgm:pt>
  </dgm:ptLst>
  <dgm:cxnLst>
    <dgm:cxn modelId="{0264B370-17E9-40A3-889C-DDEC3E3E96A0}" srcId="{DC43FCF4-3E7D-4C47-8D77-EE32485EFF55}" destId="{AAFAC375-4E0C-4D78-BE37-DAD82E97B235}" srcOrd="1" destOrd="0" parTransId="{6F8E428B-70B1-467E-BEC9-76CF854B5A52}" sibTransId="{2D6D3D3C-4669-4740-BB1F-4CE902772246}"/>
    <dgm:cxn modelId="{29EE1BCF-7773-4E68-9DA0-CFD33B171C1A}" type="presOf" srcId="{6B2B365D-2971-4D9A-8ED3-A1C6FE5AEE61}" destId="{F883EE9F-4D2B-403F-9F73-6C4761B27CC4}" srcOrd="0" destOrd="0" presId="urn:microsoft.com/office/officeart/2005/8/layout/vList5"/>
    <dgm:cxn modelId="{CD936126-895F-4E4D-827B-316449263379}" type="presOf" srcId="{0E5BEF11-9291-4E50-B307-9E70600FFA19}" destId="{21AA8D34-1416-4471-86CC-06EC4F1BE666}" srcOrd="0" destOrd="0" presId="urn:microsoft.com/office/officeart/2005/8/layout/vList5"/>
    <dgm:cxn modelId="{45C89D2F-5E58-43F4-B3C7-AA829D1E47E1}" type="presOf" srcId="{155F1B12-8035-4F62-9612-048E29E1134B}" destId="{DAEE4E13-EAD4-476D-8A98-CC09A5010BD3}" srcOrd="0" destOrd="0" presId="urn:microsoft.com/office/officeart/2005/8/layout/vList5"/>
    <dgm:cxn modelId="{8480022A-D35B-429F-9D41-B4F0953274E7}" srcId="{DC43FCF4-3E7D-4C47-8D77-EE32485EFF55}" destId="{3932770A-444A-4E49-AEFF-619E2D86BBAF}" srcOrd="0" destOrd="0" parTransId="{52AF8F6B-E144-4B10-B489-5AD018BA0C1A}" sibTransId="{CB33439A-EE42-4CF6-9061-0EDADA48407F}"/>
    <dgm:cxn modelId="{C17623BE-AC24-498C-A7BF-A5AB836F2284}" srcId="{AAFAC375-4E0C-4D78-BE37-DAD82E97B235}" destId="{6B2B365D-2971-4D9A-8ED3-A1C6FE5AEE61}" srcOrd="0" destOrd="0" parTransId="{2E8AED0D-5EAF-44B7-AD0D-6086ED4D5E26}" sibTransId="{22F109CD-D975-42D1-A852-204C0D54109F}"/>
    <dgm:cxn modelId="{FA8EAC13-5119-4A7B-814B-8355A222F589}" type="presOf" srcId="{DC43FCF4-3E7D-4C47-8D77-EE32485EFF55}" destId="{F6461004-4145-4F5A-8F46-807412404DC1}" srcOrd="0" destOrd="0" presId="urn:microsoft.com/office/officeart/2005/8/layout/vList5"/>
    <dgm:cxn modelId="{67747C2A-C0E9-42B5-BD2E-AFCF3D8B72D6}" srcId="{DC43FCF4-3E7D-4C47-8D77-EE32485EFF55}" destId="{155F1B12-8035-4F62-9612-048E29E1134B}" srcOrd="2" destOrd="0" parTransId="{E0A3D2A2-CF50-432C-BEDE-C9FC2B817B44}" sibTransId="{02D39DB3-C74E-40C0-AC57-5F72A5C36406}"/>
    <dgm:cxn modelId="{10E7D4A8-59C0-4284-8143-39FA266B9D4A}" srcId="{3932770A-444A-4E49-AEFF-619E2D86BBAF}" destId="{0E5BEF11-9291-4E50-B307-9E70600FFA19}" srcOrd="0" destOrd="0" parTransId="{01A5F52A-75E4-45C4-9495-E6E28C7BB2B4}" sibTransId="{AE4E9570-562B-4475-B8BF-1A74608E3F64}"/>
    <dgm:cxn modelId="{C61306B6-E3E7-4EB4-802F-291F650E9DAD}" type="presOf" srcId="{3932770A-444A-4E49-AEFF-619E2D86BBAF}" destId="{050E4B65-339D-4CAF-96E9-B14828FAC0CB}" srcOrd="0" destOrd="0" presId="urn:microsoft.com/office/officeart/2005/8/layout/vList5"/>
    <dgm:cxn modelId="{9CA84F9D-A1B6-48E9-B87B-5288861E7FB6}" type="presOf" srcId="{AAFAC375-4E0C-4D78-BE37-DAD82E97B235}" destId="{020ED332-3014-4949-A903-A98EDB8E56A5}" srcOrd="0" destOrd="0" presId="urn:microsoft.com/office/officeart/2005/8/layout/vList5"/>
    <dgm:cxn modelId="{BAC84079-D577-4F2F-AE58-6D74F4E6D200}" srcId="{155F1B12-8035-4F62-9612-048E29E1134B}" destId="{A51F5243-DD14-442D-A28C-40BA68E87391}" srcOrd="0" destOrd="0" parTransId="{952B4A6B-748E-441B-BC15-AE796C555A23}" sibTransId="{B8A2BF2B-61F6-4F2C-8495-CF6A4E128F8E}"/>
    <dgm:cxn modelId="{5B2CBAC4-86CF-4C87-AEEB-37D88E33BBDB}" type="presOf" srcId="{A51F5243-DD14-442D-A28C-40BA68E87391}" destId="{C79D36C3-4704-4084-9CDC-98FE44AD092B}" srcOrd="0" destOrd="0" presId="urn:microsoft.com/office/officeart/2005/8/layout/vList5"/>
    <dgm:cxn modelId="{7037677F-4AA7-42BE-A763-67DDA10BBCC0}" type="presParOf" srcId="{F6461004-4145-4F5A-8F46-807412404DC1}" destId="{6BBE3E74-3B81-4566-A4A1-7F85C69925D4}" srcOrd="0" destOrd="0" presId="urn:microsoft.com/office/officeart/2005/8/layout/vList5"/>
    <dgm:cxn modelId="{75B7D791-EE62-490F-946E-FA25BFEE56DE}" type="presParOf" srcId="{6BBE3E74-3B81-4566-A4A1-7F85C69925D4}" destId="{050E4B65-339D-4CAF-96E9-B14828FAC0CB}" srcOrd="0" destOrd="0" presId="urn:microsoft.com/office/officeart/2005/8/layout/vList5"/>
    <dgm:cxn modelId="{98CF5865-EF5A-4529-927E-65D3C19550EC}" type="presParOf" srcId="{6BBE3E74-3B81-4566-A4A1-7F85C69925D4}" destId="{21AA8D34-1416-4471-86CC-06EC4F1BE666}" srcOrd="1" destOrd="0" presId="urn:microsoft.com/office/officeart/2005/8/layout/vList5"/>
    <dgm:cxn modelId="{2AC68F0E-39CE-439B-BA1B-DFEE26B80E80}" type="presParOf" srcId="{F6461004-4145-4F5A-8F46-807412404DC1}" destId="{BF02C172-0EB9-43AE-AA60-02AD4EB737B0}" srcOrd="1" destOrd="0" presId="urn:microsoft.com/office/officeart/2005/8/layout/vList5"/>
    <dgm:cxn modelId="{07D8A438-7D8D-45F4-B645-26944D74D0BF}" type="presParOf" srcId="{F6461004-4145-4F5A-8F46-807412404DC1}" destId="{07FB132D-15F3-429C-9D14-7CFF430E7468}" srcOrd="2" destOrd="0" presId="urn:microsoft.com/office/officeart/2005/8/layout/vList5"/>
    <dgm:cxn modelId="{55A8F47A-BBBD-4419-A564-97618BD97143}" type="presParOf" srcId="{07FB132D-15F3-429C-9D14-7CFF430E7468}" destId="{020ED332-3014-4949-A903-A98EDB8E56A5}" srcOrd="0" destOrd="0" presId="urn:microsoft.com/office/officeart/2005/8/layout/vList5"/>
    <dgm:cxn modelId="{6E1FCF80-0824-47FF-BCA5-4301E8E53E67}" type="presParOf" srcId="{07FB132D-15F3-429C-9D14-7CFF430E7468}" destId="{F883EE9F-4D2B-403F-9F73-6C4761B27CC4}" srcOrd="1" destOrd="0" presId="urn:microsoft.com/office/officeart/2005/8/layout/vList5"/>
    <dgm:cxn modelId="{E6D952B9-45B4-4793-A795-5EEEC9172447}" type="presParOf" srcId="{F6461004-4145-4F5A-8F46-807412404DC1}" destId="{D9CD1854-4853-4798-B4A3-7A93DC5C4EAB}" srcOrd="3" destOrd="0" presId="urn:microsoft.com/office/officeart/2005/8/layout/vList5"/>
    <dgm:cxn modelId="{562ADE77-C334-49B6-A5CA-A90419A07290}" type="presParOf" srcId="{F6461004-4145-4F5A-8F46-807412404DC1}" destId="{675C89C0-E004-462E-9908-B9F0DA1B6CF9}" srcOrd="4" destOrd="0" presId="urn:microsoft.com/office/officeart/2005/8/layout/vList5"/>
    <dgm:cxn modelId="{2B028CF4-BE3C-4CA9-9FE7-B346412A0BAE}" type="presParOf" srcId="{675C89C0-E004-462E-9908-B9F0DA1B6CF9}" destId="{DAEE4E13-EAD4-476D-8A98-CC09A5010BD3}" srcOrd="0" destOrd="0" presId="urn:microsoft.com/office/officeart/2005/8/layout/vList5"/>
    <dgm:cxn modelId="{9CC930CC-2FC9-4EC3-87D9-5F9C75E3FEFB}" type="presParOf" srcId="{675C89C0-E004-462E-9908-B9F0DA1B6CF9}" destId="{C79D36C3-4704-4084-9CDC-98FE44AD092B}"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4011A-5B3C-4047-BEB5-D3D47D24C8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F29E198-F3C7-4762-8280-E2967FE7E809}">
      <dgm:prSet phldrT="[Текст]" custT="1"/>
      <dgm:spPr/>
      <dgm:t>
        <a:bodyPr/>
        <a:lstStyle/>
        <a:p>
          <a:r>
            <a:rPr lang="ru-RU" sz="2800" dirty="0" smtClean="0"/>
            <a:t>Осуществлять мониторинг проектной деятельности</a:t>
          </a:r>
          <a:endParaRPr lang="ru-RU" sz="2800" dirty="0"/>
        </a:p>
      </dgm:t>
    </dgm:pt>
    <dgm:pt modelId="{5101554C-536E-4AF0-A429-1F597FF83D10}" type="parTrans" cxnId="{D5CCE919-90FB-4A9E-8033-C05C070371BC}">
      <dgm:prSet/>
      <dgm:spPr/>
      <dgm:t>
        <a:bodyPr/>
        <a:lstStyle/>
        <a:p>
          <a:endParaRPr lang="ru-RU"/>
        </a:p>
      </dgm:t>
    </dgm:pt>
    <dgm:pt modelId="{F5DAABCE-162B-4F43-B1EC-23F0D106A5AB}" type="sibTrans" cxnId="{D5CCE919-90FB-4A9E-8033-C05C070371BC}">
      <dgm:prSet/>
      <dgm:spPr/>
      <dgm:t>
        <a:bodyPr/>
        <a:lstStyle/>
        <a:p>
          <a:endParaRPr lang="ru-RU"/>
        </a:p>
      </dgm:t>
    </dgm:pt>
    <dgm:pt modelId="{D76BE6F9-5560-43D3-A70B-FC1FCF3D9B08}">
      <dgm:prSet phldrT="[Текст]"/>
      <dgm:spPr/>
      <dgm:t>
        <a:bodyPr/>
        <a:lstStyle/>
        <a:p>
          <a:r>
            <a:rPr lang="ru-RU" dirty="0" smtClean="0"/>
            <a:t>Мониторинг проектной деятельности подразумевает систематическое отслеживание текущих и промежуточных результатов, а также их оценивание как проблемных или успешных.</a:t>
          </a:r>
          <a:endParaRPr lang="ru-RU" dirty="0"/>
        </a:p>
      </dgm:t>
    </dgm:pt>
    <dgm:pt modelId="{62765AEB-1E95-47A4-8658-0EFE5AB35583}" type="parTrans" cxnId="{71F6C3DE-6C12-41F8-8564-2938B82A9610}">
      <dgm:prSet/>
      <dgm:spPr/>
      <dgm:t>
        <a:bodyPr/>
        <a:lstStyle/>
        <a:p>
          <a:endParaRPr lang="ru-RU"/>
        </a:p>
      </dgm:t>
    </dgm:pt>
    <dgm:pt modelId="{EA4C2071-C7CC-421F-8C41-07E80A6F0C60}" type="sibTrans" cxnId="{71F6C3DE-6C12-41F8-8564-2938B82A9610}">
      <dgm:prSet/>
      <dgm:spPr/>
      <dgm:t>
        <a:bodyPr/>
        <a:lstStyle/>
        <a:p>
          <a:endParaRPr lang="ru-RU"/>
        </a:p>
      </dgm:t>
    </dgm:pt>
    <dgm:pt modelId="{B6CC9A2B-2849-43E6-90B0-461D0CB1CC59}">
      <dgm:prSet phldrT="[Текст]" custT="1"/>
      <dgm:spPr/>
      <dgm:t>
        <a:bodyPr/>
        <a:lstStyle/>
        <a:p>
          <a:r>
            <a:rPr lang="ru-RU" sz="2800" dirty="0" smtClean="0"/>
            <a:t>Формировать личную философию профессиональной деятельности педагогов</a:t>
          </a:r>
          <a:endParaRPr lang="ru-RU" sz="2800" dirty="0"/>
        </a:p>
      </dgm:t>
    </dgm:pt>
    <dgm:pt modelId="{227AC282-24F8-48ED-8BE0-1D2B3923F216}" type="parTrans" cxnId="{5100441B-0E76-4225-8A7A-10AB970CB1DC}">
      <dgm:prSet/>
      <dgm:spPr/>
      <dgm:t>
        <a:bodyPr/>
        <a:lstStyle/>
        <a:p>
          <a:endParaRPr lang="ru-RU"/>
        </a:p>
      </dgm:t>
    </dgm:pt>
    <dgm:pt modelId="{FC0BF4CC-D809-4E5F-9FB5-DA651E7F6440}" type="sibTrans" cxnId="{5100441B-0E76-4225-8A7A-10AB970CB1DC}">
      <dgm:prSet/>
      <dgm:spPr/>
      <dgm:t>
        <a:bodyPr/>
        <a:lstStyle/>
        <a:p>
          <a:endParaRPr lang="ru-RU"/>
        </a:p>
      </dgm:t>
    </dgm:pt>
    <dgm:pt modelId="{329F6F4B-2D26-41D9-B071-028A6BAB1313}">
      <dgm:prSet phldrT="[Текст]"/>
      <dgm:spPr/>
      <dgm:t>
        <a:bodyPr/>
        <a:lstStyle/>
        <a:p>
          <a:r>
            <a:rPr lang="ru-RU" dirty="0" smtClean="0"/>
            <a:t>Формирование личностной философии профессиональной деятельности педагогов в большей мере связано с пониманием собственной роли в организации совместной деятельности с детьми, своего отношения к ситуации, с открытием новых профессиональных возможно­стей.</a:t>
          </a:r>
          <a:endParaRPr lang="ru-RU" dirty="0"/>
        </a:p>
      </dgm:t>
    </dgm:pt>
    <dgm:pt modelId="{201081F7-DC57-4E8D-91D3-0F29B6DC8331}" type="parTrans" cxnId="{2460C5FA-D5AC-42E0-9461-68DE135C4C36}">
      <dgm:prSet/>
      <dgm:spPr/>
      <dgm:t>
        <a:bodyPr/>
        <a:lstStyle/>
        <a:p>
          <a:endParaRPr lang="ru-RU"/>
        </a:p>
      </dgm:t>
    </dgm:pt>
    <dgm:pt modelId="{2AC45EED-795E-4CB9-A25D-5F9AA0E1B45F}" type="sibTrans" cxnId="{2460C5FA-D5AC-42E0-9461-68DE135C4C36}">
      <dgm:prSet/>
      <dgm:spPr/>
      <dgm:t>
        <a:bodyPr/>
        <a:lstStyle/>
        <a:p>
          <a:endParaRPr lang="ru-RU"/>
        </a:p>
      </dgm:t>
    </dgm:pt>
    <dgm:pt modelId="{10596D72-4328-4E35-94DF-881EB3BBCE20}" type="pres">
      <dgm:prSet presAssocID="{D084011A-5B3C-4047-BEB5-D3D47D24C8F5}" presName="linear" presStyleCnt="0">
        <dgm:presLayoutVars>
          <dgm:animLvl val="lvl"/>
          <dgm:resizeHandles val="exact"/>
        </dgm:presLayoutVars>
      </dgm:prSet>
      <dgm:spPr/>
      <dgm:t>
        <a:bodyPr/>
        <a:lstStyle/>
        <a:p>
          <a:endParaRPr lang="ru-RU"/>
        </a:p>
      </dgm:t>
    </dgm:pt>
    <dgm:pt modelId="{FB847BCF-324C-4B96-BBDB-ABC865AF078D}" type="pres">
      <dgm:prSet presAssocID="{5F29E198-F3C7-4762-8280-E2967FE7E809}" presName="parentText" presStyleLbl="node1" presStyleIdx="0" presStyleCnt="2" custScaleY="38584">
        <dgm:presLayoutVars>
          <dgm:chMax val="0"/>
          <dgm:bulletEnabled val="1"/>
        </dgm:presLayoutVars>
      </dgm:prSet>
      <dgm:spPr/>
      <dgm:t>
        <a:bodyPr/>
        <a:lstStyle/>
        <a:p>
          <a:endParaRPr lang="ru-RU"/>
        </a:p>
      </dgm:t>
    </dgm:pt>
    <dgm:pt modelId="{82335824-F546-447E-9651-3288584432BA}" type="pres">
      <dgm:prSet presAssocID="{5F29E198-F3C7-4762-8280-E2967FE7E809}" presName="childText" presStyleLbl="revTx" presStyleIdx="0" presStyleCnt="2">
        <dgm:presLayoutVars>
          <dgm:bulletEnabled val="1"/>
        </dgm:presLayoutVars>
      </dgm:prSet>
      <dgm:spPr/>
      <dgm:t>
        <a:bodyPr/>
        <a:lstStyle/>
        <a:p>
          <a:endParaRPr lang="ru-RU"/>
        </a:p>
      </dgm:t>
    </dgm:pt>
    <dgm:pt modelId="{93AA4C42-DDB7-438D-AD67-EFE18DD381A5}" type="pres">
      <dgm:prSet presAssocID="{B6CC9A2B-2849-43E6-90B0-461D0CB1CC59}" presName="parentText" presStyleLbl="node1" presStyleIdx="1" presStyleCnt="2">
        <dgm:presLayoutVars>
          <dgm:chMax val="0"/>
          <dgm:bulletEnabled val="1"/>
        </dgm:presLayoutVars>
      </dgm:prSet>
      <dgm:spPr/>
      <dgm:t>
        <a:bodyPr/>
        <a:lstStyle/>
        <a:p>
          <a:endParaRPr lang="ru-RU"/>
        </a:p>
      </dgm:t>
    </dgm:pt>
    <dgm:pt modelId="{76056022-C2C5-499F-8EF8-963B7452297F}" type="pres">
      <dgm:prSet presAssocID="{B6CC9A2B-2849-43E6-90B0-461D0CB1CC59}" presName="childText" presStyleLbl="revTx" presStyleIdx="1" presStyleCnt="2">
        <dgm:presLayoutVars>
          <dgm:bulletEnabled val="1"/>
        </dgm:presLayoutVars>
      </dgm:prSet>
      <dgm:spPr/>
      <dgm:t>
        <a:bodyPr/>
        <a:lstStyle/>
        <a:p>
          <a:endParaRPr lang="ru-RU"/>
        </a:p>
      </dgm:t>
    </dgm:pt>
  </dgm:ptLst>
  <dgm:cxnLst>
    <dgm:cxn modelId="{A35B7F39-8B29-450A-8C03-40EB470AB8B5}" type="presOf" srcId="{D084011A-5B3C-4047-BEB5-D3D47D24C8F5}" destId="{10596D72-4328-4E35-94DF-881EB3BBCE20}" srcOrd="0" destOrd="0" presId="urn:microsoft.com/office/officeart/2005/8/layout/vList2"/>
    <dgm:cxn modelId="{71F6C3DE-6C12-41F8-8564-2938B82A9610}" srcId="{5F29E198-F3C7-4762-8280-E2967FE7E809}" destId="{D76BE6F9-5560-43D3-A70B-FC1FCF3D9B08}" srcOrd="0" destOrd="0" parTransId="{62765AEB-1E95-47A4-8658-0EFE5AB35583}" sibTransId="{EA4C2071-C7CC-421F-8C41-07E80A6F0C60}"/>
    <dgm:cxn modelId="{5100441B-0E76-4225-8A7A-10AB970CB1DC}" srcId="{D084011A-5B3C-4047-BEB5-D3D47D24C8F5}" destId="{B6CC9A2B-2849-43E6-90B0-461D0CB1CC59}" srcOrd="1" destOrd="0" parTransId="{227AC282-24F8-48ED-8BE0-1D2B3923F216}" sibTransId="{FC0BF4CC-D809-4E5F-9FB5-DA651E7F6440}"/>
    <dgm:cxn modelId="{D5CCE919-90FB-4A9E-8033-C05C070371BC}" srcId="{D084011A-5B3C-4047-BEB5-D3D47D24C8F5}" destId="{5F29E198-F3C7-4762-8280-E2967FE7E809}" srcOrd="0" destOrd="0" parTransId="{5101554C-536E-4AF0-A429-1F597FF83D10}" sibTransId="{F5DAABCE-162B-4F43-B1EC-23F0D106A5AB}"/>
    <dgm:cxn modelId="{2460C5FA-D5AC-42E0-9461-68DE135C4C36}" srcId="{B6CC9A2B-2849-43E6-90B0-461D0CB1CC59}" destId="{329F6F4B-2D26-41D9-B071-028A6BAB1313}" srcOrd="0" destOrd="0" parTransId="{201081F7-DC57-4E8D-91D3-0F29B6DC8331}" sibTransId="{2AC45EED-795E-4CB9-A25D-5F9AA0E1B45F}"/>
    <dgm:cxn modelId="{C89E3880-0BAF-46D9-A6B4-6FDA412E5698}" type="presOf" srcId="{D76BE6F9-5560-43D3-A70B-FC1FCF3D9B08}" destId="{82335824-F546-447E-9651-3288584432BA}" srcOrd="0" destOrd="0" presId="urn:microsoft.com/office/officeart/2005/8/layout/vList2"/>
    <dgm:cxn modelId="{4EBF7F85-96B0-4A9C-A880-3F0559395761}" type="presOf" srcId="{5F29E198-F3C7-4762-8280-E2967FE7E809}" destId="{FB847BCF-324C-4B96-BBDB-ABC865AF078D}" srcOrd="0" destOrd="0" presId="urn:microsoft.com/office/officeart/2005/8/layout/vList2"/>
    <dgm:cxn modelId="{A70B6B1F-E9D9-4187-823C-2DC88383D736}" type="presOf" srcId="{329F6F4B-2D26-41D9-B071-028A6BAB1313}" destId="{76056022-C2C5-499F-8EF8-963B7452297F}" srcOrd="0" destOrd="0" presId="urn:microsoft.com/office/officeart/2005/8/layout/vList2"/>
    <dgm:cxn modelId="{E415D157-106A-4D9A-B268-3B09AE42EED5}" type="presOf" srcId="{B6CC9A2B-2849-43E6-90B0-461D0CB1CC59}" destId="{93AA4C42-DDB7-438D-AD67-EFE18DD381A5}" srcOrd="0" destOrd="0" presId="urn:microsoft.com/office/officeart/2005/8/layout/vList2"/>
    <dgm:cxn modelId="{D0334B83-4619-49F0-8015-16FA14F6A503}" type="presParOf" srcId="{10596D72-4328-4E35-94DF-881EB3BBCE20}" destId="{FB847BCF-324C-4B96-BBDB-ABC865AF078D}" srcOrd="0" destOrd="0" presId="urn:microsoft.com/office/officeart/2005/8/layout/vList2"/>
    <dgm:cxn modelId="{BFFCBFF0-D665-41D3-9D29-0E426F83590E}" type="presParOf" srcId="{10596D72-4328-4E35-94DF-881EB3BBCE20}" destId="{82335824-F546-447E-9651-3288584432BA}" srcOrd="1" destOrd="0" presId="urn:microsoft.com/office/officeart/2005/8/layout/vList2"/>
    <dgm:cxn modelId="{955FE472-FE68-4FAB-9BD8-EF28A53B80D9}" type="presParOf" srcId="{10596D72-4328-4E35-94DF-881EB3BBCE20}" destId="{93AA4C42-DDB7-438D-AD67-EFE18DD381A5}" srcOrd="2" destOrd="0" presId="urn:microsoft.com/office/officeart/2005/8/layout/vList2"/>
    <dgm:cxn modelId="{1FE2F3CC-9835-4BB0-8325-B57C50BE5A48}" type="presParOf" srcId="{10596D72-4328-4E35-94DF-881EB3BBCE20}" destId="{76056022-C2C5-499F-8EF8-963B7452297F}" srcOrd="3"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2494EF-C366-49F2-8AD8-02779277103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BB4B8BBF-8EF6-43B7-99CB-E1677CE4747B}">
      <dgm:prSet phldrT="[Текст]" custT="1"/>
      <dgm:spPr/>
      <dgm:t>
        <a:bodyPr/>
        <a:lstStyle/>
        <a:p>
          <a:r>
            <a:rPr lang="ru-RU" sz="2800" dirty="0" smtClean="0"/>
            <a:t>«ребенок и его семья»</a:t>
          </a:r>
          <a:endParaRPr lang="ru-RU" sz="2800" dirty="0"/>
        </a:p>
      </dgm:t>
    </dgm:pt>
    <dgm:pt modelId="{692217BF-A9AC-48D8-9351-76E23D3B6F15}" type="parTrans" cxnId="{A7974A0A-A372-43FF-8FC5-2F30D12AE109}">
      <dgm:prSet/>
      <dgm:spPr/>
      <dgm:t>
        <a:bodyPr/>
        <a:lstStyle/>
        <a:p>
          <a:endParaRPr lang="ru-RU"/>
        </a:p>
      </dgm:t>
    </dgm:pt>
    <dgm:pt modelId="{6B46673F-72B0-4372-AD0F-D40DE5951BAA}" type="sibTrans" cxnId="{A7974A0A-A372-43FF-8FC5-2F30D12AE109}">
      <dgm:prSet/>
      <dgm:spPr/>
      <dgm:t>
        <a:bodyPr/>
        <a:lstStyle/>
        <a:p>
          <a:endParaRPr lang="ru-RU"/>
        </a:p>
      </dgm:t>
    </dgm:pt>
    <dgm:pt modelId="{9BA784CD-8FCB-4A23-9C3B-7C4CAAB8DDCF}">
      <dgm:prSet phldrT="[Текст]" custT="1"/>
      <dgm:spPr/>
      <dgm:t>
        <a:bodyPr/>
        <a:lstStyle/>
        <a:p>
          <a:r>
            <a:rPr lang="ru-RU" sz="2800" dirty="0" smtClean="0"/>
            <a:t>«ребенок и природа»</a:t>
          </a:r>
          <a:endParaRPr lang="ru-RU" sz="2800" dirty="0"/>
        </a:p>
      </dgm:t>
    </dgm:pt>
    <dgm:pt modelId="{0799B3DF-38E3-4248-84C5-2F5FA8A15A3F}" type="parTrans" cxnId="{9BA4431C-2E4C-47F2-A693-85EEBFE01BCF}">
      <dgm:prSet/>
      <dgm:spPr/>
      <dgm:t>
        <a:bodyPr/>
        <a:lstStyle/>
        <a:p>
          <a:endParaRPr lang="ru-RU"/>
        </a:p>
      </dgm:t>
    </dgm:pt>
    <dgm:pt modelId="{56252340-D0E3-4C80-8ED9-6E8151C7F6BF}" type="sibTrans" cxnId="{9BA4431C-2E4C-47F2-A693-85EEBFE01BCF}">
      <dgm:prSet/>
      <dgm:spPr/>
      <dgm:t>
        <a:bodyPr/>
        <a:lstStyle/>
        <a:p>
          <a:endParaRPr lang="ru-RU"/>
        </a:p>
      </dgm:t>
    </dgm:pt>
    <dgm:pt modelId="{D94A746F-AAEA-46CE-995C-831CF55C5D11}">
      <dgm:prSet phldrT="[Текст]" custT="1"/>
      <dgm:spPr/>
      <dgm:t>
        <a:bodyPr/>
        <a:lstStyle/>
        <a:p>
          <a:r>
            <a:rPr lang="ru-RU" sz="2800" dirty="0" smtClean="0"/>
            <a:t>«ребенок и рукотворный мир»</a:t>
          </a:r>
          <a:endParaRPr lang="ru-RU" sz="2800" dirty="0"/>
        </a:p>
      </dgm:t>
    </dgm:pt>
    <dgm:pt modelId="{3A887262-16FC-4CAA-8AC5-089A7A2C947F}" type="parTrans" cxnId="{251A85DB-35FC-456F-ADC7-4EB7487B8EAB}">
      <dgm:prSet/>
      <dgm:spPr/>
      <dgm:t>
        <a:bodyPr/>
        <a:lstStyle/>
        <a:p>
          <a:endParaRPr lang="ru-RU"/>
        </a:p>
      </dgm:t>
    </dgm:pt>
    <dgm:pt modelId="{385188D6-2772-43FB-A666-C70E22BA9E1B}" type="sibTrans" cxnId="{251A85DB-35FC-456F-ADC7-4EB7487B8EAB}">
      <dgm:prSet/>
      <dgm:spPr/>
      <dgm:t>
        <a:bodyPr/>
        <a:lstStyle/>
        <a:p>
          <a:endParaRPr lang="ru-RU"/>
        </a:p>
      </dgm:t>
    </dgm:pt>
    <dgm:pt modelId="{E64CFB03-FC3B-4AD2-B04C-2A858391310D}">
      <dgm:prSet phldrT="[Текст]" custT="1"/>
      <dgm:spPr/>
      <dgm:t>
        <a:bodyPr/>
        <a:lstStyle/>
        <a:p>
          <a:r>
            <a:rPr lang="ru-RU" sz="2800" dirty="0" smtClean="0"/>
            <a:t>«ребенок, общество и его культурные ценности»</a:t>
          </a:r>
          <a:endParaRPr lang="ru-RU" sz="2800" dirty="0"/>
        </a:p>
      </dgm:t>
    </dgm:pt>
    <dgm:pt modelId="{BE673D50-6821-4056-AB1A-29543D52BD5E}" type="parTrans" cxnId="{ECC958C1-BA7F-4AB3-848C-0696262419C9}">
      <dgm:prSet/>
      <dgm:spPr/>
      <dgm:t>
        <a:bodyPr/>
        <a:lstStyle/>
        <a:p>
          <a:endParaRPr lang="ru-RU"/>
        </a:p>
      </dgm:t>
    </dgm:pt>
    <dgm:pt modelId="{976C3EDE-8E2C-4833-881C-C62ABB4D9AF8}" type="sibTrans" cxnId="{ECC958C1-BA7F-4AB3-848C-0696262419C9}">
      <dgm:prSet/>
      <dgm:spPr/>
      <dgm:t>
        <a:bodyPr/>
        <a:lstStyle/>
        <a:p>
          <a:endParaRPr lang="ru-RU"/>
        </a:p>
      </dgm:t>
    </dgm:pt>
    <dgm:pt modelId="{10C6D605-73B1-463F-B11E-266EBA2302B2}" type="pres">
      <dgm:prSet presAssocID="{302494EF-C366-49F2-8AD8-027792771036}" presName="Name0" presStyleCnt="0">
        <dgm:presLayoutVars>
          <dgm:dir/>
          <dgm:resizeHandles val="exact"/>
        </dgm:presLayoutVars>
      </dgm:prSet>
      <dgm:spPr/>
      <dgm:t>
        <a:bodyPr/>
        <a:lstStyle/>
        <a:p>
          <a:endParaRPr lang="ru-RU"/>
        </a:p>
      </dgm:t>
    </dgm:pt>
    <dgm:pt modelId="{61D45241-0D05-4537-92BC-5B3A17F7298D}" type="pres">
      <dgm:prSet presAssocID="{BB4B8BBF-8EF6-43B7-99CB-E1677CE4747B}" presName="compNode" presStyleCnt="0"/>
      <dgm:spPr/>
    </dgm:pt>
    <dgm:pt modelId="{C8EEE533-005D-4D20-990D-DFE6D54D85CE}" type="pres">
      <dgm:prSet presAssocID="{BB4B8BBF-8EF6-43B7-99CB-E1677CE4747B}" presName="pictRect" presStyleLbl="node1" presStyleIdx="0" presStyleCnt="4"/>
      <dgm:spPr>
        <a:blipFill rotWithShape="0">
          <a:blip xmlns:r="http://schemas.openxmlformats.org/officeDocument/2006/relationships" r:embed="rId1"/>
          <a:stretch>
            <a:fillRect/>
          </a:stretch>
        </a:blipFill>
      </dgm:spPr>
      <dgm:t>
        <a:bodyPr/>
        <a:lstStyle/>
        <a:p>
          <a:endParaRPr lang="ru-RU"/>
        </a:p>
      </dgm:t>
    </dgm:pt>
    <dgm:pt modelId="{C1AF063B-EE0B-4082-9698-94D4D9B57DEE}" type="pres">
      <dgm:prSet presAssocID="{BB4B8BBF-8EF6-43B7-99CB-E1677CE4747B}" presName="textRect" presStyleLbl="revTx" presStyleIdx="0" presStyleCnt="4">
        <dgm:presLayoutVars>
          <dgm:bulletEnabled val="1"/>
        </dgm:presLayoutVars>
      </dgm:prSet>
      <dgm:spPr/>
      <dgm:t>
        <a:bodyPr/>
        <a:lstStyle/>
        <a:p>
          <a:endParaRPr lang="ru-RU"/>
        </a:p>
      </dgm:t>
    </dgm:pt>
    <dgm:pt modelId="{1E4A56D2-FB36-431A-8772-8411BA7183DC}" type="pres">
      <dgm:prSet presAssocID="{6B46673F-72B0-4372-AD0F-D40DE5951BAA}" presName="sibTrans" presStyleLbl="sibTrans2D1" presStyleIdx="0" presStyleCnt="0"/>
      <dgm:spPr/>
      <dgm:t>
        <a:bodyPr/>
        <a:lstStyle/>
        <a:p>
          <a:endParaRPr lang="ru-RU"/>
        </a:p>
      </dgm:t>
    </dgm:pt>
    <dgm:pt modelId="{826039F6-E887-4BF0-9900-410188B34BA5}" type="pres">
      <dgm:prSet presAssocID="{9BA784CD-8FCB-4A23-9C3B-7C4CAAB8DDCF}" presName="compNode" presStyleCnt="0"/>
      <dgm:spPr/>
    </dgm:pt>
    <dgm:pt modelId="{A1D6219E-FA95-4CF9-8A2C-2957DBBE7625}" type="pres">
      <dgm:prSet presAssocID="{9BA784CD-8FCB-4A23-9C3B-7C4CAAB8DDCF}" presName="pictRect" presStyleLbl="node1" presStyleIdx="1" presStyleCnt="4" custScaleX="87754" custScaleY="91696"/>
      <dgm:spPr>
        <a:blipFill rotWithShape="0">
          <a:blip xmlns:r="http://schemas.openxmlformats.org/officeDocument/2006/relationships" r:embed="rId2"/>
          <a:stretch>
            <a:fillRect/>
          </a:stretch>
        </a:blipFill>
      </dgm:spPr>
      <dgm:t>
        <a:bodyPr/>
        <a:lstStyle/>
        <a:p>
          <a:endParaRPr lang="ru-RU"/>
        </a:p>
      </dgm:t>
    </dgm:pt>
    <dgm:pt modelId="{FAE5EDB0-91ED-4015-8110-15BD1DD45E43}" type="pres">
      <dgm:prSet presAssocID="{9BA784CD-8FCB-4A23-9C3B-7C4CAAB8DDCF}" presName="textRect" presStyleLbl="revTx" presStyleIdx="1" presStyleCnt="4">
        <dgm:presLayoutVars>
          <dgm:bulletEnabled val="1"/>
        </dgm:presLayoutVars>
      </dgm:prSet>
      <dgm:spPr/>
      <dgm:t>
        <a:bodyPr/>
        <a:lstStyle/>
        <a:p>
          <a:endParaRPr lang="ru-RU"/>
        </a:p>
      </dgm:t>
    </dgm:pt>
    <dgm:pt modelId="{4281261C-2CA8-412D-92B8-16821172D28E}" type="pres">
      <dgm:prSet presAssocID="{56252340-D0E3-4C80-8ED9-6E8151C7F6BF}" presName="sibTrans" presStyleLbl="sibTrans2D1" presStyleIdx="0" presStyleCnt="0"/>
      <dgm:spPr/>
      <dgm:t>
        <a:bodyPr/>
        <a:lstStyle/>
        <a:p>
          <a:endParaRPr lang="ru-RU"/>
        </a:p>
      </dgm:t>
    </dgm:pt>
    <dgm:pt modelId="{8E2E013F-A2BC-40B7-B9FE-CA3E5A7E95E8}" type="pres">
      <dgm:prSet presAssocID="{D94A746F-AAEA-46CE-995C-831CF55C5D11}" presName="compNode" presStyleCnt="0"/>
      <dgm:spPr/>
    </dgm:pt>
    <dgm:pt modelId="{89A510A2-DCEB-434C-8FAB-FD5A62713306}" type="pres">
      <dgm:prSet presAssocID="{D94A746F-AAEA-46CE-995C-831CF55C5D11}" presName="pictRect" presStyleLbl="node1" presStyleIdx="2" presStyleCnt="4"/>
      <dgm:spPr>
        <a:blipFill rotWithShape="0">
          <a:blip xmlns:r="http://schemas.openxmlformats.org/officeDocument/2006/relationships" r:embed="rId3"/>
          <a:stretch>
            <a:fillRect/>
          </a:stretch>
        </a:blipFill>
      </dgm:spPr>
      <dgm:t>
        <a:bodyPr/>
        <a:lstStyle/>
        <a:p>
          <a:endParaRPr lang="ru-RU"/>
        </a:p>
      </dgm:t>
    </dgm:pt>
    <dgm:pt modelId="{A059EEF9-F1FD-4C81-9D3B-9C58E6C06C7F}" type="pres">
      <dgm:prSet presAssocID="{D94A746F-AAEA-46CE-995C-831CF55C5D11}" presName="textRect" presStyleLbl="revTx" presStyleIdx="2" presStyleCnt="4" custScaleX="120311" custLinFactNeighborX="-2741" custLinFactNeighborY="-16862">
        <dgm:presLayoutVars>
          <dgm:bulletEnabled val="1"/>
        </dgm:presLayoutVars>
      </dgm:prSet>
      <dgm:spPr/>
      <dgm:t>
        <a:bodyPr/>
        <a:lstStyle/>
        <a:p>
          <a:endParaRPr lang="ru-RU"/>
        </a:p>
      </dgm:t>
    </dgm:pt>
    <dgm:pt modelId="{6475EC12-7366-4F93-955C-2DC580BF4778}" type="pres">
      <dgm:prSet presAssocID="{385188D6-2772-43FB-A666-C70E22BA9E1B}" presName="sibTrans" presStyleLbl="sibTrans2D1" presStyleIdx="0" presStyleCnt="0"/>
      <dgm:spPr/>
      <dgm:t>
        <a:bodyPr/>
        <a:lstStyle/>
        <a:p>
          <a:endParaRPr lang="ru-RU"/>
        </a:p>
      </dgm:t>
    </dgm:pt>
    <dgm:pt modelId="{A5CD06B3-4B51-4CB0-B43A-4AFA10B93C01}" type="pres">
      <dgm:prSet presAssocID="{E64CFB03-FC3B-4AD2-B04C-2A858391310D}" presName="compNode" presStyleCnt="0"/>
      <dgm:spPr/>
    </dgm:pt>
    <dgm:pt modelId="{CB56CC0D-E7DD-40B3-BE26-F15B418B3CCC}" type="pres">
      <dgm:prSet presAssocID="{E64CFB03-FC3B-4AD2-B04C-2A858391310D}" presName="pictRect" presStyleLbl="node1" presStyleIdx="3" presStyleCnt="4"/>
      <dgm:spPr>
        <a:blipFill rotWithShape="0">
          <a:blip xmlns:r="http://schemas.openxmlformats.org/officeDocument/2006/relationships" r:embed="rId4"/>
          <a:stretch>
            <a:fillRect/>
          </a:stretch>
        </a:blipFill>
      </dgm:spPr>
      <dgm:t>
        <a:bodyPr/>
        <a:lstStyle/>
        <a:p>
          <a:endParaRPr lang="ru-RU"/>
        </a:p>
      </dgm:t>
    </dgm:pt>
    <dgm:pt modelId="{16EBCD68-9AF5-430F-B8FD-E06F393EB839}" type="pres">
      <dgm:prSet presAssocID="{E64CFB03-FC3B-4AD2-B04C-2A858391310D}" presName="textRect" presStyleLbl="revTx" presStyleIdx="3" presStyleCnt="4" custScaleX="283187">
        <dgm:presLayoutVars>
          <dgm:bulletEnabled val="1"/>
        </dgm:presLayoutVars>
      </dgm:prSet>
      <dgm:spPr/>
      <dgm:t>
        <a:bodyPr/>
        <a:lstStyle/>
        <a:p>
          <a:endParaRPr lang="ru-RU"/>
        </a:p>
      </dgm:t>
    </dgm:pt>
  </dgm:ptLst>
  <dgm:cxnLst>
    <dgm:cxn modelId="{2E61ECA6-FFD2-425A-B41F-32C018B0BDC5}" type="presOf" srcId="{302494EF-C366-49F2-8AD8-027792771036}" destId="{10C6D605-73B1-463F-B11E-266EBA2302B2}" srcOrd="0" destOrd="0" presId="urn:microsoft.com/office/officeart/2005/8/layout/pList1"/>
    <dgm:cxn modelId="{8CF63947-129B-4194-A205-FEE65C5CFA9E}" type="presOf" srcId="{9BA784CD-8FCB-4A23-9C3B-7C4CAAB8DDCF}" destId="{FAE5EDB0-91ED-4015-8110-15BD1DD45E43}" srcOrd="0" destOrd="0" presId="urn:microsoft.com/office/officeart/2005/8/layout/pList1"/>
    <dgm:cxn modelId="{8950E3B1-DD89-4C6B-AB69-D8510E87D13F}" type="presOf" srcId="{BB4B8BBF-8EF6-43B7-99CB-E1677CE4747B}" destId="{C1AF063B-EE0B-4082-9698-94D4D9B57DEE}" srcOrd="0" destOrd="0" presId="urn:microsoft.com/office/officeart/2005/8/layout/pList1"/>
    <dgm:cxn modelId="{D3CF8211-B63D-4020-815D-F0CBD8683233}" type="presOf" srcId="{6B46673F-72B0-4372-AD0F-D40DE5951BAA}" destId="{1E4A56D2-FB36-431A-8772-8411BA7183DC}" srcOrd="0" destOrd="0" presId="urn:microsoft.com/office/officeart/2005/8/layout/pList1"/>
    <dgm:cxn modelId="{ADB13FC5-AEFF-4C9A-8E2E-24AEBF6B4BBD}" type="presOf" srcId="{385188D6-2772-43FB-A666-C70E22BA9E1B}" destId="{6475EC12-7366-4F93-955C-2DC580BF4778}" srcOrd="0" destOrd="0" presId="urn:microsoft.com/office/officeart/2005/8/layout/pList1"/>
    <dgm:cxn modelId="{9BA4431C-2E4C-47F2-A693-85EEBFE01BCF}" srcId="{302494EF-C366-49F2-8AD8-027792771036}" destId="{9BA784CD-8FCB-4A23-9C3B-7C4CAAB8DDCF}" srcOrd="1" destOrd="0" parTransId="{0799B3DF-38E3-4248-84C5-2F5FA8A15A3F}" sibTransId="{56252340-D0E3-4C80-8ED9-6E8151C7F6BF}"/>
    <dgm:cxn modelId="{ECC958C1-BA7F-4AB3-848C-0696262419C9}" srcId="{302494EF-C366-49F2-8AD8-027792771036}" destId="{E64CFB03-FC3B-4AD2-B04C-2A858391310D}" srcOrd="3" destOrd="0" parTransId="{BE673D50-6821-4056-AB1A-29543D52BD5E}" sibTransId="{976C3EDE-8E2C-4833-881C-C62ABB4D9AF8}"/>
    <dgm:cxn modelId="{251A85DB-35FC-456F-ADC7-4EB7487B8EAB}" srcId="{302494EF-C366-49F2-8AD8-027792771036}" destId="{D94A746F-AAEA-46CE-995C-831CF55C5D11}" srcOrd="2" destOrd="0" parTransId="{3A887262-16FC-4CAA-8AC5-089A7A2C947F}" sibTransId="{385188D6-2772-43FB-A666-C70E22BA9E1B}"/>
    <dgm:cxn modelId="{98AD6549-8E1F-4DE7-81B0-C185F7EF2927}" type="presOf" srcId="{D94A746F-AAEA-46CE-995C-831CF55C5D11}" destId="{A059EEF9-F1FD-4C81-9D3B-9C58E6C06C7F}" srcOrd="0" destOrd="0" presId="urn:microsoft.com/office/officeart/2005/8/layout/pList1"/>
    <dgm:cxn modelId="{A7974A0A-A372-43FF-8FC5-2F30D12AE109}" srcId="{302494EF-C366-49F2-8AD8-027792771036}" destId="{BB4B8BBF-8EF6-43B7-99CB-E1677CE4747B}" srcOrd="0" destOrd="0" parTransId="{692217BF-A9AC-48D8-9351-76E23D3B6F15}" sibTransId="{6B46673F-72B0-4372-AD0F-D40DE5951BAA}"/>
    <dgm:cxn modelId="{EAA1E717-B67B-4714-83DF-7BEF6B129460}" type="presOf" srcId="{E64CFB03-FC3B-4AD2-B04C-2A858391310D}" destId="{16EBCD68-9AF5-430F-B8FD-E06F393EB839}" srcOrd="0" destOrd="0" presId="urn:microsoft.com/office/officeart/2005/8/layout/pList1"/>
    <dgm:cxn modelId="{6A91D886-572C-4919-B066-460DDB3A6F07}" type="presOf" srcId="{56252340-D0E3-4C80-8ED9-6E8151C7F6BF}" destId="{4281261C-2CA8-412D-92B8-16821172D28E}" srcOrd="0" destOrd="0" presId="urn:microsoft.com/office/officeart/2005/8/layout/pList1"/>
    <dgm:cxn modelId="{FA88D40F-2D96-4253-B2A4-DEB9306639DE}" type="presParOf" srcId="{10C6D605-73B1-463F-B11E-266EBA2302B2}" destId="{61D45241-0D05-4537-92BC-5B3A17F7298D}" srcOrd="0" destOrd="0" presId="urn:microsoft.com/office/officeart/2005/8/layout/pList1"/>
    <dgm:cxn modelId="{467EDB8E-97C9-4134-B16F-99728398C1D8}" type="presParOf" srcId="{61D45241-0D05-4537-92BC-5B3A17F7298D}" destId="{C8EEE533-005D-4D20-990D-DFE6D54D85CE}" srcOrd="0" destOrd="0" presId="urn:microsoft.com/office/officeart/2005/8/layout/pList1"/>
    <dgm:cxn modelId="{CBA76FAA-2783-4C93-B673-7940CA117C40}" type="presParOf" srcId="{61D45241-0D05-4537-92BC-5B3A17F7298D}" destId="{C1AF063B-EE0B-4082-9698-94D4D9B57DEE}" srcOrd="1" destOrd="0" presId="urn:microsoft.com/office/officeart/2005/8/layout/pList1"/>
    <dgm:cxn modelId="{068FE4E5-514F-4574-A11B-01EDF2E1A2DF}" type="presParOf" srcId="{10C6D605-73B1-463F-B11E-266EBA2302B2}" destId="{1E4A56D2-FB36-431A-8772-8411BA7183DC}" srcOrd="1" destOrd="0" presId="urn:microsoft.com/office/officeart/2005/8/layout/pList1"/>
    <dgm:cxn modelId="{F7431814-28A0-4767-95A7-963E2669D869}" type="presParOf" srcId="{10C6D605-73B1-463F-B11E-266EBA2302B2}" destId="{826039F6-E887-4BF0-9900-410188B34BA5}" srcOrd="2" destOrd="0" presId="urn:microsoft.com/office/officeart/2005/8/layout/pList1"/>
    <dgm:cxn modelId="{3BFBF762-40F2-4C7E-A7AD-2DC5BAE15059}" type="presParOf" srcId="{826039F6-E887-4BF0-9900-410188B34BA5}" destId="{A1D6219E-FA95-4CF9-8A2C-2957DBBE7625}" srcOrd="0" destOrd="0" presId="urn:microsoft.com/office/officeart/2005/8/layout/pList1"/>
    <dgm:cxn modelId="{4E976C76-683C-4280-80F3-ED5000FB4E6C}" type="presParOf" srcId="{826039F6-E887-4BF0-9900-410188B34BA5}" destId="{FAE5EDB0-91ED-4015-8110-15BD1DD45E43}" srcOrd="1" destOrd="0" presId="urn:microsoft.com/office/officeart/2005/8/layout/pList1"/>
    <dgm:cxn modelId="{B3AA7853-D766-4DD5-BD24-9D1EDBA971C4}" type="presParOf" srcId="{10C6D605-73B1-463F-B11E-266EBA2302B2}" destId="{4281261C-2CA8-412D-92B8-16821172D28E}" srcOrd="3" destOrd="0" presId="urn:microsoft.com/office/officeart/2005/8/layout/pList1"/>
    <dgm:cxn modelId="{4779537E-F500-47A4-98D1-256775381C06}" type="presParOf" srcId="{10C6D605-73B1-463F-B11E-266EBA2302B2}" destId="{8E2E013F-A2BC-40B7-B9FE-CA3E5A7E95E8}" srcOrd="4" destOrd="0" presId="urn:microsoft.com/office/officeart/2005/8/layout/pList1"/>
    <dgm:cxn modelId="{6A7924E1-66D8-431C-B580-DD27D6832216}" type="presParOf" srcId="{8E2E013F-A2BC-40B7-B9FE-CA3E5A7E95E8}" destId="{89A510A2-DCEB-434C-8FAB-FD5A62713306}" srcOrd="0" destOrd="0" presId="urn:microsoft.com/office/officeart/2005/8/layout/pList1"/>
    <dgm:cxn modelId="{C9C71FF4-D99C-4F70-8D2D-79BFDB54B432}" type="presParOf" srcId="{8E2E013F-A2BC-40B7-B9FE-CA3E5A7E95E8}" destId="{A059EEF9-F1FD-4C81-9D3B-9C58E6C06C7F}" srcOrd="1" destOrd="0" presId="urn:microsoft.com/office/officeart/2005/8/layout/pList1"/>
    <dgm:cxn modelId="{FB6360EE-919B-4563-923F-829BA1A57D2E}" type="presParOf" srcId="{10C6D605-73B1-463F-B11E-266EBA2302B2}" destId="{6475EC12-7366-4F93-955C-2DC580BF4778}" srcOrd="5" destOrd="0" presId="urn:microsoft.com/office/officeart/2005/8/layout/pList1"/>
    <dgm:cxn modelId="{25860B0D-1E8B-4845-858E-589AB7FF91B3}" type="presParOf" srcId="{10C6D605-73B1-463F-B11E-266EBA2302B2}" destId="{A5CD06B3-4B51-4CB0-B43A-4AFA10B93C01}" srcOrd="6" destOrd="0" presId="urn:microsoft.com/office/officeart/2005/8/layout/pList1"/>
    <dgm:cxn modelId="{8FAEE42E-3092-43CD-BA5F-5BCCE1A96367}" type="presParOf" srcId="{A5CD06B3-4B51-4CB0-B43A-4AFA10B93C01}" destId="{CB56CC0D-E7DD-40B3-BE26-F15B418B3CCC}" srcOrd="0" destOrd="0" presId="urn:microsoft.com/office/officeart/2005/8/layout/pList1"/>
    <dgm:cxn modelId="{0E008653-7538-4EB8-8EA3-BBBD884F85F4}" type="presParOf" srcId="{A5CD06B3-4B51-4CB0-B43A-4AFA10B93C01}" destId="{16EBCD68-9AF5-430F-B8FD-E06F393EB839}" srcOrd="1" destOrd="0" presId="urn:microsoft.com/office/officeart/2005/8/layout/p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47278-C826-4A07-991A-7B88EE82622A}" type="doc">
      <dgm:prSet loTypeId="urn:microsoft.com/office/officeart/2005/8/layout/gear1" loCatId="process" qsTypeId="urn:microsoft.com/office/officeart/2005/8/quickstyle/simple1" qsCatId="simple" csTypeId="urn:microsoft.com/office/officeart/2005/8/colors/accent1_2" csCatId="accent1" phldr="1"/>
      <dgm:spPr/>
    </dgm:pt>
    <dgm:pt modelId="{A4F94941-815A-4229-9EA7-3E77B08556B2}">
      <dgm:prSet phldrT="[Текст]" custT="1"/>
      <dgm:spPr/>
      <dgm:t>
        <a:bodyPr/>
        <a:lstStyle/>
        <a:p>
          <a:r>
            <a:rPr lang="ru-RU" sz="3200" i="1" dirty="0" smtClean="0"/>
            <a:t>Что мы знаем? </a:t>
          </a:r>
          <a:endParaRPr lang="ru-RU" sz="3200" dirty="0"/>
        </a:p>
      </dgm:t>
    </dgm:pt>
    <dgm:pt modelId="{EEB598FB-D74C-4125-92FB-77A342E42799}" type="parTrans" cxnId="{5D22789A-69A4-4415-B633-2663C9000EC1}">
      <dgm:prSet/>
      <dgm:spPr/>
      <dgm:t>
        <a:bodyPr/>
        <a:lstStyle/>
        <a:p>
          <a:endParaRPr lang="ru-RU"/>
        </a:p>
      </dgm:t>
    </dgm:pt>
    <dgm:pt modelId="{D0A5ABC8-8EDA-4582-9E50-8FAFCF09CD9B}" type="sibTrans" cxnId="{5D22789A-69A4-4415-B633-2663C9000EC1}">
      <dgm:prSet/>
      <dgm:spPr/>
      <dgm:t>
        <a:bodyPr/>
        <a:lstStyle/>
        <a:p>
          <a:endParaRPr lang="ru-RU"/>
        </a:p>
      </dgm:t>
    </dgm:pt>
    <dgm:pt modelId="{F4CCEA36-3F7E-486C-9622-ACE85C4E0CF2}">
      <dgm:prSet phldrT="[Текст]" custT="1"/>
      <dgm:spPr/>
      <dgm:t>
        <a:bodyPr/>
        <a:lstStyle/>
        <a:p>
          <a:r>
            <a:rPr lang="ru-RU" sz="2000" i="1" dirty="0" smtClean="0"/>
            <a:t>Что мы хотим узнать? </a:t>
          </a:r>
          <a:endParaRPr lang="ru-RU" sz="2000" dirty="0"/>
        </a:p>
      </dgm:t>
    </dgm:pt>
    <dgm:pt modelId="{BE551611-F20A-44C5-BCED-2486C24A0402}" type="parTrans" cxnId="{4C42A371-AA65-48C9-9221-D8111799DD76}">
      <dgm:prSet/>
      <dgm:spPr/>
      <dgm:t>
        <a:bodyPr/>
        <a:lstStyle/>
        <a:p>
          <a:endParaRPr lang="ru-RU"/>
        </a:p>
      </dgm:t>
    </dgm:pt>
    <dgm:pt modelId="{86B15ADA-4C29-420A-8602-24CDE40ADD69}" type="sibTrans" cxnId="{4C42A371-AA65-48C9-9221-D8111799DD76}">
      <dgm:prSet/>
      <dgm:spPr/>
      <dgm:t>
        <a:bodyPr/>
        <a:lstStyle/>
        <a:p>
          <a:endParaRPr lang="ru-RU"/>
        </a:p>
      </dgm:t>
    </dgm:pt>
    <dgm:pt modelId="{B49A85B4-E0D5-4777-92FD-ECD5BC7F8300}">
      <dgm:prSet phldrT="[Текст]"/>
      <dgm:spPr/>
      <dgm:t>
        <a:bodyPr/>
        <a:lstStyle/>
        <a:p>
          <a:r>
            <a:rPr lang="ru-RU" i="1" dirty="0" smtClean="0"/>
            <a:t>Что узнали? </a:t>
          </a:r>
          <a:endParaRPr lang="ru-RU" dirty="0"/>
        </a:p>
      </dgm:t>
    </dgm:pt>
    <dgm:pt modelId="{6BC9BBA2-B187-40B0-818D-5962D03DFB58}" type="parTrans" cxnId="{9B41F917-2024-4F03-AA58-44AB0FB0FA88}">
      <dgm:prSet/>
      <dgm:spPr/>
      <dgm:t>
        <a:bodyPr/>
        <a:lstStyle/>
        <a:p>
          <a:endParaRPr lang="ru-RU"/>
        </a:p>
      </dgm:t>
    </dgm:pt>
    <dgm:pt modelId="{8DBBF5D5-3797-439F-95D2-34DB873BCE2C}" type="sibTrans" cxnId="{9B41F917-2024-4F03-AA58-44AB0FB0FA88}">
      <dgm:prSet/>
      <dgm:spPr/>
      <dgm:t>
        <a:bodyPr/>
        <a:lstStyle/>
        <a:p>
          <a:endParaRPr lang="ru-RU"/>
        </a:p>
      </dgm:t>
    </dgm:pt>
    <dgm:pt modelId="{647BF70E-6917-4B7A-ACA1-7B4116CBDB8A}" type="pres">
      <dgm:prSet presAssocID="{CD047278-C826-4A07-991A-7B88EE82622A}" presName="composite" presStyleCnt="0">
        <dgm:presLayoutVars>
          <dgm:chMax val="3"/>
          <dgm:animLvl val="lvl"/>
          <dgm:resizeHandles val="exact"/>
        </dgm:presLayoutVars>
      </dgm:prSet>
      <dgm:spPr/>
    </dgm:pt>
    <dgm:pt modelId="{CA4787F1-E733-4033-9B32-EA6EA5FD7394}" type="pres">
      <dgm:prSet presAssocID="{A4F94941-815A-4229-9EA7-3E77B08556B2}" presName="gear1" presStyleLbl="node1" presStyleIdx="0" presStyleCnt="3">
        <dgm:presLayoutVars>
          <dgm:chMax val="1"/>
          <dgm:bulletEnabled val="1"/>
        </dgm:presLayoutVars>
      </dgm:prSet>
      <dgm:spPr/>
      <dgm:t>
        <a:bodyPr/>
        <a:lstStyle/>
        <a:p>
          <a:endParaRPr lang="ru-RU"/>
        </a:p>
      </dgm:t>
    </dgm:pt>
    <dgm:pt modelId="{9BB7C0FF-97AA-4005-8EB4-C24D6F50A154}" type="pres">
      <dgm:prSet presAssocID="{A4F94941-815A-4229-9EA7-3E77B08556B2}" presName="gear1srcNode" presStyleLbl="node1" presStyleIdx="0" presStyleCnt="3"/>
      <dgm:spPr/>
      <dgm:t>
        <a:bodyPr/>
        <a:lstStyle/>
        <a:p>
          <a:endParaRPr lang="ru-RU"/>
        </a:p>
      </dgm:t>
    </dgm:pt>
    <dgm:pt modelId="{DCC30D8A-91A7-4431-92B8-BEC0E5D7CFEA}" type="pres">
      <dgm:prSet presAssocID="{A4F94941-815A-4229-9EA7-3E77B08556B2}" presName="gear1dstNode" presStyleLbl="node1" presStyleIdx="0" presStyleCnt="3"/>
      <dgm:spPr/>
      <dgm:t>
        <a:bodyPr/>
        <a:lstStyle/>
        <a:p>
          <a:endParaRPr lang="ru-RU"/>
        </a:p>
      </dgm:t>
    </dgm:pt>
    <dgm:pt modelId="{2BFFE65E-E354-4C99-9D27-80F7E648D8D0}" type="pres">
      <dgm:prSet presAssocID="{F4CCEA36-3F7E-486C-9622-ACE85C4E0CF2}" presName="gear2" presStyleLbl="node1" presStyleIdx="1" presStyleCnt="3">
        <dgm:presLayoutVars>
          <dgm:chMax val="1"/>
          <dgm:bulletEnabled val="1"/>
        </dgm:presLayoutVars>
      </dgm:prSet>
      <dgm:spPr/>
      <dgm:t>
        <a:bodyPr/>
        <a:lstStyle/>
        <a:p>
          <a:endParaRPr lang="ru-RU"/>
        </a:p>
      </dgm:t>
    </dgm:pt>
    <dgm:pt modelId="{B3FB7A91-7681-4933-8AB3-C970408C31FF}" type="pres">
      <dgm:prSet presAssocID="{F4CCEA36-3F7E-486C-9622-ACE85C4E0CF2}" presName="gear2srcNode" presStyleLbl="node1" presStyleIdx="1" presStyleCnt="3"/>
      <dgm:spPr/>
      <dgm:t>
        <a:bodyPr/>
        <a:lstStyle/>
        <a:p>
          <a:endParaRPr lang="ru-RU"/>
        </a:p>
      </dgm:t>
    </dgm:pt>
    <dgm:pt modelId="{17E16EE9-7142-4E8C-8B8A-A7A32C2F913A}" type="pres">
      <dgm:prSet presAssocID="{F4CCEA36-3F7E-486C-9622-ACE85C4E0CF2}" presName="gear2dstNode" presStyleLbl="node1" presStyleIdx="1" presStyleCnt="3"/>
      <dgm:spPr/>
      <dgm:t>
        <a:bodyPr/>
        <a:lstStyle/>
        <a:p>
          <a:endParaRPr lang="ru-RU"/>
        </a:p>
      </dgm:t>
    </dgm:pt>
    <dgm:pt modelId="{8672C231-7B56-40F4-BADC-7B99F4C9C401}" type="pres">
      <dgm:prSet presAssocID="{B49A85B4-E0D5-4777-92FD-ECD5BC7F8300}" presName="gear3" presStyleLbl="node1" presStyleIdx="2" presStyleCnt="3"/>
      <dgm:spPr/>
      <dgm:t>
        <a:bodyPr/>
        <a:lstStyle/>
        <a:p>
          <a:endParaRPr lang="ru-RU"/>
        </a:p>
      </dgm:t>
    </dgm:pt>
    <dgm:pt modelId="{12F66D7B-6D8C-416E-9377-CE63741E33A6}" type="pres">
      <dgm:prSet presAssocID="{B49A85B4-E0D5-4777-92FD-ECD5BC7F8300}" presName="gear3tx" presStyleLbl="node1" presStyleIdx="2" presStyleCnt="3">
        <dgm:presLayoutVars>
          <dgm:chMax val="1"/>
          <dgm:bulletEnabled val="1"/>
        </dgm:presLayoutVars>
      </dgm:prSet>
      <dgm:spPr/>
      <dgm:t>
        <a:bodyPr/>
        <a:lstStyle/>
        <a:p>
          <a:endParaRPr lang="ru-RU"/>
        </a:p>
      </dgm:t>
    </dgm:pt>
    <dgm:pt modelId="{5A664C72-96EA-4110-8C0A-C1C253282C03}" type="pres">
      <dgm:prSet presAssocID="{B49A85B4-E0D5-4777-92FD-ECD5BC7F8300}" presName="gear3srcNode" presStyleLbl="node1" presStyleIdx="2" presStyleCnt="3"/>
      <dgm:spPr/>
      <dgm:t>
        <a:bodyPr/>
        <a:lstStyle/>
        <a:p>
          <a:endParaRPr lang="ru-RU"/>
        </a:p>
      </dgm:t>
    </dgm:pt>
    <dgm:pt modelId="{87DD308F-13F0-43B6-AC24-4F264C26C4C5}" type="pres">
      <dgm:prSet presAssocID="{B49A85B4-E0D5-4777-92FD-ECD5BC7F8300}" presName="gear3dstNode" presStyleLbl="node1" presStyleIdx="2" presStyleCnt="3"/>
      <dgm:spPr/>
      <dgm:t>
        <a:bodyPr/>
        <a:lstStyle/>
        <a:p>
          <a:endParaRPr lang="ru-RU"/>
        </a:p>
      </dgm:t>
    </dgm:pt>
    <dgm:pt modelId="{720D799A-AD5D-4E84-B406-7F420945DF31}" type="pres">
      <dgm:prSet presAssocID="{D0A5ABC8-8EDA-4582-9E50-8FAFCF09CD9B}" presName="connector1" presStyleLbl="sibTrans2D1" presStyleIdx="0" presStyleCnt="3"/>
      <dgm:spPr/>
      <dgm:t>
        <a:bodyPr/>
        <a:lstStyle/>
        <a:p>
          <a:endParaRPr lang="ru-RU"/>
        </a:p>
      </dgm:t>
    </dgm:pt>
    <dgm:pt modelId="{763B38B4-4372-4A58-AA79-10F1880E8670}" type="pres">
      <dgm:prSet presAssocID="{86B15ADA-4C29-420A-8602-24CDE40ADD69}" presName="connector2" presStyleLbl="sibTrans2D1" presStyleIdx="1" presStyleCnt="3"/>
      <dgm:spPr/>
      <dgm:t>
        <a:bodyPr/>
        <a:lstStyle/>
        <a:p>
          <a:endParaRPr lang="ru-RU"/>
        </a:p>
      </dgm:t>
    </dgm:pt>
    <dgm:pt modelId="{14248E7A-33F9-4B38-91E3-B5877C7287A1}" type="pres">
      <dgm:prSet presAssocID="{8DBBF5D5-3797-439F-95D2-34DB873BCE2C}" presName="connector3" presStyleLbl="sibTrans2D1" presStyleIdx="2" presStyleCnt="3"/>
      <dgm:spPr/>
      <dgm:t>
        <a:bodyPr/>
        <a:lstStyle/>
        <a:p>
          <a:endParaRPr lang="ru-RU"/>
        </a:p>
      </dgm:t>
    </dgm:pt>
  </dgm:ptLst>
  <dgm:cxnLst>
    <dgm:cxn modelId="{4C42A371-AA65-48C9-9221-D8111799DD76}" srcId="{CD047278-C826-4A07-991A-7B88EE82622A}" destId="{F4CCEA36-3F7E-486C-9622-ACE85C4E0CF2}" srcOrd="1" destOrd="0" parTransId="{BE551611-F20A-44C5-BCED-2486C24A0402}" sibTransId="{86B15ADA-4C29-420A-8602-24CDE40ADD69}"/>
    <dgm:cxn modelId="{5D22789A-69A4-4415-B633-2663C9000EC1}" srcId="{CD047278-C826-4A07-991A-7B88EE82622A}" destId="{A4F94941-815A-4229-9EA7-3E77B08556B2}" srcOrd="0" destOrd="0" parTransId="{EEB598FB-D74C-4125-92FB-77A342E42799}" sibTransId="{D0A5ABC8-8EDA-4582-9E50-8FAFCF09CD9B}"/>
    <dgm:cxn modelId="{280AC9D7-7A50-4FBF-9167-EFE6B3BE3BAA}" type="presOf" srcId="{B49A85B4-E0D5-4777-92FD-ECD5BC7F8300}" destId="{87DD308F-13F0-43B6-AC24-4F264C26C4C5}" srcOrd="3" destOrd="0" presId="urn:microsoft.com/office/officeart/2005/8/layout/gear1"/>
    <dgm:cxn modelId="{2F08C81B-36A8-4E56-A92C-AD3DFF05C9AB}" type="presOf" srcId="{D0A5ABC8-8EDA-4582-9E50-8FAFCF09CD9B}" destId="{720D799A-AD5D-4E84-B406-7F420945DF31}" srcOrd="0" destOrd="0" presId="urn:microsoft.com/office/officeart/2005/8/layout/gear1"/>
    <dgm:cxn modelId="{9B41F917-2024-4F03-AA58-44AB0FB0FA88}" srcId="{CD047278-C826-4A07-991A-7B88EE82622A}" destId="{B49A85B4-E0D5-4777-92FD-ECD5BC7F8300}" srcOrd="2" destOrd="0" parTransId="{6BC9BBA2-B187-40B0-818D-5962D03DFB58}" sibTransId="{8DBBF5D5-3797-439F-95D2-34DB873BCE2C}"/>
    <dgm:cxn modelId="{1C64535D-4C3D-4550-9EF7-D155E6328D3C}" type="presOf" srcId="{A4F94941-815A-4229-9EA7-3E77B08556B2}" destId="{9BB7C0FF-97AA-4005-8EB4-C24D6F50A154}" srcOrd="1" destOrd="0" presId="urn:microsoft.com/office/officeart/2005/8/layout/gear1"/>
    <dgm:cxn modelId="{874E1C1B-85D3-42DA-BF6F-F900F8A0EB5A}" type="presOf" srcId="{A4F94941-815A-4229-9EA7-3E77B08556B2}" destId="{CA4787F1-E733-4033-9B32-EA6EA5FD7394}" srcOrd="0" destOrd="0" presId="urn:microsoft.com/office/officeart/2005/8/layout/gear1"/>
    <dgm:cxn modelId="{D4C0F8A0-A93C-48AE-BD37-FD88C717934F}" type="presOf" srcId="{B49A85B4-E0D5-4777-92FD-ECD5BC7F8300}" destId="{5A664C72-96EA-4110-8C0A-C1C253282C03}" srcOrd="2" destOrd="0" presId="urn:microsoft.com/office/officeart/2005/8/layout/gear1"/>
    <dgm:cxn modelId="{6C150525-D213-4121-9EF6-F8330B04036D}" type="presOf" srcId="{CD047278-C826-4A07-991A-7B88EE82622A}" destId="{647BF70E-6917-4B7A-ACA1-7B4116CBDB8A}" srcOrd="0" destOrd="0" presId="urn:microsoft.com/office/officeart/2005/8/layout/gear1"/>
    <dgm:cxn modelId="{44A6E0E3-E729-4744-B17E-EE9F8A1670EE}" type="presOf" srcId="{A4F94941-815A-4229-9EA7-3E77B08556B2}" destId="{DCC30D8A-91A7-4431-92B8-BEC0E5D7CFEA}" srcOrd="2" destOrd="0" presId="urn:microsoft.com/office/officeart/2005/8/layout/gear1"/>
    <dgm:cxn modelId="{20C40C81-86FE-4740-9534-811BE5863CD8}" type="presOf" srcId="{F4CCEA36-3F7E-486C-9622-ACE85C4E0CF2}" destId="{B3FB7A91-7681-4933-8AB3-C970408C31FF}" srcOrd="1" destOrd="0" presId="urn:microsoft.com/office/officeart/2005/8/layout/gear1"/>
    <dgm:cxn modelId="{12C96F66-E3BE-454F-8814-EEDD1FB08705}" type="presOf" srcId="{8DBBF5D5-3797-439F-95D2-34DB873BCE2C}" destId="{14248E7A-33F9-4B38-91E3-B5877C7287A1}" srcOrd="0" destOrd="0" presId="urn:microsoft.com/office/officeart/2005/8/layout/gear1"/>
    <dgm:cxn modelId="{DD1B3F0F-6BC2-4C53-893B-8EF1EDCFFFD9}" type="presOf" srcId="{F4CCEA36-3F7E-486C-9622-ACE85C4E0CF2}" destId="{2BFFE65E-E354-4C99-9D27-80F7E648D8D0}" srcOrd="0" destOrd="0" presId="urn:microsoft.com/office/officeart/2005/8/layout/gear1"/>
    <dgm:cxn modelId="{661CEB3E-9BDC-4070-A8C3-740E194B49B3}" type="presOf" srcId="{F4CCEA36-3F7E-486C-9622-ACE85C4E0CF2}" destId="{17E16EE9-7142-4E8C-8B8A-A7A32C2F913A}" srcOrd="2" destOrd="0" presId="urn:microsoft.com/office/officeart/2005/8/layout/gear1"/>
    <dgm:cxn modelId="{5B63A4CB-EB18-40D7-8520-652FF17CEABC}" type="presOf" srcId="{B49A85B4-E0D5-4777-92FD-ECD5BC7F8300}" destId="{12F66D7B-6D8C-416E-9377-CE63741E33A6}" srcOrd="1" destOrd="0" presId="urn:microsoft.com/office/officeart/2005/8/layout/gear1"/>
    <dgm:cxn modelId="{C9EB4ED9-9F7E-4164-90C0-17771D48A81A}" type="presOf" srcId="{B49A85B4-E0D5-4777-92FD-ECD5BC7F8300}" destId="{8672C231-7B56-40F4-BADC-7B99F4C9C401}" srcOrd="0" destOrd="0" presId="urn:microsoft.com/office/officeart/2005/8/layout/gear1"/>
    <dgm:cxn modelId="{F505C438-2719-4C91-8BE0-0618809CD75D}" type="presOf" srcId="{86B15ADA-4C29-420A-8602-24CDE40ADD69}" destId="{763B38B4-4372-4A58-AA79-10F1880E8670}" srcOrd="0" destOrd="0" presId="urn:microsoft.com/office/officeart/2005/8/layout/gear1"/>
    <dgm:cxn modelId="{A068E007-CB24-4035-ADD3-B0ADF3CC965E}" type="presParOf" srcId="{647BF70E-6917-4B7A-ACA1-7B4116CBDB8A}" destId="{CA4787F1-E733-4033-9B32-EA6EA5FD7394}" srcOrd="0" destOrd="0" presId="urn:microsoft.com/office/officeart/2005/8/layout/gear1"/>
    <dgm:cxn modelId="{97D6C2C1-42D0-4939-9C64-9309CFD8A715}" type="presParOf" srcId="{647BF70E-6917-4B7A-ACA1-7B4116CBDB8A}" destId="{9BB7C0FF-97AA-4005-8EB4-C24D6F50A154}" srcOrd="1" destOrd="0" presId="urn:microsoft.com/office/officeart/2005/8/layout/gear1"/>
    <dgm:cxn modelId="{7D29ADCE-DBBC-4502-9206-4FAEEF8FFAEA}" type="presParOf" srcId="{647BF70E-6917-4B7A-ACA1-7B4116CBDB8A}" destId="{DCC30D8A-91A7-4431-92B8-BEC0E5D7CFEA}" srcOrd="2" destOrd="0" presId="urn:microsoft.com/office/officeart/2005/8/layout/gear1"/>
    <dgm:cxn modelId="{2AAF308F-44F7-4099-AD02-B573ECD344E0}" type="presParOf" srcId="{647BF70E-6917-4B7A-ACA1-7B4116CBDB8A}" destId="{2BFFE65E-E354-4C99-9D27-80F7E648D8D0}" srcOrd="3" destOrd="0" presId="urn:microsoft.com/office/officeart/2005/8/layout/gear1"/>
    <dgm:cxn modelId="{F035286C-09ED-4FF2-93EC-0642D067FA9C}" type="presParOf" srcId="{647BF70E-6917-4B7A-ACA1-7B4116CBDB8A}" destId="{B3FB7A91-7681-4933-8AB3-C970408C31FF}" srcOrd="4" destOrd="0" presId="urn:microsoft.com/office/officeart/2005/8/layout/gear1"/>
    <dgm:cxn modelId="{2553405F-9CB2-455B-81C6-CF060F68C978}" type="presParOf" srcId="{647BF70E-6917-4B7A-ACA1-7B4116CBDB8A}" destId="{17E16EE9-7142-4E8C-8B8A-A7A32C2F913A}" srcOrd="5" destOrd="0" presId="urn:microsoft.com/office/officeart/2005/8/layout/gear1"/>
    <dgm:cxn modelId="{6355E66D-6688-4F98-A9D1-C76C8053004F}" type="presParOf" srcId="{647BF70E-6917-4B7A-ACA1-7B4116CBDB8A}" destId="{8672C231-7B56-40F4-BADC-7B99F4C9C401}" srcOrd="6" destOrd="0" presId="urn:microsoft.com/office/officeart/2005/8/layout/gear1"/>
    <dgm:cxn modelId="{194AFD73-1EB3-4630-AB15-F0D085D9F07F}" type="presParOf" srcId="{647BF70E-6917-4B7A-ACA1-7B4116CBDB8A}" destId="{12F66D7B-6D8C-416E-9377-CE63741E33A6}" srcOrd="7" destOrd="0" presId="urn:microsoft.com/office/officeart/2005/8/layout/gear1"/>
    <dgm:cxn modelId="{2F111FA4-7D48-4206-9E77-F62D84462A56}" type="presParOf" srcId="{647BF70E-6917-4B7A-ACA1-7B4116CBDB8A}" destId="{5A664C72-96EA-4110-8C0A-C1C253282C03}" srcOrd="8" destOrd="0" presId="urn:microsoft.com/office/officeart/2005/8/layout/gear1"/>
    <dgm:cxn modelId="{471AD370-C967-4C0B-91AA-532D9CAFB4C7}" type="presParOf" srcId="{647BF70E-6917-4B7A-ACA1-7B4116CBDB8A}" destId="{87DD308F-13F0-43B6-AC24-4F264C26C4C5}" srcOrd="9" destOrd="0" presId="urn:microsoft.com/office/officeart/2005/8/layout/gear1"/>
    <dgm:cxn modelId="{3DCA8A0D-92F8-46D0-A283-BDF6C80C68E0}" type="presParOf" srcId="{647BF70E-6917-4B7A-ACA1-7B4116CBDB8A}" destId="{720D799A-AD5D-4E84-B406-7F420945DF31}" srcOrd="10" destOrd="0" presId="urn:microsoft.com/office/officeart/2005/8/layout/gear1"/>
    <dgm:cxn modelId="{E5C32214-6993-432A-B1FC-5DE56E54C5C6}" type="presParOf" srcId="{647BF70E-6917-4B7A-ACA1-7B4116CBDB8A}" destId="{763B38B4-4372-4A58-AA79-10F1880E8670}" srcOrd="11" destOrd="0" presId="urn:microsoft.com/office/officeart/2005/8/layout/gear1"/>
    <dgm:cxn modelId="{ADCC3618-F3D2-4BAC-8C50-2AEF95A654B1}" type="presParOf" srcId="{647BF70E-6917-4B7A-ACA1-7B4116CBDB8A}" destId="{14248E7A-33F9-4B38-91E3-B5877C7287A1}"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057212-17CA-4F80-80E3-74DAD51B2A5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632A656E-2A6E-4096-84B6-297AC1CD96BD}">
      <dgm:prSet phldrT="[Текст]"/>
      <dgm:spPr/>
      <dgm:t>
        <a:bodyPr/>
        <a:lstStyle/>
        <a:p>
          <a:endParaRPr lang="ru-RU" dirty="0"/>
        </a:p>
      </dgm:t>
    </dgm:pt>
    <dgm:pt modelId="{E5DEC775-A6C8-4276-B698-C67B9F25AFA4}" type="parTrans" cxnId="{6424123A-D199-4F24-A100-D581452A0DCF}">
      <dgm:prSet/>
      <dgm:spPr/>
      <dgm:t>
        <a:bodyPr/>
        <a:lstStyle/>
        <a:p>
          <a:endParaRPr lang="ru-RU"/>
        </a:p>
      </dgm:t>
    </dgm:pt>
    <dgm:pt modelId="{4E39D4C2-D068-4D6D-AFCA-1B64385EEAE9}" type="sibTrans" cxnId="{6424123A-D199-4F24-A100-D581452A0DCF}">
      <dgm:prSet/>
      <dgm:spPr/>
      <dgm:t>
        <a:bodyPr/>
        <a:lstStyle/>
        <a:p>
          <a:endParaRPr lang="ru-RU"/>
        </a:p>
      </dgm:t>
    </dgm:pt>
    <dgm:pt modelId="{37D14592-8208-4ED5-9964-F1543DA64FAA}">
      <dgm:prSet phldrT="[Текст]" custT="1"/>
      <dgm:spPr/>
      <dgm:t>
        <a:bodyPr/>
        <a:lstStyle/>
        <a:p>
          <a:r>
            <a:rPr lang="ru-RU" sz="2000" dirty="0" smtClean="0"/>
            <a:t>Для субъектов развития в проек­тировочной деятельности каждая находка, каждый случай открытия нового становится лишь поводом, выходом в другое (иное) знание, но не правилом, не окончательной истиной.</a:t>
          </a:r>
          <a:endParaRPr lang="ru-RU" sz="2000" dirty="0"/>
        </a:p>
      </dgm:t>
    </dgm:pt>
    <dgm:pt modelId="{9315E072-C9D1-43D9-B433-7583A8DC5AFA}" type="parTrans" cxnId="{D2B37A31-B935-456A-9282-0137B20476DB}">
      <dgm:prSet/>
      <dgm:spPr/>
      <dgm:t>
        <a:bodyPr/>
        <a:lstStyle/>
        <a:p>
          <a:endParaRPr lang="ru-RU"/>
        </a:p>
      </dgm:t>
    </dgm:pt>
    <dgm:pt modelId="{A92CBD5D-C7E3-4202-AFC9-6A6B896A4E25}" type="sibTrans" cxnId="{D2B37A31-B935-456A-9282-0137B20476DB}">
      <dgm:prSet/>
      <dgm:spPr/>
      <dgm:t>
        <a:bodyPr/>
        <a:lstStyle/>
        <a:p>
          <a:endParaRPr lang="ru-RU"/>
        </a:p>
      </dgm:t>
    </dgm:pt>
    <dgm:pt modelId="{6BD6C813-CC0F-46F6-9831-16F3177FCEBB}">
      <dgm:prSet phldrT="[Текст]" custT="1"/>
      <dgm:spPr/>
      <dgm:t>
        <a:bodyPr/>
        <a:lstStyle/>
        <a:p>
          <a:r>
            <a:rPr lang="ru-RU" sz="2000" dirty="0" smtClean="0"/>
            <a:t>Взаимодействие субъектов со­творчества связано не столько со взаимообменом опытом (у детей он часто вообще невелик), сколько со взаимным преобразованием и достраиванием друг друга как целостных личностей. Каждый участник становится катализа­тором для развития другого</a:t>
          </a:r>
          <a:r>
            <a:rPr lang="ru-RU" sz="1700" dirty="0" smtClean="0"/>
            <a:t>.</a:t>
          </a:r>
          <a:endParaRPr lang="ru-RU" sz="1700" dirty="0"/>
        </a:p>
      </dgm:t>
    </dgm:pt>
    <dgm:pt modelId="{3F1029A0-44F9-4CB3-B8A2-8BDB5AB3F40D}" type="sibTrans" cxnId="{3C1C9071-1534-4394-A5FE-78C57CFFE0D0}">
      <dgm:prSet/>
      <dgm:spPr/>
      <dgm:t>
        <a:bodyPr/>
        <a:lstStyle/>
        <a:p>
          <a:endParaRPr lang="ru-RU"/>
        </a:p>
      </dgm:t>
    </dgm:pt>
    <dgm:pt modelId="{1041CE80-C331-4B56-B8A0-E7B8D8A11746}" type="parTrans" cxnId="{3C1C9071-1534-4394-A5FE-78C57CFFE0D0}">
      <dgm:prSet/>
      <dgm:spPr/>
      <dgm:t>
        <a:bodyPr/>
        <a:lstStyle/>
        <a:p>
          <a:endParaRPr lang="ru-RU"/>
        </a:p>
      </dgm:t>
    </dgm:pt>
    <dgm:pt modelId="{5BA8A07A-208D-4E5D-BDBA-32B55F032F5A}">
      <dgm:prSet phldrT="[Текст]"/>
      <dgm:spPr/>
      <dgm:t>
        <a:bodyPr/>
        <a:lstStyle/>
        <a:p>
          <a:endParaRPr lang="ru-RU" dirty="0"/>
        </a:p>
      </dgm:t>
    </dgm:pt>
    <dgm:pt modelId="{458DD8D9-1A60-4E25-BAD4-BEB144E3A09D}" type="sibTrans" cxnId="{6FB0C182-63D5-4510-9851-12F26FC47156}">
      <dgm:prSet/>
      <dgm:spPr/>
      <dgm:t>
        <a:bodyPr/>
        <a:lstStyle/>
        <a:p>
          <a:endParaRPr lang="ru-RU"/>
        </a:p>
      </dgm:t>
    </dgm:pt>
    <dgm:pt modelId="{B6652E71-0AC9-4A01-9346-CFE65D13235F}" type="parTrans" cxnId="{6FB0C182-63D5-4510-9851-12F26FC47156}">
      <dgm:prSet/>
      <dgm:spPr/>
      <dgm:t>
        <a:bodyPr/>
        <a:lstStyle/>
        <a:p>
          <a:endParaRPr lang="ru-RU"/>
        </a:p>
      </dgm:t>
    </dgm:pt>
    <dgm:pt modelId="{34B2E1FE-CDF7-49BE-92AF-607C6847EA06}">
      <dgm:prSet phldrT="[Текст]" custT="1"/>
      <dgm:spPr/>
      <dgm:t>
        <a:bodyPr/>
        <a:lstStyle/>
        <a:p>
          <a:r>
            <a:rPr lang="ru-RU" sz="1800" dirty="0" smtClean="0"/>
            <a:t>Должно отражать </a:t>
          </a:r>
          <a:r>
            <a:rPr lang="ru-RU" sz="1800" dirty="0" err="1" smtClean="0"/>
            <a:t>сотворческую</a:t>
          </a:r>
          <a:r>
            <a:rPr lang="ru-RU" sz="1800" dirty="0" smtClean="0"/>
            <a:t> позицию субъектов, взаимодействующих в проектировочном процессе. Этот признак выражается в критичности относительно своего и чужого опыта; в том, что цель каждого участника, взрослого и ребенка – процесс совместного поиска, где каждый занимающий </a:t>
          </a:r>
          <a:r>
            <a:rPr lang="ru-RU" sz="1800" dirty="0" err="1" smtClean="0"/>
            <a:t>сотворческую</a:t>
          </a:r>
          <a:r>
            <a:rPr lang="ru-RU" sz="1800" dirty="0" smtClean="0"/>
            <a:t> позицию выступает для дру­гого гарантом развития</a:t>
          </a:r>
          <a:r>
            <a:rPr lang="ru-RU" sz="1700" dirty="0" smtClean="0"/>
            <a:t>.</a:t>
          </a:r>
          <a:endParaRPr lang="ru-RU" sz="1700" dirty="0"/>
        </a:p>
      </dgm:t>
    </dgm:pt>
    <dgm:pt modelId="{F688B7D3-7CF2-4777-868A-04D7B3C9109D}" type="sibTrans" cxnId="{3A9C40C4-99FA-412C-92EB-4A5C718CD13A}">
      <dgm:prSet/>
      <dgm:spPr/>
      <dgm:t>
        <a:bodyPr/>
        <a:lstStyle/>
        <a:p>
          <a:endParaRPr lang="ru-RU"/>
        </a:p>
      </dgm:t>
    </dgm:pt>
    <dgm:pt modelId="{15333097-7F4C-4157-AED1-DA066CCFBDE9}" type="parTrans" cxnId="{3A9C40C4-99FA-412C-92EB-4A5C718CD13A}">
      <dgm:prSet/>
      <dgm:spPr/>
      <dgm:t>
        <a:bodyPr/>
        <a:lstStyle/>
        <a:p>
          <a:endParaRPr lang="ru-RU"/>
        </a:p>
      </dgm:t>
    </dgm:pt>
    <dgm:pt modelId="{4AE9C82E-4A58-4ED9-8A0C-4C11ABB10E16}">
      <dgm:prSet phldrT="[Текст]"/>
      <dgm:spPr/>
      <dgm:t>
        <a:bodyPr/>
        <a:lstStyle/>
        <a:p>
          <a:endParaRPr lang="ru-RU" dirty="0"/>
        </a:p>
      </dgm:t>
    </dgm:pt>
    <dgm:pt modelId="{E4E18677-9510-4606-95F4-43307D12E660}" type="sibTrans" cxnId="{D87BF662-649A-42C4-B673-4A709703E11F}">
      <dgm:prSet/>
      <dgm:spPr/>
      <dgm:t>
        <a:bodyPr/>
        <a:lstStyle/>
        <a:p>
          <a:endParaRPr lang="ru-RU"/>
        </a:p>
      </dgm:t>
    </dgm:pt>
    <dgm:pt modelId="{0F784908-6EB6-4450-B115-031D8EBF8984}" type="parTrans" cxnId="{D87BF662-649A-42C4-B673-4A709703E11F}">
      <dgm:prSet/>
      <dgm:spPr/>
      <dgm:t>
        <a:bodyPr/>
        <a:lstStyle/>
        <a:p>
          <a:endParaRPr lang="ru-RU"/>
        </a:p>
      </dgm:t>
    </dgm:pt>
    <dgm:pt modelId="{A9FAE956-B6E8-4C6E-8FA4-574D920712B4}" type="pres">
      <dgm:prSet presAssocID="{03057212-17CA-4F80-80E3-74DAD51B2A5E}" presName="Name0" presStyleCnt="0">
        <dgm:presLayoutVars>
          <dgm:dir/>
          <dgm:animLvl val="lvl"/>
          <dgm:resizeHandles val="exact"/>
        </dgm:presLayoutVars>
      </dgm:prSet>
      <dgm:spPr/>
      <dgm:t>
        <a:bodyPr/>
        <a:lstStyle/>
        <a:p>
          <a:endParaRPr lang="ru-RU"/>
        </a:p>
      </dgm:t>
    </dgm:pt>
    <dgm:pt modelId="{BAACECC9-7805-4401-885A-CB05EB190A79}" type="pres">
      <dgm:prSet presAssocID="{4AE9C82E-4A58-4ED9-8A0C-4C11ABB10E16}" presName="compositeNode" presStyleCnt="0">
        <dgm:presLayoutVars>
          <dgm:bulletEnabled val="1"/>
        </dgm:presLayoutVars>
      </dgm:prSet>
      <dgm:spPr/>
    </dgm:pt>
    <dgm:pt modelId="{42444F3F-2F1E-4B8A-9365-5EA72ED8BA16}" type="pres">
      <dgm:prSet presAssocID="{4AE9C82E-4A58-4ED9-8A0C-4C11ABB10E16}" presName="bgRect" presStyleLbl="node1" presStyleIdx="0" presStyleCnt="3" custScaleX="53881" custScaleY="102041" custLinFactNeighborX="-5874" custLinFactNeighborY="2651"/>
      <dgm:spPr/>
      <dgm:t>
        <a:bodyPr/>
        <a:lstStyle/>
        <a:p>
          <a:endParaRPr lang="ru-RU"/>
        </a:p>
      </dgm:t>
    </dgm:pt>
    <dgm:pt modelId="{ADA0543D-AF7D-4631-BC3E-6B2F8DA32726}" type="pres">
      <dgm:prSet presAssocID="{4AE9C82E-4A58-4ED9-8A0C-4C11ABB10E16}" presName="parentNode" presStyleLbl="node1" presStyleIdx="0" presStyleCnt="3">
        <dgm:presLayoutVars>
          <dgm:chMax val="0"/>
          <dgm:bulletEnabled val="1"/>
        </dgm:presLayoutVars>
      </dgm:prSet>
      <dgm:spPr/>
      <dgm:t>
        <a:bodyPr/>
        <a:lstStyle/>
        <a:p>
          <a:endParaRPr lang="ru-RU"/>
        </a:p>
      </dgm:t>
    </dgm:pt>
    <dgm:pt modelId="{83394191-2469-4B71-9B53-AAD8213A93F9}" type="pres">
      <dgm:prSet presAssocID="{4AE9C82E-4A58-4ED9-8A0C-4C11ABB10E16}" presName="childNode" presStyleLbl="node1" presStyleIdx="0" presStyleCnt="3">
        <dgm:presLayoutVars>
          <dgm:bulletEnabled val="1"/>
        </dgm:presLayoutVars>
      </dgm:prSet>
      <dgm:spPr/>
      <dgm:t>
        <a:bodyPr/>
        <a:lstStyle/>
        <a:p>
          <a:endParaRPr lang="ru-RU"/>
        </a:p>
      </dgm:t>
    </dgm:pt>
    <dgm:pt modelId="{3864342C-4714-4F26-B2F1-19CFCD3C26E9}" type="pres">
      <dgm:prSet presAssocID="{E4E18677-9510-4606-95F4-43307D12E660}" presName="hSp" presStyleCnt="0"/>
      <dgm:spPr/>
    </dgm:pt>
    <dgm:pt modelId="{1D5795E7-F000-40DB-8FA5-84B3C0E3EBF8}" type="pres">
      <dgm:prSet presAssocID="{E4E18677-9510-4606-95F4-43307D12E660}" presName="vProcSp" presStyleCnt="0"/>
      <dgm:spPr/>
    </dgm:pt>
    <dgm:pt modelId="{3655F0CB-8ECF-4553-A164-B5D5914F6454}" type="pres">
      <dgm:prSet presAssocID="{E4E18677-9510-4606-95F4-43307D12E660}" presName="vSp1" presStyleCnt="0"/>
      <dgm:spPr/>
    </dgm:pt>
    <dgm:pt modelId="{A12B21D4-7D80-4ADE-99F3-B8E2074AFF0B}" type="pres">
      <dgm:prSet presAssocID="{E4E18677-9510-4606-95F4-43307D12E660}" presName="simulatedConn" presStyleLbl="solidFgAcc1" presStyleIdx="0" presStyleCnt="2"/>
      <dgm:spPr/>
    </dgm:pt>
    <dgm:pt modelId="{97CB68B4-2037-4D62-97E0-190391577C72}" type="pres">
      <dgm:prSet presAssocID="{E4E18677-9510-4606-95F4-43307D12E660}" presName="vSp2" presStyleCnt="0"/>
      <dgm:spPr/>
    </dgm:pt>
    <dgm:pt modelId="{8ACBFFC4-A733-4BC1-84A0-736B5179CEEC}" type="pres">
      <dgm:prSet presAssocID="{E4E18677-9510-4606-95F4-43307D12E660}" presName="sibTrans" presStyleCnt="0"/>
      <dgm:spPr/>
    </dgm:pt>
    <dgm:pt modelId="{3DE421B6-895D-4DF8-9C7C-C0293849A2C3}" type="pres">
      <dgm:prSet presAssocID="{5BA8A07A-208D-4E5D-BDBA-32B55F032F5A}" presName="compositeNode" presStyleCnt="0">
        <dgm:presLayoutVars>
          <dgm:bulletEnabled val="1"/>
        </dgm:presLayoutVars>
      </dgm:prSet>
      <dgm:spPr/>
    </dgm:pt>
    <dgm:pt modelId="{F86AAD1C-A589-4413-958D-A50A541A5EF5}" type="pres">
      <dgm:prSet presAssocID="{5BA8A07A-208D-4E5D-BDBA-32B55F032F5A}" presName="bgRect" presStyleLbl="node1" presStyleIdx="1" presStyleCnt="3" custScaleX="54417" custScaleY="100000"/>
      <dgm:spPr/>
      <dgm:t>
        <a:bodyPr/>
        <a:lstStyle/>
        <a:p>
          <a:endParaRPr lang="ru-RU"/>
        </a:p>
      </dgm:t>
    </dgm:pt>
    <dgm:pt modelId="{73615560-309D-4374-AADB-199B79C2A568}" type="pres">
      <dgm:prSet presAssocID="{5BA8A07A-208D-4E5D-BDBA-32B55F032F5A}" presName="parentNode" presStyleLbl="node1" presStyleIdx="1" presStyleCnt="3">
        <dgm:presLayoutVars>
          <dgm:chMax val="0"/>
          <dgm:bulletEnabled val="1"/>
        </dgm:presLayoutVars>
      </dgm:prSet>
      <dgm:spPr/>
      <dgm:t>
        <a:bodyPr/>
        <a:lstStyle/>
        <a:p>
          <a:endParaRPr lang="ru-RU"/>
        </a:p>
      </dgm:t>
    </dgm:pt>
    <dgm:pt modelId="{D76FE1AF-11ED-4C8B-8E0B-BDDDF9822D0D}" type="pres">
      <dgm:prSet presAssocID="{5BA8A07A-208D-4E5D-BDBA-32B55F032F5A}" presName="childNode" presStyleLbl="node1" presStyleIdx="1" presStyleCnt="3">
        <dgm:presLayoutVars>
          <dgm:bulletEnabled val="1"/>
        </dgm:presLayoutVars>
      </dgm:prSet>
      <dgm:spPr/>
      <dgm:t>
        <a:bodyPr/>
        <a:lstStyle/>
        <a:p>
          <a:endParaRPr lang="ru-RU"/>
        </a:p>
      </dgm:t>
    </dgm:pt>
    <dgm:pt modelId="{CD3BA0FA-18D2-4946-BA6E-7FF3C5629D13}" type="pres">
      <dgm:prSet presAssocID="{458DD8D9-1A60-4E25-BAD4-BEB144E3A09D}" presName="hSp" presStyleCnt="0"/>
      <dgm:spPr/>
    </dgm:pt>
    <dgm:pt modelId="{471D4E34-E4F7-47F7-9B3A-C44EF4E9E77F}" type="pres">
      <dgm:prSet presAssocID="{458DD8D9-1A60-4E25-BAD4-BEB144E3A09D}" presName="vProcSp" presStyleCnt="0"/>
      <dgm:spPr/>
    </dgm:pt>
    <dgm:pt modelId="{E48E638E-51EB-4904-B76E-551471475336}" type="pres">
      <dgm:prSet presAssocID="{458DD8D9-1A60-4E25-BAD4-BEB144E3A09D}" presName="vSp1" presStyleCnt="0"/>
      <dgm:spPr/>
    </dgm:pt>
    <dgm:pt modelId="{0F7C2467-C008-4B62-A7B1-81228EB8AB8E}" type="pres">
      <dgm:prSet presAssocID="{458DD8D9-1A60-4E25-BAD4-BEB144E3A09D}" presName="simulatedConn" presStyleLbl="solidFgAcc1" presStyleIdx="1" presStyleCnt="2"/>
      <dgm:spPr/>
    </dgm:pt>
    <dgm:pt modelId="{660EE892-F6E6-42AD-B440-21BD7073F523}" type="pres">
      <dgm:prSet presAssocID="{458DD8D9-1A60-4E25-BAD4-BEB144E3A09D}" presName="vSp2" presStyleCnt="0"/>
      <dgm:spPr/>
    </dgm:pt>
    <dgm:pt modelId="{E475ABA3-D1BB-44BE-B463-A0C68CE69098}" type="pres">
      <dgm:prSet presAssocID="{458DD8D9-1A60-4E25-BAD4-BEB144E3A09D}" presName="sibTrans" presStyleCnt="0"/>
      <dgm:spPr/>
    </dgm:pt>
    <dgm:pt modelId="{AAC36185-2EE2-4DEB-BF64-972E5904D3E1}" type="pres">
      <dgm:prSet presAssocID="{632A656E-2A6E-4096-84B6-297AC1CD96BD}" presName="compositeNode" presStyleCnt="0">
        <dgm:presLayoutVars>
          <dgm:bulletEnabled val="1"/>
        </dgm:presLayoutVars>
      </dgm:prSet>
      <dgm:spPr/>
    </dgm:pt>
    <dgm:pt modelId="{2A729247-A634-4979-94FF-7BCE68D099B8}" type="pres">
      <dgm:prSet presAssocID="{632A656E-2A6E-4096-84B6-297AC1CD96BD}" presName="bgRect" presStyleLbl="node1" presStyleIdx="2" presStyleCnt="3" custScaleX="57352" custScaleY="98370"/>
      <dgm:spPr/>
      <dgm:t>
        <a:bodyPr/>
        <a:lstStyle/>
        <a:p>
          <a:endParaRPr lang="ru-RU"/>
        </a:p>
      </dgm:t>
    </dgm:pt>
    <dgm:pt modelId="{9D1E1E5F-1EF1-424B-8748-34E776782D16}" type="pres">
      <dgm:prSet presAssocID="{632A656E-2A6E-4096-84B6-297AC1CD96BD}" presName="parentNode" presStyleLbl="node1" presStyleIdx="2" presStyleCnt="3">
        <dgm:presLayoutVars>
          <dgm:chMax val="0"/>
          <dgm:bulletEnabled val="1"/>
        </dgm:presLayoutVars>
      </dgm:prSet>
      <dgm:spPr/>
      <dgm:t>
        <a:bodyPr/>
        <a:lstStyle/>
        <a:p>
          <a:endParaRPr lang="ru-RU"/>
        </a:p>
      </dgm:t>
    </dgm:pt>
    <dgm:pt modelId="{E2D64B5B-172D-452A-9FF0-DCF2045529F3}" type="pres">
      <dgm:prSet presAssocID="{632A656E-2A6E-4096-84B6-297AC1CD96BD}" presName="childNode" presStyleLbl="node1" presStyleIdx="2" presStyleCnt="3">
        <dgm:presLayoutVars>
          <dgm:bulletEnabled val="1"/>
        </dgm:presLayoutVars>
      </dgm:prSet>
      <dgm:spPr/>
      <dgm:t>
        <a:bodyPr/>
        <a:lstStyle/>
        <a:p>
          <a:endParaRPr lang="ru-RU"/>
        </a:p>
      </dgm:t>
    </dgm:pt>
  </dgm:ptLst>
  <dgm:cxnLst>
    <dgm:cxn modelId="{3A9C40C4-99FA-412C-92EB-4A5C718CD13A}" srcId="{4AE9C82E-4A58-4ED9-8A0C-4C11ABB10E16}" destId="{34B2E1FE-CDF7-49BE-92AF-607C6847EA06}" srcOrd="0" destOrd="0" parTransId="{15333097-7F4C-4157-AED1-DA066CCFBDE9}" sibTransId="{F688B7D3-7CF2-4777-868A-04D7B3C9109D}"/>
    <dgm:cxn modelId="{D87BF662-649A-42C4-B673-4A709703E11F}" srcId="{03057212-17CA-4F80-80E3-74DAD51B2A5E}" destId="{4AE9C82E-4A58-4ED9-8A0C-4C11ABB10E16}" srcOrd="0" destOrd="0" parTransId="{0F784908-6EB6-4450-B115-031D8EBF8984}" sibTransId="{E4E18677-9510-4606-95F4-43307D12E660}"/>
    <dgm:cxn modelId="{3C1C9071-1534-4394-A5FE-78C57CFFE0D0}" srcId="{5BA8A07A-208D-4E5D-BDBA-32B55F032F5A}" destId="{6BD6C813-CC0F-46F6-9831-16F3177FCEBB}" srcOrd="0" destOrd="0" parTransId="{1041CE80-C331-4B56-B8A0-E7B8D8A11746}" sibTransId="{3F1029A0-44F9-4CB3-B8A2-8BDB5AB3F40D}"/>
    <dgm:cxn modelId="{4F36A1DF-9290-4094-9B88-7376CAC25BBF}" type="presOf" srcId="{5BA8A07A-208D-4E5D-BDBA-32B55F032F5A}" destId="{73615560-309D-4374-AADB-199B79C2A568}" srcOrd="1" destOrd="0" presId="urn:microsoft.com/office/officeart/2005/8/layout/hProcess7"/>
    <dgm:cxn modelId="{D2B37A31-B935-456A-9282-0137B20476DB}" srcId="{632A656E-2A6E-4096-84B6-297AC1CD96BD}" destId="{37D14592-8208-4ED5-9964-F1543DA64FAA}" srcOrd="0" destOrd="0" parTransId="{9315E072-C9D1-43D9-B433-7583A8DC5AFA}" sibTransId="{A92CBD5D-C7E3-4202-AFC9-6A6B896A4E25}"/>
    <dgm:cxn modelId="{F5D15CE5-A09A-44FC-B41E-83CCDDCF33F5}" type="presOf" srcId="{5BA8A07A-208D-4E5D-BDBA-32B55F032F5A}" destId="{F86AAD1C-A589-4413-958D-A50A541A5EF5}" srcOrd="0" destOrd="0" presId="urn:microsoft.com/office/officeart/2005/8/layout/hProcess7"/>
    <dgm:cxn modelId="{6424123A-D199-4F24-A100-D581452A0DCF}" srcId="{03057212-17CA-4F80-80E3-74DAD51B2A5E}" destId="{632A656E-2A6E-4096-84B6-297AC1CD96BD}" srcOrd="2" destOrd="0" parTransId="{E5DEC775-A6C8-4276-B698-C67B9F25AFA4}" sibTransId="{4E39D4C2-D068-4D6D-AFCA-1B64385EEAE9}"/>
    <dgm:cxn modelId="{095F2C47-9849-4012-8773-3F038167FD1F}" type="presOf" srcId="{4AE9C82E-4A58-4ED9-8A0C-4C11ABB10E16}" destId="{42444F3F-2F1E-4B8A-9365-5EA72ED8BA16}" srcOrd="0" destOrd="0" presId="urn:microsoft.com/office/officeart/2005/8/layout/hProcess7"/>
    <dgm:cxn modelId="{B7A99351-8BB3-4244-A4F5-0D5EA6D13286}" type="presOf" srcId="{632A656E-2A6E-4096-84B6-297AC1CD96BD}" destId="{2A729247-A634-4979-94FF-7BCE68D099B8}" srcOrd="0" destOrd="0" presId="urn:microsoft.com/office/officeart/2005/8/layout/hProcess7"/>
    <dgm:cxn modelId="{31CE4ECB-6958-46A6-9AA3-BD2B5F503FD7}" type="presOf" srcId="{37D14592-8208-4ED5-9964-F1543DA64FAA}" destId="{E2D64B5B-172D-452A-9FF0-DCF2045529F3}" srcOrd="0" destOrd="0" presId="urn:microsoft.com/office/officeart/2005/8/layout/hProcess7"/>
    <dgm:cxn modelId="{4FBE5568-A397-447D-A252-2C5ED4F4FE2D}" type="presOf" srcId="{632A656E-2A6E-4096-84B6-297AC1CD96BD}" destId="{9D1E1E5F-1EF1-424B-8748-34E776782D16}" srcOrd="1" destOrd="0" presId="urn:microsoft.com/office/officeart/2005/8/layout/hProcess7"/>
    <dgm:cxn modelId="{A7540726-D65E-4931-95C2-E3EFE0322ABE}" type="presOf" srcId="{34B2E1FE-CDF7-49BE-92AF-607C6847EA06}" destId="{83394191-2469-4B71-9B53-AAD8213A93F9}" srcOrd="0" destOrd="0" presId="urn:microsoft.com/office/officeart/2005/8/layout/hProcess7"/>
    <dgm:cxn modelId="{6FB0C182-63D5-4510-9851-12F26FC47156}" srcId="{03057212-17CA-4F80-80E3-74DAD51B2A5E}" destId="{5BA8A07A-208D-4E5D-BDBA-32B55F032F5A}" srcOrd="1" destOrd="0" parTransId="{B6652E71-0AC9-4A01-9346-CFE65D13235F}" sibTransId="{458DD8D9-1A60-4E25-BAD4-BEB144E3A09D}"/>
    <dgm:cxn modelId="{2C447A4B-6E14-46E1-94B3-6CDC2723DEA2}" type="presOf" srcId="{4AE9C82E-4A58-4ED9-8A0C-4C11ABB10E16}" destId="{ADA0543D-AF7D-4631-BC3E-6B2F8DA32726}" srcOrd="1" destOrd="0" presId="urn:microsoft.com/office/officeart/2005/8/layout/hProcess7"/>
    <dgm:cxn modelId="{1509D9DE-1B3F-4CD2-BAB9-302569C28E75}" type="presOf" srcId="{03057212-17CA-4F80-80E3-74DAD51B2A5E}" destId="{A9FAE956-B6E8-4C6E-8FA4-574D920712B4}" srcOrd="0" destOrd="0" presId="urn:microsoft.com/office/officeart/2005/8/layout/hProcess7"/>
    <dgm:cxn modelId="{89DF3446-2333-4B76-8544-53E934D5538C}" type="presOf" srcId="{6BD6C813-CC0F-46F6-9831-16F3177FCEBB}" destId="{D76FE1AF-11ED-4C8B-8E0B-BDDDF9822D0D}" srcOrd="0" destOrd="0" presId="urn:microsoft.com/office/officeart/2005/8/layout/hProcess7"/>
    <dgm:cxn modelId="{2FE4C9BF-8537-4F61-88D6-91CD881D2B4E}" type="presParOf" srcId="{A9FAE956-B6E8-4C6E-8FA4-574D920712B4}" destId="{BAACECC9-7805-4401-885A-CB05EB190A79}" srcOrd="0" destOrd="0" presId="urn:microsoft.com/office/officeart/2005/8/layout/hProcess7"/>
    <dgm:cxn modelId="{C6B53627-4953-4ADF-9526-CEEC6C03FAEF}" type="presParOf" srcId="{BAACECC9-7805-4401-885A-CB05EB190A79}" destId="{42444F3F-2F1E-4B8A-9365-5EA72ED8BA16}" srcOrd="0" destOrd="0" presId="urn:microsoft.com/office/officeart/2005/8/layout/hProcess7"/>
    <dgm:cxn modelId="{E29BD9B3-65C9-4F02-81A9-3309795E06AD}" type="presParOf" srcId="{BAACECC9-7805-4401-885A-CB05EB190A79}" destId="{ADA0543D-AF7D-4631-BC3E-6B2F8DA32726}" srcOrd="1" destOrd="0" presId="urn:microsoft.com/office/officeart/2005/8/layout/hProcess7"/>
    <dgm:cxn modelId="{77A607E6-D38D-43C6-8D1A-8A9DEBFE93B7}" type="presParOf" srcId="{BAACECC9-7805-4401-885A-CB05EB190A79}" destId="{83394191-2469-4B71-9B53-AAD8213A93F9}" srcOrd="2" destOrd="0" presId="urn:microsoft.com/office/officeart/2005/8/layout/hProcess7"/>
    <dgm:cxn modelId="{D31275CE-AC47-4135-A797-370EC846E0E2}" type="presParOf" srcId="{A9FAE956-B6E8-4C6E-8FA4-574D920712B4}" destId="{3864342C-4714-4F26-B2F1-19CFCD3C26E9}" srcOrd="1" destOrd="0" presId="urn:microsoft.com/office/officeart/2005/8/layout/hProcess7"/>
    <dgm:cxn modelId="{567442E9-EDE9-4650-9B13-98FF04FD4BBB}" type="presParOf" srcId="{A9FAE956-B6E8-4C6E-8FA4-574D920712B4}" destId="{1D5795E7-F000-40DB-8FA5-84B3C0E3EBF8}" srcOrd="2" destOrd="0" presId="urn:microsoft.com/office/officeart/2005/8/layout/hProcess7"/>
    <dgm:cxn modelId="{2BBB92EA-4DE1-4759-B358-32A91722CE5D}" type="presParOf" srcId="{1D5795E7-F000-40DB-8FA5-84B3C0E3EBF8}" destId="{3655F0CB-8ECF-4553-A164-B5D5914F6454}" srcOrd="0" destOrd="0" presId="urn:microsoft.com/office/officeart/2005/8/layout/hProcess7"/>
    <dgm:cxn modelId="{A387AB14-0C8B-4BD4-A3A4-A184382B51D0}" type="presParOf" srcId="{1D5795E7-F000-40DB-8FA5-84B3C0E3EBF8}" destId="{A12B21D4-7D80-4ADE-99F3-B8E2074AFF0B}" srcOrd="1" destOrd="0" presId="urn:microsoft.com/office/officeart/2005/8/layout/hProcess7"/>
    <dgm:cxn modelId="{DA52F370-1284-4DF5-B6EF-C9C2E6446820}" type="presParOf" srcId="{1D5795E7-F000-40DB-8FA5-84B3C0E3EBF8}" destId="{97CB68B4-2037-4D62-97E0-190391577C72}" srcOrd="2" destOrd="0" presId="urn:microsoft.com/office/officeart/2005/8/layout/hProcess7"/>
    <dgm:cxn modelId="{60B8FA23-46D3-45CC-A825-50A70225B2A7}" type="presParOf" srcId="{A9FAE956-B6E8-4C6E-8FA4-574D920712B4}" destId="{8ACBFFC4-A733-4BC1-84A0-736B5179CEEC}" srcOrd="3" destOrd="0" presId="urn:microsoft.com/office/officeart/2005/8/layout/hProcess7"/>
    <dgm:cxn modelId="{1399ADFA-1192-4DBD-8E70-7CC1ED4EF13B}" type="presParOf" srcId="{A9FAE956-B6E8-4C6E-8FA4-574D920712B4}" destId="{3DE421B6-895D-4DF8-9C7C-C0293849A2C3}" srcOrd="4" destOrd="0" presId="urn:microsoft.com/office/officeart/2005/8/layout/hProcess7"/>
    <dgm:cxn modelId="{91D0DFF3-497D-4FAB-9285-2F4F702AA9CB}" type="presParOf" srcId="{3DE421B6-895D-4DF8-9C7C-C0293849A2C3}" destId="{F86AAD1C-A589-4413-958D-A50A541A5EF5}" srcOrd="0" destOrd="0" presId="urn:microsoft.com/office/officeart/2005/8/layout/hProcess7"/>
    <dgm:cxn modelId="{8E406851-D526-45C9-9AFD-622EC6EB7D4B}" type="presParOf" srcId="{3DE421B6-895D-4DF8-9C7C-C0293849A2C3}" destId="{73615560-309D-4374-AADB-199B79C2A568}" srcOrd="1" destOrd="0" presId="urn:microsoft.com/office/officeart/2005/8/layout/hProcess7"/>
    <dgm:cxn modelId="{942BEE74-CCAE-498C-9021-C5000E731EC8}" type="presParOf" srcId="{3DE421B6-895D-4DF8-9C7C-C0293849A2C3}" destId="{D76FE1AF-11ED-4C8B-8E0B-BDDDF9822D0D}" srcOrd="2" destOrd="0" presId="urn:microsoft.com/office/officeart/2005/8/layout/hProcess7"/>
    <dgm:cxn modelId="{31A30CED-9055-4452-9CEB-B17AD835A641}" type="presParOf" srcId="{A9FAE956-B6E8-4C6E-8FA4-574D920712B4}" destId="{CD3BA0FA-18D2-4946-BA6E-7FF3C5629D13}" srcOrd="5" destOrd="0" presId="urn:microsoft.com/office/officeart/2005/8/layout/hProcess7"/>
    <dgm:cxn modelId="{5A7B43B9-B788-4CD5-ABB6-41028858ED5B}" type="presParOf" srcId="{A9FAE956-B6E8-4C6E-8FA4-574D920712B4}" destId="{471D4E34-E4F7-47F7-9B3A-C44EF4E9E77F}" srcOrd="6" destOrd="0" presId="urn:microsoft.com/office/officeart/2005/8/layout/hProcess7"/>
    <dgm:cxn modelId="{3F74BCD4-2C43-4CA1-B2F5-5B2971835785}" type="presParOf" srcId="{471D4E34-E4F7-47F7-9B3A-C44EF4E9E77F}" destId="{E48E638E-51EB-4904-B76E-551471475336}" srcOrd="0" destOrd="0" presId="urn:microsoft.com/office/officeart/2005/8/layout/hProcess7"/>
    <dgm:cxn modelId="{122E0841-6362-48A3-AF49-460843A4E922}" type="presParOf" srcId="{471D4E34-E4F7-47F7-9B3A-C44EF4E9E77F}" destId="{0F7C2467-C008-4B62-A7B1-81228EB8AB8E}" srcOrd="1" destOrd="0" presId="urn:microsoft.com/office/officeart/2005/8/layout/hProcess7"/>
    <dgm:cxn modelId="{30318BA7-FBF4-4D09-8F42-A7C8FB1AEBD2}" type="presParOf" srcId="{471D4E34-E4F7-47F7-9B3A-C44EF4E9E77F}" destId="{660EE892-F6E6-42AD-B440-21BD7073F523}" srcOrd="2" destOrd="0" presId="urn:microsoft.com/office/officeart/2005/8/layout/hProcess7"/>
    <dgm:cxn modelId="{AB362F39-4D98-47CC-A67F-0C4D347BC9D2}" type="presParOf" srcId="{A9FAE956-B6E8-4C6E-8FA4-574D920712B4}" destId="{E475ABA3-D1BB-44BE-B463-A0C68CE69098}" srcOrd="7" destOrd="0" presId="urn:microsoft.com/office/officeart/2005/8/layout/hProcess7"/>
    <dgm:cxn modelId="{2AA72233-F083-4722-9853-2582463EB820}" type="presParOf" srcId="{A9FAE956-B6E8-4C6E-8FA4-574D920712B4}" destId="{AAC36185-2EE2-4DEB-BF64-972E5904D3E1}" srcOrd="8" destOrd="0" presId="urn:microsoft.com/office/officeart/2005/8/layout/hProcess7"/>
    <dgm:cxn modelId="{596DF76F-4701-4AFA-9F3E-84F31EC5FE28}" type="presParOf" srcId="{AAC36185-2EE2-4DEB-BF64-972E5904D3E1}" destId="{2A729247-A634-4979-94FF-7BCE68D099B8}" srcOrd="0" destOrd="0" presId="urn:microsoft.com/office/officeart/2005/8/layout/hProcess7"/>
    <dgm:cxn modelId="{8DEB231B-5650-4AA9-97B4-9D4FAEB42096}" type="presParOf" srcId="{AAC36185-2EE2-4DEB-BF64-972E5904D3E1}" destId="{9D1E1E5F-1EF1-424B-8748-34E776782D16}" srcOrd="1" destOrd="0" presId="urn:microsoft.com/office/officeart/2005/8/layout/hProcess7"/>
    <dgm:cxn modelId="{9EAC5BE8-2FCC-496C-82B2-714477F69160}" type="presParOf" srcId="{AAC36185-2EE2-4DEB-BF64-972E5904D3E1}" destId="{E2D64B5B-172D-452A-9FF0-DCF2045529F3}" srcOrd="2" destOrd="0" presId="urn:microsoft.com/office/officeart/2005/8/layout/hProcess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A8D34-1416-4471-86CC-06EC4F1BE666}">
      <dsp:nvSpPr>
        <dsp:cNvPr id="0" name=""/>
        <dsp:cNvSpPr/>
      </dsp:nvSpPr>
      <dsp:spPr>
        <a:xfrm rot="5400000">
          <a:off x="5610961" y="-2165083"/>
          <a:ext cx="1213916" cy="585216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Традиционная педагогическая деятельность осуществляется в нор­мативном пространстве — она ориентирована на разработанные кон­спекты, строгую логику перехода от одной части программы к другой и т. п. Проектная деятельность, как отмечалось выше, осу­ществляется в пространстве возможностей, где нет четко заданных норм</a:t>
          </a:r>
          <a:endParaRPr lang="ru-RU" sz="1400" kern="1200" dirty="0"/>
        </a:p>
      </dsp:txBody>
      <dsp:txXfrm rot="5400000">
        <a:off x="5610961" y="-2165083"/>
        <a:ext cx="1213916" cy="5852160"/>
      </dsp:txXfrm>
    </dsp:sp>
    <dsp:sp modelId="{050E4B65-339D-4CAF-96E9-B14828FAC0CB}">
      <dsp:nvSpPr>
        <dsp:cNvPr id="0" name=""/>
        <dsp:cNvSpPr/>
      </dsp:nvSpPr>
      <dsp:spPr>
        <a:xfrm>
          <a:off x="0" y="2299"/>
          <a:ext cx="3291840" cy="15173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solidFill>
                <a:srgbClr val="92D050"/>
              </a:solidFill>
            </a:rPr>
            <a:t>Несоответствие между традиционной формой организации образовательного процесса и характером проектной деятельности.</a:t>
          </a:r>
          <a:endParaRPr lang="ru-RU" sz="1800" kern="1200" dirty="0">
            <a:solidFill>
              <a:srgbClr val="92D050"/>
            </a:solidFill>
          </a:endParaRPr>
        </a:p>
      </dsp:txBody>
      <dsp:txXfrm>
        <a:off x="0" y="2299"/>
        <a:ext cx="3291840" cy="1517395"/>
      </dsp:txXfrm>
    </dsp:sp>
    <dsp:sp modelId="{F883EE9F-4D2B-403F-9F73-6C4761B27CC4}">
      <dsp:nvSpPr>
        <dsp:cNvPr id="0" name=""/>
        <dsp:cNvSpPr/>
      </dsp:nvSpPr>
      <dsp:spPr>
        <a:xfrm rot="5400000">
          <a:off x="5610961" y="-571817"/>
          <a:ext cx="1213916" cy="585216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Педагог должен организовать проблемную ситуацию для детей, но не должен предлагать свои варианты решения задачи. Иначе ребенок окажется в объектной позиции. В проектной деятельности под </a:t>
          </a:r>
          <a:r>
            <a:rPr lang="ru-RU" sz="1600" kern="1200" dirty="0" err="1" smtClean="0"/>
            <a:t>субъектностью</a:t>
          </a:r>
          <a:r>
            <a:rPr lang="ru-RU" sz="1600" kern="1200" dirty="0" smtClean="0"/>
            <a:t> подразумевается вы­ражение инициативы и проявление самостоятельной активности</a:t>
          </a:r>
          <a:endParaRPr lang="ru-RU" sz="1600" kern="1200" dirty="0"/>
        </a:p>
      </dsp:txBody>
      <dsp:txXfrm rot="5400000">
        <a:off x="5610961" y="-571817"/>
        <a:ext cx="1213916" cy="5852160"/>
      </dsp:txXfrm>
    </dsp:sp>
    <dsp:sp modelId="{020ED332-3014-4949-A903-A98EDB8E56A5}">
      <dsp:nvSpPr>
        <dsp:cNvPr id="0" name=""/>
        <dsp:cNvSpPr/>
      </dsp:nvSpPr>
      <dsp:spPr>
        <a:xfrm>
          <a:off x="0" y="1595564"/>
          <a:ext cx="3291840" cy="15173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err="1" smtClean="0">
              <a:solidFill>
                <a:srgbClr val="00B0F0"/>
              </a:solidFill>
            </a:rPr>
            <a:t>Неразличение</a:t>
          </a:r>
          <a:r>
            <a:rPr lang="ru-RU" sz="1800" kern="1200" dirty="0" smtClean="0">
              <a:solidFill>
                <a:srgbClr val="00B0F0"/>
              </a:solidFill>
            </a:rPr>
            <a:t> субъектной и объектной позиции ребенка. </a:t>
          </a:r>
          <a:endParaRPr lang="ru-RU" sz="1800" kern="1200" dirty="0">
            <a:solidFill>
              <a:srgbClr val="00B0F0"/>
            </a:solidFill>
          </a:endParaRPr>
        </a:p>
      </dsp:txBody>
      <dsp:txXfrm>
        <a:off x="0" y="1595564"/>
        <a:ext cx="3291840" cy="1517395"/>
      </dsp:txXfrm>
    </dsp:sp>
    <dsp:sp modelId="{C79D36C3-4704-4084-9CDC-98FE44AD092B}">
      <dsp:nvSpPr>
        <dsp:cNvPr id="0" name=""/>
        <dsp:cNvSpPr/>
      </dsp:nvSpPr>
      <dsp:spPr>
        <a:xfrm rot="5400000">
          <a:off x="5610961" y="1021448"/>
          <a:ext cx="1213916" cy="585216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Проектная деятельность — сложноорганизованный процесс, пред­полагающий системные преобразования всего педагогического процесса в ДОУ.</a:t>
          </a:r>
          <a:endParaRPr lang="ru-RU" sz="1800" kern="1200" dirty="0"/>
        </a:p>
      </dsp:txBody>
      <dsp:txXfrm rot="5400000">
        <a:off x="5610961" y="1021448"/>
        <a:ext cx="1213916" cy="5852160"/>
      </dsp:txXfrm>
    </dsp:sp>
    <dsp:sp modelId="{DAEE4E13-EAD4-476D-8A98-CC09A5010BD3}">
      <dsp:nvSpPr>
        <dsp:cNvPr id="0" name=""/>
        <dsp:cNvSpPr/>
      </dsp:nvSpPr>
      <dsp:spPr>
        <a:xfrm>
          <a:off x="0" y="3188830"/>
          <a:ext cx="3291840" cy="15173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accent4">
                  <a:lumMod val="75000"/>
                </a:schemeClr>
              </a:solidFill>
            </a:rPr>
            <a:t>Необходимость формирования субъектной позиции педагога. </a:t>
          </a:r>
          <a:endParaRPr lang="ru-RU" sz="1800" kern="1200" dirty="0">
            <a:solidFill>
              <a:schemeClr val="accent4">
                <a:lumMod val="75000"/>
              </a:schemeClr>
            </a:solidFill>
          </a:endParaRPr>
        </a:p>
      </dsp:txBody>
      <dsp:txXfrm>
        <a:off x="0" y="3188830"/>
        <a:ext cx="3291840" cy="15173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47BCF-324C-4B96-BBDB-ABC865AF078D}">
      <dsp:nvSpPr>
        <dsp:cNvPr id="0" name=""/>
        <dsp:cNvSpPr/>
      </dsp:nvSpPr>
      <dsp:spPr>
        <a:xfrm>
          <a:off x="0" y="39762"/>
          <a:ext cx="8229600" cy="4062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Осуществлять мониторинг проектной деятельности</a:t>
          </a:r>
          <a:endParaRPr lang="ru-RU" sz="2800" kern="1200" dirty="0"/>
        </a:p>
      </dsp:txBody>
      <dsp:txXfrm>
        <a:off x="0" y="39762"/>
        <a:ext cx="8229600" cy="406289"/>
      </dsp:txXfrm>
    </dsp:sp>
    <dsp:sp modelId="{82335824-F546-447E-9651-3288584432BA}">
      <dsp:nvSpPr>
        <dsp:cNvPr id="0" name=""/>
        <dsp:cNvSpPr/>
      </dsp:nvSpPr>
      <dsp:spPr>
        <a:xfrm>
          <a:off x="0" y="446051"/>
          <a:ext cx="82296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ru-RU" sz="2800" kern="1200" dirty="0" smtClean="0"/>
            <a:t>Мониторинг проектной деятельности подразумевает систематическое отслеживание текущих и промежуточных результатов, а также их оценивание как проблемных или успешных.</a:t>
          </a:r>
          <a:endParaRPr lang="ru-RU" sz="2800" kern="1200" dirty="0"/>
        </a:p>
      </dsp:txBody>
      <dsp:txXfrm>
        <a:off x="0" y="446051"/>
        <a:ext cx="8229600" cy="1564920"/>
      </dsp:txXfrm>
    </dsp:sp>
    <dsp:sp modelId="{93AA4C42-DDB7-438D-AD67-EFE18DD381A5}">
      <dsp:nvSpPr>
        <dsp:cNvPr id="0" name=""/>
        <dsp:cNvSpPr/>
      </dsp:nvSpPr>
      <dsp:spPr>
        <a:xfrm>
          <a:off x="0" y="2010971"/>
          <a:ext cx="8229600" cy="105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Формировать личную философию профессиональной деятельности педагогов</a:t>
          </a:r>
          <a:endParaRPr lang="ru-RU" sz="2800" kern="1200" dirty="0"/>
        </a:p>
      </dsp:txBody>
      <dsp:txXfrm>
        <a:off x="0" y="2010971"/>
        <a:ext cx="8229600" cy="1053000"/>
      </dsp:txXfrm>
    </dsp:sp>
    <dsp:sp modelId="{76056022-C2C5-499F-8EF8-963B7452297F}">
      <dsp:nvSpPr>
        <dsp:cNvPr id="0" name=""/>
        <dsp:cNvSpPr/>
      </dsp:nvSpPr>
      <dsp:spPr>
        <a:xfrm>
          <a:off x="0" y="3063971"/>
          <a:ext cx="8229600" cy="268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ru-RU" sz="2800" kern="1200" dirty="0" smtClean="0"/>
            <a:t>Формирование личностной философии профессиональной деятельности педагогов в большей мере связано с пониманием собственной роли в организации совместной деятельности с детьми, своего отношения к ситуации, с открытием новых профессиональных возможно­стей.</a:t>
          </a:r>
          <a:endParaRPr lang="ru-RU" sz="2800" kern="1200" dirty="0"/>
        </a:p>
      </dsp:txBody>
      <dsp:txXfrm>
        <a:off x="0" y="3063971"/>
        <a:ext cx="8229600" cy="2682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EE533-005D-4D20-990D-DFE6D54D85CE}">
      <dsp:nvSpPr>
        <dsp:cNvPr id="0" name=""/>
        <dsp:cNvSpPr/>
      </dsp:nvSpPr>
      <dsp:spPr>
        <a:xfrm>
          <a:off x="506048" y="171"/>
          <a:ext cx="2120802" cy="14612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F063B-EE0B-4082-9698-94D4D9B57DEE}">
      <dsp:nvSpPr>
        <dsp:cNvPr id="0" name=""/>
        <dsp:cNvSpPr/>
      </dsp:nvSpPr>
      <dsp:spPr>
        <a:xfrm>
          <a:off x="506048" y="1461404"/>
          <a:ext cx="2120802" cy="78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ru-RU" sz="2800" kern="1200" dirty="0" smtClean="0"/>
            <a:t>«ребенок и его семья»</a:t>
          </a:r>
          <a:endParaRPr lang="ru-RU" sz="2800" kern="1200" dirty="0"/>
        </a:p>
      </dsp:txBody>
      <dsp:txXfrm>
        <a:off x="506048" y="1461404"/>
        <a:ext cx="2120802" cy="786817"/>
      </dsp:txXfrm>
    </dsp:sp>
    <dsp:sp modelId="{A1D6219E-FA95-4CF9-8A2C-2957DBBE7625}">
      <dsp:nvSpPr>
        <dsp:cNvPr id="0" name=""/>
        <dsp:cNvSpPr/>
      </dsp:nvSpPr>
      <dsp:spPr>
        <a:xfrm>
          <a:off x="2968877" y="30506"/>
          <a:ext cx="1861089" cy="1339892"/>
        </a:xfrm>
        <a:prstGeom prst="round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5EDB0-91ED-4015-8110-15BD1DD45E43}">
      <dsp:nvSpPr>
        <dsp:cNvPr id="0" name=""/>
        <dsp:cNvSpPr/>
      </dsp:nvSpPr>
      <dsp:spPr>
        <a:xfrm>
          <a:off x="2839020" y="1431069"/>
          <a:ext cx="2120802" cy="78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ru-RU" sz="2800" kern="1200" dirty="0" smtClean="0"/>
            <a:t>«ребенок и природа»</a:t>
          </a:r>
          <a:endParaRPr lang="ru-RU" sz="2800" kern="1200" dirty="0"/>
        </a:p>
      </dsp:txBody>
      <dsp:txXfrm>
        <a:off x="2839020" y="1431069"/>
        <a:ext cx="2120802" cy="786817"/>
      </dsp:txXfrm>
    </dsp:sp>
    <dsp:sp modelId="{89A510A2-DCEB-434C-8FAB-FD5A62713306}">
      <dsp:nvSpPr>
        <dsp:cNvPr id="0" name=""/>
        <dsp:cNvSpPr/>
      </dsp:nvSpPr>
      <dsp:spPr>
        <a:xfrm>
          <a:off x="5387370" y="171"/>
          <a:ext cx="2120802" cy="14612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9EEF9-F1FD-4C81-9D3B-9C58E6C06C7F}">
      <dsp:nvSpPr>
        <dsp:cNvPr id="0" name=""/>
        <dsp:cNvSpPr/>
      </dsp:nvSpPr>
      <dsp:spPr>
        <a:xfrm>
          <a:off x="5113861" y="1328731"/>
          <a:ext cx="2551558" cy="78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ru-RU" sz="2800" kern="1200" dirty="0" smtClean="0"/>
            <a:t>«ребенок и рукотворный мир»</a:t>
          </a:r>
          <a:endParaRPr lang="ru-RU" sz="2800" kern="1200" dirty="0"/>
        </a:p>
      </dsp:txBody>
      <dsp:txXfrm>
        <a:off x="5113861" y="1328731"/>
        <a:ext cx="2551558" cy="786817"/>
      </dsp:txXfrm>
    </dsp:sp>
    <dsp:sp modelId="{CB56CC0D-E7DD-40B3-BE26-F15B418B3CCC}">
      <dsp:nvSpPr>
        <dsp:cNvPr id="0" name=""/>
        <dsp:cNvSpPr/>
      </dsp:nvSpPr>
      <dsp:spPr>
        <a:xfrm>
          <a:off x="3054398" y="2460302"/>
          <a:ext cx="2120802" cy="14612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BCD68-9AF5-430F-B8FD-E06F393EB839}">
      <dsp:nvSpPr>
        <dsp:cNvPr id="0" name=""/>
        <dsp:cNvSpPr/>
      </dsp:nvSpPr>
      <dsp:spPr>
        <a:xfrm>
          <a:off x="1111881" y="3921535"/>
          <a:ext cx="6005837" cy="78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ru-RU" sz="2800" kern="1200" dirty="0" smtClean="0"/>
            <a:t>«ребенок, общество и его культурные ценности»</a:t>
          </a:r>
          <a:endParaRPr lang="ru-RU" sz="2800" kern="1200" dirty="0"/>
        </a:p>
      </dsp:txBody>
      <dsp:txXfrm>
        <a:off x="1111881" y="3921535"/>
        <a:ext cx="6005837" cy="7868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4787F1-E733-4033-9B32-EA6EA5FD7394}">
      <dsp:nvSpPr>
        <dsp:cNvPr id="0" name=""/>
        <dsp:cNvSpPr/>
      </dsp:nvSpPr>
      <dsp:spPr>
        <a:xfrm>
          <a:off x="3879373" y="2118836"/>
          <a:ext cx="2589688" cy="2589688"/>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i="1" kern="1200" dirty="0" smtClean="0"/>
            <a:t>Что мы знаем? </a:t>
          </a:r>
          <a:endParaRPr lang="ru-RU" sz="3200" kern="1200" dirty="0"/>
        </a:p>
      </dsp:txBody>
      <dsp:txXfrm>
        <a:off x="3879373" y="2118836"/>
        <a:ext cx="2589688" cy="2589688"/>
      </dsp:txXfrm>
    </dsp:sp>
    <dsp:sp modelId="{2BFFE65E-E354-4C99-9D27-80F7E648D8D0}">
      <dsp:nvSpPr>
        <dsp:cNvPr id="0" name=""/>
        <dsp:cNvSpPr/>
      </dsp:nvSpPr>
      <dsp:spPr>
        <a:xfrm>
          <a:off x="2372645" y="1506728"/>
          <a:ext cx="1883410" cy="188341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Что мы хотим узнать? </a:t>
          </a:r>
          <a:endParaRPr lang="ru-RU" sz="2000" kern="1200" dirty="0"/>
        </a:p>
      </dsp:txBody>
      <dsp:txXfrm>
        <a:off x="2372645" y="1506728"/>
        <a:ext cx="1883410" cy="1883410"/>
      </dsp:txXfrm>
    </dsp:sp>
    <dsp:sp modelId="{8672C231-7B56-40F4-BADC-7B99F4C9C401}">
      <dsp:nvSpPr>
        <dsp:cNvPr id="0" name=""/>
        <dsp:cNvSpPr/>
      </dsp:nvSpPr>
      <dsp:spPr>
        <a:xfrm rot="20700000">
          <a:off x="3427547" y="207367"/>
          <a:ext cx="1845357" cy="1845357"/>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i="1" kern="1200" dirty="0" smtClean="0"/>
            <a:t>Что узнали? </a:t>
          </a:r>
          <a:endParaRPr lang="ru-RU" sz="2300" kern="1200" dirty="0"/>
        </a:p>
      </dsp:txBody>
      <dsp:txXfrm>
        <a:off x="3832288" y="612108"/>
        <a:ext cx="1035875" cy="1035875"/>
      </dsp:txXfrm>
    </dsp:sp>
    <dsp:sp modelId="{720D799A-AD5D-4E84-B406-7F420945DF31}">
      <dsp:nvSpPr>
        <dsp:cNvPr id="0" name=""/>
        <dsp:cNvSpPr/>
      </dsp:nvSpPr>
      <dsp:spPr>
        <a:xfrm>
          <a:off x="3685927" y="1724817"/>
          <a:ext cx="3314801" cy="3314801"/>
        </a:xfrm>
        <a:prstGeom prst="circularArrow">
          <a:avLst>
            <a:gd name="adj1" fmla="val 4688"/>
            <a:gd name="adj2" fmla="val 299029"/>
            <a:gd name="adj3" fmla="val 2527216"/>
            <a:gd name="adj4" fmla="val 158376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B38B4-4372-4A58-AA79-10F1880E8670}">
      <dsp:nvSpPr>
        <dsp:cNvPr id="0" name=""/>
        <dsp:cNvSpPr/>
      </dsp:nvSpPr>
      <dsp:spPr>
        <a:xfrm>
          <a:off x="2039097" y="1087793"/>
          <a:ext cx="2408410" cy="240841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48E7A-33F9-4B38-91E3-B5877C7287A1}">
      <dsp:nvSpPr>
        <dsp:cNvPr id="0" name=""/>
        <dsp:cNvSpPr/>
      </dsp:nvSpPr>
      <dsp:spPr>
        <a:xfrm>
          <a:off x="3000697" y="-199042"/>
          <a:ext cx="2596751" cy="259675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44F3F-2F1E-4B8A-9365-5EA72ED8BA16}">
      <dsp:nvSpPr>
        <dsp:cNvPr id="0" name=""/>
        <dsp:cNvSpPr/>
      </dsp:nvSpPr>
      <dsp:spPr>
        <a:xfrm>
          <a:off x="0" y="-59050"/>
          <a:ext cx="2696792" cy="5904555"/>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ru-RU" sz="3200" kern="1200" dirty="0"/>
        </a:p>
      </dsp:txBody>
      <dsp:txXfrm rot="16200000">
        <a:off x="-2151188" y="2092137"/>
        <a:ext cx="4841735" cy="539358"/>
      </dsp:txXfrm>
    </dsp:sp>
    <dsp:sp modelId="{83394191-2469-4B71-9B53-AAD8213A93F9}">
      <dsp:nvSpPr>
        <dsp:cNvPr id="0" name=""/>
        <dsp:cNvSpPr/>
      </dsp:nvSpPr>
      <dsp:spPr>
        <a:xfrm>
          <a:off x="706710" y="-59050"/>
          <a:ext cx="2009110" cy="590455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ru-RU" sz="1800" kern="1200" dirty="0" smtClean="0"/>
            <a:t>Должно отражать </a:t>
          </a:r>
          <a:r>
            <a:rPr lang="ru-RU" sz="1800" kern="1200" dirty="0" err="1" smtClean="0"/>
            <a:t>сотворческую</a:t>
          </a:r>
          <a:r>
            <a:rPr lang="ru-RU" sz="1800" kern="1200" dirty="0" smtClean="0"/>
            <a:t> позицию субъектов, взаимодействующих в проектировочном процессе. Этот признак выражается в критичности относительно своего и чужого опыта; в том, что цель каждого участника, взрослого и ребенка – процесс совместного поиска, где каждый занимающий </a:t>
          </a:r>
          <a:r>
            <a:rPr lang="ru-RU" sz="1800" kern="1200" dirty="0" err="1" smtClean="0"/>
            <a:t>сотворческую</a:t>
          </a:r>
          <a:r>
            <a:rPr lang="ru-RU" sz="1800" kern="1200" dirty="0" smtClean="0"/>
            <a:t> позицию выступает для дру­гого гарантом развития</a:t>
          </a:r>
          <a:r>
            <a:rPr lang="ru-RU" sz="1700" kern="1200" dirty="0" smtClean="0"/>
            <a:t>.</a:t>
          </a:r>
          <a:endParaRPr lang="ru-RU" sz="1700" kern="1200" dirty="0"/>
        </a:p>
      </dsp:txBody>
      <dsp:txXfrm>
        <a:off x="706710" y="-59050"/>
        <a:ext cx="2009110" cy="5904555"/>
      </dsp:txXfrm>
    </dsp:sp>
    <dsp:sp modelId="{F86AAD1C-A589-4413-958D-A50A541A5EF5}">
      <dsp:nvSpPr>
        <dsp:cNvPr id="0" name=""/>
        <dsp:cNvSpPr/>
      </dsp:nvSpPr>
      <dsp:spPr>
        <a:xfrm>
          <a:off x="2896437" y="-59050"/>
          <a:ext cx="2723619" cy="5786454"/>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ru-RU" sz="3200" kern="1200" dirty="0"/>
        </a:p>
      </dsp:txBody>
      <dsp:txXfrm rot="16200000">
        <a:off x="796352" y="2041033"/>
        <a:ext cx="4744892" cy="544723"/>
      </dsp:txXfrm>
    </dsp:sp>
    <dsp:sp modelId="{A12B21D4-7D80-4ADE-99F3-B8E2074AFF0B}">
      <dsp:nvSpPr>
        <dsp:cNvPr id="0" name=""/>
        <dsp:cNvSpPr/>
      </dsp:nvSpPr>
      <dsp:spPr>
        <a:xfrm rot="5400000">
          <a:off x="2496454" y="4523999"/>
          <a:ext cx="850016" cy="75076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FE1AF-11ED-4C8B-8E0B-BDDDF9822D0D}">
      <dsp:nvSpPr>
        <dsp:cNvPr id="0" name=""/>
        <dsp:cNvSpPr/>
      </dsp:nvSpPr>
      <dsp:spPr>
        <a:xfrm>
          <a:off x="3606567" y="-59050"/>
          <a:ext cx="2029096" cy="578645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ru-RU" sz="2000" kern="1200" dirty="0" smtClean="0"/>
            <a:t>Взаимодействие субъектов со­творчества связано не столько со взаимообменом опытом (у детей он часто вообще невелик), сколько со взаимным преобразованием и достраиванием друг друга как целостных личностей. Каждый участник становится катализа­тором для развития другого</a:t>
          </a:r>
          <a:r>
            <a:rPr lang="ru-RU" sz="1700" kern="1200" dirty="0" smtClean="0"/>
            <a:t>.</a:t>
          </a:r>
          <a:endParaRPr lang="ru-RU" sz="1700" kern="1200" dirty="0"/>
        </a:p>
      </dsp:txBody>
      <dsp:txXfrm>
        <a:off x="3606567" y="-59050"/>
        <a:ext cx="2029096" cy="5786454"/>
      </dsp:txXfrm>
    </dsp:sp>
    <dsp:sp modelId="{2A729247-A634-4979-94FF-7BCE68D099B8}">
      <dsp:nvSpPr>
        <dsp:cNvPr id="0" name=""/>
        <dsp:cNvSpPr/>
      </dsp:nvSpPr>
      <dsp:spPr>
        <a:xfrm>
          <a:off x="5810842" y="-59050"/>
          <a:ext cx="2870519" cy="5692134"/>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ru-RU" sz="3400" kern="1200" dirty="0"/>
        </a:p>
      </dsp:txBody>
      <dsp:txXfrm rot="16200000">
        <a:off x="3764119" y="1987672"/>
        <a:ext cx="4667550" cy="574103"/>
      </dsp:txXfrm>
    </dsp:sp>
    <dsp:sp modelId="{0F7C2467-C008-4B62-A7B1-81228EB8AB8E}">
      <dsp:nvSpPr>
        <dsp:cNvPr id="0" name=""/>
        <dsp:cNvSpPr/>
      </dsp:nvSpPr>
      <dsp:spPr>
        <a:xfrm rot="5400000">
          <a:off x="5410859" y="4523999"/>
          <a:ext cx="850016" cy="75076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D64B5B-172D-452A-9FF0-DCF2045529F3}">
      <dsp:nvSpPr>
        <dsp:cNvPr id="0" name=""/>
        <dsp:cNvSpPr/>
      </dsp:nvSpPr>
      <dsp:spPr>
        <a:xfrm>
          <a:off x="6539702" y="-59050"/>
          <a:ext cx="2138536" cy="569213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ru-RU" sz="2000" kern="1200" dirty="0" smtClean="0"/>
            <a:t>Для субъектов развития в проек­тировочной деятельности каждая находка, каждый случай открытия нового становится лишь поводом, выходом в другое (иное) знание, но не правилом, не окончательной истиной.</a:t>
          </a:r>
          <a:endParaRPr lang="ru-RU" sz="2000" kern="1200" dirty="0"/>
        </a:p>
      </dsp:txBody>
      <dsp:txXfrm>
        <a:off x="6539702" y="-59050"/>
        <a:ext cx="2138536" cy="56921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EDFFD-F74D-48CE-8E49-16482DB7E2BA}" type="datetimeFigureOut">
              <a:rPr lang="ru-RU" smtClean="0"/>
              <a:pPr/>
              <a:t>28.11.2011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83F98-EDCB-4D5F-8D45-D0FFBD08378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383F98-EDCB-4D5F-8D45-D0FFBD083783}"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383F98-EDCB-4D5F-8D45-D0FFBD083783}" type="slidenum">
              <a:rPr lang="ru-RU" smtClean="0"/>
              <a:pPr/>
              <a:t>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383F98-EDCB-4D5F-8D45-D0FFBD083783}" type="slidenum">
              <a:rPr lang="ru-RU" smtClean="0"/>
              <a:pPr/>
              <a:t>20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383F98-EDCB-4D5F-8D45-D0FFBD083783}"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28.11.2011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npbu.ru/cgi-bin/irbis64r_71/cgiirbis_64.exe?Z21ID=&amp;I21DBN=PEDW&amp;P21DBN=PEDW&amp;S21STN=1&amp;S21REF=10&amp;S21FMT=fullw&amp;C21COM=S&amp;S21CNR=20&amp;S21P01=3&amp;S21P02=0&amp;S21P03=A=&amp;S21COLORTERMS=0&amp;S21STR=%D0%A4%D0%BB%D0%B5%D0%B3%D0%BE%D0%BD%D1%82%D0%BE%D0%B2%D0%B0%20%D0%9D.%D0%9F." TargetMode="External"/><Relationship Id="rId2" Type="http://schemas.openxmlformats.org/officeDocument/2006/relationships/hyperlink" Target="http://www.gnpbu.ru/cgi-bin/irbis64r_71/cgiirbis_64.exe?Z21ID=&amp;I21DBN=PEDW&amp;P21DBN=PEDW&amp;S21STN=1&amp;S21REF=10&amp;S21FMT=fullw&amp;C21COM=S&amp;S21CNR=20&amp;S21P01=3&amp;S21P02=0&amp;S21P03=A=&amp;S21COLORTERMS=0&amp;S21STR=%D0%94%D1%8C%D1%8E%D0%B8,%20%D0%94%D0%B6%D0%BE%D0%B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14356"/>
            <a:ext cx="8229600" cy="2486044"/>
          </a:xfrm>
        </p:spPr>
        <p:txBody>
          <a:bodyPr>
            <a:normAutofit fontScale="90000"/>
          </a:bodyPr>
          <a:lstStyle/>
          <a:p>
            <a:r>
              <a:rPr lang="ru-RU" dirty="0" smtClean="0">
                <a:solidFill>
                  <a:srgbClr val="FFFF00"/>
                </a:solidFill>
              </a:rPr>
              <a:t>Особенности организации проектной деятельности в ДОУ</a:t>
            </a:r>
            <a:endParaRPr lang="ru-RU" dirty="0">
              <a:solidFill>
                <a:srgbClr val="FFFF00"/>
              </a:solidFill>
            </a:endParaRPr>
          </a:p>
        </p:txBody>
      </p:sp>
      <p:sp>
        <p:nvSpPr>
          <p:cNvPr id="3" name="Подзаголовок 2"/>
          <p:cNvSpPr>
            <a:spLocks noGrp="1"/>
          </p:cNvSpPr>
          <p:nvPr>
            <p:ph type="subTitle" idx="1"/>
          </p:nvPr>
        </p:nvSpPr>
        <p:spPr>
          <a:xfrm>
            <a:off x="3857620" y="4000504"/>
            <a:ext cx="3914780" cy="1857388"/>
          </a:xfrm>
        </p:spPr>
        <p:txBody>
          <a:bodyPr>
            <a:normAutofit fontScale="92500" lnSpcReduction="20000"/>
          </a:bodyPr>
          <a:lstStyle/>
          <a:p>
            <a:r>
              <a:rPr lang="ru-RU" dirty="0" smtClean="0"/>
              <a:t>Воспитатель </a:t>
            </a:r>
          </a:p>
          <a:p>
            <a:r>
              <a:rPr lang="ru-RU" dirty="0" smtClean="0"/>
              <a:t>высшей квалификационной категории</a:t>
            </a:r>
          </a:p>
          <a:p>
            <a:r>
              <a:rPr lang="ru-RU" b="1" dirty="0" smtClean="0"/>
              <a:t>Г.Р.Фадеева</a:t>
            </a:r>
            <a:endParaRPr lang="ru-RU" b="1" dirty="0"/>
          </a:p>
        </p:txBody>
      </p:sp>
      <p:pic>
        <p:nvPicPr>
          <p:cNvPr id="4" name="Рисунок 3"/>
          <p:cNvPicPr/>
          <p:nvPr/>
        </p:nvPicPr>
        <p:blipFill>
          <a:blip r:embed="rId2" cstate="print"/>
          <a:srcRect/>
          <a:stretch>
            <a:fillRect/>
          </a:stretch>
        </p:blipFill>
        <p:spPr bwMode="auto">
          <a:xfrm>
            <a:off x="857224" y="3929066"/>
            <a:ext cx="228601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Модель «трех вопросов»</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p:nvPr/>
        </p:nvPicPr>
        <p:blipFill>
          <a:blip r:embed="rId6" cstate="print"/>
          <a:srcRect/>
          <a:stretch>
            <a:fillRect/>
          </a:stretch>
        </p:blipFill>
        <p:spPr bwMode="auto">
          <a:xfrm>
            <a:off x="6643702" y="1785926"/>
            <a:ext cx="1643074" cy="1571636"/>
          </a:xfrm>
          <a:prstGeom prst="rect">
            <a:avLst/>
          </a:prstGeom>
          <a:noFill/>
          <a:ln w="9525">
            <a:noFill/>
            <a:miter lim="800000"/>
            <a:headEnd/>
            <a:tailEnd/>
          </a:ln>
        </p:spPr>
      </p:pic>
      <p:pic>
        <p:nvPicPr>
          <p:cNvPr id="6" name="Рисунок 5"/>
          <p:cNvPicPr/>
          <p:nvPr/>
        </p:nvPicPr>
        <p:blipFill>
          <a:blip r:embed="rId7" cstate="print"/>
          <a:srcRect/>
          <a:stretch>
            <a:fillRect/>
          </a:stretch>
        </p:blipFill>
        <p:spPr bwMode="auto">
          <a:xfrm>
            <a:off x="1500166" y="5072074"/>
            <a:ext cx="1428750" cy="1323975"/>
          </a:xfrm>
          <a:prstGeom prst="rect">
            <a:avLst/>
          </a:prstGeom>
          <a:noFill/>
          <a:ln w="9525">
            <a:noFill/>
            <a:miter lim="800000"/>
            <a:headEnd/>
            <a:tailEnd/>
          </a:ln>
        </p:spPr>
      </p:pic>
      <p:pic>
        <p:nvPicPr>
          <p:cNvPr id="7" name="Рисунок 6"/>
          <p:cNvPicPr/>
          <p:nvPr/>
        </p:nvPicPr>
        <p:blipFill>
          <a:blip r:embed="rId8" cstate="print"/>
          <a:srcRect/>
          <a:stretch>
            <a:fillRect/>
          </a:stretch>
        </p:blipFill>
        <p:spPr bwMode="auto">
          <a:xfrm>
            <a:off x="642910" y="1785926"/>
            <a:ext cx="1928816"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3042" y="357166"/>
            <a:ext cx="7043758" cy="5952194"/>
          </a:xfrm>
        </p:spPr>
        <p:txBody>
          <a:bodyPr>
            <a:normAutofit fontScale="92500" lnSpcReduction="10000"/>
          </a:bodyPr>
          <a:lstStyle/>
          <a:p>
            <a:pPr>
              <a:buNone/>
            </a:pPr>
            <a:r>
              <a:rPr lang="ru-RU" dirty="0" smtClean="0"/>
              <a:t>		Сначала проводится общее обсуждение, чтобы дети выяснили, что они уже знают об определенном предмете или явлении. 	Воспитатель записывает ответы на большом листе ватмана, чтобы группа могла их видеть. Нужно записывать ответы всех детей и указывать рядом их имена. </a:t>
            </a:r>
          </a:p>
          <a:p>
            <a:pPr>
              <a:buNone/>
            </a:pPr>
            <a:r>
              <a:rPr lang="ru-RU" dirty="0" smtClean="0"/>
              <a:t>		Затем воспитатель задает второй вопрос: </a:t>
            </a:r>
            <a:r>
              <a:rPr lang="ru-RU" i="1" dirty="0" smtClean="0"/>
              <a:t>Что мы хотим узнать! </a:t>
            </a:r>
            <a:r>
              <a:rPr lang="ru-RU" dirty="0" smtClean="0"/>
              <a:t>Ответы снова записываются, причем независимо от того что они могут показаться глупыми или нелогичны­ми. </a:t>
            </a:r>
          </a:p>
          <a:p>
            <a:pPr>
              <a:buNone/>
            </a:pPr>
            <a:r>
              <a:rPr lang="ru-RU" dirty="0" smtClean="0"/>
              <a:t>		Когда все дети выскажутся, воспитатель спрашивает: </a:t>
            </a:r>
            <a:r>
              <a:rPr lang="ru-RU" i="1" dirty="0" smtClean="0"/>
              <a:t>Как нам найти ответы на вопросы?</a:t>
            </a:r>
            <a:endParaRPr lang="ru-RU" dirty="0"/>
          </a:p>
        </p:txBody>
      </p:sp>
      <p:pic>
        <p:nvPicPr>
          <p:cNvPr id="5" name="Рисунок 4"/>
          <p:cNvPicPr/>
          <p:nvPr/>
        </p:nvPicPr>
        <p:blipFill>
          <a:blip r:embed="rId2" cstate="print"/>
          <a:srcRect/>
          <a:stretch>
            <a:fillRect/>
          </a:stretch>
        </p:blipFill>
        <p:spPr bwMode="auto">
          <a:xfrm>
            <a:off x="142844" y="142852"/>
            <a:ext cx="200026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00B0F0"/>
                </a:solidFill>
              </a:rPr>
              <a:t>Способы сбора информации:</a:t>
            </a:r>
            <a:endParaRPr lang="ru-RU" dirty="0">
              <a:solidFill>
                <a:srgbClr val="00B0F0"/>
              </a:solidFill>
            </a:endParaRPr>
          </a:p>
        </p:txBody>
      </p:sp>
      <p:sp>
        <p:nvSpPr>
          <p:cNvPr id="3" name="Содержимое 2"/>
          <p:cNvSpPr>
            <a:spLocks noGrp="1"/>
          </p:cNvSpPr>
          <p:nvPr>
            <p:ph idx="1"/>
          </p:nvPr>
        </p:nvSpPr>
        <p:spPr/>
        <p:txBody>
          <a:bodyPr>
            <a:normAutofit/>
          </a:bodyPr>
          <a:lstStyle/>
          <a:p>
            <a:pPr>
              <a:buFont typeface="Wingdings" pitchFamily="2" charset="2"/>
              <a:buChar char="Ø"/>
            </a:pPr>
            <a:r>
              <a:rPr lang="ru-RU" sz="3600" dirty="0" smtClean="0"/>
              <a:t>Чтение книг;</a:t>
            </a:r>
          </a:p>
          <a:p>
            <a:pPr>
              <a:buFont typeface="Wingdings" pitchFamily="2" charset="2"/>
              <a:buChar char="Ø"/>
            </a:pPr>
            <a:r>
              <a:rPr lang="ru-RU" sz="3600" dirty="0" smtClean="0"/>
              <a:t>Обращение к родителям;</a:t>
            </a:r>
          </a:p>
          <a:p>
            <a:pPr>
              <a:buFont typeface="Wingdings" pitchFamily="2" charset="2"/>
              <a:buChar char="Ø"/>
            </a:pPr>
            <a:r>
              <a:rPr lang="ru-RU" sz="3600" dirty="0" smtClean="0"/>
              <a:t>Обращение  к специалистам;</a:t>
            </a:r>
          </a:p>
          <a:p>
            <a:pPr>
              <a:buFont typeface="Wingdings" pitchFamily="2" charset="2"/>
              <a:buChar char="Ø"/>
            </a:pPr>
            <a:r>
              <a:rPr lang="ru-RU" sz="3600" dirty="0" smtClean="0"/>
              <a:t> Проведение экспериментов;</a:t>
            </a:r>
          </a:p>
          <a:p>
            <a:pPr>
              <a:buFont typeface="Wingdings" pitchFamily="2" charset="2"/>
              <a:buChar char="Ø"/>
            </a:pPr>
            <a:r>
              <a:rPr lang="ru-RU" sz="3600" dirty="0" smtClean="0"/>
              <a:t>Проведение тематических экскурсий;</a:t>
            </a:r>
          </a:p>
          <a:p>
            <a:pPr>
              <a:buFont typeface="Wingdings" pitchFamily="2" charset="2"/>
              <a:buChar char="Ø"/>
            </a:pPr>
            <a:r>
              <a:rPr lang="ru-RU" sz="3600" dirty="0" smtClean="0"/>
              <a:t>Воссоздание предмета или события.</a:t>
            </a:r>
            <a:endParaRPr lang="ru-RU" sz="3600" dirty="0"/>
          </a:p>
        </p:txBody>
      </p:sp>
      <p:pic>
        <p:nvPicPr>
          <p:cNvPr id="1027" name="Picture 3"/>
          <p:cNvPicPr>
            <a:picLocks noChangeAspect="1" noChangeArrowheads="1"/>
          </p:cNvPicPr>
          <p:nvPr/>
        </p:nvPicPr>
        <p:blipFill>
          <a:blip r:embed="rId2"/>
          <a:srcRect/>
          <a:stretch>
            <a:fillRect/>
          </a:stretch>
        </p:blipFill>
        <p:spPr bwMode="auto">
          <a:xfrm>
            <a:off x="6357950" y="1500174"/>
            <a:ext cx="2046819" cy="12144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3">
                                            <p:txEl>
                                              <p:pRg st="1" end="1"/>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xEl>
                                              <p:pRg st="2" end="2"/>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3">
                                            <p:txEl>
                                              <p:pRg st="3" end="3"/>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3">
                                            <p:txEl>
                                              <p:pRg st="4" end="4"/>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Ответы на вопрос </a:t>
            </a:r>
            <a:r>
              <a:rPr lang="ru-RU" i="1" dirty="0" smtClean="0"/>
              <a:t>Что мы узнали? </a:t>
            </a:r>
            <a:r>
              <a:rPr lang="ru-RU" dirty="0" smtClean="0"/>
              <a:t>дают воспитателю понять, чему научились дети. Анализ отдельных занятий позволяет улучшить будущие проекты. Воспитатель должен ответить на следующие вопросы: </a:t>
            </a:r>
          </a:p>
          <a:p>
            <a:pPr>
              <a:buFont typeface="Wingdings" pitchFamily="2" charset="2"/>
              <a:buChar char="ü"/>
            </a:pPr>
            <a:r>
              <a:rPr lang="ru-RU" i="1" dirty="0" smtClean="0"/>
              <a:t>Какая часть проекта оказалась наиболее удачной? </a:t>
            </a:r>
          </a:p>
          <a:p>
            <a:pPr>
              <a:buFont typeface="Wingdings" pitchFamily="2" charset="2"/>
              <a:buChar char="ü"/>
            </a:pPr>
            <a:r>
              <a:rPr lang="ru-RU" i="1" dirty="0" smtClean="0"/>
              <a:t>Что нужно изменить в следующий раз?</a:t>
            </a:r>
          </a:p>
          <a:p>
            <a:pPr>
              <a:buFont typeface="Wingdings" pitchFamily="2" charset="2"/>
              <a:buChar char="ü"/>
            </a:pPr>
            <a:r>
              <a:rPr lang="ru-RU" i="1" dirty="0" smtClean="0"/>
              <a:t> Чему научились дети?</a:t>
            </a:r>
          </a:p>
          <a:p>
            <a:pPr>
              <a:buFont typeface="Wingdings" pitchFamily="2" charset="2"/>
              <a:buChar char="ü"/>
            </a:pPr>
            <a:r>
              <a:rPr lang="ru-RU" i="1" dirty="0" smtClean="0"/>
              <a:t> Что не удалось? Почему?</a:t>
            </a:r>
            <a:endParaRPr lang="ru-RU" dirty="0" smtClean="0"/>
          </a:p>
          <a:p>
            <a:endParaRPr lang="ru-RU" dirty="0"/>
          </a:p>
        </p:txBody>
      </p:sp>
      <p:pic>
        <p:nvPicPr>
          <p:cNvPr id="2050" name="Picture 2"/>
          <p:cNvPicPr>
            <a:picLocks noChangeAspect="1" noChangeArrowheads="1"/>
          </p:cNvPicPr>
          <p:nvPr/>
        </p:nvPicPr>
        <p:blipFill>
          <a:blip r:embed="rId2"/>
          <a:srcRect/>
          <a:stretch>
            <a:fillRect/>
          </a:stretch>
        </p:blipFill>
        <p:spPr bwMode="auto">
          <a:xfrm>
            <a:off x="3786181" y="500042"/>
            <a:ext cx="1607355"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85728"/>
            <a:ext cx="6615130" cy="1643074"/>
          </a:xfrm>
        </p:spPr>
        <p:txBody>
          <a:bodyPr>
            <a:normAutofit fontScale="90000"/>
          </a:bodyPr>
          <a:lstStyle/>
          <a:p>
            <a:r>
              <a:rPr lang="ru-RU" sz="3100" dirty="0" smtClean="0">
                <a:solidFill>
                  <a:srgbClr val="FFFF00"/>
                </a:solidFill>
              </a:rPr>
              <a:t>Результаты каждого проекта обсуждаются вместе со всей группой. Можно задать детям следующие вопросы:</a:t>
            </a:r>
            <a:r>
              <a:rPr lang="ru-RU" dirty="0" smtClean="0"/>
              <a:t/>
            </a:r>
            <a:br>
              <a:rPr lang="ru-RU" dirty="0" smtClean="0"/>
            </a:br>
            <a:endParaRPr lang="ru-RU" dirty="0"/>
          </a:p>
        </p:txBody>
      </p:sp>
      <p:sp>
        <p:nvSpPr>
          <p:cNvPr id="3" name="Содержимое 2"/>
          <p:cNvSpPr>
            <a:spLocks noGrp="1"/>
          </p:cNvSpPr>
          <p:nvPr>
            <p:ph idx="1"/>
          </p:nvPr>
        </p:nvSpPr>
        <p:spPr/>
        <p:txBody>
          <a:bodyPr>
            <a:noAutofit/>
          </a:bodyPr>
          <a:lstStyle/>
          <a:p>
            <a:pPr lvl="0"/>
            <a:r>
              <a:rPr lang="ru-RU" sz="3600" dirty="0" smtClean="0"/>
              <a:t>Узнали ли вы что-нибудь, чего не знали раньше?</a:t>
            </a:r>
          </a:p>
          <a:p>
            <a:pPr lvl="0"/>
            <a:r>
              <a:rPr lang="ru-RU" sz="3600" dirty="0" smtClean="0"/>
              <a:t>Узнали ли вы что-нибудь, что вас удивило?</a:t>
            </a:r>
          </a:p>
          <a:p>
            <a:pPr lvl="0"/>
            <a:r>
              <a:rPr lang="ru-RU" sz="3600" dirty="0" smtClean="0"/>
              <a:t>Какое из занятий понравилось вам больше всего?</a:t>
            </a:r>
          </a:p>
          <a:p>
            <a:pPr lvl="0"/>
            <a:r>
              <a:rPr lang="ru-RU" sz="3600" dirty="0" smtClean="0"/>
              <a:t>Что нужно изменить в организации следующего проекта?</a:t>
            </a:r>
          </a:p>
          <a:p>
            <a:endParaRPr lang="ru-RU" sz="3600" dirty="0"/>
          </a:p>
        </p:txBody>
      </p:sp>
      <p:pic>
        <p:nvPicPr>
          <p:cNvPr id="3074" name="Picture 2"/>
          <p:cNvPicPr>
            <a:picLocks noChangeAspect="1" noChangeArrowheads="1"/>
          </p:cNvPicPr>
          <p:nvPr/>
        </p:nvPicPr>
        <p:blipFill>
          <a:blip r:embed="rId2"/>
          <a:srcRect/>
          <a:stretch>
            <a:fillRect/>
          </a:stretch>
        </p:blipFill>
        <p:spPr bwMode="auto">
          <a:xfrm>
            <a:off x="571472" y="285728"/>
            <a:ext cx="1714512"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92500"/>
          </a:bodyPr>
          <a:lstStyle/>
          <a:p>
            <a:pPr>
              <a:buNone/>
            </a:pPr>
            <a:r>
              <a:rPr lang="ru-RU" dirty="0" smtClean="0"/>
              <a:t>		В специальной книге дети могут оценить каждый этап реализации проекта, иллюстрируя повествование рисунками, текстами, записанными под диктовку. В книге о проекте должно быть также отмечено участие в его реализации родителей.</a:t>
            </a:r>
          </a:p>
          <a:p>
            <a:pPr>
              <a:buNone/>
            </a:pPr>
            <a:r>
              <a:rPr lang="ru-RU" dirty="0" smtClean="0"/>
              <a:t>		Подводя итоги, воспитатель продумывает, как можно изменить организацию занятий для их улучшения; как индивидуализировать занятия для каждого ребенка; как включить в реализацию проекта детей с особыми потребностями; какие занятия можно организо­вать в будущем.</a:t>
            </a:r>
          </a:p>
          <a:p>
            <a:pPr>
              <a:buNone/>
            </a:pPr>
            <a:r>
              <a:rPr lang="ru-RU" dirty="0" smtClean="0"/>
              <a:t>		Для документирования осуществляемых проектов ведется журнал тематических планов, например.</a:t>
            </a:r>
          </a:p>
          <a:p>
            <a:endParaRPr lang="ru-RU" dirty="0"/>
          </a:p>
        </p:txBody>
      </p:sp>
      <p:pic>
        <p:nvPicPr>
          <p:cNvPr id="4098" name="Picture 2"/>
          <p:cNvPicPr>
            <a:picLocks noChangeAspect="1" noChangeArrowheads="1"/>
          </p:cNvPicPr>
          <p:nvPr/>
        </p:nvPicPr>
        <p:blipFill>
          <a:blip r:embed="rId3"/>
          <a:srcRect/>
          <a:stretch>
            <a:fillRect/>
          </a:stretch>
        </p:blipFill>
        <p:spPr bwMode="auto">
          <a:xfrm>
            <a:off x="3786182" y="5643578"/>
            <a:ext cx="1428750"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00B050"/>
                </a:solidFill>
              </a:rPr>
              <a:t>План тематического проекта</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380690"/>
          </a:xfrm>
        </p:spPr>
        <p:txBody>
          <a:bodyPr>
            <a:noAutofit/>
          </a:bodyPr>
          <a:lstStyle/>
          <a:p>
            <a:pPr>
              <a:buNone/>
            </a:pPr>
            <a:r>
              <a:rPr lang="ru-RU" sz="2400" dirty="0" smtClean="0"/>
              <a:t>1. Тема и ее происхождение </a:t>
            </a:r>
          </a:p>
          <a:p>
            <a:pPr lvl="0">
              <a:buNone/>
            </a:pPr>
            <a:r>
              <a:rPr lang="ru-RU" sz="2400" dirty="0" smtClean="0"/>
              <a:t>2. Смежные занятия и понятия, которые можно изучать в ходе реализации проекта </a:t>
            </a:r>
          </a:p>
          <a:p>
            <a:pPr lvl="0">
              <a:buNone/>
            </a:pPr>
            <a:r>
              <a:rPr lang="ru-RU" sz="2400" dirty="0" smtClean="0"/>
              <a:t>3. Необходимые материалы </a:t>
            </a:r>
          </a:p>
          <a:p>
            <a:pPr>
              <a:buNone/>
            </a:pPr>
            <a:r>
              <a:rPr lang="ru-RU" sz="2400" dirty="0" smtClean="0"/>
              <a:t>4. Вопросы детям по предлагаемому проекту: Что мы знаем?</a:t>
            </a:r>
          </a:p>
          <a:p>
            <a:pPr>
              <a:buNone/>
            </a:pPr>
            <a:r>
              <a:rPr lang="ru-RU" sz="2400" dirty="0" smtClean="0"/>
              <a:t>Что мы хотим узнать? </a:t>
            </a:r>
          </a:p>
          <a:p>
            <a:pPr>
              <a:buNone/>
            </a:pPr>
            <a:r>
              <a:rPr lang="ru-RU" sz="2400" dirty="0" smtClean="0"/>
              <a:t>Как нам найти ответы на наши вопросы?</a:t>
            </a:r>
          </a:p>
          <a:p>
            <a:pPr lvl="0">
              <a:buNone/>
            </a:pPr>
            <a:r>
              <a:rPr lang="ru-RU" sz="2400" dirty="0" smtClean="0"/>
              <a:t>5. Оценка. Что нового узнали дети? (С точки зрения детей и</a:t>
            </a:r>
            <a:br>
              <a:rPr lang="ru-RU" sz="2400" dirty="0" smtClean="0"/>
            </a:br>
            <a:r>
              <a:rPr lang="ru-RU" sz="2400" dirty="0" smtClean="0"/>
              <a:t>воспитателя.) </a:t>
            </a:r>
          </a:p>
          <a:p>
            <a:pPr lvl="0">
              <a:buNone/>
            </a:pPr>
            <a:r>
              <a:rPr lang="ru-RU" sz="2400" dirty="0" smtClean="0"/>
              <a:t>6. Предложения по расширению и совершенствованию проекта.</a:t>
            </a:r>
          </a:p>
          <a:p>
            <a:pPr>
              <a:buNone/>
            </a:pPr>
            <a:r>
              <a:rPr lang="ru-RU" sz="2400" dirty="0" smtClean="0"/>
              <a:t> </a:t>
            </a:r>
          </a:p>
          <a:p>
            <a:pPr>
              <a:buNone/>
            </a:pP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7072330" y="3071810"/>
            <a:ext cx="1643074" cy="12323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solidFill>
                  <a:srgbClr val="FFFF00"/>
                </a:solidFill>
              </a:rPr>
              <a:t>Планирование проектной деятельности можно оформить в виде таблицы: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285720" y="1571612"/>
          <a:ext cx="8401077" cy="5183142"/>
        </p:xfrm>
        <a:graphic>
          <a:graphicData uri="http://schemas.openxmlformats.org/drawingml/2006/table">
            <a:tbl>
              <a:tblPr firstRow="1" bandRow="1">
                <a:tableStyleId>{5C22544A-7EE6-4342-B048-85BDC9FD1C3A}</a:tableStyleId>
              </a:tblPr>
              <a:tblGrid>
                <a:gridCol w="2946553"/>
                <a:gridCol w="1027868"/>
                <a:gridCol w="890819"/>
                <a:gridCol w="890819"/>
                <a:gridCol w="890819"/>
                <a:gridCol w="1027868"/>
                <a:gridCol w="726331"/>
              </a:tblGrid>
              <a:tr h="887786">
                <a:tc>
                  <a:txBody>
                    <a:bodyPr/>
                    <a:lstStyle/>
                    <a:p>
                      <a:pPr algn="just">
                        <a:lnSpc>
                          <a:spcPct val="115000"/>
                        </a:lnSpc>
                        <a:spcAft>
                          <a:spcPts val="0"/>
                        </a:spcAft>
                      </a:pPr>
                      <a:r>
                        <a:rPr lang="ru-RU" sz="1800" b="1" i="1" dirty="0">
                          <a:latin typeface="Times New Roman"/>
                          <a:ea typeface="Times New Roman"/>
                        </a:rPr>
                        <a:t>Дни недели</a:t>
                      </a:r>
                      <a:endParaRPr lang="ru-RU" sz="1800" dirty="0">
                        <a:latin typeface="Times New Roman"/>
                        <a:ea typeface="Times New Roman"/>
                      </a:endParaRPr>
                    </a:p>
                    <a:p>
                      <a:pPr algn="just">
                        <a:lnSpc>
                          <a:spcPct val="115000"/>
                        </a:lnSpc>
                        <a:spcAft>
                          <a:spcPts val="1000"/>
                        </a:spcAft>
                      </a:pPr>
                      <a:r>
                        <a:rPr lang="ru-RU" sz="1800" b="1" i="1" dirty="0">
                          <a:latin typeface="Times New Roman"/>
                          <a:ea typeface="Times New Roman"/>
                        </a:rPr>
                        <a:t>Виды деятельности</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err="1">
                          <a:latin typeface="Times New Roman"/>
                          <a:ea typeface="Times New Roman"/>
                        </a:rPr>
                        <a:t>Пн</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a:latin typeface="Times New Roman"/>
                          <a:ea typeface="Times New Roman"/>
                        </a:rPr>
                        <a:t>Вт</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a:latin typeface="Times New Roman"/>
                          <a:ea typeface="Times New Roman"/>
                        </a:rPr>
                        <a:t>Ср</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err="1">
                          <a:latin typeface="Times New Roman"/>
                          <a:ea typeface="Times New Roman"/>
                        </a:rPr>
                        <a:t>Чт</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err="1">
                          <a:latin typeface="Times New Roman"/>
                          <a:ea typeface="Times New Roman"/>
                        </a:rPr>
                        <a:t>Пт</a:t>
                      </a:r>
                      <a:endParaRPr lang="ru-RU" sz="1800" dirty="0">
                        <a:latin typeface="Times New Roman"/>
                        <a:ea typeface="Times New Roman"/>
                      </a:endParaRPr>
                    </a:p>
                  </a:txBody>
                  <a:tcPr marL="66675" marR="66675" marT="66675" marB="66675"/>
                </a:tc>
                <a:tc>
                  <a:txBody>
                    <a:bodyPr/>
                    <a:lstStyle/>
                    <a:p>
                      <a:pPr algn="just">
                        <a:lnSpc>
                          <a:spcPct val="115000"/>
                        </a:lnSpc>
                        <a:spcAft>
                          <a:spcPts val="0"/>
                        </a:spcAft>
                      </a:pPr>
                      <a:endParaRPr lang="ru-RU" sz="1800" dirty="0">
                        <a:latin typeface="Times New Roman"/>
                        <a:ea typeface="Times New Roman"/>
                      </a:endParaRPr>
                    </a:p>
                    <a:p>
                      <a:pPr algn="just">
                        <a:lnSpc>
                          <a:spcPct val="115000"/>
                        </a:lnSpc>
                        <a:spcAft>
                          <a:spcPts val="1000"/>
                        </a:spcAft>
                      </a:pPr>
                      <a:r>
                        <a:rPr lang="ru-RU" sz="1800" b="1" i="1" dirty="0" err="1">
                          <a:latin typeface="Times New Roman"/>
                          <a:ea typeface="Times New Roman"/>
                        </a:rPr>
                        <a:t>Вых</a:t>
                      </a:r>
                      <a:endParaRPr lang="ru-RU" sz="1800" dirty="0">
                        <a:latin typeface="Times New Roman"/>
                        <a:ea typeface="Times New Roman"/>
                      </a:endParaRPr>
                    </a:p>
                  </a:txBody>
                  <a:tcPr marL="66675" marR="66675" marT="66675" marB="66675"/>
                </a:tc>
              </a:tr>
              <a:tr h="430763">
                <a:tc>
                  <a:txBody>
                    <a:bodyPr/>
                    <a:lstStyle/>
                    <a:p>
                      <a:pPr algn="just">
                        <a:lnSpc>
                          <a:spcPct val="115000"/>
                        </a:lnSpc>
                        <a:spcAft>
                          <a:spcPts val="1000"/>
                        </a:spcAft>
                      </a:pPr>
                      <a:r>
                        <a:rPr lang="ru-RU" sz="1800">
                          <a:latin typeface="Times New Roman"/>
                          <a:ea typeface="Times New Roman"/>
                        </a:rPr>
                        <a:t>Познавательная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430763">
                <a:tc>
                  <a:txBody>
                    <a:bodyPr/>
                    <a:lstStyle/>
                    <a:p>
                      <a:pPr algn="just">
                        <a:lnSpc>
                          <a:spcPct val="115000"/>
                        </a:lnSpc>
                        <a:spcAft>
                          <a:spcPts val="1000"/>
                        </a:spcAft>
                      </a:pPr>
                      <a:r>
                        <a:rPr lang="ru-RU" sz="1800">
                          <a:latin typeface="Times New Roman"/>
                          <a:ea typeface="Times New Roman"/>
                        </a:rPr>
                        <a:t>Продуктивная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643490">
                <a:tc>
                  <a:txBody>
                    <a:bodyPr/>
                    <a:lstStyle/>
                    <a:p>
                      <a:pPr algn="just">
                        <a:lnSpc>
                          <a:spcPct val="115000"/>
                        </a:lnSpc>
                        <a:spcAft>
                          <a:spcPts val="1000"/>
                        </a:spcAft>
                      </a:pPr>
                      <a:r>
                        <a:rPr lang="ru-RU" sz="1800">
                          <a:latin typeface="Times New Roman"/>
                          <a:ea typeface="Times New Roman"/>
                        </a:rPr>
                        <a:t>Исследовательская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430763">
                <a:tc>
                  <a:txBody>
                    <a:bodyPr/>
                    <a:lstStyle/>
                    <a:p>
                      <a:pPr algn="just">
                        <a:lnSpc>
                          <a:spcPct val="115000"/>
                        </a:lnSpc>
                        <a:spcAft>
                          <a:spcPts val="1000"/>
                        </a:spcAft>
                      </a:pPr>
                      <a:r>
                        <a:rPr lang="ru-RU" sz="1800">
                          <a:latin typeface="Times New Roman"/>
                          <a:ea typeface="Times New Roman"/>
                        </a:rPr>
                        <a:t>Игровая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643490">
                <a:tc>
                  <a:txBody>
                    <a:bodyPr/>
                    <a:lstStyle/>
                    <a:p>
                      <a:pPr algn="just">
                        <a:lnSpc>
                          <a:spcPct val="115000"/>
                        </a:lnSpc>
                        <a:spcAft>
                          <a:spcPts val="1000"/>
                        </a:spcAft>
                      </a:pPr>
                      <a:r>
                        <a:rPr lang="ru-RU" sz="1800">
                          <a:latin typeface="Times New Roman"/>
                          <a:ea typeface="Times New Roman"/>
                        </a:rPr>
                        <a:t>Коммуникативная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430763">
                <a:tc>
                  <a:txBody>
                    <a:bodyPr/>
                    <a:lstStyle/>
                    <a:p>
                      <a:pPr algn="just">
                        <a:lnSpc>
                          <a:spcPct val="115000"/>
                        </a:lnSpc>
                        <a:spcAft>
                          <a:spcPts val="1000"/>
                        </a:spcAft>
                      </a:pPr>
                      <a:r>
                        <a:rPr lang="ru-RU" sz="1800">
                          <a:latin typeface="Times New Roman"/>
                          <a:ea typeface="Times New Roman"/>
                        </a:rPr>
                        <a:t>Трудовая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643490">
                <a:tc>
                  <a:txBody>
                    <a:bodyPr/>
                    <a:lstStyle/>
                    <a:p>
                      <a:pPr algn="just">
                        <a:lnSpc>
                          <a:spcPct val="115000"/>
                        </a:lnSpc>
                        <a:spcAft>
                          <a:spcPts val="1000"/>
                        </a:spcAft>
                      </a:pPr>
                      <a:r>
                        <a:rPr lang="ru-RU" sz="1800">
                          <a:latin typeface="Times New Roman"/>
                          <a:ea typeface="Times New Roman"/>
                        </a:rPr>
                        <a:t>Музыкально-художественная</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r h="430763">
                <a:tc>
                  <a:txBody>
                    <a:bodyPr/>
                    <a:lstStyle/>
                    <a:p>
                      <a:pPr algn="just">
                        <a:lnSpc>
                          <a:spcPct val="115000"/>
                        </a:lnSpc>
                        <a:spcAft>
                          <a:spcPts val="1000"/>
                        </a:spcAft>
                      </a:pPr>
                      <a:r>
                        <a:rPr lang="ru-RU" sz="1800">
                          <a:latin typeface="Times New Roman"/>
                          <a:ea typeface="Times New Roman"/>
                        </a:rPr>
                        <a:t>Чтение</a:t>
                      </a: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a:latin typeface="Times New Roman"/>
                      </a:endParaRPr>
                    </a:p>
                  </a:txBody>
                  <a:tcPr marL="66675" marR="66675" marT="66675" marB="66675"/>
                </a:tc>
                <a:tc>
                  <a:txBody>
                    <a:bodyPr/>
                    <a:lstStyle/>
                    <a:p>
                      <a:endParaRPr lang="ru-RU" sz="1800" dirty="0">
                        <a:latin typeface="Times New Roman"/>
                      </a:endParaRPr>
                    </a:p>
                  </a:txBody>
                  <a:tcPr marL="66675" marR="66675" marT="66675" marB="66675"/>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1357322"/>
          </a:xfrm>
        </p:spPr>
        <p:txBody>
          <a:bodyPr>
            <a:normAutofit fontScale="90000"/>
          </a:bodyPr>
          <a:lstStyle/>
          <a:p>
            <a:r>
              <a:rPr lang="ru-RU" sz="3100" dirty="0" smtClean="0">
                <a:solidFill>
                  <a:srgbClr val="92D050"/>
                </a:solidFill>
              </a:rPr>
              <a:t>Е.С. Евдокимова предлагает свой вариант классификаций типов проектов, актуальных для дошкольного образования:</a:t>
            </a:r>
            <a:r>
              <a:rPr lang="ru-RU" dirty="0" smtClean="0"/>
              <a:t/>
            </a:r>
            <a:br>
              <a:rPr lang="ru-RU" dirty="0" smtClean="0"/>
            </a:br>
            <a:endParaRPr lang="ru-RU" dirty="0"/>
          </a:p>
        </p:txBody>
      </p:sp>
      <p:sp>
        <p:nvSpPr>
          <p:cNvPr id="3" name="Содержимое 2"/>
          <p:cNvSpPr>
            <a:spLocks noGrp="1"/>
          </p:cNvSpPr>
          <p:nvPr>
            <p:ph idx="1"/>
          </p:nvPr>
        </p:nvSpPr>
        <p:spPr>
          <a:xfrm>
            <a:off x="0" y="1285860"/>
            <a:ext cx="9144000" cy="5572140"/>
          </a:xfrm>
        </p:spPr>
        <p:txBody>
          <a:bodyPr>
            <a:normAutofit fontScale="85000" lnSpcReduction="20000"/>
          </a:bodyPr>
          <a:lstStyle/>
          <a:p>
            <a:r>
              <a:rPr lang="ru-RU" dirty="0" smtClean="0"/>
              <a:t>1. </a:t>
            </a:r>
            <a:r>
              <a:rPr lang="ru-RU" b="1" dirty="0" smtClean="0"/>
              <a:t>По доминирующему методу</a:t>
            </a:r>
            <a:r>
              <a:rPr lang="ru-RU" dirty="0" smtClean="0"/>
              <a:t>: исследовательские, информационные, творческие, игровые, приключенческие, практико-ориентированные.</a:t>
            </a:r>
            <a:br>
              <a:rPr lang="ru-RU" dirty="0" smtClean="0"/>
            </a:br>
            <a:r>
              <a:rPr lang="ru-RU" dirty="0" smtClean="0"/>
              <a:t>2. </a:t>
            </a:r>
            <a:r>
              <a:rPr lang="ru-RU" b="1" dirty="0" smtClean="0"/>
              <a:t>По характеру содержания</a:t>
            </a:r>
            <a:r>
              <a:rPr lang="ru-RU" dirty="0" smtClean="0"/>
              <a:t>: включают ребенка и его семью, ребенка и природу, ребенка и рукотворный мир, ребенка, общество и культуру.</a:t>
            </a:r>
            <a:br>
              <a:rPr lang="ru-RU" dirty="0" smtClean="0"/>
            </a:br>
            <a:r>
              <a:rPr lang="ru-RU" dirty="0" smtClean="0"/>
              <a:t>3. </a:t>
            </a:r>
            <a:r>
              <a:rPr lang="ru-RU" b="1" dirty="0" smtClean="0"/>
              <a:t>По характеру участия ребенка в проекте: </a:t>
            </a:r>
            <a:r>
              <a:rPr lang="ru-RU" dirty="0" smtClean="0"/>
              <a:t>заказчик, эксперт, исполнитель, участник от зарождения идеи до получения результата.</a:t>
            </a:r>
            <a:br>
              <a:rPr lang="ru-RU" dirty="0" smtClean="0"/>
            </a:br>
            <a:r>
              <a:rPr lang="ru-RU" dirty="0" smtClean="0"/>
              <a:t>4. </a:t>
            </a:r>
            <a:r>
              <a:rPr lang="ru-RU" b="1" dirty="0" smtClean="0"/>
              <a:t>По характеру контактов</a:t>
            </a:r>
            <a:r>
              <a:rPr lang="ru-RU" dirty="0" smtClean="0"/>
              <a:t>: осуществляется  внутри одной возрастной группы, в контакте с другой возрастной группой, внутри ДОУ, в контакте с семьей, учреждениями культуры, общественными организациями (открытый проект)</a:t>
            </a:r>
            <a:br>
              <a:rPr lang="ru-RU" dirty="0" smtClean="0"/>
            </a:br>
            <a:r>
              <a:rPr lang="ru-RU" dirty="0" smtClean="0"/>
              <a:t>5. </a:t>
            </a:r>
            <a:r>
              <a:rPr lang="ru-RU" b="1" dirty="0" smtClean="0"/>
              <a:t>По количеству участников</a:t>
            </a:r>
            <a:r>
              <a:rPr lang="ru-RU" dirty="0" smtClean="0"/>
              <a:t>: индивидуальный, парный, групповой и фронтальный.</a:t>
            </a:r>
            <a:br>
              <a:rPr lang="ru-RU" dirty="0" smtClean="0"/>
            </a:br>
            <a:r>
              <a:rPr lang="ru-RU" dirty="0" smtClean="0"/>
              <a:t>6. </a:t>
            </a:r>
            <a:r>
              <a:rPr lang="ru-RU" b="1" dirty="0" smtClean="0"/>
              <a:t>По продолжительности</a:t>
            </a:r>
            <a:r>
              <a:rPr lang="ru-RU" dirty="0" smtClean="0"/>
              <a:t>: краткосрочный, средней продолжительности и долгосрочный.</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8"/>
          </a:xfrm>
        </p:spPr>
        <p:txBody>
          <a:bodyPr>
            <a:normAutofit fontScale="90000"/>
          </a:bodyPr>
          <a:lstStyle/>
          <a:p>
            <a:r>
              <a:rPr lang="ru-RU" sz="3100" dirty="0" smtClean="0">
                <a:solidFill>
                  <a:srgbClr val="92D050"/>
                </a:solidFill>
              </a:rPr>
              <a:t>В практике современных ДОУ чаще используются следующие виды проектов:</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lvl="0">
              <a:buNone/>
            </a:pPr>
            <a:r>
              <a:rPr lang="ru-RU" b="1" dirty="0" smtClean="0"/>
              <a:t>1. </a:t>
            </a:r>
            <a:r>
              <a:rPr lang="ru-RU" b="1" dirty="0" err="1" smtClean="0"/>
              <a:t>исследовательско-творческие</a:t>
            </a:r>
            <a:r>
              <a:rPr lang="ru-RU" b="1" dirty="0" smtClean="0"/>
              <a:t>:</a:t>
            </a:r>
            <a:r>
              <a:rPr lang="ru-RU" dirty="0" smtClean="0"/>
              <a:t> </a:t>
            </a:r>
          </a:p>
          <a:p>
            <a:pPr lvl="0">
              <a:buNone/>
            </a:pPr>
            <a:r>
              <a:rPr lang="ru-RU" dirty="0" smtClean="0"/>
              <a:t>дети экспериментируют, а затем результаты оформляют в виде газет, драматизации, детского дизайна;</a:t>
            </a:r>
          </a:p>
          <a:p>
            <a:pPr lvl="0">
              <a:buNone/>
            </a:pPr>
            <a:r>
              <a:rPr lang="ru-RU" b="1" dirty="0" smtClean="0"/>
              <a:t>2. </a:t>
            </a:r>
            <a:r>
              <a:rPr lang="ru-RU" b="1" dirty="0" err="1" smtClean="0"/>
              <a:t>ролево-игровые</a:t>
            </a:r>
            <a:r>
              <a:rPr lang="ru-RU" b="1" dirty="0" smtClean="0"/>
              <a:t>: </a:t>
            </a:r>
          </a:p>
          <a:p>
            <a:pPr lvl="0">
              <a:buNone/>
            </a:pPr>
            <a:r>
              <a:rPr lang="ru-RU" dirty="0" smtClean="0"/>
              <a:t>с элементами творческих игр, когда дети входят в образ персонажей сказки и решают по-своему поставленные проблемы</a:t>
            </a:r>
          </a:p>
          <a:p>
            <a:pPr lvl="0">
              <a:buNone/>
            </a:pPr>
            <a:r>
              <a:rPr lang="ru-RU" b="1" dirty="0" smtClean="0"/>
              <a:t>3. </a:t>
            </a:r>
            <a:r>
              <a:rPr lang="ru-RU" b="1" dirty="0" err="1" smtClean="0"/>
              <a:t>информационно-практико-ориентированные</a:t>
            </a:r>
            <a:r>
              <a:rPr lang="ru-RU" b="1" dirty="0" smtClean="0"/>
              <a:t>: </a:t>
            </a:r>
            <a:r>
              <a:rPr lang="ru-RU" dirty="0" smtClean="0"/>
              <a:t>дети собирают информацию и реализуют её, ориентируясь на социальные интересы </a:t>
            </a:r>
          </a:p>
          <a:p>
            <a:pPr lvl="0">
              <a:buNone/>
            </a:pPr>
            <a:r>
              <a:rPr lang="ru-RU" b="1" dirty="0" smtClean="0"/>
              <a:t>4. творческие</a:t>
            </a:r>
            <a:endParaRPr lang="ru-RU" dirty="0" smtClean="0"/>
          </a:p>
          <a:p>
            <a:pPr lvl="0">
              <a:buNone/>
            </a:pPr>
            <a:r>
              <a:rPr lang="ru-RU" b="1" dirty="0" smtClean="0"/>
              <a:t>5. нормативные (</a:t>
            </a:r>
            <a:r>
              <a:rPr lang="ru-RU" dirty="0" smtClean="0"/>
              <a:t>описан Н.Е. и А.Н. </a:t>
            </a:r>
            <a:r>
              <a:rPr lang="ru-RU" dirty="0" err="1" smtClean="0"/>
              <a:t>Веракса</a:t>
            </a:r>
            <a:r>
              <a:rPr lang="ru-RU" dirty="0" smtClean="0"/>
              <a:t>).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29684" cy="6500834"/>
          </a:xfrm>
        </p:spPr>
        <p:txBody>
          <a:bodyPr>
            <a:normAutofit fontScale="77500" lnSpcReduction="20000"/>
          </a:bodyPr>
          <a:lstStyle/>
          <a:p>
            <a:pPr lvl="1" algn="ctr">
              <a:buNone/>
            </a:pPr>
            <a:r>
              <a:rPr lang="ru-RU" dirty="0" smtClean="0"/>
              <a:t>     </a:t>
            </a:r>
            <a:r>
              <a:rPr lang="ru-RU" sz="3100" dirty="0" smtClean="0"/>
              <a:t>Основной целью проектного метода в ДОУ является развитие детской инициативы, свободной творческой личности.</a:t>
            </a:r>
          </a:p>
          <a:p>
            <a:pPr>
              <a:buNone/>
            </a:pPr>
            <a:r>
              <a:rPr lang="ru-RU" dirty="0" smtClean="0"/>
              <a:t>             Метод проектной деятельности можно использовать в работе со старшими дошкольниками (есть опыт и более раннего применения). Старший дошкольник характеризуется более устойчивым вниманием, наблюдательностью, способностью к началам анализа, синтеза, самооценке, а также стремлением к совместной деятельности. Используя метод проектов в работе со старшими дошкольниками, необходимо помнить, что проект — продукт сотрудничества и сотворчества воспитателей, детей, родителей, а порой и всего персонала детского сада. Поэтому тема проекта, его форма и подробный план действия разрабатываются коллективно. На этапе разработки педагогами содержания занятий, игр, прогулок, наблюдений, экскурсий и других видов деятельности, связанных с темой проекта, важно тщательно продумать и организовать в ДОУ предметную среду таким образом, чтобы она являлась «фоном» к эвристической и поисковой деятельности. Также организации поисковой и творческой деятельности детей необходимо подключать родителей и родственников, так как один ребенок с этой деятельностью не справится.</a:t>
            </a:r>
          </a:p>
          <a:p>
            <a:endParaRPr lang="ru-RU" dirty="0"/>
          </a:p>
        </p:txBody>
      </p:sp>
      <p:pic>
        <p:nvPicPr>
          <p:cNvPr id="4" name="Рисунок 3"/>
          <p:cNvPicPr/>
          <p:nvPr/>
        </p:nvPicPr>
        <p:blipFill>
          <a:blip r:embed="rId2" cstate="print"/>
          <a:srcRect/>
          <a:stretch>
            <a:fillRect/>
          </a:stretch>
        </p:blipFill>
        <p:spPr bwMode="auto">
          <a:xfrm>
            <a:off x="0" y="0"/>
            <a:ext cx="1428750" cy="1219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solidFill>
                  <a:srgbClr val="00B0F0"/>
                </a:solidFill>
              </a:rPr>
              <a:t>Взаимодействие родителей и детей в совместной проектной деятельности</a:t>
            </a:r>
            <a:r>
              <a:rPr lang="ru-RU" dirty="0" smtClean="0"/>
              <a:t/>
            </a:r>
            <a:br>
              <a:rPr lang="ru-RU" dirty="0" smtClean="0"/>
            </a:br>
            <a:endParaRPr lang="ru-RU" dirty="0"/>
          </a:p>
        </p:txBody>
      </p:sp>
      <p:graphicFrame>
        <p:nvGraphicFramePr>
          <p:cNvPr id="6" name="Содержимое 5"/>
          <p:cNvGraphicFramePr>
            <a:graphicFrameLocks noGrp="1"/>
          </p:cNvGraphicFramePr>
          <p:nvPr>
            <p:ph idx="1"/>
          </p:nvPr>
        </p:nvGraphicFramePr>
        <p:xfrm>
          <a:off x="0" y="1071546"/>
          <a:ext cx="8686800" cy="57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572272"/>
          </a:xfrm>
        </p:spPr>
        <p:txBody>
          <a:bodyPr>
            <a:normAutofit fontScale="92500" lnSpcReduction="10000"/>
          </a:bodyPr>
          <a:lstStyle/>
          <a:p>
            <a:pPr>
              <a:buNone/>
            </a:pPr>
            <a:r>
              <a:rPr lang="ru-RU" dirty="0" smtClean="0"/>
              <a:t>		Из теории и практики дошкольного воспитания хорошо известно, что уважение к личности ребенка, принятие его целей, запросов интересов, создание условий для самоопределения, самореализации активно развивает творчество. В проектировании очень важно соблюдать необходимый баланс между развитием стимулируемым действиями взрослого, и саморазвитием, обусловленным собственной активностью ребенка. Этот баланс строится на оптимальном соотношении «ребенок - взрослый» или на соучастии в деятельности на партнерских правах. Следуя принципам отечественных ученых и педагогов практиков, следует отметить, что детское проектирование может быть успешным если соблюдаются следующие условия: учет интересов ребенка, деятельность без принуждения «от всего сердца»; тематика (проблема) из близкого окружения и адекватна возрасту; предоставление самостоятельности и поддержка детской инициативы; совместное со взрослым поэтапное достижение цели.</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r>
              <a:rPr lang="ru-RU" sz="2400" dirty="0" smtClean="0">
                <a:solidFill>
                  <a:srgbClr val="FF0000"/>
                </a:solidFill>
              </a:rPr>
              <a:t>Темы домашнего совместного проектирования</a:t>
            </a:r>
            <a:endParaRPr lang="ru-RU" sz="2400" dirty="0">
              <a:solidFill>
                <a:srgbClr val="FF0000"/>
              </a:solidFill>
            </a:endParaRPr>
          </a:p>
        </p:txBody>
      </p:sp>
      <p:sp>
        <p:nvSpPr>
          <p:cNvPr id="3" name="Содержимое 2"/>
          <p:cNvSpPr>
            <a:spLocks noGrp="1"/>
          </p:cNvSpPr>
          <p:nvPr>
            <p:ph idx="1"/>
          </p:nvPr>
        </p:nvSpPr>
        <p:spPr>
          <a:xfrm>
            <a:off x="1428728" y="500042"/>
            <a:ext cx="7715272" cy="6357958"/>
          </a:xfrm>
        </p:spPr>
        <p:txBody>
          <a:bodyPr>
            <a:noAutofit/>
          </a:bodyPr>
          <a:lstStyle/>
          <a:p>
            <a:pPr>
              <a:buFont typeface="Wingdings" pitchFamily="2" charset="2"/>
              <a:buChar char="v"/>
            </a:pPr>
            <a:r>
              <a:rPr lang="ru-RU" sz="2400" dirty="0" smtClean="0"/>
              <a:t> </a:t>
            </a:r>
            <a:r>
              <a:rPr lang="ru-RU" sz="2000" dirty="0" smtClean="0"/>
              <a:t>Альбомы рисунков;</a:t>
            </a:r>
          </a:p>
          <a:p>
            <a:pPr>
              <a:buFont typeface="Wingdings" pitchFamily="2" charset="2"/>
              <a:buChar char="v"/>
            </a:pPr>
            <a:r>
              <a:rPr lang="ru-RU" sz="2000" dirty="0" smtClean="0"/>
              <a:t>фотографий и рассказов на тему: «Мой любимый братик», «Как мы отдыхали на даче», «На выставке цветов», «Домашние любимцы», «Путешествие на море» и др., которые можно часто рассматривать, показывать родственникам и друзьям. </a:t>
            </a:r>
          </a:p>
          <a:p>
            <a:pPr>
              <a:buFont typeface="Wingdings" pitchFamily="2" charset="2"/>
              <a:buChar char="v"/>
            </a:pPr>
            <a:r>
              <a:rPr lang="ru-RU" sz="2000" dirty="0" smtClean="0"/>
              <a:t>Сочинение «Сказки нашего дома», составление карты своего района или города с описанием, рисунками и фотографиями достопримечательностей; изготовление макета по русским сказкам. Домашние выставки «Умелые руки», «Красивое - своими руками», «Открытки к празднику», «Детская мода», «Путешествие в страну бабочек», «В сказочном царстве», «Мастерим игрушки сами», «Поделки из бумаги», «Мы и наше здоровье». </a:t>
            </a:r>
          </a:p>
          <a:p>
            <a:pPr>
              <a:buFont typeface="Wingdings" pitchFamily="2" charset="2"/>
              <a:buChar char="v"/>
            </a:pPr>
            <a:r>
              <a:rPr lang="ru-RU" sz="2000" dirty="0" smtClean="0"/>
              <a:t>В часы семейного досуга можно организовать: «Устройство зимнего сада», «Оформление детской комнаты», «Домашняя выпечка», «Кулинарное шоу» и пр. </a:t>
            </a:r>
            <a:endParaRPr lang="ru-RU" sz="2000" dirty="0"/>
          </a:p>
        </p:txBody>
      </p:sp>
      <p:pic>
        <p:nvPicPr>
          <p:cNvPr id="6146" name="Picture 2"/>
          <p:cNvPicPr>
            <a:picLocks noChangeAspect="1" noChangeArrowheads="1"/>
          </p:cNvPicPr>
          <p:nvPr/>
        </p:nvPicPr>
        <p:blipFill>
          <a:blip r:embed="rId3"/>
          <a:srcRect/>
          <a:stretch>
            <a:fillRect/>
          </a:stretch>
        </p:blipFill>
        <p:spPr bwMode="auto">
          <a:xfrm>
            <a:off x="142844" y="642918"/>
            <a:ext cx="1285884" cy="1285884"/>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42844" y="2428868"/>
            <a:ext cx="1428750" cy="9525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srcRect/>
          <a:stretch>
            <a:fillRect/>
          </a:stretch>
        </p:blipFill>
        <p:spPr bwMode="auto">
          <a:xfrm>
            <a:off x="142844" y="3786190"/>
            <a:ext cx="1388413" cy="928694"/>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a:srcRect/>
          <a:stretch>
            <a:fillRect/>
          </a:stretch>
        </p:blipFill>
        <p:spPr bwMode="auto">
          <a:xfrm>
            <a:off x="142844" y="5143512"/>
            <a:ext cx="1428750"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572272"/>
          </a:xfrm>
        </p:spPr>
        <p:txBody>
          <a:bodyPr>
            <a:normAutofit fontScale="77500" lnSpcReduction="20000"/>
          </a:bodyPr>
          <a:lstStyle/>
          <a:p>
            <a:pPr>
              <a:buNone/>
            </a:pPr>
            <a:r>
              <a:rPr lang="ru-RU" dirty="0" smtClean="0"/>
              <a:t>            До 5 лет ребенок развивается на подражательно-исполнительском уровне. Отсутствие необходимого жизненного опыта не позволяет ему в полной мере проявлять самостоятельность в выборе проблемы и способов ее решения. Поэтому активная роль принадлежит взрослому. Внимательное отношение к потребностям детей, изучение их интересов позволяют без труда определить проблему, «заказываемую» детьми. Как показывает практика, дети с удовольствием выполняют задания, предлагаемые взрослым. Интерес к содержанию проекта зависит от удовлетворения разнообразных интересов ребенка; реализации его потребностей в активной деятельности, самовыражении; увлеченности совместной деятельностью со взрослым. </a:t>
            </a:r>
            <a:br>
              <a:rPr lang="ru-RU" dirty="0" smtClean="0"/>
            </a:br>
            <a:r>
              <a:rPr lang="ru-RU" dirty="0" smtClean="0"/>
              <a:t>К концу пятого года жизни дети накапливают определенный социальный опыт, позволяющий им перейти на новый, развивающий уровень проектирования. В этом возрасте продолжает развиваться самостоятельность, ребенок способен сдерживать свои импульсивные побуждения, терпеливо выслушивать взрослого и других участников совместной деятельности. Перестраиваются отношения со взрослыми: дошкольники реже обращаются к ним с просьбами, активнее организуют самостоятельную деятельность, у них развивается самоконтроль; они способны достаточно адекватно оценить собственные поступки. Они принимают проблему, уточняют цель, способны выбрать необходимые средства для достижения намеченного результата. </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a:buNone/>
            </a:pPr>
            <a:r>
              <a:rPr lang="ru-RU" dirty="0" smtClean="0"/>
              <a:t>           Первые попытки детей самостоятельно решить проблему необходимо замечать и поощрять, сообщая ребенку о его успехах. Это помогает ребенку осознать свое поведение, понять, что он делает правильно, где допускает ошибки. </a:t>
            </a:r>
            <a:br>
              <a:rPr lang="ru-RU" dirty="0" smtClean="0"/>
            </a:br>
            <a:r>
              <a:rPr lang="ru-RU" dirty="0" smtClean="0"/>
              <a:t>	Можно видеть, что на втором этапе активность взрослого несколько снижается. Он не столько генерирует свои идеи, сколько подключается к реализации идей детей. Родителю важно увлечься тем, что интересно детям, помочь им расширить темы проектирования. </a:t>
            </a:r>
            <a:endParaRPr lang="ru-RU" dirty="0"/>
          </a:p>
        </p:txBody>
      </p:sp>
      <p:pic>
        <p:nvPicPr>
          <p:cNvPr id="7170" name="Picture 2"/>
          <p:cNvPicPr>
            <a:picLocks noChangeAspect="1" noChangeArrowheads="1"/>
          </p:cNvPicPr>
          <p:nvPr/>
        </p:nvPicPr>
        <p:blipFill>
          <a:blip r:embed="rId2"/>
          <a:srcRect/>
          <a:stretch>
            <a:fillRect/>
          </a:stretch>
        </p:blipFill>
        <p:spPr bwMode="auto">
          <a:xfrm>
            <a:off x="1357290" y="214290"/>
            <a:ext cx="1295400" cy="14287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7715272" y="5661072"/>
            <a:ext cx="1185861" cy="887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595004"/>
          </a:xfrm>
        </p:spPr>
        <p:txBody>
          <a:bodyPr>
            <a:normAutofit fontScale="92500" lnSpcReduction="10000"/>
          </a:bodyPr>
          <a:lstStyle/>
          <a:p>
            <a:pPr>
              <a:buNone/>
            </a:pPr>
            <a:r>
              <a:rPr lang="ru-RU" dirty="0" smtClean="0"/>
              <a:t>		Проектирование может являться материалом для выявления взрослыми и детьми собственных творческих уникальностей как субъектов развития образования. В отличие от других технологий воспитания и обучения совместное проектирование является созидательной формой активности ребенка и взрослого. Кроме этого, в процессе проектирования происходит становление системы «развивающих и развивающихся отношений в группе». Система развивающихся отношений сама по себе — и продукт, и условие творчества всех ее участников. Она создается путем сотворчества детей, родителей и педагогов, причем последние берут на себя в основном лишь роль инициаторов.</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FF00"/>
                </a:solidFill>
              </a:rPr>
              <a:t>Заключение</a:t>
            </a:r>
            <a:endParaRPr lang="ru-RU" sz="2800" dirty="0">
              <a:solidFill>
                <a:srgbClr val="FFFF00"/>
              </a:solidFill>
            </a:endParaRPr>
          </a:p>
        </p:txBody>
      </p:sp>
      <p:sp>
        <p:nvSpPr>
          <p:cNvPr id="3" name="Содержимое 2"/>
          <p:cNvSpPr>
            <a:spLocks noGrp="1"/>
          </p:cNvSpPr>
          <p:nvPr>
            <p:ph idx="1"/>
          </p:nvPr>
        </p:nvSpPr>
        <p:spPr>
          <a:xfrm>
            <a:off x="0" y="1000108"/>
            <a:ext cx="9144000" cy="5857892"/>
          </a:xfrm>
        </p:spPr>
        <p:txBody>
          <a:bodyPr>
            <a:normAutofit fontScale="92500" lnSpcReduction="20000"/>
          </a:bodyPr>
          <a:lstStyle/>
          <a:p>
            <a:pPr>
              <a:buNone/>
            </a:pPr>
            <a:r>
              <a:rPr lang="ru-RU" dirty="0" smtClean="0"/>
              <a:t>         Проектная деятельность обладает целым рядом характеристик, которые оказывают положительное влияние на развитие ребенка-дошкольника. Прежде всего, в ходе проектной деятельности расширяются знания детей об окружающем мире. В первую очередь это связано с выпол­нением исследовательских и творческих проектов. Кроме того, развиваются общие способности детей — познавательные, коммуникативные, изобразительные, художественные и проч. В ходе проектной деятельности дошкольники приобретают необходимые социальные навыки — они становятся внимательнее друг к другу, начинают руководствоваться не столько собственными мотивами, сколько установленными нормами.</a:t>
            </a:r>
          </a:p>
          <a:p>
            <a:pPr>
              <a:buNone/>
            </a:pPr>
            <a:r>
              <a:rPr lang="ru-RU" dirty="0" smtClean="0"/>
              <a:t>           Проектирование в ДОУ представляет собой интеграцию образовательных областей.</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sz="2000" dirty="0" smtClean="0"/>
              <a:t>Литература</a:t>
            </a:r>
            <a:endParaRPr lang="ru-RU" sz="2000" dirty="0"/>
          </a:p>
        </p:txBody>
      </p:sp>
      <p:sp>
        <p:nvSpPr>
          <p:cNvPr id="3" name="Содержимое 2"/>
          <p:cNvSpPr>
            <a:spLocks noGrp="1"/>
          </p:cNvSpPr>
          <p:nvPr>
            <p:ph idx="1"/>
          </p:nvPr>
        </p:nvSpPr>
        <p:spPr>
          <a:xfrm>
            <a:off x="0" y="642918"/>
            <a:ext cx="9144000" cy="6215082"/>
          </a:xfrm>
        </p:spPr>
        <p:txBody>
          <a:bodyPr>
            <a:normAutofit fontScale="40000" lnSpcReduction="20000"/>
          </a:bodyPr>
          <a:lstStyle/>
          <a:p>
            <a:pPr lvl="0"/>
            <a:r>
              <a:rPr lang="ru-RU" dirty="0" err="1" smtClean="0"/>
              <a:t>Атемаскина</a:t>
            </a:r>
            <a:r>
              <a:rPr lang="ru-RU" dirty="0" smtClean="0"/>
              <a:t> Ю.В. Проектная деятельность педагога: сущность и технология// Детский сад от А до Я. 2008. - № 3. С. 6.</a:t>
            </a:r>
          </a:p>
          <a:p>
            <a:pPr lvl="0"/>
            <a:r>
              <a:rPr lang="ru-RU" dirty="0" err="1" smtClean="0"/>
              <a:t>Бедерханова</a:t>
            </a:r>
            <a:r>
              <a:rPr lang="ru-RU" dirty="0" smtClean="0"/>
              <a:t> В.П. Совместная проектировочная деятельность как средство развития детей и взрослых /</a:t>
            </a:r>
            <a:r>
              <a:rPr lang="ru-RU" dirty="0" err="1" smtClean="0"/>
              <a:t>В.П.Бедерханова</a:t>
            </a:r>
            <a:r>
              <a:rPr lang="ru-RU" dirty="0" smtClean="0"/>
              <a:t> //Развитие личности. - 2000. - № 1. - С. 24 – 36.</a:t>
            </a:r>
          </a:p>
          <a:p>
            <a:pPr lvl="0"/>
            <a:r>
              <a:rPr lang="ru-RU" dirty="0" err="1" smtClean="0"/>
              <a:t>Боровлева</a:t>
            </a:r>
            <a:r>
              <a:rPr lang="ru-RU" dirty="0" smtClean="0"/>
              <a:t> А.В. Проектный метод как средство повышения качества образования // Управление ДОУ .2006. - № 7 .С 76-83.</a:t>
            </a:r>
          </a:p>
          <a:p>
            <a:pPr lvl="0"/>
            <a:r>
              <a:rPr lang="ru-RU" dirty="0" err="1" smtClean="0"/>
              <a:t>Веракса</a:t>
            </a:r>
            <a:r>
              <a:rPr lang="ru-RU" dirty="0" smtClean="0"/>
              <a:t> Н.Е., </a:t>
            </a:r>
            <a:r>
              <a:rPr lang="ru-RU" dirty="0" err="1" smtClean="0"/>
              <a:t>Веракса</a:t>
            </a:r>
            <a:r>
              <a:rPr lang="ru-RU" dirty="0" smtClean="0"/>
              <a:t> А.Н. Проектная деятельность дошкольников. Пособие для педагогов дошкольных учреждений. – М.: Мозаика-Синтез, 2008.- 112 с.</a:t>
            </a:r>
          </a:p>
          <a:p>
            <a:pPr lvl="0"/>
            <a:r>
              <a:rPr lang="ru-RU" dirty="0" smtClean="0"/>
              <a:t>Виноградова Н.А. Образовательные проекты в детском саду. Пособие для воспитателей/Н.А.Виноградова, Е.П.Панкова. – М.Айрис-пресс, 2008. – 208 с. – (Дошкольное воспитание и развитие).</a:t>
            </a:r>
          </a:p>
          <a:p>
            <a:pPr lvl="0"/>
            <a:r>
              <a:rPr lang="ru-RU" dirty="0" err="1" smtClean="0"/>
              <a:t>Выготский</a:t>
            </a:r>
            <a:r>
              <a:rPr lang="ru-RU" dirty="0" smtClean="0"/>
              <a:t> Л.С. Воображение и творчество в детском возрасте: психологический очерк: книга для учителя. – М., 1991.</a:t>
            </a:r>
          </a:p>
          <a:p>
            <a:pPr lvl="0"/>
            <a:r>
              <a:rPr lang="ru-RU" dirty="0" err="1" smtClean="0"/>
              <a:t>Горлицкая</a:t>
            </a:r>
            <a:r>
              <a:rPr lang="ru-RU" dirty="0" smtClean="0"/>
              <a:t> С.И. История метода проектов// Компьютерные инструменты в образовании – 2001. - №5. - с. 4-6.</a:t>
            </a:r>
          </a:p>
          <a:p>
            <a:pPr lvl="0"/>
            <a:r>
              <a:rPr lang="ru-RU" dirty="0" err="1" smtClean="0"/>
              <a:t>Гузеев</a:t>
            </a:r>
            <a:r>
              <a:rPr lang="ru-RU" dirty="0" smtClean="0"/>
              <a:t> В.В. Метод проектов как частный случай интегрированной технологии обучения. // Директор школы. – 1995. - №6.</a:t>
            </a:r>
          </a:p>
          <a:p>
            <a:pPr lvl="0"/>
            <a:r>
              <a:rPr lang="ru-RU" dirty="0" err="1" smtClean="0"/>
              <a:t>Гузеев</a:t>
            </a:r>
            <a:r>
              <a:rPr lang="ru-RU" dirty="0" smtClean="0"/>
              <a:t> В.В. Образовательная технология: от приема до философии. </a:t>
            </a:r>
            <a:r>
              <a:rPr lang="ru-RU" dirty="0" err="1" smtClean="0"/>
              <a:t>Вып</a:t>
            </a:r>
            <a:r>
              <a:rPr lang="ru-RU" dirty="0" smtClean="0"/>
              <a:t>. 4. М.: Сентябрь, 1996. – 36 с.</a:t>
            </a:r>
          </a:p>
          <a:p>
            <a:pPr lvl="0"/>
            <a:r>
              <a:rPr lang="ru-RU" dirty="0" smtClean="0"/>
              <a:t>Джонс Дж.К. Методы проектирования / пер. с англ. </a:t>
            </a:r>
            <a:r>
              <a:rPr lang="ru-RU" dirty="0" err="1" smtClean="0"/>
              <a:t>Т.П.Бурмистровой</a:t>
            </a:r>
            <a:r>
              <a:rPr lang="ru-RU" dirty="0" smtClean="0"/>
              <a:t>, И.В.Фриденберга; Под ред. В.Ф.Венды, В.М.Мунипова. – 2-е изд., доп. – М.: Мир, 1986. – 326с.</a:t>
            </a:r>
          </a:p>
          <a:p>
            <a:pPr lvl="0"/>
            <a:r>
              <a:rPr lang="ru-RU" dirty="0" err="1" smtClean="0">
                <a:hlinkClick r:id="rId2"/>
              </a:rPr>
              <a:t>Дьюи</a:t>
            </a:r>
            <a:r>
              <a:rPr lang="ru-RU" dirty="0" smtClean="0">
                <a:hlinkClick r:id="rId2"/>
              </a:rPr>
              <a:t>, Джон</a:t>
            </a:r>
            <a:r>
              <a:rPr lang="ru-RU" dirty="0" smtClean="0"/>
              <a:t>. От ребенка - к миру, от мира - к ребенку [Текст] : </a:t>
            </a:r>
            <a:r>
              <a:rPr lang="ru-RU" dirty="0" err="1" smtClean="0"/>
              <a:t>пед</a:t>
            </a:r>
            <a:r>
              <a:rPr lang="ru-RU" dirty="0" smtClean="0"/>
              <a:t>. ст. / Д. </a:t>
            </a:r>
            <a:r>
              <a:rPr lang="ru-RU" dirty="0" err="1" smtClean="0"/>
              <a:t>Дьюи</a:t>
            </a:r>
            <a:r>
              <a:rPr lang="ru-RU" dirty="0" smtClean="0"/>
              <a:t>. - М. : Карапуз, 2009. - 348, [3] с. - (Педагогика детства). </a:t>
            </a:r>
          </a:p>
          <a:p>
            <a:pPr lvl="0"/>
            <a:r>
              <a:rPr lang="ru-RU" dirty="0" smtClean="0"/>
              <a:t>Дошкольная педагогика: Учебное пособие для студентов </a:t>
            </a:r>
            <a:r>
              <a:rPr lang="ru-RU" dirty="0" err="1" smtClean="0"/>
              <a:t>сред.пед.учеб.заведений</a:t>
            </a:r>
            <a:r>
              <a:rPr lang="ru-RU" dirty="0" smtClean="0"/>
              <a:t> / С.А.Козлова, Т.А.Куликова. М.: Издательский центр «Академия», 2002. – 416 с.</a:t>
            </a:r>
          </a:p>
          <a:p>
            <a:pPr lvl="0"/>
            <a:r>
              <a:rPr lang="ru-RU" dirty="0" smtClean="0"/>
              <a:t>Евдокимова Е.С. Технология проектирования в ДОУ/ Е.С.Евдокимова – М.: ТЦ Сфера, 2006. – 64 с. – (Библиотека руководителя ДОУ).</a:t>
            </a:r>
          </a:p>
          <a:p>
            <a:pPr lvl="0"/>
            <a:r>
              <a:rPr lang="ru-RU" dirty="0" smtClean="0"/>
              <a:t>Каверин В.А. Два капитана: Роман в 2-х кн. – К.: Рад. школа, 1982. – с. 54, 56-57.</a:t>
            </a:r>
          </a:p>
          <a:p>
            <a:pPr lvl="0"/>
            <a:r>
              <a:rPr lang="ru-RU" dirty="0" smtClean="0"/>
              <a:t>Киселева Л.С., Данилина Т.А., </a:t>
            </a:r>
            <a:r>
              <a:rPr lang="ru-RU" dirty="0" err="1" smtClean="0"/>
              <a:t>Лагода</a:t>
            </a:r>
            <a:r>
              <a:rPr lang="ru-RU" dirty="0" smtClean="0"/>
              <a:t> Т.С. Проектный метод в деятельности дошкольного учреждения - М.: АРКТИ, 2005. – 96 с.</a:t>
            </a:r>
          </a:p>
          <a:p>
            <a:pPr lvl="0"/>
            <a:r>
              <a:rPr lang="ru-RU" dirty="0" smtClean="0"/>
              <a:t>Морозова Л.Д. Учимся проектировать вместе или что такое «детское проектирование»? Родительская академия: организация семейного досуга и создание детско-родительских проектов: Методическое пособие для родителей. В 2-х ч. Ч.2. / Под ред. Т.С.Ивановой, </a:t>
            </a:r>
            <a:r>
              <a:rPr lang="ru-RU" dirty="0" err="1" smtClean="0"/>
              <a:t>Н.В.Микляевой</a:t>
            </a:r>
            <a:r>
              <a:rPr lang="ru-RU" dirty="0" smtClean="0"/>
              <a:t>. – М.: МГПИ, 2008. - 90 с. С. 40 – 49.</a:t>
            </a:r>
          </a:p>
          <a:p>
            <a:pPr lvl="0"/>
            <a:r>
              <a:rPr lang="ru-RU" dirty="0" smtClean="0"/>
              <a:t>Пахомова Н.Ю. Метод учебного проекта в образовательном учреждении. – М.: АРКТИ, 2003.</a:t>
            </a:r>
          </a:p>
          <a:p>
            <a:pPr lvl="0"/>
            <a:r>
              <a:rPr lang="ru-RU" dirty="0" smtClean="0"/>
              <a:t>Пахомова Н.Ю. Учебный проект: его возможности. //Учитель. – 2000. -№4. – с. 23.</a:t>
            </a:r>
          </a:p>
          <a:p>
            <a:pPr lvl="0"/>
            <a:r>
              <a:rPr lang="ru-RU" dirty="0" err="1" smtClean="0"/>
              <a:t>Полат</a:t>
            </a:r>
            <a:r>
              <a:rPr lang="ru-RU" dirty="0" smtClean="0"/>
              <a:t> Е.С. Новые педагогические и информационные технологии в системе </a:t>
            </a:r>
            <a:r>
              <a:rPr lang="ru-RU" dirty="0" err="1" smtClean="0"/>
              <a:t>образованияд</a:t>
            </a:r>
            <a:r>
              <a:rPr lang="ru-RU" dirty="0" smtClean="0"/>
              <a:t>/ Под ред. </a:t>
            </a:r>
            <a:r>
              <a:rPr lang="ru-RU" dirty="0" err="1" smtClean="0"/>
              <a:t>Е.С.Полат</a:t>
            </a:r>
            <a:r>
              <a:rPr lang="ru-RU" dirty="0" smtClean="0"/>
              <a:t> – М., 2000</a:t>
            </a:r>
          </a:p>
          <a:p>
            <a:pPr lvl="0"/>
            <a:r>
              <a:rPr lang="ru-RU" dirty="0" smtClean="0"/>
              <a:t>Проектная деятельность в ДОУ. Проект – это игра всерьез. - М.: «Наша новая школа». – 2010. – С. 5-28.</a:t>
            </a:r>
          </a:p>
          <a:p>
            <a:pPr lvl="0"/>
            <a:r>
              <a:rPr lang="ru-RU" dirty="0" err="1" smtClean="0"/>
              <a:t>Селевко</a:t>
            </a:r>
            <a:r>
              <a:rPr lang="ru-RU" dirty="0" smtClean="0"/>
              <a:t> Г.К. Педагогические технологии на основе активизации, интенсификации и эффективного управления УВП / </a:t>
            </a:r>
            <a:r>
              <a:rPr lang="ru-RU" dirty="0" err="1" smtClean="0"/>
              <a:t>Г.К.Селевко</a:t>
            </a:r>
            <a:r>
              <a:rPr lang="ru-RU" dirty="0" smtClean="0"/>
              <a:t> - М.: НИИ школьных технологий. - 2005. - 288 с. </a:t>
            </a:r>
          </a:p>
          <a:p>
            <a:pPr lvl="0"/>
            <a:r>
              <a:rPr lang="ru-RU" dirty="0" smtClean="0"/>
              <a:t>Словарь – справочник по педагогике. / авт. – сост. </a:t>
            </a:r>
            <a:r>
              <a:rPr lang="ru-RU" dirty="0" err="1" smtClean="0"/>
              <a:t>В.А.Межериков</a:t>
            </a:r>
            <a:r>
              <a:rPr lang="ru-RU" dirty="0" smtClean="0"/>
              <a:t>; под общ. ред. </a:t>
            </a:r>
            <a:r>
              <a:rPr lang="ru-RU" dirty="0" err="1" smtClean="0"/>
              <a:t>П.И.Пидкасистого</a:t>
            </a:r>
            <a:r>
              <a:rPr lang="ru-RU" dirty="0" smtClean="0"/>
              <a:t>. – М.: ТС Сфера, 2004. – 448 с.</a:t>
            </a:r>
          </a:p>
          <a:p>
            <a:pPr lvl="0"/>
            <a:r>
              <a:rPr lang="ru-RU" dirty="0" smtClean="0">
                <a:hlinkClick r:id="rId3"/>
              </a:rPr>
              <a:t>Флегонтова Н. П.</a:t>
            </a:r>
            <a:r>
              <a:rPr lang="ru-RU" dirty="0" smtClean="0"/>
              <a:t> " Метод проектов " в педагогике Джона </a:t>
            </a:r>
            <a:r>
              <a:rPr lang="ru-RU" dirty="0" err="1" smtClean="0"/>
              <a:t>Дьюи</a:t>
            </a:r>
            <a:r>
              <a:rPr lang="ru-RU" dirty="0" smtClean="0"/>
              <a:t>, [1852-1952 гг.] [Текст] / Н.П. Флегонтова // Ребенок в дет. саду. - 2003. - N 4. - С. 39-43. - (Классика педагогики).</a:t>
            </a:r>
          </a:p>
          <a:p>
            <a:pPr lvl="0"/>
            <a:r>
              <a:rPr lang="ru-RU" dirty="0" err="1" smtClean="0"/>
              <a:t>Штанько</a:t>
            </a:r>
            <a:r>
              <a:rPr lang="ru-RU" dirty="0" smtClean="0"/>
              <a:t> И.В. Проектная деятельность с детьми старшего дошкольного возраста.// Управление ДОУ. 2004. - № 4. С. 99-101.</a:t>
            </a:r>
          </a:p>
          <a:p>
            <a:r>
              <a:rPr lang="ru-RU"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r>
              <a:rPr lang="ru-RU" sz="3600" dirty="0" smtClean="0"/>
              <a:t>Этапы реализации метода проектов можно свести к четырем основным:</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ru-RU" b="1" dirty="0" smtClean="0"/>
              <a:t>1. Определение цели.</a:t>
            </a:r>
            <a:endParaRPr lang="ru-RU" dirty="0" smtClean="0"/>
          </a:p>
          <a:p>
            <a:pPr>
              <a:buNone/>
            </a:pPr>
            <a:r>
              <a:rPr lang="ru-RU" b="1" dirty="0" smtClean="0"/>
              <a:t>2. Разработка проекта </a:t>
            </a:r>
            <a:r>
              <a:rPr lang="ru-RU" dirty="0" smtClean="0"/>
              <a:t>– план деятельности по достижению цели (к кому обратится за помощью (взрослому, педагогу), в каких источниках можно найти информацию и пр.)</a:t>
            </a:r>
          </a:p>
          <a:p>
            <a:pPr>
              <a:buNone/>
            </a:pPr>
            <a:r>
              <a:rPr lang="ru-RU" b="1" dirty="0" smtClean="0"/>
              <a:t>3. Выполнение проекта </a:t>
            </a:r>
            <a:r>
              <a:rPr lang="ru-RU" dirty="0" smtClean="0"/>
              <a:t>– практическая часть.</a:t>
            </a:r>
          </a:p>
          <a:p>
            <a:pPr>
              <a:buNone/>
            </a:pPr>
            <a:r>
              <a:rPr lang="ru-RU" b="1" dirty="0" smtClean="0"/>
              <a:t>4. Подведение итогов –</a:t>
            </a:r>
            <a:r>
              <a:rPr lang="ru-RU" dirty="0" smtClean="0"/>
              <a:t> определение задач для новых проектов.</a:t>
            </a:r>
          </a:p>
          <a:p>
            <a:endParaRPr lang="ru-RU" dirty="0"/>
          </a:p>
        </p:txBody>
      </p:sp>
      <p:pic>
        <p:nvPicPr>
          <p:cNvPr id="5" name="Рисунок 4"/>
          <p:cNvPicPr/>
          <p:nvPr/>
        </p:nvPicPr>
        <p:blipFill>
          <a:blip r:embed="rId2" cstate="print"/>
          <a:srcRect/>
          <a:stretch>
            <a:fillRect/>
          </a:stretch>
        </p:blipFill>
        <p:spPr bwMode="auto">
          <a:xfrm>
            <a:off x="4429124" y="5000636"/>
            <a:ext cx="2143140" cy="1576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428604"/>
            <a:ext cx="6300774" cy="928694"/>
          </a:xfrm>
        </p:spPr>
        <p:txBody>
          <a:bodyPr>
            <a:normAutofit fontScale="90000"/>
          </a:bodyPr>
          <a:lstStyle/>
          <a:p>
            <a:r>
              <a:rPr lang="ru-RU" sz="3600" dirty="0" smtClean="0"/>
              <a:t>Деятельность участников проекта (по Т.А. Данилиной)</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600200"/>
          <a:ext cx="8229600" cy="4900634"/>
        </p:xfrm>
        <a:graphic>
          <a:graphicData uri="http://schemas.openxmlformats.org/drawingml/2006/table">
            <a:tbl>
              <a:tblPr firstRow="1" bandRow="1">
                <a:tableStyleId>{5C22544A-7EE6-4342-B048-85BDC9FD1C3A}</a:tableStyleId>
              </a:tblPr>
              <a:tblGrid>
                <a:gridCol w="828652"/>
                <a:gridCol w="4357718"/>
                <a:gridCol w="3043230"/>
              </a:tblGrid>
              <a:tr h="535298">
                <a:tc>
                  <a:txBody>
                    <a:bodyPr/>
                    <a:lstStyle/>
                    <a:p>
                      <a:pPr algn="just">
                        <a:lnSpc>
                          <a:spcPct val="115000"/>
                        </a:lnSpc>
                        <a:spcAft>
                          <a:spcPts val="1000"/>
                        </a:spcAft>
                      </a:pPr>
                      <a:r>
                        <a:rPr lang="ru-RU" sz="1400" b="1" dirty="0">
                          <a:latin typeface="Times New Roman"/>
                          <a:ea typeface="Times New Roman"/>
                          <a:cs typeface="Times New Roman"/>
                        </a:rPr>
                        <a:t>Этапы</a:t>
                      </a:r>
                      <a:endParaRPr lang="ru-RU" sz="1400" dirty="0">
                        <a:latin typeface="Times New Roman"/>
                        <a:ea typeface="Times New Roman"/>
                        <a:cs typeface="Times New Roman"/>
                      </a:endParaRPr>
                    </a:p>
                  </a:txBody>
                  <a:tcPr marL="66675" marR="66675" marT="66675" marB="66675"/>
                </a:tc>
                <a:tc>
                  <a:txBody>
                    <a:bodyPr/>
                    <a:lstStyle/>
                    <a:p>
                      <a:pPr algn="just">
                        <a:lnSpc>
                          <a:spcPct val="115000"/>
                        </a:lnSpc>
                        <a:spcAft>
                          <a:spcPts val="1000"/>
                        </a:spcAft>
                      </a:pPr>
                      <a:r>
                        <a:rPr lang="ru-RU" sz="1400" b="1" dirty="0">
                          <a:latin typeface="Times New Roman"/>
                          <a:ea typeface="Times New Roman"/>
                          <a:cs typeface="Times New Roman"/>
                        </a:rPr>
                        <a:t>Деятельность педагога</a:t>
                      </a:r>
                      <a:endParaRPr lang="ru-RU" sz="1400" dirty="0">
                        <a:latin typeface="Times New Roman"/>
                        <a:ea typeface="Times New Roman"/>
                        <a:cs typeface="Times New Roman"/>
                      </a:endParaRPr>
                    </a:p>
                  </a:txBody>
                  <a:tcPr marL="66675" marR="66675" marT="66675" marB="66675"/>
                </a:tc>
                <a:tc>
                  <a:txBody>
                    <a:bodyPr/>
                    <a:lstStyle/>
                    <a:p>
                      <a:pPr algn="just">
                        <a:lnSpc>
                          <a:spcPct val="115000"/>
                        </a:lnSpc>
                        <a:spcAft>
                          <a:spcPts val="1000"/>
                        </a:spcAft>
                      </a:pPr>
                      <a:r>
                        <a:rPr lang="ru-RU" sz="1400" b="1" dirty="0">
                          <a:latin typeface="Times New Roman"/>
                          <a:ea typeface="Times New Roman"/>
                          <a:cs typeface="Times New Roman"/>
                        </a:rPr>
                        <a:t>Деятельность детей</a:t>
                      </a:r>
                      <a:endParaRPr lang="ru-RU" sz="1400" dirty="0">
                        <a:latin typeface="Times New Roman"/>
                        <a:ea typeface="Times New Roman"/>
                        <a:cs typeface="Times New Roman"/>
                      </a:endParaRPr>
                    </a:p>
                  </a:txBody>
                  <a:tcPr marL="66675" marR="66675" marT="66675" marB="66675"/>
                </a:tc>
              </a:tr>
              <a:tr h="1305613">
                <a:tc>
                  <a:txBody>
                    <a:bodyPr/>
                    <a:lstStyle/>
                    <a:p>
                      <a:pPr algn="just">
                        <a:lnSpc>
                          <a:spcPct val="115000"/>
                        </a:lnSpc>
                        <a:spcAft>
                          <a:spcPts val="1000"/>
                        </a:spcAft>
                      </a:pPr>
                      <a:r>
                        <a:rPr lang="ru-RU" sz="1400">
                          <a:latin typeface="Times New Roman"/>
                          <a:ea typeface="Times New Roman"/>
                          <a:cs typeface="Times New Roman"/>
                        </a:rPr>
                        <a:t>1 этап</a:t>
                      </a:r>
                    </a:p>
                  </a:txBody>
                  <a:tcPr marL="66675" marR="66675" marT="66675" marB="66675"/>
                </a:tc>
                <a:tc>
                  <a:txBody>
                    <a:bodyPr/>
                    <a:lstStyle/>
                    <a:p>
                      <a:pPr algn="just">
                        <a:lnSpc>
                          <a:spcPct val="115000"/>
                        </a:lnSpc>
                        <a:spcAft>
                          <a:spcPts val="1000"/>
                        </a:spcAft>
                      </a:pPr>
                      <a:r>
                        <a:rPr lang="ru-RU" sz="1400">
                          <a:latin typeface="Times New Roman"/>
                          <a:ea typeface="Times New Roman"/>
                          <a:cs typeface="Times New Roman"/>
                        </a:rPr>
                        <a:t>1. Формулирует проблему (цель). При постановке цели определяется и продукт проекта.</a:t>
                      </a:r>
                      <a:br>
                        <a:rPr lang="ru-RU" sz="1400">
                          <a:latin typeface="Times New Roman"/>
                          <a:ea typeface="Times New Roman"/>
                          <a:cs typeface="Times New Roman"/>
                        </a:rPr>
                      </a:br>
                      <a:r>
                        <a:rPr lang="ru-RU" sz="1400">
                          <a:latin typeface="Times New Roman"/>
                          <a:ea typeface="Times New Roman"/>
                          <a:cs typeface="Times New Roman"/>
                        </a:rPr>
                        <a:t>2. Вводит в игровую (сюжетную) ситуацию.</a:t>
                      </a:r>
                      <a:br>
                        <a:rPr lang="ru-RU" sz="1400">
                          <a:latin typeface="Times New Roman"/>
                          <a:ea typeface="Times New Roman"/>
                          <a:cs typeface="Times New Roman"/>
                        </a:rPr>
                      </a:br>
                      <a:r>
                        <a:rPr lang="ru-RU" sz="1400">
                          <a:latin typeface="Times New Roman"/>
                          <a:ea typeface="Times New Roman"/>
                          <a:cs typeface="Times New Roman"/>
                        </a:rPr>
                        <a:t>3. Формулирует задачу (нежёстко).</a:t>
                      </a:r>
                    </a:p>
                  </a:txBody>
                  <a:tcPr marL="66675" marR="66675" marT="66675" marB="66675"/>
                </a:tc>
                <a:tc>
                  <a:txBody>
                    <a:bodyPr/>
                    <a:lstStyle/>
                    <a:p>
                      <a:pPr algn="just">
                        <a:lnSpc>
                          <a:spcPct val="115000"/>
                        </a:lnSpc>
                        <a:spcAft>
                          <a:spcPts val="1000"/>
                        </a:spcAft>
                      </a:pPr>
                      <a:r>
                        <a:rPr lang="ru-RU" sz="1400" dirty="0">
                          <a:latin typeface="Times New Roman"/>
                          <a:ea typeface="Times New Roman"/>
                          <a:cs typeface="Times New Roman"/>
                        </a:rPr>
                        <a:t>1. Вхождение в проблему.</a:t>
                      </a:r>
                      <a:br>
                        <a:rPr lang="ru-RU" sz="1400" dirty="0">
                          <a:latin typeface="Times New Roman"/>
                          <a:ea typeface="Times New Roman"/>
                          <a:cs typeface="Times New Roman"/>
                        </a:rPr>
                      </a:br>
                      <a:r>
                        <a:rPr lang="ru-RU" sz="1400" dirty="0">
                          <a:latin typeface="Times New Roman"/>
                          <a:ea typeface="Times New Roman"/>
                          <a:cs typeface="Times New Roman"/>
                        </a:rPr>
                        <a:t>2. Вживание в игровую ситуацию.</a:t>
                      </a:r>
                      <a:br>
                        <a:rPr lang="ru-RU" sz="1400" dirty="0">
                          <a:latin typeface="Times New Roman"/>
                          <a:ea typeface="Times New Roman"/>
                          <a:cs typeface="Times New Roman"/>
                        </a:rPr>
                      </a:br>
                      <a:r>
                        <a:rPr lang="ru-RU" sz="1400" dirty="0">
                          <a:latin typeface="Times New Roman"/>
                          <a:ea typeface="Times New Roman"/>
                          <a:cs typeface="Times New Roman"/>
                        </a:rPr>
                        <a:t>3. Принятие задачи.</a:t>
                      </a:r>
                      <a:br>
                        <a:rPr lang="ru-RU" sz="1400" dirty="0">
                          <a:latin typeface="Times New Roman"/>
                          <a:ea typeface="Times New Roman"/>
                          <a:cs typeface="Times New Roman"/>
                        </a:rPr>
                      </a:br>
                      <a:r>
                        <a:rPr lang="ru-RU" sz="1400" dirty="0">
                          <a:latin typeface="Times New Roman"/>
                          <a:ea typeface="Times New Roman"/>
                          <a:cs typeface="Times New Roman"/>
                        </a:rPr>
                        <a:t>4. Дополнение задач проекта.</a:t>
                      </a:r>
                    </a:p>
                  </a:txBody>
                  <a:tcPr marL="66675" marR="66675" marT="66675" marB="66675"/>
                </a:tc>
              </a:tr>
              <a:tr h="1027332">
                <a:tc>
                  <a:txBody>
                    <a:bodyPr/>
                    <a:lstStyle/>
                    <a:p>
                      <a:pPr algn="just">
                        <a:lnSpc>
                          <a:spcPct val="115000"/>
                        </a:lnSpc>
                        <a:spcAft>
                          <a:spcPts val="1000"/>
                        </a:spcAft>
                      </a:pPr>
                      <a:r>
                        <a:rPr lang="ru-RU" sz="1400">
                          <a:latin typeface="Times New Roman"/>
                          <a:ea typeface="Times New Roman"/>
                          <a:cs typeface="Times New Roman"/>
                        </a:rPr>
                        <a:t>2 этап</a:t>
                      </a:r>
                    </a:p>
                  </a:txBody>
                  <a:tcPr marL="66675" marR="66675" marT="66675" marB="66675"/>
                </a:tc>
                <a:tc>
                  <a:txBody>
                    <a:bodyPr/>
                    <a:lstStyle/>
                    <a:p>
                      <a:pPr algn="just">
                        <a:lnSpc>
                          <a:spcPct val="115000"/>
                        </a:lnSpc>
                        <a:spcAft>
                          <a:spcPts val="1000"/>
                        </a:spcAft>
                      </a:pPr>
                      <a:r>
                        <a:rPr lang="ru-RU" sz="1400">
                          <a:latin typeface="Times New Roman"/>
                          <a:ea typeface="Times New Roman"/>
                          <a:cs typeface="Times New Roman"/>
                        </a:rPr>
                        <a:t>4. Помогает в решении задачи.</a:t>
                      </a:r>
                      <a:br>
                        <a:rPr lang="ru-RU" sz="1400">
                          <a:latin typeface="Times New Roman"/>
                          <a:ea typeface="Times New Roman"/>
                          <a:cs typeface="Times New Roman"/>
                        </a:rPr>
                      </a:br>
                      <a:r>
                        <a:rPr lang="ru-RU" sz="1400">
                          <a:latin typeface="Times New Roman"/>
                          <a:ea typeface="Times New Roman"/>
                          <a:cs typeface="Times New Roman"/>
                        </a:rPr>
                        <a:t>5. Помогает спланировать деятельность</a:t>
                      </a:r>
                      <a:br>
                        <a:rPr lang="ru-RU" sz="1400">
                          <a:latin typeface="Times New Roman"/>
                          <a:ea typeface="Times New Roman"/>
                          <a:cs typeface="Times New Roman"/>
                        </a:rPr>
                      </a:br>
                      <a:r>
                        <a:rPr lang="ru-RU" sz="1400">
                          <a:latin typeface="Times New Roman"/>
                          <a:ea typeface="Times New Roman"/>
                          <a:cs typeface="Times New Roman"/>
                        </a:rPr>
                        <a:t>6. Организует деятельность.</a:t>
                      </a:r>
                    </a:p>
                  </a:txBody>
                  <a:tcPr marL="66675" marR="66675" marT="66675" marB="66675"/>
                </a:tc>
                <a:tc>
                  <a:txBody>
                    <a:bodyPr/>
                    <a:lstStyle/>
                    <a:p>
                      <a:pPr algn="just">
                        <a:lnSpc>
                          <a:spcPct val="115000"/>
                        </a:lnSpc>
                        <a:spcAft>
                          <a:spcPts val="1000"/>
                        </a:spcAft>
                      </a:pPr>
                      <a:r>
                        <a:rPr lang="ru-RU" sz="1400" dirty="0">
                          <a:latin typeface="Times New Roman"/>
                          <a:ea typeface="Times New Roman"/>
                          <a:cs typeface="Times New Roman"/>
                        </a:rPr>
                        <a:t>5. Объединение детей в рабочие группы.</a:t>
                      </a:r>
                      <a:br>
                        <a:rPr lang="ru-RU" sz="1400" dirty="0">
                          <a:latin typeface="Times New Roman"/>
                          <a:ea typeface="Times New Roman"/>
                          <a:cs typeface="Times New Roman"/>
                        </a:rPr>
                      </a:br>
                      <a:r>
                        <a:rPr lang="ru-RU" sz="1400" dirty="0">
                          <a:latin typeface="Times New Roman"/>
                          <a:ea typeface="Times New Roman"/>
                          <a:cs typeface="Times New Roman"/>
                        </a:rPr>
                        <a:t>6. Распределение амплуа.</a:t>
                      </a:r>
                    </a:p>
                  </a:txBody>
                  <a:tcPr marL="66675" marR="66675" marT="66675" marB="66675"/>
                </a:tc>
              </a:tr>
              <a:tr h="749050">
                <a:tc>
                  <a:txBody>
                    <a:bodyPr/>
                    <a:lstStyle/>
                    <a:p>
                      <a:pPr algn="just">
                        <a:lnSpc>
                          <a:spcPct val="115000"/>
                        </a:lnSpc>
                        <a:spcAft>
                          <a:spcPts val="1000"/>
                        </a:spcAft>
                      </a:pPr>
                      <a:r>
                        <a:rPr lang="ru-RU" sz="1400">
                          <a:latin typeface="Times New Roman"/>
                          <a:ea typeface="Times New Roman"/>
                          <a:cs typeface="Times New Roman"/>
                        </a:rPr>
                        <a:t>3 этап</a:t>
                      </a:r>
                    </a:p>
                  </a:txBody>
                  <a:tcPr marL="66675" marR="66675" marT="66675" marB="66675"/>
                </a:tc>
                <a:tc>
                  <a:txBody>
                    <a:bodyPr/>
                    <a:lstStyle/>
                    <a:p>
                      <a:pPr algn="just">
                        <a:lnSpc>
                          <a:spcPct val="115000"/>
                        </a:lnSpc>
                        <a:spcAft>
                          <a:spcPts val="1000"/>
                        </a:spcAft>
                      </a:pPr>
                      <a:r>
                        <a:rPr lang="ru-RU" sz="1400">
                          <a:latin typeface="Times New Roman"/>
                          <a:ea typeface="Times New Roman"/>
                          <a:cs typeface="Times New Roman"/>
                        </a:rPr>
                        <a:t>7. Практическая помощь (по необходимости).</a:t>
                      </a:r>
                      <a:br>
                        <a:rPr lang="ru-RU" sz="1400">
                          <a:latin typeface="Times New Roman"/>
                          <a:ea typeface="Times New Roman"/>
                          <a:cs typeface="Times New Roman"/>
                        </a:rPr>
                      </a:br>
                      <a:r>
                        <a:rPr lang="ru-RU" sz="1400">
                          <a:latin typeface="Times New Roman"/>
                          <a:ea typeface="Times New Roman"/>
                          <a:cs typeface="Times New Roman"/>
                        </a:rPr>
                        <a:t>8. Направляет и контролирует осуществление проекта.</a:t>
                      </a:r>
                    </a:p>
                  </a:txBody>
                  <a:tcPr marL="66675" marR="66675" marT="66675" marB="66675"/>
                </a:tc>
                <a:tc>
                  <a:txBody>
                    <a:bodyPr/>
                    <a:lstStyle/>
                    <a:p>
                      <a:pPr algn="just">
                        <a:lnSpc>
                          <a:spcPct val="115000"/>
                        </a:lnSpc>
                        <a:spcAft>
                          <a:spcPts val="1000"/>
                        </a:spcAft>
                      </a:pPr>
                      <a:r>
                        <a:rPr lang="ru-RU" sz="1400" dirty="0">
                          <a:latin typeface="Times New Roman"/>
                          <a:ea typeface="Times New Roman"/>
                          <a:cs typeface="Times New Roman"/>
                        </a:rPr>
                        <a:t>7. Формирование специфических знаний, умений навыков.</a:t>
                      </a:r>
                    </a:p>
                  </a:txBody>
                  <a:tcPr marL="66675" marR="66675" marT="66675" marB="66675"/>
                </a:tc>
              </a:tr>
              <a:tr h="1283341">
                <a:tc>
                  <a:txBody>
                    <a:bodyPr/>
                    <a:lstStyle/>
                    <a:p>
                      <a:pPr algn="just">
                        <a:lnSpc>
                          <a:spcPct val="115000"/>
                        </a:lnSpc>
                        <a:spcAft>
                          <a:spcPts val="1000"/>
                        </a:spcAft>
                      </a:pPr>
                      <a:r>
                        <a:rPr lang="ru-RU" sz="1400">
                          <a:latin typeface="Times New Roman"/>
                          <a:ea typeface="Times New Roman"/>
                          <a:cs typeface="Times New Roman"/>
                        </a:rPr>
                        <a:t>4 этап</a:t>
                      </a:r>
                    </a:p>
                  </a:txBody>
                  <a:tcPr marL="66675" marR="66675" marT="66675" marB="66675"/>
                </a:tc>
                <a:tc>
                  <a:txBody>
                    <a:bodyPr/>
                    <a:lstStyle/>
                    <a:p>
                      <a:pPr algn="just">
                        <a:lnSpc>
                          <a:spcPct val="115000"/>
                        </a:lnSpc>
                        <a:spcAft>
                          <a:spcPts val="1000"/>
                        </a:spcAft>
                      </a:pPr>
                      <a:r>
                        <a:rPr lang="ru-RU" sz="1400" dirty="0">
                          <a:latin typeface="Times New Roman"/>
                          <a:ea typeface="Times New Roman"/>
                          <a:cs typeface="Times New Roman"/>
                        </a:rPr>
                        <a:t>9. Подготовка к презентации.</a:t>
                      </a:r>
                      <a:br>
                        <a:rPr lang="ru-RU" sz="1400" dirty="0">
                          <a:latin typeface="Times New Roman"/>
                          <a:ea typeface="Times New Roman"/>
                          <a:cs typeface="Times New Roman"/>
                        </a:rPr>
                      </a:br>
                      <a:r>
                        <a:rPr lang="ru-RU" sz="1400" dirty="0">
                          <a:latin typeface="Times New Roman"/>
                          <a:ea typeface="Times New Roman"/>
                          <a:cs typeface="Times New Roman"/>
                        </a:rPr>
                        <a:t>10.Презентация.</a:t>
                      </a:r>
                    </a:p>
                  </a:txBody>
                  <a:tcPr marL="66675" marR="66675" marT="66675" marB="66675"/>
                </a:tc>
                <a:tc>
                  <a:txBody>
                    <a:bodyPr/>
                    <a:lstStyle/>
                    <a:p>
                      <a:pPr algn="just">
                        <a:lnSpc>
                          <a:spcPct val="115000"/>
                        </a:lnSpc>
                        <a:spcAft>
                          <a:spcPts val="1000"/>
                        </a:spcAft>
                      </a:pPr>
                      <a:r>
                        <a:rPr lang="ru-RU" sz="1400" dirty="0">
                          <a:latin typeface="Times New Roman"/>
                          <a:ea typeface="Times New Roman"/>
                          <a:cs typeface="Times New Roman"/>
                        </a:rPr>
                        <a:t>8. Продукт деятельности готовят к презентации.</a:t>
                      </a:r>
                      <a:br>
                        <a:rPr lang="ru-RU" sz="1400" dirty="0">
                          <a:latin typeface="Times New Roman"/>
                          <a:ea typeface="Times New Roman"/>
                          <a:cs typeface="Times New Roman"/>
                        </a:rPr>
                      </a:br>
                      <a:r>
                        <a:rPr lang="ru-RU" sz="1400" dirty="0">
                          <a:latin typeface="Times New Roman"/>
                          <a:ea typeface="Times New Roman"/>
                          <a:cs typeface="Times New Roman"/>
                        </a:rPr>
                        <a:t>9. Представляют (зрителям или экспертам) продукт деятельности.</a:t>
                      </a:r>
                    </a:p>
                  </a:txBody>
                  <a:tcPr marL="66675" marR="66675" marT="66675" marB="66675"/>
                </a:tc>
              </a:tr>
            </a:tbl>
          </a:graphicData>
        </a:graphic>
      </p:graphicFrame>
      <p:pic>
        <p:nvPicPr>
          <p:cNvPr id="5" name="Рисунок 4"/>
          <p:cNvPicPr/>
          <p:nvPr/>
        </p:nvPicPr>
        <p:blipFill>
          <a:blip r:embed="rId2" cstate="print"/>
          <a:srcRect/>
          <a:stretch>
            <a:fillRect/>
          </a:stretch>
        </p:blipFill>
        <p:spPr bwMode="auto">
          <a:xfrm>
            <a:off x="428596" y="214290"/>
            <a:ext cx="142875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85884"/>
          </a:xfrm>
        </p:spPr>
        <p:txBody>
          <a:bodyPr>
            <a:normAutofit fontScale="90000"/>
          </a:bodyPr>
          <a:lstStyle/>
          <a:p>
            <a:r>
              <a:rPr lang="ru-RU" sz="3100" dirty="0" smtClean="0">
                <a:solidFill>
                  <a:srgbClr val="FFFF00"/>
                </a:solidFill>
              </a:rPr>
              <a:t>При организации проектной деятельности в детском саду педагоги могут столкнуться со следующими проблемами: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0" y="1600200"/>
          <a:ext cx="91440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0"/>
            <a:ext cx="6657964" cy="1143000"/>
          </a:xfrm>
        </p:spPr>
        <p:txBody>
          <a:bodyPr>
            <a:normAutofit fontScale="90000"/>
          </a:bodyPr>
          <a:lstStyle/>
          <a:p>
            <a:r>
              <a:rPr lang="ru-RU" sz="2800" dirty="0" smtClean="0">
                <a:solidFill>
                  <a:srgbClr val="92D050"/>
                </a:solidFill>
              </a:rPr>
              <a:t>Полноценная творческая группа должна реализовывать две основные функции</a:t>
            </a:r>
            <a:endParaRPr lang="ru-RU" sz="2800" dirty="0">
              <a:solidFill>
                <a:srgbClr val="92D050"/>
              </a:solidFill>
            </a:endParaRPr>
          </a:p>
        </p:txBody>
      </p:sp>
      <p:graphicFrame>
        <p:nvGraphicFramePr>
          <p:cNvPr id="4" name="Содержимое 3"/>
          <p:cNvGraphicFramePr>
            <a:graphicFrameLocks noGrp="1"/>
          </p:cNvGraphicFramePr>
          <p:nvPr>
            <p:ph idx="1"/>
          </p:nvPr>
        </p:nvGraphicFramePr>
        <p:xfrm>
          <a:off x="457200" y="1071546"/>
          <a:ext cx="82296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p:nvPr/>
        </p:nvPicPr>
        <p:blipFill>
          <a:blip r:embed="rId6" cstate="print"/>
          <a:srcRect/>
          <a:stretch>
            <a:fillRect/>
          </a:stretch>
        </p:blipFill>
        <p:spPr bwMode="auto">
          <a:xfrm>
            <a:off x="0" y="0"/>
            <a:ext cx="1214446"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0" y="0"/>
            <a:ext cx="9144000" cy="7072338"/>
          </a:xfrm>
          <a:prstGeom prst="rect">
            <a:avLst/>
          </a:prstGeom>
          <a:noFill/>
          <a:ln w="9525">
            <a:noFill/>
            <a:miter lim="800000"/>
            <a:headEnd/>
            <a:tailEnd/>
          </a:ln>
        </p:spPr>
      </p:pic>
      <p:sp>
        <p:nvSpPr>
          <p:cNvPr id="3" name="Содержимое 2"/>
          <p:cNvSpPr>
            <a:spLocks noGrp="1"/>
          </p:cNvSpPr>
          <p:nvPr>
            <p:ph idx="1"/>
          </p:nvPr>
        </p:nvSpPr>
        <p:spPr>
          <a:xfrm>
            <a:off x="457200" y="642918"/>
            <a:ext cx="8229600" cy="5666442"/>
          </a:xfrm>
        </p:spPr>
        <p:txBody>
          <a:bodyPr>
            <a:normAutofit lnSpcReduction="10000"/>
          </a:bodyPr>
          <a:lstStyle/>
          <a:p>
            <a:pPr>
              <a:buNone/>
            </a:pPr>
            <a:r>
              <a:rPr lang="ru-RU" dirty="0" smtClean="0">
                <a:solidFill>
                  <a:schemeClr val="bg1"/>
                </a:solidFill>
              </a:rPr>
              <a:t>В первую очередь изменения касаются режима образовательного процесс (из опыта работы ДОУ) (из опыта работы ДОУ) </a:t>
            </a:r>
          </a:p>
          <a:p>
            <a:pPr>
              <a:buNone/>
            </a:pPr>
            <a:r>
              <a:rPr lang="ru-RU" dirty="0" smtClean="0">
                <a:solidFill>
                  <a:schemeClr val="bg1"/>
                </a:solidFill>
              </a:rPr>
              <a:t>Для проектирования удобнее всего выделять один день в две недели. В этот день изменяется режим жизни детей: творческая работа начинается в 11 часов (после завтрака и прогулки). При этом желательно, чтобы в проектной деятельности участвовали оба воспи­тателя, поскольку на первых порах она должна реализовываться в ходе занятий с детьми по подгруппам (по 5—9 человек). Таким образом, каждая подгруппа детей занимается своим проектом.</a:t>
            </a:r>
            <a:endParaRPr lang="ru-RU"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1604" y="642918"/>
            <a:ext cx="7115196" cy="5666442"/>
          </a:xfrm>
        </p:spPr>
        <p:txBody>
          <a:bodyPr>
            <a:normAutofit fontScale="92500"/>
          </a:bodyPr>
          <a:lstStyle/>
          <a:p>
            <a:pPr>
              <a:buNone/>
            </a:pPr>
            <a:r>
              <a:rPr lang="ru-RU" dirty="0" smtClean="0"/>
              <a:t>		Поскольку проектная деятельность предполагает активную аналитическую и рефлексивную работу воспитателя, администрация должна способствовать выделению времени и места для специальных встреч педагогов, а также участвовать в этих собраниях. Итак, если администрация готова включиться в процесс внедре­ния проектной технологии в жизнь детского сада, то следующим эта­пом станет организация творческой группы педагогов. Создание творческой группы должно быть инициировано старшим воспитателем при поддержке заведующей. </a:t>
            </a:r>
            <a:endParaRPr lang="ru-RU" dirty="0"/>
          </a:p>
        </p:txBody>
      </p:sp>
      <p:pic>
        <p:nvPicPr>
          <p:cNvPr id="4" name="Рисунок 3"/>
          <p:cNvPicPr/>
          <p:nvPr/>
        </p:nvPicPr>
        <p:blipFill>
          <a:blip r:embed="rId2" cstate="print"/>
          <a:srcRect/>
          <a:stretch>
            <a:fillRect/>
          </a:stretch>
        </p:blipFill>
        <p:spPr bwMode="auto">
          <a:xfrm>
            <a:off x="0" y="1857364"/>
            <a:ext cx="1928794"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2800" dirty="0" smtClean="0">
                <a:solidFill>
                  <a:srgbClr val="00B050"/>
                </a:solidFill>
              </a:rPr>
              <a:t>При реализации проектного обучения условно выделяются четыре группы проблем:</a:t>
            </a:r>
            <a:endParaRPr lang="ru-RU" sz="2800" dirty="0">
              <a:solidFill>
                <a:srgbClr val="00B050"/>
              </a:solidFill>
            </a:endParaRPr>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2204</Words>
  <Application>Microsoft Office PowerPoint</Application>
  <PresentationFormat>Экран (4:3)</PresentationFormat>
  <Paragraphs>164</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Особенности организации проектной деятельности в ДОУ</vt:lpstr>
      <vt:lpstr>Слайд 2</vt:lpstr>
      <vt:lpstr>Этапы реализации метода проектов можно свести к четырем основным: </vt:lpstr>
      <vt:lpstr>Деятельность участников проекта (по Т.А. Данилиной) </vt:lpstr>
      <vt:lpstr>При организации проектной деятельности в детском саду педагоги могут столкнуться со следующими проблемами: </vt:lpstr>
      <vt:lpstr>Полноценная творческая группа должна реализовывать две основные функции</vt:lpstr>
      <vt:lpstr>Слайд 7</vt:lpstr>
      <vt:lpstr>Слайд 8</vt:lpstr>
      <vt:lpstr>При реализации проектного обучения условно выделяются четыре группы проблем:</vt:lpstr>
      <vt:lpstr>Модель «трех вопросов»</vt:lpstr>
      <vt:lpstr>Слайд 11</vt:lpstr>
      <vt:lpstr>Способы сбора информации:</vt:lpstr>
      <vt:lpstr>Слайд 13</vt:lpstr>
      <vt:lpstr>Результаты каждого проекта обсуждаются вместе со всей группой. Можно задать детям следующие вопросы: </vt:lpstr>
      <vt:lpstr>Слайд 15</vt:lpstr>
      <vt:lpstr>План тематического проекта </vt:lpstr>
      <vt:lpstr>Планирование проектной деятельности можно оформить в виде таблицы: </vt:lpstr>
      <vt:lpstr>Е.С. Евдокимова предлагает свой вариант классификаций типов проектов, актуальных для дошкольного образования: </vt:lpstr>
      <vt:lpstr>В практике современных ДОУ чаще используются следующие виды проектов: </vt:lpstr>
      <vt:lpstr>Взаимодействие родителей и детей в совместной проектной деятельности </vt:lpstr>
      <vt:lpstr>Слайд 21</vt:lpstr>
      <vt:lpstr>Темы домашнего совместного проектирования</vt:lpstr>
      <vt:lpstr>Слайд 23</vt:lpstr>
      <vt:lpstr>Слайд 24</vt:lpstr>
      <vt:lpstr>Слайд 25</vt:lpstr>
      <vt:lpstr>Заключение</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организации проектной деятельности в ДОУ</dc:title>
  <cp:lastModifiedBy>Sekretar</cp:lastModifiedBy>
  <cp:revision>16</cp:revision>
  <dcterms:modified xsi:type="dcterms:W3CDTF">2011-11-28T11:00:19Z</dcterms:modified>
</cp:coreProperties>
</file>