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80" r:id="rId18"/>
    <p:sldId id="282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4A6A-D32A-4C47-9682-5857C07AAA3B}" type="datetimeFigureOut">
              <a:rPr lang="ru-RU" smtClean="0"/>
              <a:pPr/>
              <a:t>24.06.2012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C6AB1-6174-48D7-A459-18AA53FD65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m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8600" y="-838200"/>
            <a:ext cx="9372600" cy="868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98525" y="838200"/>
            <a:ext cx="78644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>
                <a:solidFill>
                  <a:srgbClr val="00FF00"/>
                </a:solidFill>
              </a:rPr>
              <a:t>Фрукты</a:t>
            </a:r>
            <a:r>
              <a:rPr lang="ru-RU" sz="5400" dirty="0">
                <a:solidFill>
                  <a:srgbClr val="00FF00"/>
                </a:solidFill>
              </a:rPr>
              <a:t>. </a:t>
            </a:r>
          </a:p>
          <a:p>
            <a:r>
              <a:rPr lang="ru-RU" sz="5400" dirty="0">
                <a:solidFill>
                  <a:srgbClr val="00FF00"/>
                </a:solidFill>
              </a:rPr>
              <a:t>                Какие они?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3200400"/>
            <a:ext cx="5695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0" y="1779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794125"/>
            <a:ext cx="3124200" cy="2289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0000FF"/>
                </a:solidFill>
                <a:cs typeface="Times New Roman" pitchFamily="18" charset="0"/>
              </a:rPr>
              <a:t>Груша</a:t>
            </a:r>
            <a:endParaRPr lang="ru-RU">
              <a:solidFill>
                <a:srgbClr val="0000FF"/>
              </a:solidFill>
            </a:endParaRPr>
          </a:p>
          <a:p>
            <a:pPr eaLnBrk="0" hangingPunct="0"/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Груша! Смуглые бока, </a:t>
            </a:r>
            <a:endParaRPr lang="ru-RU">
              <a:solidFill>
                <a:srgbClr val="0000FF"/>
              </a:solidFill>
            </a:endParaRPr>
          </a:p>
          <a:p>
            <a:pPr eaLnBrk="0" hangingPunct="0"/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Сочная и сладкая!</a:t>
            </a:r>
            <a:endParaRPr lang="ru-RU">
              <a:solidFill>
                <a:srgbClr val="0000FF"/>
              </a:solidFill>
            </a:endParaRPr>
          </a:p>
          <a:p>
            <a:pPr eaLnBrk="0" hangingPunct="0"/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К груше тянется рука </a:t>
            </a:r>
            <a:endParaRPr lang="ru-RU">
              <a:solidFill>
                <a:srgbClr val="0000FF"/>
              </a:solidFill>
            </a:endParaRPr>
          </a:p>
          <a:p>
            <a:pPr eaLnBrk="0" hangingPunct="0"/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Танина украдкою,</a:t>
            </a:r>
            <a:endParaRPr lang="ru-RU">
              <a:solidFill>
                <a:srgbClr val="0000FF"/>
              </a:solidFill>
            </a:endParaRPr>
          </a:p>
          <a:p>
            <a:pPr eaLnBrk="0" hangingPunct="0"/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Словно шепчет Тане груша: </a:t>
            </a:r>
            <a:endParaRPr lang="ru-RU">
              <a:solidFill>
                <a:srgbClr val="0000FF"/>
              </a:solidFill>
            </a:endParaRPr>
          </a:p>
          <a:p>
            <a:pPr eaLnBrk="0" hangingPunct="0"/>
            <a:r>
              <a:rPr lang="ru-RU">
                <a:solidFill>
                  <a:srgbClr val="0000FF"/>
                </a:solidFill>
                <a:cs typeface="Times New Roman" pitchFamily="18" charset="0"/>
              </a:rPr>
              <a:t>«Ну-ка, съешь меня, Танюша!»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429000" y="0"/>
            <a:ext cx="57150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2563"/>
            <a:r>
              <a:rPr lang="ru-RU"/>
              <a:t>Чтобы собрать богатый урожай груш, садоводу прихо­дится изрядно поработать: рыхлить землю, поливать и окучивать деревья, бороться с вредными насекомыми и грызунами. Но у садовода есть и добрые помощники — растения, птицы, звери, а также полезные насекомые: жужелицы, божьи коровки, муравьи. Они помогают ему очистить сад от тлей, прожорливых гусениц, жуков и личинок.</a:t>
            </a:r>
          </a:p>
          <a:p>
            <a:pPr indent="182563"/>
            <a:r>
              <a:rPr lang="ru-RU"/>
              <a:t>Лягушки и жабы - тоже прекрасные защитники урожая, созревающего в плодовом саду.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24400" y="901700"/>
            <a:ext cx="40386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1450"/>
            <a:r>
              <a:rPr lang="ru-RU"/>
              <a:t>Летом (в июле-августе) наливаются соком, созревают сливы. Плоды сливы продолговатые, покрытые тонкой гладкой кожурой, то синей с голубоватым оттенком, то бело-розовой, то лилово-красной. Мякоть слив сочная, кисло-сладкая, очень приятная на вкус.</a:t>
            </a:r>
          </a:p>
          <a:p>
            <a:pPr indent="171450"/>
            <a:r>
              <a:rPr lang="ru-RU"/>
              <a:t>Внутри мякоти есть удлиненная, коричневая косточка с семечком.</a:t>
            </a:r>
          </a:p>
          <a:p>
            <a:pPr indent="171450" algn="ctr"/>
            <a:endParaRPr lang="ru-RU" b="1" i="1"/>
          </a:p>
          <a:p>
            <a:pPr indent="171450" algn="ctr"/>
            <a:r>
              <a:rPr lang="ru-RU" b="1" i="1"/>
              <a:t>Посмотри, какие сливы!</a:t>
            </a:r>
            <a:endParaRPr lang="ru-RU"/>
          </a:p>
          <a:p>
            <a:pPr indent="171450"/>
            <a:endParaRPr lang="ru-RU"/>
          </a:p>
          <a:p>
            <a:pPr indent="171450"/>
            <a:r>
              <a:rPr lang="ru-RU"/>
              <a:t>Посмотри, какие сливы –</a:t>
            </a:r>
          </a:p>
          <a:p>
            <a:pPr indent="171450"/>
            <a:r>
              <a:rPr lang="ru-RU"/>
              <a:t>Синие и белые </a:t>
            </a:r>
          </a:p>
          <a:p>
            <a:pPr indent="171450"/>
            <a:r>
              <a:rPr lang="ru-RU"/>
              <a:t>С бледно-розовым отливом,</a:t>
            </a:r>
          </a:p>
          <a:p>
            <a:pPr indent="171450"/>
            <a:r>
              <a:rPr lang="ru-RU"/>
              <a:t> Очень, очень спелые!</a:t>
            </a: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7338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304800"/>
            <a:ext cx="3733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1524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876800" y="152400"/>
            <a:ext cx="42672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9550" algn="ctr"/>
            <a:r>
              <a:rPr lang="ru-RU" b="1" i="1">
                <a:solidFill>
                  <a:srgbClr val="6600FF"/>
                </a:solidFill>
              </a:rPr>
              <a:t>А знаете, как выглядит дерево сливы?</a:t>
            </a:r>
            <a:endParaRPr lang="ru-RU">
              <a:solidFill>
                <a:srgbClr val="6600FF"/>
              </a:solidFill>
            </a:endParaRPr>
          </a:p>
          <a:p>
            <a:pPr indent="209550"/>
            <a:r>
              <a:rPr lang="ru-RU"/>
              <a:t>Верно! Оно не очень высокое, примерно двух-трехметровое, с округлой кроной, некрупными листьями, заканчивающимися мелкими зубчиками по краям. Такие листья называются пильчатыми, ведь они и в самом деле напоминают пилу.</a:t>
            </a:r>
          </a:p>
          <a:p>
            <a:pPr indent="209550"/>
            <a:r>
              <a:rPr lang="ru-RU"/>
              <a:t>У сливы мощная корневая система. Ее корни уходят глубоко под землю, на глубину до 12 м и разрастаются в ширину далеко за пределы кроны.</a:t>
            </a:r>
          </a:p>
          <a:p>
            <a:pPr indent="209550" algn="ctr" eaLnBrk="0" hangingPunct="0"/>
            <a:endParaRPr lang="ru-RU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800600" y="4038600"/>
            <a:ext cx="4343400" cy="2319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6600FF"/>
                </a:solidFill>
                <a:cs typeface="Times New Roman" pitchFamily="18" charset="0"/>
              </a:rPr>
              <a:t>Чудесное дерево</a:t>
            </a:r>
            <a:endParaRPr lang="ru-RU" sz="900">
              <a:solidFill>
                <a:srgbClr val="6600FF"/>
              </a:solidFill>
            </a:endParaRPr>
          </a:p>
          <a:p>
            <a:pPr eaLnBrk="0" hangingPunct="0"/>
            <a:r>
              <a:rPr lang="ru-RU">
                <a:cs typeface="Times New Roman" pitchFamily="18" charset="0"/>
              </a:rPr>
              <a:t>Весною на сливах цветы раскрываются 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И с утренней зорькой соцветья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сливаются.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А летом на ветках плоды наливаются 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 С сиреневым сумраком сада сливаются.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Вот потому называют красиво</a:t>
            </a:r>
            <a:endParaRPr lang="ru-RU"/>
          </a:p>
          <a:p>
            <a:pPr eaLnBrk="0" hangingPunct="0"/>
            <a:r>
              <a:rPr lang="ru-RU">
                <a:cs typeface="Times New Roman" pitchFamily="18" charset="0"/>
              </a:rPr>
              <a:t>Это чудесное дерево сливой!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52400" y="0"/>
            <a:ext cx="456247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Вишенки-сережки</a:t>
            </a:r>
            <a:endParaRPr lang="ru-RU">
              <a:solidFill>
                <a:srgbClr val="FF0000"/>
              </a:solidFill>
            </a:endParaRPr>
          </a:p>
          <a:p>
            <a:r>
              <a:rPr lang="ru-RU"/>
              <a:t>Вишенки немножко</a:t>
            </a:r>
          </a:p>
          <a:p>
            <a:r>
              <a:rPr lang="ru-RU"/>
              <a:t>Похожи на сережки. </a:t>
            </a:r>
          </a:p>
          <a:p>
            <a:r>
              <a:rPr lang="ru-RU"/>
              <a:t>Темно-алы, как рубины, </a:t>
            </a:r>
          </a:p>
          <a:p>
            <a:r>
              <a:rPr lang="ru-RU"/>
              <a:t>С косточкой посередине.</a:t>
            </a:r>
          </a:p>
          <a:p>
            <a:endParaRPr lang="ru-RU"/>
          </a:p>
          <a:p>
            <a:r>
              <a:rPr lang="ru-RU">
                <a:solidFill>
                  <a:srgbClr val="0000FF"/>
                </a:solidFill>
              </a:rPr>
              <a:t>Небольшие округлые плоды вишни, наполненные кисло-сладким красноватым соком, и вправду похожи на женские украшения — сережки. Растут они на ветках часто </a:t>
            </a:r>
          </a:p>
          <a:p>
            <a:r>
              <a:rPr lang="ru-RU">
                <a:solidFill>
                  <a:srgbClr val="0000FF"/>
                </a:solidFill>
              </a:rPr>
              <a:t>по две или три вместе, </a:t>
            </a:r>
          </a:p>
          <a:p>
            <a:r>
              <a:rPr lang="ru-RU">
                <a:solidFill>
                  <a:srgbClr val="0000FF"/>
                </a:solidFill>
              </a:rPr>
              <a:t>прикрепленные к одной </a:t>
            </a:r>
          </a:p>
          <a:p>
            <a:r>
              <a:rPr lang="ru-RU">
                <a:solidFill>
                  <a:srgbClr val="0000FF"/>
                </a:solidFill>
              </a:rPr>
              <a:t>цветоножке.</a:t>
            </a:r>
          </a:p>
          <a:p>
            <a:r>
              <a:rPr lang="ru-RU">
                <a:solidFill>
                  <a:srgbClr val="0000FF"/>
                </a:solidFill>
              </a:rPr>
              <a:t>Вишневое дерево невысокое, с красивой корой и гибкими ветвями. </a:t>
            </a:r>
          </a:p>
          <a:p>
            <a:r>
              <a:rPr lang="ru-RU">
                <a:solidFill>
                  <a:srgbClr val="0000FF"/>
                </a:solidFill>
              </a:rPr>
              <a:t>Эти ветви весной во время цветения украшены белоснежно-белыми душистыми цветами, а летом гнутся под тяжестью плодов темно-красного цвета. Этот цвет так и называется вишневый.</a:t>
            </a:r>
          </a:p>
          <a:p>
            <a:r>
              <a:rPr lang="ru-RU">
                <a:solidFill>
                  <a:srgbClr val="0000FF"/>
                </a:solidFill>
              </a:rPr>
              <a:t>Плоды вишни сочные, приятного кисло-сладкого вкуса и очень полезные. В них много витамина С, Сахаров, солей кальция и железа.</a:t>
            </a:r>
          </a:p>
        </p:txBody>
      </p:sp>
      <p:pic>
        <p:nvPicPr>
          <p:cNvPr id="18436" name="Picture 9" descr="081ccb429be10a99bba7fab78f809f6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4572000"/>
            <a:ext cx="14478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7600" y="27432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62400" y="623888"/>
            <a:ext cx="4953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Черешня — родственница вишни. Это плодовое дерево рода вишни очень похоже на вишневое дерево. Но растет черешня в более южных областях нашей страны, ведь она любит тепло и избыток солнечного света. Поэтому она раньше зацветает и на ней раньше появляются спелые плоды. Они слаще, чем плоды вишни, и в них также много витаминов, органических кислот и других полезных веществ.</a:t>
            </a:r>
          </a:p>
          <a:p>
            <a:r>
              <a:rPr lang="ru-RU"/>
              <a:t>Дети очень любят черешню!</a:t>
            </a:r>
          </a:p>
          <a:p>
            <a:pPr algn="ctr"/>
            <a:endParaRPr lang="ru-RU" b="1" i="1"/>
          </a:p>
          <a:p>
            <a:pPr algn="ctr"/>
            <a:r>
              <a:rPr lang="ru-RU" b="1" i="1"/>
              <a:t>Нравится черешня сыну!</a:t>
            </a:r>
            <a:endParaRPr lang="ru-RU"/>
          </a:p>
          <a:p>
            <a:pPr algn="ctr"/>
            <a:endParaRPr lang="ru-RU"/>
          </a:p>
          <a:p>
            <a:r>
              <a:rPr lang="ru-RU"/>
              <a:t>                        Принесу сынку черешни — </a:t>
            </a:r>
          </a:p>
          <a:p>
            <a:r>
              <a:rPr lang="ru-RU"/>
              <a:t>                        Сладкой ягоды нездешней.</a:t>
            </a:r>
          </a:p>
          <a:p>
            <a:r>
              <a:rPr lang="ru-RU"/>
              <a:t>                        Она свежая на вид, </a:t>
            </a:r>
          </a:p>
          <a:p>
            <a:r>
              <a:rPr lang="ru-RU"/>
              <a:t>                        Кожура ее блестит.</a:t>
            </a:r>
          </a:p>
          <a:p>
            <a:r>
              <a:rPr lang="ru-RU"/>
              <a:t>                        В ней немало витаминов.</a:t>
            </a:r>
          </a:p>
          <a:p>
            <a:r>
              <a:rPr lang="ru-RU"/>
              <a:t>                        Нравится черешня сыну!</a:t>
            </a:r>
          </a:p>
        </p:txBody>
      </p:sp>
      <p:pic>
        <p:nvPicPr>
          <p:cNvPr id="25605" name="Picture 5" descr="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528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5803900"/>
            <a:ext cx="883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1925"/>
            <a:r>
              <a:rPr lang="ru-RU"/>
              <a:t>.</a:t>
            </a:r>
          </a:p>
          <a:p>
            <a:pPr indent="161925"/>
            <a:r>
              <a:rPr lang="ru-RU" i="1">
                <a:solidFill>
                  <a:srgbClr val="33CC33"/>
                </a:solidFill>
              </a:rPr>
              <a:t>Какие же полезные вещества содержатся в этих фруктах?</a:t>
            </a:r>
            <a:endParaRPr lang="ru-RU">
              <a:solidFill>
                <a:srgbClr val="33CC33"/>
              </a:solidFill>
            </a:endParaRPr>
          </a:p>
          <a:p>
            <a:pPr indent="161925"/>
            <a:r>
              <a:rPr lang="ru-RU"/>
              <a:t>В них много сахара, есть ценный растительный белок, жиры, витамины А и С.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4572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FF"/>
                </a:solidFill>
              </a:rPr>
              <a:t>А как выглядит абрикосовое дерево?</a:t>
            </a:r>
            <a:endParaRPr lang="ru-RU">
              <a:solidFill>
                <a:srgbClr val="FF00FF"/>
              </a:solidFill>
            </a:endParaRPr>
          </a:p>
          <a:p>
            <a:r>
              <a:rPr lang="ru-RU"/>
              <a:t>Оно невысокое, с широкой раскидистой кроной, корнями, уходящими глубоко в землю.</a:t>
            </a:r>
          </a:p>
          <a:p>
            <a:r>
              <a:rPr lang="ru-RU"/>
              <a:t>Очень красивы цветущие абрикосовые деревья! Лепестки цветов белые или нежно-розовые, а чашелистики — красные. Цветы появляются на ветках раньше листьев и привлекают насекомых душистым нектаром.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019800" y="0"/>
            <a:ext cx="3276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Абрикосовое деревце</a:t>
            </a:r>
            <a:endParaRPr lang="ru-RU"/>
          </a:p>
          <a:p>
            <a:r>
              <a:rPr lang="ru-RU"/>
              <a:t>Абрикосовое деревце </a:t>
            </a:r>
          </a:p>
          <a:p>
            <a:r>
              <a:rPr lang="ru-RU"/>
              <a:t>В мае расцветет, </a:t>
            </a:r>
          </a:p>
          <a:p>
            <a:r>
              <a:rPr lang="ru-RU"/>
              <a:t>В розовый атлас оденется, </a:t>
            </a:r>
          </a:p>
          <a:p>
            <a:r>
              <a:rPr lang="ru-RU"/>
              <a:t>Ленты алые вплетет,</a:t>
            </a:r>
          </a:p>
          <a:p>
            <a:r>
              <a:rPr lang="ru-RU"/>
              <a:t>На холме стоит, красуется,</a:t>
            </a:r>
          </a:p>
          <a:p>
            <a:r>
              <a:rPr lang="ru-RU"/>
              <a:t> Хлопотуний-пчел зовет. </a:t>
            </a:r>
          </a:p>
          <a:p>
            <a:r>
              <a:rPr lang="ru-RU"/>
              <a:t>Всякий деревом любуется, </a:t>
            </a:r>
          </a:p>
          <a:p>
            <a:r>
              <a:rPr lang="ru-RU"/>
              <a:t>Ждет, когда созреет плод.</a:t>
            </a:r>
          </a:p>
        </p:txBody>
      </p:sp>
      <p:pic>
        <p:nvPicPr>
          <p:cNvPr id="27657" name="Picture 9" descr="abric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26670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2895600"/>
            <a:ext cx="3733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0" y="152400"/>
            <a:ext cx="5943600" cy="3733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Плоды лимона по форме похожи на крупное яйцо, покрыты плотной желтой кожурой, под которой прячется кислая сочная мякоть, разделенная полупрозрачной пленкой на 8-10 долек.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Лимонное дерево — невысокое, с колючими ветками и ярко-зелеными продолговатыми листьями. Лимонное дерево называют вечнозеленым, потому что в любое время года его ветки покрыты зелеными листьями. Вечно­зеленые плодовые растения называются — цитрусовыми..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Лимонные цветы — душистые. Лепестки их белые или кремовые.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  Название фрукта произошло, вероятно, от малайского слова «лемо», что означает «полезный для матерей».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latin typeface="Times New Roman" pitchFamily="18" charset="0"/>
              </a:rPr>
              <a:t>       Лимон и его сок действительно обладают необыкновенными целебными свойствами: он лечит многие заболевания кожи, эффективен при гриппе, головной боли и повышает иммунитет. С давних времен лимоны используются для профилактики и лечения цинги и при авитаминозах.</a:t>
            </a:r>
          </a:p>
          <a:p>
            <a:pPr eaLnBrk="1" hangingPunct="1">
              <a:lnSpc>
                <a:spcPct val="80000"/>
              </a:lnSpc>
            </a:pPr>
            <a:endParaRPr lang="ru-RU" sz="1600" smtClean="0">
              <a:latin typeface="Times New Roman" pitchFamily="18" charset="0"/>
            </a:endParaRPr>
          </a:p>
        </p:txBody>
      </p:sp>
      <p:pic>
        <p:nvPicPr>
          <p:cNvPr id="22531" name="Picture 5" descr="лимонное дерев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39624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228600"/>
            <a:ext cx="3429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10000" y="762000"/>
            <a:ext cx="5334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2563"/>
            <a:r>
              <a:rPr lang="ru-RU" b="1" i="1"/>
              <a:t>                         </a:t>
            </a:r>
            <a:r>
              <a:rPr lang="ru-RU" b="1" i="1">
                <a:solidFill>
                  <a:srgbClr val="FF6600"/>
                </a:solidFill>
              </a:rPr>
              <a:t>Апельсин</a:t>
            </a:r>
            <a:endParaRPr lang="ru-RU">
              <a:solidFill>
                <a:srgbClr val="FF6600"/>
              </a:solidFill>
            </a:endParaRPr>
          </a:p>
          <a:p>
            <a:pPr indent="182563"/>
            <a:r>
              <a:rPr lang="ru-RU"/>
              <a:t>Друзья! Давайте вспомним, как выглядит апельсин.</a:t>
            </a:r>
          </a:p>
          <a:p>
            <a:pPr indent="182563"/>
            <a:r>
              <a:rPr lang="ru-RU"/>
              <a:t>Это крупный круглый плод, покрытый ярко-оранжевой или красновато-оранжевой блестя­щей кожурой.</a:t>
            </a:r>
          </a:p>
          <a:p>
            <a:pPr indent="182563"/>
            <a:r>
              <a:rPr lang="ru-RU"/>
              <a:t>Если кожуру очистить, то увидишь, что апельсин состоит из сочных долек, покрытых тонкой белой пленкой, предохраняющей дольку от высыхания. Внутри апельсиновых долек находятся небольшие про­долговатые зернышки.</a:t>
            </a:r>
          </a:p>
          <a:p>
            <a:pPr indent="182563"/>
            <a:r>
              <a:rPr lang="ru-RU"/>
              <a:t>Апельсиновое дерево относится к цитрусовым. Зна­чит оно вечнозеленое: и летом, и зимой его ветки по­крывают ярко-зеленые овальные листья.</a:t>
            </a:r>
          </a:p>
          <a:p>
            <a:pPr indent="182563"/>
            <a:r>
              <a:rPr lang="ru-RU"/>
              <a:t>Весной на апельсиновом дереве раскрываются белые душистые цветы.</a:t>
            </a: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3886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962400" y="-1588"/>
            <a:ext cx="5181600" cy="668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Дорогие ребята, я думаю, что не ошибусь, если скажу, что сладкие спелые мандарины и ваши любимые фрукты.	</a:t>
            </a:r>
          </a:p>
          <a:p>
            <a:r>
              <a:rPr lang="ru-RU"/>
              <a:t>Плод  у мандарина округлый, иногда слегка сплюснутый или грушевидный. Он меньше, чем плод апельсина, но, как и апельсин, покрыт душистой ярко-оранжевой кожурой, которая легко отделяется от мякоти. Мякоть мандарина разделена на небольшие дольки, заключенные в полупрозрачные белые тоненькие оболочки. Они предохраняют мякоть от высыхания</a:t>
            </a:r>
          </a:p>
          <a:p>
            <a:r>
              <a:rPr lang="ru-RU"/>
              <a:t> </a:t>
            </a:r>
            <a:r>
              <a:rPr lang="ru-RU" i="1">
                <a:solidFill>
                  <a:srgbClr val="9900CC"/>
                </a:solidFill>
              </a:rPr>
              <a:t>А как выглядит дерево, па котором созревают вкусные плоды?</a:t>
            </a:r>
            <a:endParaRPr lang="ru-RU">
              <a:solidFill>
                <a:srgbClr val="9900CC"/>
              </a:solidFill>
            </a:endParaRPr>
          </a:p>
          <a:p>
            <a:r>
              <a:rPr lang="ru-RU"/>
              <a:t>Оно не очень высокое, с раскидистой кроной. Молодые побеги мандаринового дерева — темно-зеленые. Листья мандаринов очень гладкие и глянцевитые, довольно крупные и зеленые в любое время года.</a:t>
            </a:r>
          </a:p>
          <a:p>
            <a:r>
              <a:rPr lang="ru-RU"/>
              <a:t>Мандариновые деревья относятся к цитрусовым, а следовательно, они вечнозеленые. Весной на ветках мандариновых деревьев раскрываются белые ароматные цветы с матовыми лепестками. 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457200" y="1295400"/>
            <a:ext cx="7620000" cy="3352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8000" i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Поиграем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Изображение все 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19200" y="-914400"/>
            <a:ext cx="10363200" cy="952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-990600" y="2514600"/>
            <a:ext cx="79248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endParaRPr lang="ru-RU" sz="2400"/>
          </a:p>
          <a:p>
            <a:r>
              <a:rPr lang="ru-RU" sz="2800"/>
              <a:t>Что   такое фрукты, вы знаете?</a:t>
            </a:r>
          </a:p>
          <a:p>
            <a:r>
              <a:rPr lang="ru-RU" sz="2800"/>
              <a:t>Фрукты- это  сочные съедобные плоды, растущие в основном на деревьях  в садах.</a:t>
            </a:r>
          </a:p>
          <a:p>
            <a:endParaRPr lang="ru-RU" sz="2800"/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1709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48143" name="Group 15"/>
          <p:cNvGraphicFramePr>
            <a:graphicFrameLocks noGrp="1"/>
          </p:cNvGraphicFramePr>
          <p:nvPr/>
        </p:nvGraphicFramePr>
        <p:xfrm>
          <a:off x="0" y="1709738"/>
          <a:ext cx="208280" cy="24177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41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4127500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152400"/>
            <a:ext cx="914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149225" algn="l"/>
              </a:tabLst>
            </a:pPr>
            <a:r>
              <a:rPr lang="ru-RU" sz="1600" b="1">
                <a:solidFill>
                  <a:srgbClr val="FF3300"/>
                </a:solidFill>
                <a:cs typeface="Times New Roman" pitchFamily="18" charset="0"/>
              </a:rPr>
              <a:t>Игра «Какой сок? Какое варенье?»:</a:t>
            </a:r>
            <a:endParaRPr lang="ru-RU" sz="1600">
              <a:solidFill>
                <a:srgbClr val="FF3300"/>
              </a:solidFill>
            </a:endParaRPr>
          </a:p>
          <a:p>
            <a:pPr eaLnBrk="0" hangingPunct="0">
              <a:tabLst>
                <a:tab pos="149225" algn="l"/>
              </a:tabLst>
            </a:pP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Скажи, как по-другому называется сок (варенье,</a:t>
            </a:r>
            <a:r>
              <a:rPr lang="ru-RU" sz="1600">
                <a:solidFill>
                  <a:srgbClr val="FF3300"/>
                </a:solidFill>
              </a:rPr>
              <a:t> </a:t>
            </a: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джем,</a:t>
            </a:r>
            <a:r>
              <a:rPr lang="ru-RU" sz="1600">
                <a:solidFill>
                  <a:srgbClr val="FF3300"/>
                </a:solidFill>
              </a:rPr>
              <a:t> </a:t>
            </a: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пирог,</a:t>
            </a:r>
            <a:r>
              <a:rPr lang="ru-RU" sz="1600">
                <a:solidFill>
                  <a:srgbClr val="FF3300"/>
                </a:solidFill>
              </a:rPr>
              <a:t> </a:t>
            </a: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пастилу, компот,</a:t>
            </a:r>
            <a:r>
              <a:rPr lang="ru-RU" sz="1600">
                <a:solidFill>
                  <a:srgbClr val="FF3300"/>
                </a:solidFill>
              </a:rPr>
              <a:t> </a:t>
            </a: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мармелад)</a:t>
            </a:r>
            <a:endParaRPr lang="ru-RU" sz="1600">
              <a:solidFill>
                <a:srgbClr val="FF3300"/>
              </a:solidFill>
            </a:endParaRPr>
          </a:p>
          <a:p>
            <a:pPr eaLnBrk="0" hangingPunct="0">
              <a:tabLst>
                <a:tab pos="149225" algn="l"/>
              </a:tabLst>
            </a:pP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 из яблок? </a:t>
            </a:r>
            <a:r>
              <a:rPr lang="ru-RU" sz="1600" i="1">
                <a:solidFill>
                  <a:srgbClr val="FF3300"/>
                </a:solidFill>
                <a:cs typeface="Times New Roman" pitchFamily="18" charset="0"/>
              </a:rPr>
              <a:t>(Яблочный сок; яблочное варенье.) </a:t>
            </a: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Из слив? </a:t>
            </a:r>
            <a:r>
              <a:rPr lang="ru-RU" sz="1600" i="1">
                <a:solidFill>
                  <a:srgbClr val="FF3300"/>
                </a:solidFill>
                <a:cs typeface="Times New Roman" pitchFamily="18" charset="0"/>
              </a:rPr>
              <a:t>(Сливовый сок, сливовое варенье.) </a:t>
            </a:r>
            <a:endParaRPr lang="ru-RU" sz="1600" i="1">
              <a:solidFill>
                <a:srgbClr val="FF3300"/>
              </a:solidFill>
            </a:endParaRPr>
          </a:p>
          <a:p>
            <a:pPr eaLnBrk="0" hangingPunct="0">
              <a:tabLst>
                <a:tab pos="149225" algn="l"/>
              </a:tabLst>
            </a:pP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Назвать цвет фруктов по образцу: </a:t>
            </a:r>
            <a:r>
              <a:rPr lang="ru-RU" sz="1600" i="1">
                <a:solidFill>
                  <a:srgbClr val="FF3300"/>
                </a:solidFill>
                <a:cs typeface="Times New Roman" pitchFamily="18" charset="0"/>
              </a:rPr>
              <a:t>яблоко красное, </a:t>
            </a: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...и т.д.</a:t>
            </a:r>
            <a:endParaRPr lang="ru-RU" sz="1600">
              <a:solidFill>
                <a:srgbClr val="FF3300"/>
              </a:solidFill>
            </a:endParaRPr>
          </a:p>
          <a:p>
            <a:pPr eaLnBrk="0" hangingPunct="0">
              <a:tabLst>
                <a:tab pos="149225" algn="l"/>
              </a:tabLst>
            </a:pPr>
            <a:r>
              <a:rPr lang="ru-RU" sz="1600">
                <a:solidFill>
                  <a:srgbClr val="FF3300"/>
                </a:solidFill>
                <a:cs typeface="Times New Roman" pitchFamily="18" charset="0"/>
              </a:rPr>
              <a:t>Назвать форму фрукта по образцу: </a:t>
            </a:r>
            <a:r>
              <a:rPr lang="ru-RU" sz="1600" i="1">
                <a:solidFill>
                  <a:srgbClr val="FF3300"/>
                </a:solidFill>
                <a:cs typeface="Times New Roman" pitchFamily="18" charset="0"/>
              </a:rPr>
              <a:t>«Апельсин круглый».</a:t>
            </a:r>
            <a:endParaRPr lang="ru-RU" sz="1600">
              <a:solidFill>
                <a:srgbClr val="FF3300"/>
              </a:solidFill>
            </a:endParaRPr>
          </a:p>
          <a:p>
            <a:pPr eaLnBrk="0" hangingPunct="0">
              <a:tabLst>
                <a:tab pos="149225" algn="l"/>
              </a:tabLst>
            </a:pPr>
            <a:endParaRPr lang="ru-RU" sz="1600">
              <a:solidFill>
                <a:srgbClr val="FF3300"/>
              </a:solidFill>
            </a:endParaRPr>
          </a:p>
        </p:txBody>
      </p:sp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1905000"/>
            <a:ext cx="8991600" cy="4953000"/>
          </a:xfrm>
          <a:prstGeom prst="rect">
            <a:avLst/>
          </a:prstGeom>
          <a:noFill/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526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9" name="Picture 21" descr="грана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67000" y="1600200"/>
            <a:ext cx="1066800" cy="1143000"/>
          </a:xfrm>
          <a:prstGeom prst="rect">
            <a:avLst/>
          </a:prstGeom>
          <a:noFill/>
        </p:spPr>
      </p:pic>
      <p:pic>
        <p:nvPicPr>
          <p:cNvPr id="48150" name="Picture 2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48400" y="1905000"/>
            <a:ext cx="1905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17525" y="112713"/>
            <a:ext cx="4094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FF"/>
                </a:solidFill>
              </a:rPr>
              <a:t>Составь предложения по картинкам.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638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На</a:t>
            </a:r>
            <a:r>
              <a:rPr lang="ru-RU"/>
              <a:t> </a:t>
            </a:r>
          </a:p>
        </p:txBody>
      </p:sp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914400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3794125" y="1106488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выросло</a:t>
            </a:r>
          </a:p>
        </p:txBody>
      </p:sp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5715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0" y="990600"/>
            <a:ext cx="828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6019800" y="114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,  </a:t>
            </a:r>
            <a:r>
              <a:rPr lang="ru-RU" sz="2400"/>
              <a:t> а  на </a:t>
            </a:r>
            <a:endParaRPr lang="ru-RU"/>
          </a:p>
        </p:txBody>
      </p:sp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62800" y="152400"/>
            <a:ext cx="198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517525" y="3316288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много</a:t>
            </a:r>
          </a:p>
        </p:txBody>
      </p:sp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3124200"/>
            <a:ext cx="828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4600" y="3124200"/>
            <a:ext cx="828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3124200"/>
            <a:ext cx="828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19600" y="3124200"/>
            <a:ext cx="8286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5241925" y="32369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.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17525" y="4535488"/>
            <a:ext cx="279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Я съел маленькое</a:t>
            </a:r>
          </a:p>
        </p:txBody>
      </p:sp>
      <p:pic>
        <p:nvPicPr>
          <p:cNvPr id="49173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0" y="4495800"/>
            <a:ext cx="676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4327525" y="45323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.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457200" y="5791200"/>
            <a:ext cx="459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/>
              <a:t>Расскажи так же и про фрукты:</a:t>
            </a:r>
          </a:p>
        </p:txBody>
      </p:sp>
      <p:pic>
        <p:nvPicPr>
          <p:cNvPr id="49178" name="Picture 26" descr="лимон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38800" y="5257800"/>
            <a:ext cx="1271588" cy="904875"/>
          </a:xfrm>
          <a:prstGeom prst="rect">
            <a:avLst/>
          </a:prstGeom>
          <a:noFill/>
        </p:spPr>
      </p:pic>
      <p:pic>
        <p:nvPicPr>
          <p:cNvPr id="49180" name="Picture 2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34200" y="5638800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81" name="Picture 29" descr="гранат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077200" y="5410200"/>
            <a:ext cx="1066800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35" name="Picture 19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536" name="Text Box 192"/>
          <p:cNvSpPr txBox="1">
            <a:spLocks noChangeArrowheads="1"/>
          </p:cNvSpPr>
          <p:nvPr/>
        </p:nvSpPr>
        <p:spPr bwMode="auto">
          <a:xfrm>
            <a:off x="58738" y="0"/>
            <a:ext cx="908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 Расскажи-ка»: Составь рассказы о фруктах по предложенному наглядному плану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457200" y="1524000"/>
            <a:ext cx="7696200" cy="3733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6000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Конец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1619672" y="5013176"/>
            <a:ext cx="60999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Презентацию составил учитель-логопед ЦРР № 31</a:t>
            </a:r>
          </a:p>
          <a:p>
            <a:r>
              <a:rPr lang="ru-RU" dirty="0">
                <a:solidFill>
                  <a:srgbClr val="FF0000"/>
                </a:solidFill>
              </a:rPr>
              <a:t>                 Мацера Наталия Александровна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Использованная литература: Шорыгина Т.А. , </a:t>
            </a:r>
            <a:r>
              <a:rPr lang="ru-RU" dirty="0" err="1" smtClean="0">
                <a:solidFill>
                  <a:srgbClr val="FF0000"/>
                </a:solidFill>
              </a:rPr>
              <a:t>Теремкова</a:t>
            </a:r>
            <a:r>
              <a:rPr lang="ru-RU" dirty="0" smtClean="0">
                <a:solidFill>
                  <a:srgbClr val="FF0000"/>
                </a:solidFill>
              </a:rPr>
              <a:t> Н.Э.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Ресурсы интернета.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ru-RU" smtClean="0"/>
              <a:t>Вспомним наши любимые фрукты.</a:t>
            </a:r>
          </a:p>
        </p:txBody>
      </p:sp>
      <p:pic>
        <p:nvPicPr>
          <p:cNvPr id="8195" name="Picture 4" descr="901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8382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838200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8382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24200"/>
            <a:ext cx="27432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3" descr="2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8000" y="32004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4" descr="1202685129_00m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24600" y="3352800"/>
            <a:ext cx="2000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36525" y="5486400"/>
            <a:ext cx="8778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Это румяные яблоки, сочные, душистые груши, голубовато-синие или желтоватые сливы, ароматные абрикосы, оранжевые апельсины и мандарины,</a:t>
            </a:r>
          </a:p>
          <a:p>
            <a:r>
              <a:rPr lang="ru-RU"/>
              <a:t>полные алых зёрен гранаты, кислые желтые лимоны, сладкие бананы, тёмно-красные вишни, розовые или красные черешни.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APPLE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381000"/>
            <a:ext cx="1630363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APPLE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990600"/>
            <a:ext cx="5016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APPLE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24200" y="1447800"/>
            <a:ext cx="5016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APPLE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5600" y="762000"/>
            <a:ext cx="5016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590800" y="1600200"/>
            <a:ext cx="55626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CC00"/>
                </a:solidFill>
              </a:rPr>
              <a:t>Фрукты </a:t>
            </a:r>
            <a:r>
              <a:rPr lang="ru-RU" b="1">
                <a:solidFill>
                  <a:srgbClr val="00CC00"/>
                </a:solidFill>
              </a:rPr>
              <a:t>— </a:t>
            </a:r>
            <a:r>
              <a:rPr lang="ru-RU" b="1" i="1">
                <a:solidFill>
                  <a:srgbClr val="00CC00"/>
                </a:solidFill>
              </a:rPr>
              <a:t>радость  для ребят!</a:t>
            </a:r>
            <a:endParaRPr lang="ru-RU">
              <a:solidFill>
                <a:srgbClr val="00CC00"/>
              </a:solidFill>
            </a:endParaRPr>
          </a:p>
          <a:p>
            <a:r>
              <a:rPr lang="ru-RU">
                <a:solidFill>
                  <a:srgbClr val="FF6600"/>
                </a:solidFill>
              </a:rPr>
              <a:t>Знают взрослые и дети: </a:t>
            </a:r>
          </a:p>
          <a:p>
            <a:r>
              <a:rPr lang="ru-RU">
                <a:solidFill>
                  <a:srgbClr val="FF6600"/>
                </a:solidFill>
              </a:rPr>
              <a:t>Много фруктов есть на свете! </a:t>
            </a:r>
          </a:p>
          <a:p>
            <a:r>
              <a:rPr lang="ru-RU">
                <a:solidFill>
                  <a:srgbClr val="FF6600"/>
                </a:solidFill>
              </a:rPr>
              <a:t>Яблоки и апельсины, </a:t>
            </a:r>
          </a:p>
          <a:p>
            <a:r>
              <a:rPr lang="ru-RU">
                <a:solidFill>
                  <a:srgbClr val="FF6600"/>
                </a:solidFill>
              </a:rPr>
              <a:t>Абрикосы, мандарины </a:t>
            </a:r>
          </a:p>
          <a:p>
            <a:r>
              <a:rPr lang="ru-RU">
                <a:solidFill>
                  <a:srgbClr val="FF6600"/>
                </a:solidFill>
              </a:rPr>
              <a:t>И бананы, и гранаты — </a:t>
            </a:r>
          </a:p>
          <a:p>
            <a:r>
              <a:rPr lang="ru-RU">
                <a:solidFill>
                  <a:srgbClr val="FF6600"/>
                </a:solidFill>
              </a:rPr>
              <a:t>Витаминами богаты.</a:t>
            </a:r>
          </a:p>
          <a:p>
            <a:r>
              <a:rPr lang="ru-RU">
                <a:solidFill>
                  <a:srgbClr val="FF6600"/>
                </a:solidFill>
              </a:rPr>
              <a:t>Фрукты — радость для ребят,</a:t>
            </a:r>
          </a:p>
          <a:p>
            <a:r>
              <a:rPr lang="ru-RU">
                <a:solidFill>
                  <a:srgbClr val="FF6600"/>
                </a:solidFill>
              </a:rPr>
              <a:t> Их в садах для нас растят.</a:t>
            </a:r>
          </a:p>
          <a:p>
            <a:r>
              <a:rPr lang="ru-RU">
                <a:solidFill>
                  <a:srgbClr val="FF6600"/>
                </a:solidFill>
              </a:rPr>
              <a:t> Мы к столу их подадим, </a:t>
            </a:r>
          </a:p>
          <a:p>
            <a:r>
              <a:rPr lang="ru-RU">
                <a:solidFill>
                  <a:srgbClr val="FF6600"/>
                </a:solidFill>
              </a:rPr>
              <a:t>Фрукты свежими съедим.</a:t>
            </a:r>
          </a:p>
          <a:p>
            <a:r>
              <a:rPr lang="ru-RU">
                <a:solidFill>
                  <a:srgbClr val="FF6600"/>
                </a:solidFill>
              </a:rPr>
              <a:t>А для долгого храненья </a:t>
            </a:r>
          </a:p>
          <a:p>
            <a:r>
              <a:rPr lang="ru-RU">
                <a:solidFill>
                  <a:srgbClr val="FF6600"/>
                </a:solidFill>
              </a:rPr>
              <a:t>Сварим вкусное варенье, </a:t>
            </a:r>
          </a:p>
          <a:p>
            <a:r>
              <a:rPr lang="ru-RU">
                <a:solidFill>
                  <a:srgbClr val="FF6600"/>
                </a:solidFill>
              </a:rPr>
              <a:t>Джем, повидло, мармелад,</a:t>
            </a:r>
          </a:p>
          <a:p>
            <a:r>
              <a:rPr lang="ru-RU">
                <a:solidFill>
                  <a:srgbClr val="FF6600"/>
                </a:solidFill>
              </a:rPr>
              <a:t> Чтоб порадовать ребят!</a:t>
            </a:r>
          </a:p>
        </p:txBody>
      </p:sp>
      <p:pic>
        <p:nvPicPr>
          <p:cNvPr id="13326" name="Picture 14" descr="BERRIE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86600" y="609600"/>
            <a:ext cx="1644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BFRUIT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800600"/>
            <a:ext cx="198120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0.04467 C 0.03368 0.04676 0.04254 0.05208 0.0533 0.05671 C 0.05955 0.05926 0.06424 0.06504 0.07066 0.06713 C 0.07517 0.07083 0.07986 0.07384 0.0842 0.07754 C 0.0934 0.0956 0.07865 0.06875 0.09219 0.08634 C 0.09323 0.08773 0.1 0.10301 0.10156 0.10555 C 0.10434 0.12014 0.10295 0.13935 0.10955 0.15254 C 0.12049 0.17361 0.13698 0.18634 0.15243 0.20115 C 0.15677 0.20532 0.16007 0.21111 0.16458 0.21504 C 0.17135 0.22106 0.17969 0.22361 0.18733 0.22731 C 0.19514 0.23101 0.20278 0.23819 0.21007 0.24282 C 0.21563 0.24629 0.22205 0.24629 0.2276 0.25 C 0.23681 0.25601 0.2257 0.25139 0.23698 0.25509 C 0.24497 0.26203 0.25451 0.26504 0.26372 0.26898 C 0.26892 0.27129 0.27483 0.27801 0.27986 0.28125 C 0.28125 0.28819 0.28351 0.29351 0.28524 0.30046 C 0.28785 0.31088 0.28802 0.32523 0.29184 0.33518 C 0.29306 0.33819 0.29497 0.34074 0.29583 0.34375 C 0.29948 0.35416 0.2974 0.3574 0.30399 0.36296 C 0.30573 0.3699 0.30799 0.37338 0.31198 0.3787 C 0.31372 0.38726 0.31823 0.39444 0.32413 0.39953 C 0.33142 0.41875 0.3217 0.39514 0.33073 0.4118 C 0.33594 0.42129 0.33889 0.42939 0.34549 0.43773 C 0.34861 0.45046 0.36111 0.46875 0.36962 0.47615 C 0.37222 0.47824 0.37517 0.47916 0.3776 0.48125 C 0.38108 0.48426 0.38368 0.48865 0.38698 0.49166 C 0.39167 0.49606 0.39705 0.49953 0.40174 0.5037 C 0.40816 0.50972 0.41094 0.51389 0.41927 0.5162 C 0.42483 0.5199 0.43142 0.52014 0.43663 0.52476 C 0.44792 0.53472 0.45972 0.54143 0.47292 0.5456 C 0.47795 0.54745 0.4816 0.55231 0.48629 0.55439 C 0.48976 0.55625 0.49705 0.55764 0.49705 0.55787 C 0.50521 0.56389 0.51493 0.56898 0.52379 0.57361 C 0.52726 0.57523 0.53004 0.57453 0.53316 0.57708 C 0.54497 0.58472 0.53455 0.58125 0.54792 0.58402 C 0.55278 0.58819 0.55451 0.59375 0.5599 0.59606 C 0.56493 0.60115 0.56875 0.60717 0.57465 0.61018 C 0.58351 0.62129 0.58837 0.63935 0.59879 0.64838 C 0.60156 0.6625 0.59774 0.64976 0.60417 0.65856 C 0.61024 0.66759 0.61632 0.67777 0.62031 0.68842 C 0.62257 0.69467 0.63108 0.70416 0.63108 0.70416 C 0.63177 0.70694 0.63229 0.70995 0.63368 0.71273 C 0.63472 0.71435 0.63663 0.71435 0.63767 0.71597 C 0.63854 0.71782 0.63837 0.71944 0.63906 0.72152 C 0.63976 0.72338 0.64097 0.72453 0.64167 0.72662 C 0.64288 0.72986 0.64306 0.74027 0.64445 0.7368 C 0.64497 0.73588 0.64531 0.73449 0.64583 0.73333 " pathEditMode="relative" rAng="0" ptsTypes="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03704E-6 C 0.00677 0.0044 0.00954 0.00857 0.01527 0.01482 C 0.02118 0.02107 0.02899 0.02524 0.03472 0.03149 C 0.03784 0.03473 0.04027 0.03889 0.04305 0.0426 C 0.04444 0.04445 0.04687 0.04491 0.04861 0.0463 C 0.05347 0.05001 0.05781 0.0551 0.0625 0.05927 C 0.07066 0.07663 0.06684 0.06945 0.07361 0.08149 C 0.07691 0.09491 0.07569 0.08889 0.07777 0.10001 C 0.07829 0.11181 0.07795 0.12362 0.07916 0.13519 C 0.07951 0.13797 0.0809 0.14028 0.08194 0.1426 C 0.08507 0.14977 0.08802 0.15764 0.09305 0.16297 C 0.09704 0.16714 0.10208 0.16945 0.10555 0.17408 C 0.11145 0.18195 0.11822 0.1882 0.125 0.19445 C 0.12916 0.19839 0.13993 0.21042 0.14583 0.21297 C 0.15399 0.22107 0.16215 0.22732 0.17222 0.22964 C 0.18246 0.23658 0.19357 0.24052 0.20416 0.24607 C 0.22447 0.25741 0.2434 0.26922 0.26527 0.27385 C 0.27638 0.28149 0.26632 0.2757 0.28611 0.27964 C 0.29114 0.28056 0.29496 0.28519 0.3 0.28681 C 0.30225 0.28866 0.30486 0.29028 0.30694 0.2926 C 0.31493 0.30163 0.30434 0.29561 0.31388 0.30001 C 0.31961 0.3095 0.32361 0.31065 0.32916 0.32038 C 0.3401 0.33982 0.34843 0.36042 0.36388 0.37408 C 0.3743 0.38334 0.36232 0.37709 0.37222 0.38149 C 0.38125 0.39352 0.39305 0.40163 0.40277 0.41297 C 0.40833 0.41945 0.42239 0.43589 0.42916 0.43889 C 0.44236 0.45209 0.42708 0.43542 0.43888 0.45371 C 0.43993 0.45533 0.44184 0.45579 0.44305 0.45741 C 0.44687 0.46251 0.44843 0.46829 0.45138 0.47408 C 0.45399 0.47917 0.45694 0.48403 0.45972 0.48866 C 0.46111 0.49144 0.46388 0.49607 0.46388 0.49607 C 0.46736 0.50996 0.47378 0.5213 0.47777 0.53519 C 0.47951 0.54144 0.48333 0.55348 0.48333 0.55348 C 0.48715 0.58334 0.48941 0.61158 0.49166 0.6426 C 0.49305 0.66089 0.49184 0.66505 0.50138 0.67778 C 0.51059 0.67477 0.51267 0.67339 0.52222 0.67778 C 0.52829 0.68589 0.53559 0.68982 0.54166 0.69792 C 0.54791 0.70626 0.54045 0.70186 0.54861 0.70556 C 0.55486 0.71181 0.55416 0.71389 0.55416 0.70741 " pathEditMode="relative" ptsTypes="ffffffffffffffffffffffffffffffffffffffA">
                                      <p:cBhvr>
                                        <p:cTn id="10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C 0.00399 0.01088 0.00938 0.01875 0.01528 0.02778 C 0.01944 0.03426 0.02135 0.04144 0.025 0.04815 C 0.02708 0.05209 0.02951 0.05556 0.03194 0.05926 C 0.03455 0.0632 0.04028 0.07038 0.04028 0.07038 C 0.04236 0.07894 0.04618 0.0838 0.05 0.09075 C 0.05313 0.09653 0.05399 0.10325 0.05694 0.10926 C 0.05781 0.1301 0.05799 0.14144 0.0625 0.15926 C 0.06406 0.17454 0.0684 0.18797 0.07361 0.20186 C 0.07292 0.24167 0.07361 0.27269 0.06806 0.30926 C 0.06858 0.32338 0.06736 0.33797 0.06944 0.35186 C 0.07049 0.35857 0.07986 0.37408 0.08333 0.37963 C 0.10503 0.4132 0.1316 0.42524 0.1625 0.43889 C 0.16736 0.44098 0.17135 0.44676 0.17639 0.44815 C 0.18229 0.45 0.18837 0.44931 0.19444 0.45 C 0.21233 0.45487 0.23056 0.45579 0.24861 0.45926 C 0.25694 0.46297 0.26632 0.46482 0.275 0.46667 C 0.28438 0.47292 0.2941 0.4801 0.30417 0.48334 C 0.30972 0.48843 0.31563 0.49051 0.32222 0.4926 C 0.33576 0.50463 0.35486 0.51065 0.37083 0.51482 C 0.38316 0.52292 0.39549 0.52894 0.40833 0.53519 C 0.41285 0.5375 0.41771 0.5382 0.42222 0.54075 C 0.43073 0.54561 0.43941 0.55116 0.44861 0.55371 C 0.45955 0.56343 0.44323 0.55 0.46667 0.56112 C 0.47344 0.56436 0.47691 0.57408 0.48194 0.57963 C 0.48524 0.58334 0.48993 0.58473 0.49306 0.58889 C 0.50035 0.59862 0.50764 0.60417 0.51528 0.61297 C 0.52656 0.6257 0.53785 0.63727 0.55 0.64815 C 0.54948 0.64514 0.54861 0.63889 0.54861 0.63889 " pathEditMode="relative" ptsTypes="ffffffffffffffffffffffffffffA">
                                      <p:cBhvr>
                                        <p:cTn id="14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3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3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3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3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05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0243" name="Picture 4" descr="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990600" y="304800"/>
            <a:ext cx="701516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3300"/>
                </a:solidFill>
              </a:rPr>
              <a:t>Где садоводы выращивают фрукты, вы знаете?</a:t>
            </a:r>
          </a:p>
          <a:p>
            <a:pPr eaLnBrk="0" hangingPunct="0"/>
            <a:endParaRPr lang="ru-RU">
              <a:solidFill>
                <a:srgbClr val="FF33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4343400"/>
            <a:ext cx="443706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FF"/>
                </a:solidFill>
              </a:rPr>
              <a:t>Верно! В садах. Кружатся над</a:t>
            </a:r>
          </a:p>
          <a:p>
            <a:r>
              <a:rPr lang="ru-RU">
                <a:solidFill>
                  <a:srgbClr val="6600FF"/>
                </a:solidFill>
              </a:rPr>
              <a:t>Цветами и золотистые пчёлки. </a:t>
            </a:r>
          </a:p>
          <a:p>
            <a:r>
              <a:rPr lang="ru-RU">
                <a:solidFill>
                  <a:srgbClr val="6600FF"/>
                </a:solidFill>
              </a:rPr>
              <a:t>Неутомимые труженицы собирают </a:t>
            </a:r>
          </a:p>
          <a:p>
            <a:r>
              <a:rPr lang="ru-RU">
                <a:solidFill>
                  <a:srgbClr val="6600FF"/>
                </a:solidFill>
              </a:rPr>
              <a:t>цветочный нектар и пыльцу, </a:t>
            </a:r>
          </a:p>
          <a:p>
            <a:r>
              <a:rPr lang="ru-RU">
                <a:solidFill>
                  <a:srgbClr val="6600FF"/>
                </a:solidFill>
              </a:rPr>
              <a:t>перелетая с цветка на цветок,  </a:t>
            </a:r>
          </a:p>
          <a:p>
            <a:r>
              <a:rPr lang="ru-RU">
                <a:solidFill>
                  <a:srgbClr val="6600FF"/>
                </a:solidFill>
              </a:rPr>
              <a:t>опыляют фруктовые сады.</a:t>
            </a:r>
          </a:p>
          <a:p>
            <a:r>
              <a:rPr lang="ru-RU">
                <a:solidFill>
                  <a:srgbClr val="6600FF"/>
                </a:solidFill>
              </a:rPr>
              <a:t>Опытные садоводы во время цветения </a:t>
            </a:r>
          </a:p>
          <a:p>
            <a:r>
              <a:rPr lang="ru-RU">
                <a:solidFill>
                  <a:srgbClr val="6600FF"/>
                </a:solidFill>
              </a:rPr>
              <a:t>расставляют между деревьями</a:t>
            </a:r>
          </a:p>
          <a:p>
            <a:r>
              <a:rPr lang="ru-RU">
                <a:solidFill>
                  <a:srgbClr val="6600FF"/>
                </a:solidFill>
              </a:rPr>
              <a:t>в саду пчелиные домики-ульи.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91440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i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Знаете, зачем садоводы белят стволы плодовых деревьев?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3124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200400" y="1662113"/>
            <a:ext cx="5943600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41300"/>
            <a:r>
              <a:rPr lang="ru-RU"/>
              <a:t>Верно! Для защиты от опасных ожогов. Дело в том, что в конце зимы, в феврале-марте, солнышко начинает сильно греть темную кору яблони. Днем кора нагревается, а ночью, на морозе, охлаждается. Дерево может и не выдержать таких резких перепадов температуры: лопается кора, трескается древесина.</a:t>
            </a:r>
          </a:p>
          <a:p>
            <a:pPr indent="241300"/>
            <a:r>
              <a:rPr lang="ru-RU"/>
              <a:t>А если кору сделать светлой, побелить, то белая поверхность отразит горячие солнечные лучи, и кора не нагреется.</a:t>
            </a:r>
          </a:p>
          <a:p>
            <a:pPr indent="241300"/>
            <a:r>
              <a:rPr lang="ru-RU"/>
              <a:t>Чтобы кору яблони зимой не попортили непрошенные гости — зайцы и мыши-полевки, ствол дерева поздней осенью обвязывают колючим лапником или ветками бузины. Ее запах грызуны не выносят.</a:t>
            </a:r>
          </a:p>
          <a:p>
            <a:pPr indent="241300"/>
            <a:r>
              <a:rPr lang="ru-RU"/>
              <a:t>Зимой садоводы подгребают к стволам яблонь снег. Снежные «шубы» согревают корни.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8600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4876800" y="0"/>
            <a:ext cx="42672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Дорогие ребята! Вы, конечно, любите лакомиться сочными хрустящими яблоками.</a:t>
            </a:r>
          </a:p>
          <a:p>
            <a:r>
              <a:rPr lang="ru-RU"/>
              <a:t>Попробуем вместе вспомнить, как выглядит яблоко. Яблоко округлое; оно бывает желтого, светло-зеленого, розовато красного цвета, иногда с розовыми и красными полосками на кожуре. Оно держится на ветке на </a:t>
            </a:r>
            <a:r>
              <a:rPr lang="en-US"/>
              <a:t> </a:t>
            </a:r>
            <a:r>
              <a:rPr lang="ru-RU"/>
              <a:t>небольшом коричневом черешке; внутри созревшего яблока находятся маленькие продолговатые темно-корич­невые семена. В зависимости от сорта кожица яблока и его мякоть могут быть окрашены по-разному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290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44958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800600" y="1524000"/>
            <a:ext cx="4343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Яблоня</a:t>
            </a:r>
            <a:endParaRPr lang="ru-RU"/>
          </a:p>
          <a:p>
            <a:r>
              <a:rPr lang="ru-RU"/>
              <a:t>Стелются желтые мокрые травы, </a:t>
            </a:r>
          </a:p>
          <a:p>
            <a:r>
              <a:rPr lang="ru-RU"/>
              <a:t>Осенью яблоня наша грустит: </a:t>
            </a:r>
          </a:p>
          <a:p>
            <a:r>
              <a:rPr lang="ru-RU"/>
              <a:t>Ствол ее темный, с корою шершавой </a:t>
            </a:r>
          </a:p>
          <a:p>
            <a:r>
              <a:rPr lang="ru-RU"/>
              <a:t>И неказист, и невзрачен на вид.</a:t>
            </a:r>
          </a:p>
          <a:p>
            <a:r>
              <a:rPr lang="ru-RU"/>
              <a:t>Но не печалься, моя дорогая!</a:t>
            </a:r>
          </a:p>
          <a:p>
            <a:r>
              <a:rPr lang="ru-RU"/>
              <a:t>Снова прекрасной ты станешь весной! </a:t>
            </a:r>
          </a:p>
          <a:p>
            <a:r>
              <a:rPr lang="ru-RU"/>
              <a:t>Ветер душистый опять заиграет</a:t>
            </a:r>
          </a:p>
          <a:p>
            <a:r>
              <a:rPr lang="ru-RU"/>
              <a:t> И лепестками, и свежей листвой.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64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267200" y="493713"/>
            <a:ext cx="487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/>
              <a:t>Думаю, что все любят сладкие, то зеленоватые, то янтарно-желтые, сочные плоды груш. Они слегка вытянутые, утолщенные книзу, покрыты гладкой кожурой. Сочная сладкая мякоть груши может быть нежно-розовой или золотисто-желтой с небольшими темно-коричневыми косточками.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2819400"/>
            <a:ext cx="3048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2400" y="2617788"/>
            <a:ext cx="548640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9388"/>
            <a:r>
              <a:rPr lang="ru-RU" i="1">
                <a:solidFill>
                  <a:srgbClr val="008000"/>
                </a:solidFill>
              </a:rPr>
              <a:t>Давайте припомним, как выглядит </a:t>
            </a:r>
          </a:p>
          <a:p>
            <a:pPr indent="179388"/>
            <a:r>
              <a:rPr lang="ru-RU" i="1">
                <a:solidFill>
                  <a:srgbClr val="008000"/>
                </a:solidFill>
              </a:rPr>
              <a:t>грушевое дерево</a:t>
            </a:r>
            <a:r>
              <a:rPr lang="ru-RU" i="1"/>
              <a:t>.</a:t>
            </a:r>
            <a:endParaRPr lang="ru-RU"/>
          </a:p>
          <a:p>
            <a:pPr indent="179388"/>
            <a:r>
              <a:rPr lang="ru-RU"/>
              <a:t>Ствол у груши прямой, темно-серый, молодые ветви бурые. Густая, плотная крона образует резной зеленый шатер.</a:t>
            </a:r>
          </a:p>
          <a:p>
            <a:pPr indent="179388"/>
            <a:r>
              <a:rPr lang="ru-RU"/>
              <a:t>Бело-розовые цветы груши крупные и душистые. Своим медовым ароматом они привлекают шмелей, пчел и бабочек, которые и опыляют эти фруктовые деревья. Словно заколдованная царевна в драгоценных кружевных уборах стоит в саду цветущая груша.</a:t>
            </a:r>
            <a:endParaRPr lang="ru-RU" b="1" i="1"/>
          </a:p>
          <a:p>
            <a:pPr indent="179388"/>
            <a:r>
              <a:rPr lang="ru-RU"/>
              <a:t>Народ называет грушу «золотым деревом». Ведь плоды груши не только вкусные, но и очень полезные. В них много витаминов </a:t>
            </a:r>
            <a:r>
              <a:rPr lang="en-US"/>
              <a:t>D </a:t>
            </a:r>
            <a:r>
              <a:rPr lang="ru-RU"/>
              <a:t>и С, солей калия, магния и железа.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1609</Words>
  <Application>Microsoft Office PowerPoint</Application>
  <PresentationFormat>Экран (4:3)</PresentationFormat>
  <Paragraphs>168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</cp:revision>
  <dcterms:created xsi:type="dcterms:W3CDTF">2012-06-24T12:15:59Z</dcterms:created>
  <dcterms:modified xsi:type="dcterms:W3CDTF">2012-06-24T13:03:28Z</dcterms:modified>
</cp:coreProperties>
</file>