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1" r:id="rId4"/>
    <p:sldId id="266" r:id="rId5"/>
    <p:sldId id="264" r:id="rId6"/>
    <p:sldId id="282" r:id="rId7"/>
    <p:sldId id="265" r:id="rId8"/>
    <p:sldId id="259" r:id="rId9"/>
    <p:sldId id="283" r:id="rId10"/>
    <p:sldId id="268" r:id="rId11"/>
    <p:sldId id="285" r:id="rId12"/>
    <p:sldId id="286" r:id="rId13"/>
    <p:sldId id="260" r:id="rId14"/>
    <p:sldId id="287" r:id="rId15"/>
    <p:sldId id="288" r:id="rId16"/>
    <p:sldId id="267" r:id="rId17"/>
    <p:sldId id="269" r:id="rId18"/>
    <p:sldId id="289" r:id="rId19"/>
    <p:sldId id="270" r:id="rId20"/>
    <p:sldId id="290" r:id="rId21"/>
    <p:sldId id="271" r:id="rId22"/>
    <p:sldId id="291" r:id="rId23"/>
    <p:sldId id="272" r:id="rId24"/>
    <p:sldId id="293" r:id="rId25"/>
    <p:sldId id="273" r:id="rId26"/>
    <p:sldId id="294" r:id="rId27"/>
    <p:sldId id="274" r:id="rId28"/>
    <p:sldId id="295" r:id="rId29"/>
    <p:sldId id="275" r:id="rId30"/>
    <p:sldId id="296" r:id="rId31"/>
    <p:sldId id="276" r:id="rId32"/>
    <p:sldId id="277" r:id="rId33"/>
    <p:sldId id="278" r:id="rId34"/>
    <p:sldId id="297" r:id="rId35"/>
    <p:sldId id="279" r:id="rId36"/>
    <p:sldId id="292" r:id="rId37"/>
    <p:sldId id="280" r:id="rId38"/>
    <p:sldId id="317" r:id="rId39"/>
    <p:sldId id="318" r:id="rId40"/>
    <p:sldId id="319" r:id="rId41"/>
    <p:sldId id="320" r:id="rId42"/>
    <p:sldId id="321" r:id="rId43"/>
    <p:sldId id="322" r:id="rId44"/>
    <p:sldId id="325" r:id="rId45"/>
    <p:sldId id="326" r:id="rId46"/>
    <p:sldId id="327" r:id="rId47"/>
    <p:sldId id="328" r:id="rId48"/>
    <p:sldId id="32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12" r:id="rId57"/>
    <p:sldId id="313" r:id="rId58"/>
    <p:sldId id="314" r:id="rId59"/>
    <p:sldId id="315" r:id="rId60"/>
    <p:sldId id="316" r:id="rId61"/>
    <p:sldId id="332" r:id="rId62"/>
    <p:sldId id="334" r:id="rId63"/>
    <p:sldId id="339" r:id="rId64"/>
    <p:sldId id="338" r:id="rId65"/>
    <p:sldId id="340" r:id="rId66"/>
    <p:sldId id="341" r:id="rId67"/>
    <p:sldId id="342" r:id="rId68"/>
    <p:sldId id="343" r:id="rId69"/>
    <p:sldId id="344" r:id="rId70"/>
    <p:sldId id="345" r:id="rId71"/>
  </p:sldIdLst>
  <p:sldSz cx="10287000" cy="6858000" type="35mm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A50021"/>
    <a:srgbClr val="660066"/>
    <a:srgbClr val="0000CC"/>
    <a:srgbClr val="CC9900"/>
    <a:srgbClr val="66FF66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64" y="-864"/>
      </p:cViewPr>
      <p:guideLst>
        <p:guide orient="horz" pos="2160"/>
        <p:guide pos="32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B64E-ED91-457A-8C36-D0A0BEB67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584FB-5126-4277-A687-A502CAB45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F0DF-7E64-43E5-BDDF-E35FB66AD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27B0-B262-4DBC-8AAF-7697FE566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A799-1816-434A-80EC-2B5E62231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E378-FEC6-498D-93C3-CD985008A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1A84-73CE-442F-BB3A-1F381C06B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2BAD-3389-45A8-921F-3BA844A20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90ADB-6759-4114-B3BA-FA48C5276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DC54-AD3E-49FD-9430-2C24F634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1D36-EFA8-4F1C-9342-C6EF0901C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FEC6-E490-496D-A327-EB1750A3F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C849-898B-4A11-B887-392F9B72F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8B96E9-BB46-42A1-B556-9EE5B5CEC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470150" y="2205038"/>
            <a:ext cx="5427663" cy="2952750"/>
          </a:xfrm>
        </p:spPr>
        <p:txBody>
          <a:bodyPr/>
          <a:lstStyle/>
          <a:p>
            <a:pPr eaLnBrk="1" hangingPunct="1"/>
            <a:r>
              <a:rPr lang="ru-RU" b="1" smtClean="0"/>
              <a:t> </a:t>
            </a:r>
            <a:r>
              <a:rPr lang="ru-RU" sz="5400" b="1" smtClean="0"/>
              <a:t>Проект</a:t>
            </a:r>
            <a:br>
              <a:rPr lang="ru-RU" sz="5400" b="1" smtClean="0"/>
            </a:br>
            <a:r>
              <a:rPr lang="ru-RU" sz="5400" b="1" smtClean="0"/>
              <a:t> "Люби и знай свой город"</a:t>
            </a:r>
            <a:r>
              <a:rPr lang="ru-RU" sz="1800" b="1" smtClean="0">
                <a:solidFill>
                  <a:srgbClr val="FF0066"/>
                </a:solidFill>
              </a:rPr>
              <a:t/>
            </a:r>
            <a:br>
              <a:rPr lang="ru-RU" sz="1800" b="1" smtClean="0">
                <a:solidFill>
                  <a:srgbClr val="FF0066"/>
                </a:solidFill>
              </a:rPr>
            </a:br>
            <a:r>
              <a:rPr lang="ru-RU" sz="1800" b="1" smtClean="0">
                <a:solidFill>
                  <a:srgbClr val="FF0066"/>
                </a:solidFill>
              </a:rPr>
              <a:t/>
            </a:r>
            <a:br>
              <a:rPr lang="ru-RU" sz="1800" b="1" smtClean="0">
                <a:solidFill>
                  <a:srgbClr val="FF0066"/>
                </a:solidFill>
              </a:rPr>
            </a:br>
            <a:r>
              <a:rPr lang="ru-RU" sz="2000" b="1" smtClean="0">
                <a:solidFill>
                  <a:srgbClr val="FF0066"/>
                </a:solidFill>
              </a:rPr>
              <a:t>Автор:</a:t>
            </a:r>
            <a:r>
              <a:rPr lang="ru-RU" sz="2000" b="1" smtClean="0"/>
              <a:t> </a:t>
            </a:r>
            <a:r>
              <a:rPr lang="ru-RU" sz="2000" b="1" smtClean="0">
                <a:solidFill>
                  <a:srgbClr val="3333FF"/>
                </a:solidFill>
              </a:rPr>
              <a:t>Никулина Галина Константиновна</a:t>
            </a:r>
          </a:p>
        </p:txBody>
      </p:sp>
      <p:pic>
        <p:nvPicPr>
          <p:cNvPr id="15365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8436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228600"/>
            <a:ext cx="79184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2 этап – </a:t>
            </a:r>
            <a:r>
              <a:rPr lang="ru-RU" sz="2800" b="1" i="1" smtClean="0">
                <a:solidFill>
                  <a:srgbClr val="CC00CC"/>
                </a:solidFill>
              </a:rPr>
              <a:t>Реализация проекта.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12825" y="1676400"/>
            <a:ext cx="8169275" cy="4449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Составление фото альбомов по темам.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Составление альбомов с ягодами, грибами, при-родой, животными родного края.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Изготовление макетов улицы Горького и площа-ди Ленина.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Оформление фото выставок.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Составление альбома со стихами об Инте.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Целевые экскурсии по улицам города, в парк, площадь Ленина.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Составление альбома с Коми играми.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Экскурсии в музей, библиотеку, ЦНК.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Познават. занятия: « Наш город», «Олимпийские медали начинаются с детства».</a:t>
            </a:r>
            <a:r>
              <a:rPr lang="ru-RU" sz="8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104900" y="1143000"/>
            <a:ext cx="81692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00" b="1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5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Встречи с интересными людьми: мэром, вете-ранами ВОВ, спортсменами, факелоносцем.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Конкурсы: «Семейные умельцы», «Моя семья», «Не губите природу!» (художеств. деятельность).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Чтение художественной литературы: В. Степанов «Что мы родиной зовём», П.О. Бурман «Моя Инта».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Викторина «Знатоки родного города».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Праздник «Нам весело живётся» (День рождения детского сада».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Изготовление карты-схемы города.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Изготовление подарков участникам ВОВ.</a:t>
            </a:r>
            <a:r>
              <a:rPr lang="ru-RU" sz="140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104900" y="1295400"/>
            <a:ext cx="81692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400" b="1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Спортивный праздник «Весёлые старты».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Составление рассказов.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Акции: «Мы за чистый город» (уборка территор. д/с родителями и детьми), «Поздравление ВОВ».</a:t>
            </a:r>
            <a:r>
              <a:rPr lang="ru-RU" sz="140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3 этап – </a:t>
            </a:r>
            <a:r>
              <a:rPr lang="ru-RU" sz="2800" b="1" smtClean="0">
                <a:solidFill>
                  <a:srgbClr val="3399FF"/>
                </a:solidFill>
              </a:rPr>
              <a:t>Заключительный.</a:t>
            </a:r>
          </a:p>
        </p:txBody>
      </p:sp>
      <p:sp>
        <p:nvSpPr>
          <p:cNvPr id="27655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524000"/>
            <a:ext cx="8315325" cy="4267200"/>
          </a:xfrm>
        </p:spPr>
        <p:txBody>
          <a:bodyPr/>
          <a:lstStyle/>
          <a:p>
            <a:pPr marL="85725" indent="-85725" algn="ctr" eaLnBrk="1" hangingPunct="1">
              <a:lnSpc>
                <a:spcPct val="80000"/>
              </a:lnSpc>
              <a:buFontTx/>
              <a:buNone/>
            </a:pPr>
            <a:r>
              <a:rPr lang="ru-RU" sz="300" smtClean="0"/>
              <a:t> </a:t>
            </a:r>
          </a:p>
          <a:p>
            <a:pPr marL="85725" indent="-85725"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A50021"/>
                </a:solidFill>
              </a:rPr>
              <a:t>   </a:t>
            </a:r>
            <a:endParaRPr lang="ru-RU" sz="2400" b="1" smtClean="0"/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</a:t>
            </a: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</a:t>
            </a:r>
            <a:r>
              <a:rPr lang="ru-RU" sz="2800" b="1" smtClean="0">
                <a:solidFill>
                  <a:srgbClr val="FF0000"/>
                </a:solidFill>
              </a:rPr>
              <a:t>Конкурс</a:t>
            </a:r>
            <a:r>
              <a:rPr lang="ru-RU" sz="2800" b="1" smtClean="0"/>
              <a:t> </a:t>
            </a:r>
            <a:r>
              <a:rPr lang="ru-RU" sz="2400" b="1" smtClean="0">
                <a:solidFill>
                  <a:srgbClr val="33CC33"/>
                </a:solidFill>
              </a:rPr>
              <a:t>«Чтение стихов об Инте</a:t>
            </a:r>
            <a:r>
              <a:rPr lang="ru-RU" sz="2400" b="1" smtClean="0">
                <a:solidFill>
                  <a:srgbClr val="66FF66"/>
                </a:solidFill>
              </a:rPr>
              <a:t>». </a:t>
            </a: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CC00"/>
                </a:solidFill>
              </a:rPr>
              <a:t>         </a:t>
            </a:r>
            <a:r>
              <a:rPr lang="ru-RU" sz="2400" b="1" smtClean="0"/>
              <a:t>Участниками конкурса будут воспитанники старших групп. </a:t>
            </a: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Дети будут читать стихи об Инте. Оценивать будет жюри из сотрудников д/с. </a:t>
            </a: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В конце конкурса победитель получит грамоту и награду, а остальные участники поощрение за участие в конкурсе.</a:t>
            </a: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marL="85725" indent="-85725"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52500" y="1371600"/>
            <a:ext cx="8315325" cy="4267200"/>
          </a:xfrm>
        </p:spPr>
        <p:txBody>
          <a:bodyPr/>
          <a:lstStyle/>
          <a:p>
            <a:pPr marL="85725" indent="-85725" algn="ctr" eaLnBrk="1" hangingPunct="1">
              <a:lnSpc>
                <a:spcPct val="80000"/>
              </a:lnSpc>
              <a:buFontTx/>
              <a:buNone/>
            </a:pPr>
            <a:r>
              <a:rPr lang="ru-RU" sz="300" smtClean="0"/>
              <a:t> </a:t>
            </a:r>
          </a:p>
          <a:p>
            <a:pPr marL="85725" indent="-85725"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A50021"/>
                </a:solidFill>
              </a:rPr>
              <a:t>  </a:t>
            </a:r>
            <a:r>
              <a:rPr lang="ru-RU" sz="2800" b="1" smtClean="0">
                <a:solidFill>
                  <a:srgbClr val="A50021"/>
                </a:solidFill>
              </a:rPr>
              <a:t>    Викторина</a:t>
            </a:r>
            <a:r>
              <a:rPr lang="ru-RU" sz="2400" b="1" smtClean="0">
                <a:solidFill>
                  <a:srgbClr val="A50021"/>
                </a:solidFill>
              </a:rPr>
              <a:t> </a:t>
            </a:r>
            <a:r>
              <a:rPr lang="ru-RU" sz="2400" b="1" i="1" smtClean="0">
                <a:solidFill>
                  <a:srgbClr val="00FF00"/>
                </a:solidFill>
              </a:rPr>
              <a:t>«Знатоки родного города».</a:t>
            </a:r>
            <a:endParaRPr lang="ru-RU" sz="2400" b="1" i="1" smtClean="0"/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FF00"/>
                </a:solidFill>
              </a:rPr>
              <a:t>              </a:t>
            </a:r>
            <a:r>
              <a:rPr lang="ru-RU" sz="2400" b="1" smtClean="0"/>
              <a:t>В конце проекта </a:t>
            </a:r>
            <a:r>
              <a:rPr lang="ru-RU" sz="2400" b="1" smtClean="0">
                <a:solidFill>
                  <a:srgbClr val="3333FF"/>
                </a:solidFill>
              </a:rPr>
              <a:t>«Люби и знай свой город»</a:t>
            </a:r>
            <a:r>
              <a:rPr lang="ru-RU" sz="2400" b="1" smtClean="0"/>
              <a:t> будет проведена интеллектуальная игра </a:t>
            </a:r>
            <a:r>
              <a:rPr lang="ru-RU" sz="2400" b="1" smtClean="0">
                <a:solidFill>
                  <a:srgbClr val="FF0000"/>
                </a:solidFill>
              </a:rPr>
              <a:t>«Знатоки родного города»</a:t>
            </a:r>
            <a:r>
              <a:rPr lang="ru-RU" sz="2400" b="1" smtClean="0"/>
              <a:t>.</a:t>
            </a:r>
            <a:endParaRPr lang="ru-RU" sz="2400" b="1" smtClean="0">
              <a:solidFill>
                <a:srgbClr val="FF0000"/>
              </a:solidFill>
            </a:endParaRP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Участниками игры будут дети старшей груп-пы № 10 «Бельчата».     </a:t>
            </a: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Во время игры дети будут отвечать на воп-росы, выполнять разные задания, зарабатывать баллы. </a:t>
            </a: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В конце игры будет награждение медалями, которые придумают сами дети.</a:t>
            </a:r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marL="85725" indent="-85725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</a:t>
            </a:r>
            <a:endParaRPr lang="ru-RU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76400"/>
            <a:ext cx="8229600" cy="4343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  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1800" b="1" smtClean="0"/>
              <a:t>           </a:t>
            </a:r>
            <a:r>
              <a:rPr lang="ru-RU" sz="2400" b="1" i="1" u="sng" smtClean="0"/>
              <a:t>Городок на карте Республики Коми</a:t>
            </a:r>
            <a:r>
              <a:rPr lang="ru-RU" sz="2400" b="1" smtClean="0"/>
              <a:t>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00CC00"/>
                </a:solidFill>
              </a:rPr>
              <a:t>  </a:t>
            </a:r>
            <a:r>
              <a:rPr lang="ru-RU" sz="28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1.  Дать воспитанникам представление о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местоположении г. Инты на карте РК;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2. Развивать умение ориентироваться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по схеме города;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3. Развивать понимание того, что малая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Родина – частица нашего огромного 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Отечества;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4.  Развивать познавательные способ-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ности детей;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5.  Развивать интерес к истории города.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  </a:t>
            </a:r>
            <a:r>
              <a:rPr lang="ru-RU" sz="1800" smtClean="0"/>
              <a:t>             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12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1100" y="12954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   </a:t>
            </a:r>
            <a:r>
              <a:rPr lang="ru-RU" sz="1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 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1.  Беседа «Я – интинец»;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2.  Изучение карты РК и карты схемы города;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3. Чтение рассказа В. Степанова «Что мы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родиной зовём».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закрепления.</a:t>
            </a:r>
            <a:r>
              <a:rPr lang="ru-RU" sz="2800" b="1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Изготовление карты-схемы города.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228600"/>
            <a:ext cx="79184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524000"/>
            <a:ext cx="8305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00" smtClean="0"/>
              <a:t>      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2400" b="1" smtClean="0"/>
              <a:t>       </a:t>
            </a:r>
            <a:r>
              <a:rPr lang="ru-RU" sz="2400" b="1" i="1" u="sng" smtClean="0"/>
              <a:t>Спортивная жизнь нашего города.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1. Расширять знание детей о спортивной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жизни горожан, об известных спортсме-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нах нашего города, спортивных объектах и их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назначении;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2. Развивать понимание, что занятия фи-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зической культуры и спортом помогают стать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сильным, смелым, ловким и выносливым;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3. Воспитывать любовь к спорту, интерес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к занятия физической культурой;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4.  Развивать двигательную активность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детей, воспитывать организованность, дисцип-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линированность.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7300" y="12192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00" smtClean="0"/>
              <a:t>       </a:t>
            </a:r>
            <a:endParaRPr lang="ru-RU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1.  Беседа «Спортивная жизнь города»;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2.  Знакомство с различными видами спорта;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3.  Целевые экскурсии: «Дворец спорта», бассейн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«Дельфин», стадион;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4.  Встреча с факелоносцем  Кирилловым Е.И.;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5.  Показ одежды хоккеиста, наград за победы 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спортивных соревнованиях Павла Бахрова;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6. Познават. занятие «Олимпийские медали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начинаются с детства».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u="sng" smtClean="0">
                <a:solidFill>
                  <a:srgbClr val="0000CC"/>
                </a:solidFill>
              </a:rPr>
              <a:t>Формы, методы закрепления.</a:t>
            </a:r>
            <a:endParaRPr lang="ru-RU" sz="2400" b="1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Спортивный праздник «Весёлые старты».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152400"/>
            <a:ext cx="78120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764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     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2400" b="1" smtClean="0"/>
              <a:t>              </a:t>
            </a:r>
            <a:r>
              <a:rPr lang="ru-RU" sz="2400" b="1" i="1" u="sng" smtClean="0"/>
              <a:t>Летопись города.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i="1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00CC00"/>
                </a:solidFill>
              </a:rPr>
              <a:t>  </a:t>
            </a:r>
            <a:r>
              <a:rPr lang="ru-RU" sz="28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   1.   Знакомство детей с историей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возникновения города, его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историческим названием;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2.   Развивать познавательные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способности детей;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3.   Воспитывать интерес к истории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города;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4.   Знакомство с символикой нашего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 города (гимн, флаг, герб).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 </a:t>
            </a: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5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535863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C0000"/>
                </a:solidFill>
                <a:latin typeface="Monotype Corsiva" pitchFamily="66" charset="0"/>
              </a:rPr>
              <a:t>Актуальность проекта.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287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    Неотъемлемая часть любой системы образова-ния – воспитание патриотизма. Патриотизм – это любовь и привязанность к Родине, преданность ей, ответственность за нее, желание трудиться на ее благо, беречь и умножать богатства.</a:t>
            </a:r>
            <a:r>
              <a:rPr lang="ru-RU" sz="800" b="1" smtClean="0"/>
              <a:t>   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    Основы патриотизма начинают формироваться в дошкольном возрасте. Патриотическое воспи-тание дошкольников включает в себя передачу им знаний, формирование на их основе отношения и организацию доступной возрасту деятельности. Фундаментом патриотизма по праву считается целенаправленное ознакомление детей с родным краем.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    Любовь к Отчизне начинается с любви к своей малой родине - месту, где родился человек.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9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143000"/>
            <a:ext cx="8305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  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1.  Экскурсия в городской музей (знакомство 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историей возникновения города, изучение музей-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ных экспонатов);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2.  Просмотр фильмов об Инте;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3.  Экскурсия в библиотеку «А я иду,  шагаю по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Инте»;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4. Слайдовая экскурсия в ЦНК «Город вышедший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из сказки»;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5.  Музыкальное занятие «Гимн Инты».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закрепления.</a:t>
            </a:r>
            <a:r>
              <a:rPr lang="ru-RU" sz="2800" b="1" smtClean="0">
                <a:solidFill>
                  <a:srgbClr val="0000CC"/>
                </a:solidFill>
              </a:rPr>
              <a:t> </a:t>
            </a:r>
            <a:r>
              <a:rPr lang="ru-RU" sz="2400" b="1" smtClean="0"/>
              <a:t>Оформление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альбомов: «Инта не сразу строилась», «Символика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Инты», «Старинные улицы нашего</a:t>
            </a:r>
            <a:r>
              <a:rPr lang="ru-RU" sz="2400" smtClean="0"/>
              <a:t> </a:t>
            </a:r>
            <a:r>
              <a:rPr lang="ru-RU" sz="2400" b="1" smtClean="0"/>
              <a:t>города».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5240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  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1400" b="1" smtClean="0"/>
              <a:t>      </a:t>
            </a:r>
            <a:r>
              <a:rPr lang="ru-RU" sz="2400" b="1" i="1" u="sng" smtClean="0"/>
              <a:t>Социально – значимые объекты города.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  1.  Познакомить детей с объектами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города, их названием;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2.  Учить дифференцировать объекты по назначению (магазины, лечебные и образовате-льные учреждения и др.);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3. Прививать интерес к профессиям, связанным с изученными объектами;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4. Закреплять умение узнавать на фото знакомые объекты, знать их назначение;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5. Воспитывать уважение к труду взрослого;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6.  Дать представление о трудовой деятельности интинцев.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143000"/>
            <a:ext cx="8305800" cy="4343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  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                      </a:t>
            </a:r>
            <a:r>
              <a:rPr lang="ru-RU" sz="2400" b="1" smtClean="0"/>
              <a:t>1.  Целевые экскурсии к зданиям: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администрации города,  почте, аптеке,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магазинам, банку, поликлинике и т.д.;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2.  Экскурсия в библиотеку «Моя Инта, мой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город»;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3.  Встреча с интересными людьми: мэром,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врачом, шахтёром;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4.  Беседа «Где работают папы и мамы»;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5.  Экскурсия в музей «Город под землёй» (о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шахте).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0000CC"/>
                </a:solidFill>
              </a:rPr>
              <a:t> 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закрепления.</a:t>
            </a:r>
            <a:r>
              <a:rPr lang="ru-RU" sz="2800" b="1" smtClean="0">
                <a:solidFill>
                  <a:srgbClr val="0000CC"/>
                </a:solidFill>
              </a:rPr>
              <a:t>  </a:t>
            </a:r>
            <a:r>
              <a:rPr lang="ru-RU" sz="2400" b="1" smtClean="0"/>
              <a:t>Оформление фото альбома «Где были – что видели».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            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</a:t>
            </a:r>
            <a:r>
              <a:rPr lang="ru-RU" sz="2000" b="1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br>
              <a:rPr lang="ru-RU" sz="20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002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   </a:t>
            </a:r>
            <a:r>
              <a:rPr lang="ru-RU" sz="2400" b="1" i="1" u="sng" smtClean="0">
                <a:solidFill>
                  <a:srgbClr val="FF3300"/>
                </a:solidFill>
              </a:rPr>
              <a:t>Тема.</a:t>
            </a:r>
            <a:r>
              <a:rPr lang="ru-RU" sz="2400" b="1" smtClean="0"/>
              <a:t>            </a:t>
            </a:r>
            <a:r>
              <a:rPr lang="ru-RU" sz="2400" b="1" i="1" u="sng" smtClean="0"/>
              <a:t>Улицы нашего города.</a:t>
            </a:r>
            <a:r>
              <a:rPr lang="ru-RU" sz="2400" b="1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   1.  Дать представление об улицах, с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которых «начал расти наш город»;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2.  Знакомство с разными формами архитектурных сооружений (многоэтажные дома, Дворец культуры, Дворец спорта, Водонапорная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башня;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3.  Обратить внимание детей на особен-ности внешнего вида старинных зданий и совре-менных построек;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4.  Развивать внимательность и наблю-дательность;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5.  Воспитывать уважение к труду горо-жан по благоустройству города.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/>
              <a:t>  </a:t>
            </a: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5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2192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   </a:t>
            </a:r>
            <a:r>
              <a:rPr lang="ru-RU" sz="1200" b="1" smtClean="0"/>
              <a:t>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/>
              <a:t>              </a:t>
            </a:r>
            <a:r>
              <a:rPr lang="ru-RU" sz="2400" b="1" smtClean="0"/>
              <a:t>1.  Беседы: «Старинные улицы нашего города», «Кто построил дом», «Жилые объекты. Культур-ные объекты. Промышленные объекты»;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2.  Экскурсия в библиотеку «История в камне»;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3.  Целевые экскурсии на ул. Горького, ул. Мира,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ул. Куратова.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</a:t>
            </a:r>
            <a:r>
              <a:rPr lang="ru-RU" sz="12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/>
              <a:t>   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закрепления:</a:t>
            </a:r>
            <a:r>
              <a:rPr lang="ru-RU" sz="2800" b="1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/>
              <a:t>                      </a:t>
            </a:r>
            <a:r>
              <a:rPr lang="ru-RU" sz="2400" b="1" smtClean="0"/>
              <a:t>Фотовыставка «Я на улицах родного города», рисование «Улицы родного города», игра «Мы – строители» (постройка макетов домов ул. Горько-го и площади Ленина руками родителей), аппли-кация «Дом, в котором я живу».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7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5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764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600" b="1" i="1" smtClean="0">
                <a:solidFill>
                  <a:srgbClr val="FF3300"/>
                </a:solidFill>
              </a:rPr>
              <a:t>       </a:t>
            </a:r>
            <a:r>
              <a:rPr lang="ru-RU" sz="2400" b="1" i="1" u="sng" smtClean="0">
                <a:solidFill>
                  <a:srgbClr val="FF3300"/>
                </a:solidFill>
              </a:rPr>
              <a:t>Тема.</a:t>
            </a:r>
            <a:r>
              <a:rPr lang="ru-RU" sz="2400" b="1" smtClean="0"/>
              <a:t>              </a:t>
            </a:r>
            <a:r>
              <a:rPr lang="ru-RU" sz="2400" b="1" i="1" u="sng" smtClean="0"/>
              <a:t>Культурная жизнь нашего города</a:t>
            </a:r>
            <a:r>
              <a:rPr lang="ru-RU" sz="2400" b="1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00CC00"/>
                </a:solidFill>
              </a:rPr>
              <a:t>  </a:t>
            </a:r>
            <a:r>
              <a:rPr lang="ru-RU" sz="24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i="1" smtClean="0">
                <a:solidFill>
                  <a:srgbClr val="00CC00"/>
                </a:solidFill>
              </a:rPr>
              <a:t>     </a:t>
            </a:r>
            <a:r>
              <a:rPr lang="ru-RU" sz="2400" b="1" smtClean="0"/>
              <a:t>1.  Познакомить детей с объектами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культуры;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2.  Прививать эстетический вкус,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способность к творческому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самовыражению в различных видах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творчества;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3. Формировать уважительное,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бережное отношения к культурным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ценностям.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b="1" smtClean="0"/>
              <a:t>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b="1" smtClean="0"/>
              <a:t>   </a:t>
            </a:r>
            <a:r>
              <a:rPr lang="ru-RU" sz="5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2192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" smtClean="0"/>
              <a:t>   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b="1" smtClean="0"/>
              <a:t>                                                                 </a:t>
            </a:r>
            <a:r>
              <a:rPr lang="ru-RU" sz="2400" b="1" smtClean="0"/>
              <a:t>1.  Экскурсия в Детскую библиотеку, Музей,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ЦНК;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2.  Посещение цирковых представлений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(дети с родителями);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3.  Посещение спектаклей приезжих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артистов в ДОУ;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4.  Смотр художественной самодеятельнос-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ти  (дети с родителями).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i="1" u="sng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закрепления.</a:t>
            </a:r>
            <a:r>
              <a:rPr lang="ru-RU" sz="2800" b="1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Посещение кукольного спектакля в ЦВР.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76400"/>
            <a:ext cx="8229600" cy="4343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  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2400" b="1" smtClean="0"/>
              <a:t>       </a:t>
            </a:r>
            <a:r>
              <a:rPr lang="ru-RU" sz="2400" b="1" i="1" u="sng" smtClean="0"/>
              <a:t>Обычаи, традиции, быт, праздники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                                      </a:t>
            </a:r>
            <a:r>
              <a:rPr lang="ru-RU" sz="2400" b="1" i="1" u="sng" smtClean="0"/>
              <a:t>нашего города.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  <a:r>
              <a:rPr lang="ru-RU" sz="24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1.  Дать представление о народных   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праздниках, о том, как они отмечаются;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2.  Прививать интерес к старинным обы-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чаям и традициям наших земляков;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3.  Познакомить детей с Коми националь-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ным  костюмом, орнаментом;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4.  Воспитывать уважение к культурным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ценностям и обычаям народа;                        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5.  Познакомить с традиционным бытом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Коми народа.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  <a:r>
              <a:rPr lang="ru-RU" sz="2400" smtClean="0"/>
              <a:t>             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ru-RU" sz="160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7300" y="1143000"/>
            <a:ext cx="8229600" cy="4343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CC9900"/>
                </a:solidFill>
              </a:rPr>
              <a:t> 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1. Беседа «Традиции, обычаи, быт. Что это такое?»;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2. Составление рассказа «Мой любимый праздник»;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3. Изучение предметов быта, утвари, игрушек;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4. Экскурсия в ЦНК «Традиционный быт Коми наро-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да»;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5. Экскурсия в музей: «В гостях у Фёклы Сметани-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ной», «Коми охотники», «Коми музыкальные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инструменты», «В гостях у оленевода».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закрепления.</a:t>
            </a:r>
            <a:r>
              <a:rPr lang="ru-RU" sz="2800" b="1" smtClean="0">
                <a:solidFill>
                  <a:srgbClr val="0000CC"/>
                </a:solidFill>
              </a:rPr>
              <a:t>        </a:t>
            </a:r>
            <a:r>
              <a:rPr lang="ru-RU" sz="2400" b="1" smtClean="0"/>
              <a:t>Оформление фото альбома «Мой любимый праздник», составление книги с рассказами «Мой любимый праздник».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            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764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2400" b="1" i="1" smtClean="0">
                <a:solidFill>
                  <a:srgbClr val="FF3300"/>
                </a:solidFill>
              </a:rPr>
              <a:t>   </a:t>
            </a:r>
            <a:r>
              <a:rPr lang="ru-RU" sz="2400" b="1" smtClean="0"/>
              <a:t>         </a:t>
            </a:r>
            <a:r>
              <a:rPr lang="ru-RU" sz="2400" b="1" i="1" u="sng" smtClean="0"/>
              <a:t>Цветущий город</a:t>
            </a:r>
            <a:r>
              <a:rPr lang="ru-RU" sz="2400" b="1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00CC00"/>
                </a:solidFill>
              </a:rPr>
              <a:t> </a:t>
            </a:r>
            <a:r>
              <a:rPr lang="ru-RU" sz="28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  1.  Продолжить знакомство 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природой близлежащей территории;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2.  Учить понимать и ценить красоту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родного города;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3.  Воспитывать любовь к природе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родного города, желание и стрем-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ление сделать его уютнее, чище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красивее.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1.  Беседы: «Растения нашего города и края», «Как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помочь природе»;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04900" y="1143000"/>
            <a:ext cx="8458200" cy="4221163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FontTx/>
              <a:buNone/>
            </a:pPr>
            <a:r>
              <a:rPr lang="ru-RU" sz="800" b="1" smtClean="0"/>
              <a:t>                   </a:t>
            </a:r>
            <a:r>
              <a:rPr lang="ru-RU" sz="2400" b="1" smtClean="0"/>
              <a:t>Базовый этап формирования у детей любви к Родине – накопление ими социального опыта жиз-ни в своем городе, усвоение принятых в нем норм поведения, взаимоотношений, приобщение к миру его культуры. 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   Для успешности работы с детьми по ознакомле-нию с городом, где они живут, необходимо приме-нить проектный метод. Дошкольное детство мож-но назвать порой ежедневных открытий. Взрослым следует дарить детям радость этих открытий, наполнив их идеологическим и воспитательным содержанием, которые должны способствовать формированию нравственных основ и чувства патриотизма. Раздвигая горизонты познаваемого детьми, мы пытаемся посеять в их сердцах искорку любви к родному краю,к Родине. </a:t>
            </a:r>
          </a:p>
          <a:p>
            <a:pPr marL="266700" indent="-266700" eaLnBrk="1" hangingPunct="1">
              <a:lnSpc>
                <a:spcPct val="80000"/>
              </a:lnSpc>
            </a:pPr>
            <a:endParaRPr lang="ru-RU" sz="2400" b="1" smtClean="0"/>
          </a:p>
          <a:p>
            <a:pPr marL="266700" indent="-266700"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1100" y="11430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2.  Познавательное занятие по экологии «Растения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севера»;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3.  Экскурсия в ЦНК «Где растёт Иван-чай» (лечеб-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ные травы нашего района);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4.  Изучение фотографий парка «ЮГЫД ВА»;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5.  Высадка растений на клумбы;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6.  Акция «Мы за чистый город» (уборка площадки)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7.  Экскурсия в музей «В гости к опасным    растениям»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</a:t>
            </a:r>
            <a:r>
              <a:rPr lang="ru-RU" sz="2400" b="1" i="1" u="sng" smtClean="0">
                <a:solidFill>
                  <a:srgbClr val="0000CC"/>
                </a:solidFill>
              </a:rPr>
              <a:t>.</a:t>
            </a:r>
            <a:r>
              <a:rPr lang="ru-RU" sz="2400" b="1" smtClean="0">
                <a:solidFill>
                  <a:srgbClr val="0000CC"/>
                </a:solidFill>
              </a:rPr>
              <a:t> </a:t>
            </a:r>
            <a:r>
              <a:rPr lang="ru-RU" sz="2400" b="1" smtClean="0"/>
              <a:t>Рисование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«Что растёт в лесу», аппликация «Цветы на клум-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бе», лепка «Грибы», стенгазета «Не губи природу».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002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2400" b="1" smtClean="0"/>
              <a:t>             </a:t>
            </a:r>
            <a:r>
              <a:rPr lang="ru-RU" sz="2400" b="1" i="1" u="sng" smtClean="0"/>
              <a:t>Богатства северной земли</a:t>
            </a:r>
            <a:r>
              <a:rPr lang="ru-RU" sz="2400" b="1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   1.  Знакомство с полезными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ископаемыми РК;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2.  Воспитывать заботливое отношение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к природе родного края.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1.  Беседа «Богатство в недрах земли»;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2.  Экскурсия в музей «Полезные иско-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паемые севера» (изучение образцов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полезных ископаемых).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закрепления.</a:t>
            </a:r>
            <a:r>
              <a:rPr lang="ru-RU" sz="2800" b="1" smtClean="0">
                <a:solidFill>
                  <a:srgbClr val="0000CC"/>
                </a:solidFill>
              </a:rPr>
              <a:t>  </a:t>
            </a:r>
            <a:r>
              <a:rPr lang="ru-RU" sz="2400" b="1" smtClean="0"/>
              <a:t>Составление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альбома «Богатства северной земли».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5240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  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2400" b="1" smtClean="0"/>
              <a:t>           </a:t>
            </a:r>
            <a:r>
              <a:rPr lang="ru-RU" sz="2400" b="1" i="1" u="sng" smtClean="0"/>
              <a:t>Животный мир родного края</a:t>
            </a:r>
            <a:r>
              <a:rPr lang="ru-RU" sz="2400" b="1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00CC00"/>
                </a:solidFill>
              </a:rPr>
              <a:t>  </a:t>
            </a:r>
            <a:r>
              <a:rPr lang="ru-RU" sz="28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  1.  Продолжить знакомство 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животными севера;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2.  Воспитывать заботливое отношение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к животным родного края.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1. Познават. занятие по экологии «Животные севера»;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2. Экскурсии в музей: «Животный мир», «Птицы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верные друзья», «Знакомство с красной книгой».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закрепления.</a:t>
            </a:r>
            <a:endParaRPr lang="ru-RU" sz="2800" b="1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Составление альбома «Животные севера».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764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  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2400" b="1" smtClean="0"/>
              <a:t>           </a:t>
            </a:r>
            <a:r>
              <a:rPr lang="ru-RU" sz="2400" b="1" i="1" u="sng" smtClean="0"/>
              <a:t>Делу время – потехе час</a:t>
            </a:r>
            <a:r>
              <a:rPr lang="ru-RU" sz="2400" b="1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>
                <a:solidFill>
                  <a:srgbClr val="00CC00"/>
                </a:solidFill>
              </a:rPr>
              <a:t>  </a:t>
            </a:r>
            <a:r>
              <a:rPr lang="ru-RU" sz="28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2400" b="1" smtClean="0"/>
              <a:t>     1.  Расширить представление детей, 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том, как отдыхают горожане;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2.  Продолжить знакомство с местами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отдыха: «Парком культуры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отдыха, «Домом культуры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техники»;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3.  Воспитывать культуру поведения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общественных местах;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4.  Продолжать знакомить детей 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Коми играми;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</a:t>
            </a:r>
            <a:r>
              <a:rPr lang="ru-RU" sz="24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1430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    </a:t>
            </a:r>
            <a:r>
              <a:rPr lang="ru-RU" sz="1400" b="1" smtClean="0"/>
              <a:t>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 </a:t>
            </a:r>
            <a:r>
              <a:rPr lang="ru-RU" sz="1600" b="1" smtClean="0"/>
              <a:t>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                         </a:t>
            </a:r>
            <a:r>
              <a:rPr lang="ru-RU" sz="2400" b="1" smtClean="0"/>
              <a:t>1.  Беседа «Места отдыха горожан»;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2.  Сочинение рассказа «Как я отдыхал 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мамой и папой»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3.  Экскурсия в ЦНК «Игры коми народа»;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4.  Просмотр фильмов о праздниках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городе.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закрепления.</a:t>
            </a:r>
            <a:endParaRPr lang="ru-RU" sz="2800" b="1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Составление альбома «Игры Коми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               народа».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9050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FF3300"/>
                </a:solidFill>
              </a:rPr>
              <a:t> </a:t>
            </a:r>
            <a:r>
              <a:rPr lang="ru-RU" b="1" i="1" u="sng" smtClean="0">
                <a:solidFill>
                  <a:srgbClr val="FF3300"/>
                </a:solidFill>
              </a:rPr>
              <a:t>Тема.</a:t>
            </a:r>
            <a:r>
              <a:rPr lang="ru-RU" b="1" smtClean="0"/>
              <a:t>         </a:t>
            </a:r>
            <a:r>
              <a:rPr lang="ru-RU" sz="2800" b="1" i="1" u="sng" smtClean="0"/>
              <a:t>Этих дней нам не забыть.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i="1" u="sng" smtClean="0">
              <a:solidFill>
                <a:srgbClr val="00CC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00CC00"/>
                </a:solidFill>
              </a:rPr>
              <a:t> </a:t>
            </a:r>
            <a:r>
              <a:rPr lang="ru-RU" b="1" i="1" u="sng" smtClean="0">
                <a:solidFill>
                  <a:srgbClr val="00CC00"/>
                </a:solidFill>
              </a:rPr>
              <a:t>Задачи:</a:t>
            </a:r>
            <a:r>
              <a:rPr lang="ru-RU" b="1" smtClean="0"/>
              <a:t>   </a:t>
            </a:r>
            <a:r>
              <a:rPr lang="ru-RU" sz="2800" b="1" smtClean="0"/>
              <a:t>1</a:t>
            </a:r>
            <a:r>
              <a:rPr lang="ru-RU" sz="2400" b="1" smtClean="0"/>
              <a:t>.  Знакомство детей с жизнью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 интинцев в годы ВОВ;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2.   Расширять знания о героях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 земляках и участников ВОВ;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3.  Воспитывать уважение к старшему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 поколению</a:t>
            </a:r>
            <a:r>
              <a:rPr lang="ru-RU" sz="2800" b="1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 </a:t>
            </a:r>
            <a:endParaRPr lang="ru-RU" sz="2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3716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CC9900"/>
                </a:solidFill>
              </a:rPr>
              <a:t>  </a:t>
            </a:r>
            <a:r>
              <a:rPr lang="ru-RU" sz="2800" b="1" i="1" u="sng" smtClean="0">
                <a:solidFill>
                  <a:srgbClr val="CC9900"/>
                </a:solidFill>
              </a:rPr>
              <a:t>Пути решения поставленных задач: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1.  Беседа «Вклад интинцев в Великую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победу»;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2.  Встречи с ветеранами, рассказ о боевых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подвигах;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3.  Целевая экскурсия к памятнику Победы;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4.  Экскурсия в музей «Ради жизни 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земле», «Были о войне».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</a:t>
            </a:r>
            <a:r>
              <a:rPr lang="ru-RU" sz="2800" b="1" i="1" u="sng" smtClean="0">
                <a:solidFill>
                  <a:srgbClr val="0000CC"/>
                </a:solidFill>
              </a:rPr>
              <a:t>Формы, методы закрепления.</a:t>
            </a:r>
            <a:r>
              <a:rPr lang="ru-RU" sz="2400" b="1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00CC"/>
                </a:solidFill>
              </a:rPr>
              <a:t>           </a:t>
            </a:r>
            <a:r>
              <a:rPr lang="ru-RU" sz="2400" b="1" smtClean="0"/>
              <a:t>Поздравление ветеранов ВОВ, изготовление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подарков участникам ВОВ.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6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6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  <a:t/>
            </a:r>
            <a:br>
              <a:rPr lang="ru-RU" sz="20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  <a:t>Содержание проекта.</a:t>
            </a:r>
            <a:br>
              <a:rPr lang="ru-RU" sz="2800" b="1" smtClean="0">
                <a:solidFill>
                  <a:srgbClr val="3333FF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Старшая группа.</a:t>
            </a:r>
            <a:b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76400"/>
            <a:ext cx="8143875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" smtClean="0"/>
              <a:t>          </a:t>
            </a:r>
            <a:r>
              <a:rPr lang="ru-RU" sz="2800" b="1" i="1" u="sng" smtClean="0">
                <a:solidFill>
                  <a:srgbClr val="FF3300"/>
                </a:solidFill>
              </a:rPr>
              <a:t>Тема.</a:t>
            </a:r>
            <a:r>
              <a:rPr lang="ru-RU" sz="1800" b="1" smtClean="0"/>
              <a:t>          </a:t>
            </a:r>
            <a:r>
              <a:rPr lang="ru-RU" sz="2400" b="1" i="1" u="sng" smtClean="0"/>
              <a:t>День рождения города.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i="1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00CC00"/>
                </a:solidFill>
              </a:rPr>
              <a:t>Задачи:</a:t>
            </a:r>
            <a:r>
              <a:rPr lang="ru-RU" sz="1800" b="1" smtClean="0"/>
              <a:t>  </a:t>
            </a:r>
            <a:r>
              <a:rPr lang="ru-RU" sz="2400" b="1" smtClean="0"/>
              <a:t>1.  Закрепить полученные знания 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родном городе;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2.  Воспитывать любовь к родному городу</a:t>
            </a:r>
            <a:r>
              <a:rPr lang="ru-RU" sz="1800" b="1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u="sng" smtClean="0">
                <a:solidFill>
                  <a:srgbClr val="0000CC"/>
                </a:solidFill>
              </a:rPr>
              <a:t>Формы, методы закрепления:</a:t>
            </a:r>
            <a:r>
              <a:rPr lang="ru-RU" sz="2400" b="1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1.  Викторина  «Знатоки родного города»;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2.  Конкурс «Чтение стихов об Инте»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(участники дети старших и подготови-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тельных групп).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600" b="1" smtClean="0"/>
              <a:t>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500" b="1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b="1" smtClean="0"/>
              <a:t>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5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3333FF"/>
                </a:solidFill>
              </a:rPr>
              <a:t>Инта.</a:t>
            </a:r>
            <a:r>
              <a:rPr lang="ru-RU" sz="2000" b="1" smtClean="0">
                <a:latin typeface="Monotype Corsiva" pitchFamily="66" charset="0"/>
              </a:rPr>
              <a:t> 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76400"/>
            <a:ext cx="8305800" cy="4343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</a:t>
            </a:r>
            <a:r>
              <a:rPr lang="ru-RU" sz="2000" b="1" i="1" smtClean="0"/>
              <a:t>"Вода полноводная",</a:t>
            </a:r>
            <a:r>
              <a:rPr lang="ru-RU" sz="2000" smtClean="0"/>
              <a:t> "место, </a:t>
            </a:r>
            <a:r>
              <a:rPr lang="ru-RU" sz="2000" b="1" smtClean="0"/>
              <a:t>где много воды</a:t>
            </a:r>
            <a:r>
              <a:rPr lang="ru-RU" sz="2000" smtClean="0"/>
              <a:t>" - таково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толкование коми-ненецкого слова "Инта". История края уходит в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далекое прошлое. </a:t>
            </a:r>
          </a:p>
          <a:p>
            <a:pPr marL="0" indent="0">
              <a:buFontTx/>
              <a:buNone/>
            </a:pPr>
            <a:r>
              <a:rPr lang="ru-RU" sz="2000" smtClean="0"/>
              <a:t>          </a:t>
            </a:r>
            <a:r>
              <a:rPr lang="ru-RU" sz="2000" b="1" smtClean="0"/>
              <a:t>  </a:t>
            </a:r>
            <a:r>
              <a:rPr lang="ru-RU" sz="2000" smtClean="0"/>
              <a:t>Инта - северный город. Он лежит в шестидесяти километ-ров от северного полярного круга, на границе между лесом и тунд-рой. Первое, что удивляет в Инте, - это ее зеленый наряд. Березо-вые аллеи, посадки черемухи и рябины, заросли ивы вплетены в облик городских кварталов. В Инте 300 тысяч деревьев, большую часть которых посадили жители. Озера и реки плотным кольцом окружают Инту.</a:t>
            </a:r>
          </a:p>
          <a:p>
            <a:pPr marL="0" indent="0">
              <a:buFontTx/>
              <a:buNone/>
            </a:pPr>
            <a:r>
              <a:rPr lang="ru-RU" sz="2000" smtClean="0"/>
              <a:t>              Инта - красивый город. Он имеет специфические золотые оттенки, и дома под лучам восходящего солнца приобретают праздничный вид. Каждый дом украшен неповторимым</a:t>
            </a:r>
          </a:p>
          <a:p>
            <a:pPr marL="0" indent="0">
              <a:buFontTx/>
              <a:buNone/>
            </a:pPr>
            <a:r>
              <a:rPr lang="ru-RU" sz="1800" smtClean="0"/>
              <a:t> </a:t>
            </a:r>
            <a:r>
              <a:rPr lang="ru-RU" sz="2000" smtClean="0"/>
              <a:t>орнаментом.</a:t>
            </a:r>
            <a:r>
              <a:rPr lang="ru-RU" sz="180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1100" y="1219200"/>
            <a:ext cx="8305800" cy="434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smtClean="0"/>
              <a:t>     Под влиянием очарования Инты поэт Булат Окуджава написал</a:t>
            </a:r>
          </a:p>
          <a:p>
            <a:pPr marL="0" indent="0">
              <a:buFontTx/>
              <a:buNone/>
            </a:pPr>
            <a:r>
              <a:rPr lang="ru-RU" sz="2000" smtClean="0"/>
              <a:t>стихотворение, где назвал ее городом созданным по чертежам души. Инта начиналась в тридцатые годы с основания месторож-дения каменного угля.   </a:t>
            </a:r>
          </a:p>
          <a:p>
            <a:pPr marL="0" indent="0">
              <a:buFontTx/>
              <a:buNone/>
            </a:pPr>
            <a:r>
              <a:rPr lang="ru-RU" sz="2000" smtClean="0"/>
              <a:t>      Инта - город шахтеров и этим все сказано. Он по - шахтерски основателен, крепок и ладно скроен. Угольная отрасль является градообразующей. Интинская угольная компания все годы своего существования - ведущая в угольной отрасли России. Прекрасна и самобытна природа северного Приуралья. На востоке от Инты</a:t>
            </a:r>
          </a:p>
          <a:p>
            <a:pPr marL="0" indent="0">
              <a:buFontTx/>
              <a:buNone/>
            </a:pPr>
            <a:r>
              <a:rPr lang="ru-RU" sz="2000" smtClean="0"/>
              <a:t> величественно вздымаются к небу зубцы Уральских гор. </a:t>
            </a:r>
          </a:p>
          <a:p>
            <a:pPr marL="0" indent="0">
              <a:buFontTx/>
              <a:buNone/>
            </a:pPr>
            <a:r>
              <a:rPr lang="ru-RU" sz="2000" smtClean="0"/>
              <a:t>      На территории Интинского района расположена северная часть государственного  природного национального парка Республики Коми "Югыд Ва" (светлая вода),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535863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   </a:t>
            </a:r>
            <a:r>
              <a:rPr lang="ru-RU" sz="2800" b="1" smtClean="0">
                <a:solidFill>
                  <a:srgbClr val="003399"/>
                </a:solidFill>
                <a:latin typeface="Monotype Corsiva" pitchFamily="66" charset="0"/>
              </a:rPr>
              <a:t>Цель проекта</a:t>
            </a:r>
            <a:r>
              <a:rPr lang="ru-RU" sz="2800" smtClean="0">
                <a:latin typeface="Monotype Corsiva" pitchFamily="66" charset="0"/>
              </a:rPr>
              <a:t>:</a:t>
            </a:r>
            <a:r>
              <a:rPr lang="ru-RU" sz="2000" smtClean="0">
                <a:latin typeface="Monotype Corsiva" pitchFamily="66" charset="0"/>
              </a:rPr>
              <a:t>   </a:t>
            </a:r>
            <a:r>
              <a:rPr lang="ru-RU" sz="2400" b="1" i="1" u="sng" smtClean="0">
                <a:latin typeface="Monotype Corsiva" pitchFamily="66" charset="0"/>
              </a:rPr>
              <a:t>о</a:t>
            </a:r>
            <a:r>
              <a:rPr lang="ru-RU" sz="2400" b="1" i="1" u="sng" smtClean="0"/>
              <a:t>богащение знаний детей о                </a:t>
            </a:r>
            <a:r>
              <a:rPr lang="ru-RU" sz="2400" b="1" smtClean="0"/>
              <a:t> </a:t>
            </a:r>
            <a:br>
              <a:rPr lang="ru-RU" sz="2400" b="1" smtClean="0"/>
            </a:br>
            <a:r>
              <a:rPr lang="ru-RU" sz="2400" b="1" smtClean="0"/>
              <a:t>                             </a:t>
            </a:r>
            <a:r>
              <a:rPr lang="ru-RU" sz="2400" b="1" i="1" u="sng" smtClean="0"/>
              <a:t>родном городе.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28700" y="1905000"/>
            <a:ext cx="8305800" cy="3810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3314700" indent="-3133725" eaLnBrk="1" hangingPunct="1">
              <a:lnSpc>
                <a:spcPct val="80000"/>
              </a:lnSpc>
              <a:buFontTx/>
              <a:buNone/>
            </a:pPr>
            <a:endParaRPr lang="ru-RU" sz="500" u="sng" smtClean="0">
              <a:solidFill>
                <a:schemeClr val="hlink"/>
              </a:solidFill>
            </a:endParaRPr>
          </a:p>
          <a:p>
            <a:pPr marL="3314700" indent="-3133725"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FF0000"/>
                </a:solidFill>
              </a:rPr>
              <a:t>Вид проекта</a:t>
            </a:r>
            <a:r>
              <a:rPr lang="ru-RU" sz="2800" u="sng" smtClean="0">
                <a:solidFill>
                  <a:schemeClr val="hlink"/>
                </a:solidFill>
              </a:rPr>
              <a:t>:</a:t>
            </a:r>
            <a:r>
              <a:rPr lang="ru-RU" sz="2400" smtClean="0">
                <a:solidFill>
                  <a:schemeClr val="hlink"/>
                </a:solidFill>
              </a:rPr>
              <a:t>   </a:t>
            </a:r>
            <a:r>
              <a:rPr lang="ru-RU" sz="2400" b="1" smtClean="0"/>
              <a:t>информационно – практико -     ориентированный</a:t>
            </a:r>
            <a:r>
              <a:rPr lang="ru-RU" sz="2400" smtClean="0"/>
              <a:t>.</a:t>
            </a:r>
          </a:p>
          <a:p>
            <a:pPr marL="3314700" indent="-3133725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marL="3314700" indent="-3133725"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996600"/>
                </a:solidFill>
              </a:rPr>
              <a:t>Сроки проекта</a:t>
            </a:r>
            <a:r>
              <a:rPr lang="ru-RU" sz="2400" smtClean="0"/>
              <a:t>:             </a:t>
            </a:r>
            <a:r>
              <a:rPr lang="ru-RU" sz="2400" b="1" smtClean="0"/>
              <a:t>долгосрочный.</a:t>
            </a:r>
          </a:p>
          <a:p>
            <a:pPr marL="3314700" indent="-3133725" eaLnBrk="1" hangingPunct="1">
              <a:lnSpc>
                <a:spcPct val="80000"/>
              </a:lnSpc>
              <a:buFontTx/>
              <a:buNone/>
            </a:pPr>
            <a:endParaRPr lang="ru-RU" sz="2800" b="1" i="1" u="sng" smtClean="0">
              <a:solidFill>
                <a:srgbClr val="008000"/>
              </a:solidFill>
            </a:endParaRPr>
          </a:p>
          <a:p>
            <a:pPr marL="3314700" indent="-3133725" eaLnBrk="1" hangingPunct="1">
              <a:lnSpc>
                <a:spcPct val="80000"/>
              </a:lnSpc>
              <a:buFontTx/>
              <a:buNone/>
            </a:pPr>
            <a:r>
              <a:rPr lang="ru-RU" sz="2800" b="1" i="1" u="sng" smtClean="0">
                <a:solidFill>
                  <a:srgbClr val="008000"/>
                </a:solidFill>
              </a:rPr>
              <a:t>Участники проекта</a:t>
            </a:r>
            <a:r>
              <a:rPr lang="ru-RU" sz="2800" smtClean="0"/>
              <a:t>:</a:t>
            </a:r>
            <a:r>
              <a:rPr lang="ru-RU" sz="2400" smtClean="0"/>
              <a:t>   </a:t>
            </a:r>
            <a:r>
              <a:rPr lang="ru-RU" sz="2400" b="1" smtClean="0"/>
              <a:t>воспитатели, дети                        старших групп, музыкальный                                           </a:t>
            </a:r>
          </a:p>
          <a:p>
            <a:pPr marL="3314700" indent="-3133725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           руководитель, эколог, родители.   </a:t>
            </a:r>
          </a:p>
          <a:p>
            <a:pPr marL="3314700" indent="-3133725"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                      Проект реализуется в сотрудничестве с музеем, ЦНК, библиотекой.</a:t>
            </a:r>
          </a:p>
          <a:p>
            <a:pPr marL="3314700" indent="-3133725" algn="ctr"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marL="3314700" indent="-3133725" eaLnBrk="1" hangingPunct="1">
              <a:lnSpc>
                <a:spcPct val="80000"/>
              </a:lnSpc>
              <a:buFontTx/>
              <a:buNone/>
            </a:pPr>
            <a:r>
              <a:rPr lang="ru-RU" sz="900" smtClean="0">
                <a:solidFill>
                  <a:schemeClr val="hlink"/>
                </a:solidFill>
              </a:rPr>
              <a:t> </a:t>
            </a:r>
          </a:p>
          <a:p>
            <a:pPr marL="3314700" indent="-3133725" eaLnBrk="1" hangingPunct="1">
              <a:lnSpc>
                <a:spcPct val="80000"/>
              </a:lnSpc>
              <a:buFontTx/>
              <a:buNone/>
            </a:pPr>
            <a:r>
              <a:rPr lang="ru-RU" sz="800" smtClean="0">
                <a:solidFill>
                  <a:schemeClr val="hlink"/>
                </a:solidFill>
              </a:rPr>
              <a:t> </a:t>
            </a:r>
          </a:p>
          <a:p>
            <a:pPr marL="3314700" indent="-3133725" eaLnBrk="1" hangingPunct="1">
              <a:lnSpc>
                <a:spcPct val="80000"/>
              </a:lnSpc>
              <a:buFontTx/>
              <a:buNone/>
            </a:pPr>
            <a:r>
              <a:rPr lang="ru-RU" sz="800" smtClean="0">
                <a:solidFill>
                  <a:schemeClr val="hlink"/>
                </a:solidFill>
              </a:rPr>
              <a:t> </a:t>
            </a:r>
          </a:p>
          <a:p>
            <a:pPr marL="3314700" indent="-3133725" eaLnBrk="1" hangingPunct="1">
              <a:lnSpc>
                <a:spcPct val="80000"/>
              </a:lnSpc>
            </a:pPr>
            <a:r>
              <a:rPr lang="ru-RU" sz="800" smtClean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295400"/>
            <a:ext cx="8305800" cy="434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smtClean="0"/>
              <a:t> занесенного в реестр ЮНЕСКО. Буйство зелени, великолепный пейзаж, удивительныеи разнообразные ландшафты - все это мож-но увидеть в округе Инты. На севере Интинского района простираю-тся бескрайние просторы тундры, раскинувшейся допобережья Се-верного ледовитого океана.</a:t>
            </a:r>
          </a:p>
          <a:p>
            <a:pPr marL="0" indent="0">
              <a:buFontTx/>
              <a:buNone/>
            </a:pPr>
            <a:r>
              <a:rPr lang="ru-RU" sz="2000" smtClean="0"/>
              <a:t>    Уникальна и разнообразна флора и фауна этих мест. Ель, бере-за, лиственница и сосна на юге региона соседствуют с зарослями ивы, черемухи, карликовыми березами и тундровыми кустарниками на севере. Многие растения, такие как пион,золотой корень, занесе-ны в Красную книгу и представляют ценное лекарственное сырье. Животный мир представлен оленями, лосями, волками,медведями, пушными зверями. На тундровых озерах обитает огромное коли-чество птиц. Среди них - утки, гуси, куропатки были, но вымерли 6-ть лет назад.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219200"/>
            <a:ext cx="8305800" cy="434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smtClean="0"/>
              <a:t>          ИНТА, город респ. подчинения Респ. Коми, центр Интинского горсовета. Расположен на северо - востоке республики, ж.-д. стан-ция на линии Москва-Воркута. Расстояние до Сыктывкара 780 км. Терр. 350 кв км.  В административном подчинении находятся 3 рабочих поселка (Абезь, Верх. Инта, Кожым) и 21 сел. насел. пункт. </a:t>
            </a:r>
          </a:p>
          <a:p>
            <a:pPr marL="0" indent="0">
              <a:buFontTx/>
              <a:buNone/>
            </a:pPr>
            <a:r>
              <a:rPr lang="ru-RU" sz="2000" smtClean="0"/>
              <a:t>          Возник в 1932 в связи с открытием месторождения угля на р. Большая Инта. С 1940 началось промышленное освоение Интинс-кого угольного месторождения.  </a:t>
            </a:r>
            <a:r>
              <a:rPr lang="ru-RU" sz="2000" b="1" smtClean="0"/>
              <a:t>Город с 1954. </a:t>
            </a:r>
          </a:p>
          <a:p>
            <a:pPr marL="0" indent="0">
              <a:buFontTx/>
              <a:buNone/>
            </a:pPr>
            <a:r>
              <a:rPr lang="ru-RU" sz="2000" b="1" smtClean="0"/>
              <a:t>                                       </a:t>
            </a:r>
            <a:r>
              <a:rPr lang="ru-RU" sz="2000" smtClean="0"/>
              <a:t>Открытие углей</a:t>
            </a:r>
          </a:p>
          <a:p>
            <a:pPr marL="0" indent="0">
              <a:buFontTx/>
              <a:buNone/>
            </a:pPr>
            <a:r>
              <a:rPr lang="ru-RU" sz="2000" smtClean="0"/>
              <a:t>            Возникновение города связано с открытием и разработкой Печорского угольного бассейна. Первые сведения об интинском угле были получены от жителя Петруни Сорвачева, обнаружившего выходы угля на реке Большой Инте и реке Нече. В 1912 г. эти выхо-ды изучил геолог П.П.Матафин.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1100" y="1219200"/>
            <a:ext cx="8305800" cy="434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smtClean="0"/>
              <a:t>          В июле-августе 1924 г. на р. Большая Инта работала геологи-ческая экспедиция под руководством Е.Д.Сошкиной, обследовав-шая выходы двух пластов угля. </a:t>
            </a:r>
          </a:p>
          <a:p>
            <a:pPr marL="0" indent="0">
              <a:buFontTx/>
              <a:buNone/>
            </a:pPr>
            <a:r>
              <a:rPr lang="ru-RU" sz="2000" smtClean="0"/>
              <a:t>          В 1927 г. здесь работала экспедиция геологов А.А.Чернова и Т.Н.Пономарева. В районе совр. города находилась охотничья избушка уроженца с. Петрунь Федора Акимовича Филиппова. </a:t>
            </a:r>
          </a:p>
          <a:p>
            <a:pPr marL="0" indent="0">
              <a:buFontTx/>
              <a:buNone/>
            </a:pPr>
            <a:r>
              <a:rPr lang="ru-RU" sz="2000" smtClean="0"/>
              <a:t>          С 1928 г. на Интинском месторождении проводилось механи-ческое колонковое бурение.</a:t>
            </a:r>
          </a:p>
          <a:p>
            <a:pPr marL="0" indent="0">
              <a:buFontTx/>
              <a:buNone/>
            </a:pPr>
            <a:r>
              <a:rPr lang="ru-RU" sz="2000" smtClean="0"/>
              <a:t>         13 мая 1940 г. были заложены две первые шахты, неглубокие, чтобы поскорее начать добычу угля. </a:t>
            </a:r>
          </a:p>
          <a:p>
            <a:pPr marL="0" indent="0">
              <a:buFontTx/>
              <a:buNone/>
            </a:pPr>
            <a:r>
              <a:rPr lang="ru-RU" sz="2000" smtClean="0"/>
              <a:t>         15 октября 1942 первый эшелон интинского угля пошел к пот-ребителям. Полным ходом шло строительство еще 4 шахт: №№7, 8, 9, 10.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Природа Инты.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58377" name="Picture 9" descr="DSC039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1100" y="16764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Растительный мир Инты.</a:t>
            </a:r>
            <a:b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Мхи и лишайники.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61449" name="Picture 10" descr="DSC039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900" y="16002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6247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6247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CC"/>
                </a:solidFill>
              </a:rPr>
              <a:t>Ягоды.</a:t>
            </a:r>
          </a:p>
        </p:txBody>
      </p:sp>
      <p:pic>
        <p:nvPicPr>
          <p:cNvPr id="62472" name="Picture 11" descr="DSC039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4900" y="16002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CC"/>
                </a:solidFill>
              </a:rPr>
              <a:t>Цветы.</a:t>
            </a:r>
          </a:p>
        </p:txBody>
      </p:sp>
      <p:pic>
        <p:nvPicPr>
          <p:cNvPr id="63496" name="Picture 9" descr="DSC039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11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CC"/>
                </a:solidFill>
              </a:rPr>
              <a:t>Деревья.</a:t>
            </a:r>
          </a:p>
        </p:txBody>
      </p:sp>
      <p:pic>
        <p:nvPicPr>
          <p:cNvPr id="64520" name="Picture 9" descr="DSC039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1600200"/>
            <a:ext cx="74676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00CC"/>
                </a:solidFill>
              </a:rPr>
              <a:t>Животный мир Инты.</a:t>
            </a:r>
            <a:br>
              <a:rPr lang="ru-RU" sz="4000" b="1" smtClean="0">
                <a:solidFill>
                  <a:srgbClr val="0000CC"/>
                </a:solidFill>
              </a:rPr>
            </a:br>
            <a:r>
              <a:rPr lang="ru-RU" sz="4000" b="1" smtClean="0">
                <a:solidFill>
                  <a:srgbClr val="0000CC"/>
                </a:solidFill>
              </a:rPr>
              <a:t>Птицы.</a:t>
            </a:r>
          </a:p>
        </p:txBody>
      </p:sp>
      <p:pic>
        <p:nvPicPr>
          <p:cNvPr id="65544" name="Picture 9" descr="DSC039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4900" y="13716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Стихи об Инте.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41910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smtClean="0"/>
              <a:t>МОЯ ИНТА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Маленький город у края земли,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Злые метели тебя замели.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Дуют ветра, и ложатся снега,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Сердца огонь не задуть никогда.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Жители мёрзнут, но любят тебя,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Ведь только здесь королева — зима.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Горы хрустальные, сияния свет 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На свете прекраснее города нет.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Тот, кто родился и вырос в Инте,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Тот не забудет город нигде.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И все красоты столиц мировых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Нам не заменят окраин родных.</a:t>
            </a:r>
          </a:p>
          <a:p>
            <a:pPr>
              <a:lnSpc>
                <a:spcPct val="80000"/>
              </a:lnSpc>
              <a:buFontTx/>
              <a:buBlip>
                <a:blip r:embed="rId6"/>
              </a:buBlip>
            </a:pPr>
            <a:endParaRPr lang="ru-RU" sz="2000" smtClean="0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372100" y="1465263"/>
            <a:ext cx="39624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>
              <a:tabLst>
                <a:tab pos="711200" algn="l"/>
              </a:tabLst>
            </a:pPr>
            <a:r>
              <a:rPr lang="ru-RU" sz="2000"/>
              <a:t>Люблю тебя, моя Инта,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И летом, и зимою.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Ты моя радость и мечта,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И ты всегда со мною.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Люблю я улицы твои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В заснеженных берёзах,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Напоминают мне они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О будущих морозах.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Люблю тебя, моя Инта,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И в праздники, и в будни.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Твоя не гаснет красота,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Пока живут здесь люди.</a:t>
            </a:r>
          </a:p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 eaLnBrk="0" hangingPunct="0">
              <a:tabLst>
                <a:tab pos="711200" algn="l"/>
              </a:tabLst>
            </a:pPr>
            <a:endParaRPr lang="ru-RU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5448300" y="15240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535863" cy="114300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0000FF"/>
                </a:solidFill>
                <a:latin typeface="Monotype Corsiva" pitchFamily="66" charset="0"/>
              </a:rPr>
              <a:t>       </a:t>
            </a:r>
            <a:r>
              <a:rPr lang="ru-RU" sz="2800" b="1" i="1" smtClean="0">
                <a:solidFill>
                  <a:srgbClr val="0000FF"/>
                </a:solidFill>
                <a:latin typeface="Monotype Corsiva" pitchFamily="66" charset="0"/>
              </a:rPr>
              <a:t>Задачи проекта.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28700" y="1524000"/>
            <a:ext cx="82613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Формировать представления детей о родном городе.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Воспитание добрых чувств, интереса к месту, где живёт ребёнок.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Закрепить знание о знакомых улицах, где нахо-дится дом, детский сад.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Воспитывать умение видеть красоту родного го-рода, радоваться ей.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Формировать общее представление об архитек-турных сооружениях, памятниках, определяющих облик города.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Воспитывать доброжелательное отношение к своему народу и  людям другой национальности.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Развивать двигательную активность детей,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2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81100" y="1371600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ru-RU" sz="1600" smtClean="0"/>
              <a:t>Есть маленький полярный городок</a:t>
            </a:r>
          </a:p>
          <a:p>
            <a:pPr>
              <a:buFontTx/>
              <a:buNone/>
            </a:pPr>
            <a:r>
              <a:rPr lang="ru-RU" sz="1600" smtClean="0"/>
              <a:t>За тыщи километров от Москвы.</a:t>
            </a:r>
          </a:p>
          <a:p>
            <a:pPr>
              <a:buFontTx/>
              <a:buNone/>
            </a:pPr>
            <a:r>
              <a:rPr lang="ru-RU" sz="1600" smtClean="0"/>
              <a:t>И если спросит кто: "Откуда ты?"</a:t>
            </a:r>
          </a:p>
          <a:p>
            <a:pPr>
              <a:buFontTx/>
              <a:buNone/>
            </a:pPr>
            <a:r>
              <a:rPr lang="ru-RU" sz="1600" smtClean="0"/>
              <a:t>Я с гордостью отвечу: "Из Инты!"</a:t>
            </a:r>
          </a:p>
          <a:p>
            <a:pPr>
              <a:buFontTx/>
              <a:buNone/>
            </a:pPr>
            <a:r>
              <a:rPr lang="ru-RU" sz="1600" smtClean="0"/>
              <a:t>Пусть зимой здесь стужа и мороз,</a:t>
            </a:r>
          </a:p>
          <a:p>
            <a:pPr>
              <a:buFontTx/>
              <a:buNone/>
            </a:pPr>
            <a:r>
              <a:rPr lang="ru-RU" sz="1600" smtClean="0"/>
              <a:t>Колкий ветер и порой пурга.</a:t>
            </a:r>
          </a:p>
          <a:p>
            <a:pPr>
              <a:buFontTx/>
              <a:buNone/>
            </a:pPr>
            <a:r>
              <a:rPr lang="ru-RU" sz="1600" smtClean="0"/>
              <a:t>Только сердцем я к тебе прирос,</a:t>
            </a:r>
          </a:p>
          <a:p>
            <a:pPr>
              <a:buFontTx/>
              <a:buNone/>
            </a:pPr>
            <a:r>
              <a:rPr lang="ru-RU" sz="1600" smtClean="0"/>
              <a:t>Милая красавица Инта!</a:t>
            </a:r>
          </a:p>
        </p:txBody>
      </p:sp>
      <p:sp>
        <p:nvSpPr>
          <p:cNvPr id="69637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 </a:t>
            </a:r>
          </a:p>
          <a:p>
            <a:pPr>
              <a:buFontTx/>
              <a:buNone/>
            </a:pPr>
            <a:r>
              <a:rPr lang="ru-RU" sz="2400" smtClean="0"/>
              <a:t> </a:t>
            </a:r>
          </a:p>
          <a:p>
            <a:pPr>
              <a:buFontTx/>
              <a:buNone/>
            </a:pPr>
            <a:r>
              <a:rPr lang="ru-RU" sz="2400" smtClean="0"/>
              <a:t> </a:t>
            </a:r>
          </a:p>
          <a:p>
            <a:pPr>
              <a:buFontTx/>
              <a:buNone/>
            </a:pPr>
            <a:r>
              <a:rPr lang="ru-RU" sz="2400" smtClean="0"/>
              <a:t> </a:t>
            </a:r>
          </a:p>
          <a:p>
            <a:pPr>
              <a:buFontTx/>
              <a:buNone/>
            </a:pPr>
            <a:r>
              <a:rPr lang="ru-RU" sz="2400" smtClean="0"/>
              <a:t> </a:t>
            </a:r>
          </a:p>
          <a:p>
            <a:pPr>
              <a:buFontTx/>
              <a:buNone/>
            </a:pPr>
            <a:endParaRPr lang="ru-RU" sz="2400" smtClean="0"/>
          </a:p>
        </p:txBody>
      </p:sp>
      <p:sp>
        <p:nvSpPr>
          <p:cNvPr id="69638" name="Rectangle 9"/>
          <p:cNvSpPr>
            <a:spLocks noChangeArrowheads="1"/>
          </p:cNvSpPr>
          <p:nvPr/>
        </p:nvSpPr>
        <p:spPr bwMode="auto">
          <a:xfrm>
            <a:off x="5143500" y="1066800"/>
            <a:ext cx="41148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>
              <a:tabLst>
                <a:tab pos="711200" algn="l"/>
              </a:tabLst>
            </a:pPr>
            <a:r>
              <a:rPr lang="ru-RU" sz="1400"/>
              <a:t>Город мой — он такой молодой —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И лежит близ Полярного круга.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Всё равно он мне самый родной.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Вижу в нём настоящего друга.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Для меня он прекрасен всегда: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В зимний день и осеннюю пору.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И когда расцветает весна,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Ну а летом — и вовсе нет спору.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Я люблю побродить по траве,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Слушать говор реки с берегами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И смотреть, как мальки суетятся на дне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Совсем рядом с моими ногами.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Я любуюсь им в сильный мороз,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Когда всё вокруг спит в серебре,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Видом сказочным зимних берёз,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Следом галки на белом ковре.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Мой единственный город Инга,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Для кого —то ты скучен и мал,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Для кого —то погода не та,</a:t>
            </a:r>
          </a:p>
          <a:p>
            <a:pPr algn="ctr">
              <a:tabLst>
                <a:tab pos="711200" algn="l"/>
              </a:tabLst>
            </a:pPr>
            <a:r>
              <a:rPr lang="ru-RU" sz="1400"/>
              <a:t>Для меня же ты родиной стал..</a:t>
            </a:r>
          </a:p>
          <a:p>
            <a:pPr algn="ctr">
              <a:tabLst>
                <a:tab pos="711200" algn="l"/>
              </a:tabLst>
            </a:pPr>
            <a:endParaRPr lang="ru-RU" sz="1400"/>
          </a:p>
          <a:p>
            <a:pPr algn="ctr">
              <a:tabLst>
                <a:tab pos="711200" algn="l"/>
              </a:tabLst>
            </a:pPr>
            <a:endParaRPr lang="ru-RU" sz="1400"/>
          </a:p>
          <a:p>
            <a:pPr algn="ctr" eaLnBrk="0" hangingPunct="0">
              <a:tabLst>
                <a:tab pos="711200" algn="l"/>
              </a:tabLst>
            </a:pPr>
            <a:endParaRPr lang="ru-RU" sz="1600"/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5143500" y="990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4191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             Мой город.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Есть на севере город такой,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Называют его Интой!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Улочки тихие, башня -красавица…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Всё в Инте нашей мне очень нравится!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Живи, милый город, ещё много лет,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Живи, расцветай без горя и бед!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Пусть город этот небольшой,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Но я люблю его всей душой!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</p:txBody>
      </p:sp>
      <p:sp>
        <p:nvSpPr>
          <p:cNvPr id="70661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/>
          </a:p>
        </p:txBody>
      </p:sp>
      <p:sp>
        <p:nvSpPr>
          <p:cNvPr id="70662" name="Rectangle 9"/>
          <p:cNvSpPr>
            <a:spLocks noChangeArrowheads="1"/>
          </p:cNvSpPr>
          <p:nvPr/>
        </p:nvSpPr>
        <p:spPr bwMode="auto">
          <a:xfrm>
            <a:off x="5448300" y="1892300"/>
            <a:ext cx="3962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11200" algn="l"/>
              </a:tabLst>
            </a:pPr>
            <a:r>
              <a:rPr lang="ru-RU"/>
              <a:t> </a:t>
            </a:r>
            <a:r>
              <a:rPr lang="ru-RU" sz="2000"/>
              <a:t>Моя Инта.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Север России! Город Инта!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Самый любимый ты навсегда!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Разные нации, славный народ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В городе этом дружно живёт.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Милые улицы, ивы кругом,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Подружки – берёзки под нашим окном.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Нас окружают забота и ласка.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В городе нашем я, словно в сказке </a:t>
            </a:r>
          </a:p>
          <a:p>
            <a:pPr algn="ctr" eaLnBrk="0" hangingPunct="0">
              <a:tabLst>
                <a:tab pos="711200" algn="l"/>
              </a:tabLst>
            </a:pPr>
            <a:endParaRPr lang="ru-RU" sz="2000"/>
          </a:p>
        </p:txBody>
      </p:sp>
      <p:sp>
        <p:nvSpPr>
          <p:cNvPr id="70663" name="Line 10"/>
          <p:cNvSpPr>
            <a:spLocks noChangeShapeType="1"/>
          </p:cNvSpPr>
          <p:nvPr/>
        </p:nvSpPr>
        <p:spPr bwMode="auto">
          <a:xfrm>
            <a:off x="5219700" y="9144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41910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            Родной город.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Маленький город у края земли,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Злые метели тебя замели.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Дуют ветра и ложатся снега,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Им в сердце огонь не задуть никогда!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Горы хрустальные, сияния свет!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На свете прекраснее города нет!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Тот, кто родился и вырос в Инте,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Тот не забудет город нигде!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И все красоты столиц мировых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Нам не заменят окраин родных!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</p:txBody>
      </p:sp>
      <p:sp>
        <p:nvSpPr>
          <p:cNvPr id="7168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5372100" y="1770063"/>
            <a:ext cx="3962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11200" algn="l"/>
              </a:tabLst>
            </a:pPr>
            <a:r>
              <a:rPr lang="ru-RU" sz="2000"/>
              <a:t>Любимый город.</a:t>
            </a:r>
          </a:p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>
              <a:tabLst>
                <a:tab pos="711200" algn="l"/>
              </a:tabLst>
            </a:pPr>
            <a:r>
              <a:rPr lang="ru-RU" sz="2000"/>
              <a:t>Моя Инта, любимый город,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Хочу я здесь прожить всегда!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И видеть, как сверкают звёзды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И первый снег кружит всегда.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Как ярко светят небеса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На горизонте северного неба,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Люблю тебя, моя Инта, 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Как лучик утреннего света </a:t>
            </a:r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5219700" y="990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4191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             Мой город.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Есть на севере город такой,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Называют его Интой!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Улочки тихие, башня -красавица…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Всё в Инте нашей мне очень нравится!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Живи, милый город, ещё много лет,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Живи, расцветай без горя и бед!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Пусть город этот небольшой,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Но я люблю его всей душой!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</p:txBody>
      </p:sp>
      <p:sp>
        <p:nvSpPr>
          <p:cNvPr id="7270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/>
          </a:p>
        </p:txBody>
      </p:sp>
      <p:sp>
        <p:nvSpPr>
          <p:cNvPr id="72710" name="Rectangle 9"/>
          <p:cNvSpPr>
            <a:spLocks noChangeArrowheads="1"/>
          </p:cNvSpPr>
          <p:nvPr/>
        </p:nvSpPr>
        <p:spPr bwMode="auto">
          <a:xfrm>
            <a:off x="5448300" y="1892300"/>
            <a:ext cx="3962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11200" algn="l"/>
              </a:tabLst>
            </a:pPr>
            <a:r>
              <a:rPr lang="ru-RU"/>
              <a:t> </a:t>
            </a:r>
            <a:r>
              <a:rPr lang="ru-RU" sz="2000"/>
              <a:t>Моя Инта.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Север России! Город Инта!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Самый любимый ты навсегда!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Разные нации, славный народ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В городе этом дружно живёт.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Милые улицы, ивы кругом,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Подружки – берёзки под нашим окном.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Нас окружают забота и ласка.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В городе нашем я, словно в сказке </a:t>
            </a:r>
          </a:p>
          <a:p>
            <a:pPr algn="ctr" eaLnBrk="0" hangingPunct="0">
              <a:tabLst>
                <a:tab pos="711200" algn="l"/>
              </a:tabLst>
            </a:pPr>
            <a:endParaRPr lang="ru-RU" sz="2000"/>
          </a:p>
        </p:txBody>
      </p:sp>
      <p:sp>
        <p:nvSpPr>
          <p:cNvPr id="72711" name="Line 10"/>
          <p:cNvSpPr>
            <a:spLocks noChangeShapeType="1"/>
          </p:cNvSpPr>
          <p:nvPr/>
        </p:nvSpPr>
        <p:spPr bwMode="auto">
          <a:xfrm>
            <a:off x="5219700" y="990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4191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    Любимый город.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Моя Инта, любимый город,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Хочу я здесь прожить всегда!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И видеть, как сверкают звёзды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И первый снег кружит всегда.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Как ярко светят небеса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На горизонте северного неба,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Люблю тебя, моя Инта,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Как лучик утреннего света!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                </a:t>
            </a:r>
          </a:p>
        </p:txBody>
      </p:sp>
      <p:sp>
        <p:nvSpPr>
          <p:cNvPr id="7373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/>
          </a:p>
        </p:txBody>
      </p:sp>
      <p:sp>
        <p:nvSpPr>
          <p:cNvPr id="73734" name="Rectangle 9"/>
          <p:cNvSpPr>
            <a:spLocks noChangeArrowheads="1"/>
          </p:cNvSpPr>
          <p:nvPr/>
        </p:nvSpPr>
        <p:spPr bwMode="auto">
          <a:xfrm>
            <a:off x="5448300" y="593725"/>
            <a:ext cx="39624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11200" algn="l"/>
              </a:tabLst>
            </a:pPr>
            <a:r>
              <a:rPr lang="ru-RU"/>
              <a:t> </a:t>
            </a:r>
          </a:p>
          <a:p>
            <a:pPr algn="ctr">
              <a:tabLst>
                <a:tab pos="711200" algn="l"/>
              </a:tabLst>
            </a:pPr>
            <a:endParaRPr lang="ru-RU"/>
          </a:p>
          <a:p>
            <a:pPr algn="ctr">
              <a:tabLst>
                <a:tab pos="711200" algn="l"/>
              </a:tabLst>
            </a:pPr>
            <a:endParaRPr lang="ru-RU"/>
          </a:p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>
              <a:tabLst>
                <a:tab pos="711200" algn="l"/>
              </a:tabLst>
            </a:pPr>
            <a:r>
              <a:rPr lang="ru-RU" sz="2000"/>
              <a:t>Приглашение.</a:t>
            </a:r>
          </a:p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>
              <a:tabLst>
                <a:tab pos="711200" algn="l"/>
              </a:tabLst>
            </a:pPr>
            <a:r>
              <a:rPr lang="ru-RU" sz="2000"/>
              <a:t>Город северный Инта!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Уголёк здесь - хоть куда!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Приезжайте, господа,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Встретит радостно Инта </a:t>
            </a:r>
          </a:p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>
              <a:tabLst>
                <a:tab pos="711200" algn="l"/>
              </a:tabLst>
            </a:pPr>
            <a:r>
              <a:rPr lang="ru-RU" sz="2000"/>
              <a:t>Пожелание.</a:t>
            </a:r>
          </a:p>
          <a:p>
            <a:pPr algn="ctr">
              <a:tabLst>
                <a:tab pos="711200" algn="l"/>
              </a:tabLst>
            </a:pPr>
            <a:endParaRPr lang="ru-RU" sz="2000"/>
          </a:p>
          <a:p>
            <a:pPr algn="ctr">
              <a:tabLst>
                <a:tab pos="711200" algn="l"/>
              </a:tabLst>
            </a:pPr>
            <a:r>
              <a:rPr lang="ru-RU" sz="2000"/>
              <a:t>Инта – наш город дорогой!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Здесь есть зима и лето!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Я пожелать хочу тебе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И радости, и света!</a:t>
            </a:r>
          </a:p>
          <a:p>
            <a:pPr algn="ctr">
              <a:tabLst>
                <a:tab pos="711200" algn="l"/>
              </a:tabLst>
            </a:pPr>
            <a:r>
              <a:rPr lang="ru-RU" sz="2000"/>
              <a:t> </a:t>
            </a:r>
          </a:p>
          <a:p>
            <a:pPr algn="ctr">
              <a:tabLst>
                <a:tab pos="711200" algn="l"/>
              </a:tabLst>
            </a:pPr>
            <a:endParaRPr lang="ru-RU" sz="2000"/>
          </a:p>
        </p:txBody>
      </p:sp>
      <p:sp>
        <p:nvSpPr>
          <p:cNvPr id="73735" name="Line 10"/>
          <p:cNvSpPr>
            <a:spLocks noChangeShapeType="1"/>
          </p:cNvSpPr>
          <p:nvPr/>
        </p:nvSpPr>
        <p:spPr bwMode="auto">
          <a:xfrm>
            <a:off x="5219700" y="990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Природные богатства Инты.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              </a:t>
            </a:r>
            <a:r>
              <a:rPr lang="ru-RU" b="1" smtClean="0">
                <a:solidFill>
                  <a:schemeClr val="hlink"/>
                </a:solidFill>
              </a:rPr>
              <a:t>Природные ресурсы Инты. </a:t>
            </a:r>
          </a:p>
          <a:p>
            <a:pPr>
              <a:buFontTx/>
              <a:buNone/>
            </a:pPr>
            <a:r>
              <a:rPr lang="ru-RU" smtClean="0"/>
              <a:t>          </a:t>
            </a:r>
            <a:r>
              <a:rPr lang="ru-RU" sz="2000" smtClean="0"/>
              <a:t>В числе полезных ископаемых на территории Интинского района: уголь, золото, марганец, кобальт, кварц, хрусталь, кварцито-песчаник, пигментные красители минерального происхождения.   </a:t>
            </a:r>
          </a:p>
          <a:p>
            <a:pPr>
              <a:buFontTx/>
              <a:buNone/>
            </a:pPr>
            <a:r>
              <a:rPr lang="ru-RU" sz="2000" smtClean="0"/>
              <a:t>            Интинский район обладает значительными природными богатствами, связанными с сельским хозяйством, рыболовст-вом, охотой, лекарственным сырьем. Имеются потенциальные возможности экологического туризма. В совхозах района име-ется оленье стадо численностью более 10 тыс. голов. </a:t>
            </a:r>
          </a:p>
          <a:p>
            <a:pPr>
              <a:buFontTx/>
              <a:buNone/>
            </a:pPr>
            <a:r>
              <a:rPr lang="ru-RU" sz="2000" smtClean="0"/>
              <a:t>            По территории района протекают реки: Большая Инта, Кожым, Косью, Уса, Адзьва, Малая и Большая Роговая. Часть из них судоходные.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22860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Герб Инты.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900" y="1828800"/>
            <a:ext cx="13335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876300" y="40386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/>
              <a:t>           </a:t>
            </a:r>
            <a:r>
              <a:rPr lang="ru-RU" sz="2000"/>
              <a:t>Утвержден 23 марта 1982 г. Описание герба: "В лазуревом щите с серебряной оконечностью идущей влево серебряный олень на фоне двух стилизованных черных гор и сопровождаемый сереб-ряною башнею с серебряной же звездой и стилизованным серебря-ным же северным сиянием. В вершине щита название города серебром".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81100" y="1295400"/>
            <a:ext cx="80772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smtClean="0"/>
              <a:t>Описание герба города Инта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smtClean="0"/>
              <a:t>Инта - город с 1954 года. 24 марта 1982 году утвержден герб Инты. Автор герба – художник Байрамов Ариф Аль Оглы.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smtClean="0"/>
              <a:t>Герб выполнен в виде щита, на вариации французского стиля, с двумя углами внизу. В вершине щита – название города «ИНТА».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smtClean="0"/>
              <a:t>Значок. Герб города Инта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smtClean="0"/>
              <a:t> На гербе изображены все символы Инты.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smtClean="0"/>
              <a:t>Склон террикона символизирует угледобывающую промышленность. Первые сведения об угольных залежах поступили еще в 1912 году от местного крестьянина Петруни Сорвачева, который обнаружил выходы угля на реках Большая Инта и Неча. Две первые угольные шахты были заложены перед войной в 1940 году, а в 1943 был отправлен первый эшелон угля в осажденный немцами Ленинград.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mtClean="0"/>
              <a:t>                    </a:t>
            </a:r>
          </a:p>
        </p:txBody>
      </p:sp>
      <p:sp>
        <p:nvSpPr>
          <p:cNvPr id="7680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104900" y="1600200"/>
            <a:ext cx="8169275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  <p:sp>
        <p:nvSpPr>
          <p:cNvPr id="76806" name="Rectangle 10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11"/>
          <p:cNvSpPr>
            <a:spLocks noChangeArrowheads="1"/>
          </p:cNvSpPr>
          <p:nvPr/>
        </p:nvSpPr>
        <p:spPr bwMode="auto">
          <a:xfrm>
            <a:off x="1181100" y="1447800"/>
            <a:ext cx="8001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</a:t>
            </a:r>
          </a:p>
          <a:p>
            <a:r>
              <a:rPr lang="ru-RU" sz="2000"/>
              <a:t>     Водонапорная башня правом верхнем углу – главная архи-тектурная достопримечательность Инты. Башня в готическом стиле была построена в середине 1950-х гг. Высота башни со звездой 54,4 метра (20 этажей). По одним данным, создателем башни был политзаключенный швед Артур Тамвелиус.       </a:t>
            </a:r>
          </a:p>
          <a:p>
            <a:r>
              <a:rPr lang="ru-RU" sz="2000"/>
              <a:t>     Северный олень на гербе символизирует основное занятие местных жителей – это оленеводство. В Инте, раз в два года, в день весеннего равноденствия проводится праздник оленеводов.  </a:t>
            </a:r>
          </a:p>
          <a:p>
            <a:r>
              <a:rPr lang="ru-RU" sz="2000"/>
              <a:t>      Северное сияние – символизирует, что город расположен в северных широтах, в районе полярного круга (географические координаты: 66°02? с. ш. 60°08? в. д.), и где часто можно наблюдать в ночном небе разноцветное Северное сияние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22860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Флаг Инты.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78857" name="Rectangle 10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7885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100" y="1676400"/>
            <a:ext cx="5638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9" name="Rectangle 12"/>
          <p:cNvSpPr>
            <a:spLocks noChangeArrowheads="1"/>
          </p:cNvSpPr>
          <p:nvPr/>
        </p:nvSpPr>
        <p:spPr bwMode="auto">
          <a:xfrm>
            <a:off x="1028700" y="4495800"/>
            <a:ext cx="82296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                                                     </a:t>
            </a:r>
            <a:r>
              <a:rPr lang="ru-RU" sz="2000"/>
              <a:t>Утверждён </a:t>
            </a:r>
          </a:p>
          <a:p>
            <a:r>
              <a:rPr lang="ru-RU" sz="2000"/>
              <a:t>       решением Совета муниципального городского округа «Инта» </a:t>
            </a:r>
          </a:p>
          <a:p>
            <a:r>
              <a:rPr lang="ru-RU" sz="2000"/>
              <a:t>       № 276 от 25 ноября 2008 года утвержден Флаг города Инты.    </a:t>
            </a:r>
          </a:p>
          <a:p>
            <a:endParaRPr lang="ru-RU" sz="200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1100" y="1143000"/>
            <a:ext cx="8261350" cy="4373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50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воспитывать организованность, дисциплиниро-ванность.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Развитие эмоционально - ценностного отношения к своей семье, улице, городу.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Формирование желания сохранять чистоту, поря-док в своём городе.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Знакомство детей с географическим положением города.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Ознакомление с символикой города, гимном.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Знакомство детей с традициями и бытом горожан.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Воспитывать уважение к своим землякам, кото-рые прославили свой город, республику.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Дать знание детям о природных ресурсах.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240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240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240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0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79877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sp>
        <p:nvSpPr>
          <p:cNvPr id="79879" name="Rectangle 11"/>
          <p:cNvSpPr>
            <a:spLocks noChangeArrowheads="1"/>
          </p:cNvSpPr>
          <p:nvPr/>
        </p:nvSpPr>
        <p:spPr bwMode="auto">
          <a:xfrm>
            <a:off x="952500" y="1143000"/>
            <a:ext cx="82296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     Флаг, как и герб, отражает исторические, культурные, истори-ческие, национальные и местные традиции. </a:t>
            </a:r>
          </a:p>
          <a:p>
            <a:r>
              <a:rPr lang="ru-RU" sz="2000"/>
              <a:t>         В Центре флага изображение снежинки серебристого цвета, на который накладывается ромб желтого цвета, стилизованный под коми орнамент. Ромб символизирует северное солнце. Внутри ромба, также как и на гербе Инты, стилизованные изображения башни, террикона и северного оленя на синем фоне неба. Олень здесь серебристого цвета с белой заливкой внутри, стоящий на зелёном поле. Изображение водонапорной башни – желтого цвета. Угольный террикон – черного цвета. </a:t>
            </a:r>
          </a:p>
          <a:p>
            <a:r>
              <a:rPr lang="ru-RU" sz="2000"/>
              <a:t>                                  Цвета символизируют: </a:t>
            </a:r>
          </a:p>
          <a:p>
            <a:r>
              <a:rPr lang="ru-RU" sz="2000"/>
              <a:t>        Жёлтый, золото – богатство; Белый – совершенство; Синий – красоту природы; Зеленый – символизирует жизнь; Черный – природные ископаемые. </a:t>
            </a:r>
          </a:p>
          <a:p>
            <a:endParaRPr lang="ru-RU" sz="2000"/>
          </a:p>
          <a:p>
            <a:r>
              <a:rPr lang="ru-RU"/>
              <a:t>                                                     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22860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Быт оленеводов.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80906" name="Picture 12" descr="DSC044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9700" y="1524000"/>
            <a:ext cx="7543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22860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 Одежда олениводов.</a:t>
            </a: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82954" name="Picture 11" descr="DSC044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6900" y="1524000"/>
            <a:ext cx="683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22860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 Игрушки олениводов.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86026" name="Picture 12" descr="DSC044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55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22860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 Одежда Коми народа.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87050" name="Picture 11" descr="DSC044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1100" y="1676400"/>
            <a:ext cx="3371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2" descr="DSC044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8300" y="1752600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88071" name="Picture 8" descr="DSC044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914400"/>
            <a:ext cx="68834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89095" name="Picture 8" descr="DSC044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1066800"/>
            <a:ext cx="38481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9" descr="DSC044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1066800"/>
            <a:ext cx="377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22860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Monotype Corsiva" pitchFamily="66" charset="0"/>
              </a:rPr>
              <a:t> Макеты домов.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90122" name="Picture 12" descr="DSC041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9300" y="1676400"/>
            <a:ext cx="64008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91143" name="Picture 8" descr="DSC041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990600"/>
            <a:ext cx="6934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92167" name="Picture 8" descr="DSC041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066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535863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Monotype Corsiva" pitchFamily="66" charset="0"/>
              </a:rPr>
              <a:t>   </a:t>
            </a:r>
            <a:r>
              <a:rPr lang="ru-RU" sz="2800" b="1" smtClean="0">
                <a:solidFill>
                  <a:srgbClr val="00CC00"/>
                </a:solidFill>
                <a:latin typeface="Monotype Corsiva" pitchFamily="66" charset="0"/>
              </a:rPr>
              <a:t>Ожидаемые результаты.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2500" y="1981200"/>
            <a:ext cx="82613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7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7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7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7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000" smtClean="0"/>
              <a:t>           </a:t>
            </a:r>
            <a:r>
              <a:rPr lang="ru-RU" sz="2400" b="1" i="1" smtClean="0"/>
              <a:t>Сформированность у детей представлений о родном крае и родном городе, об основных архитектурных сооружениях, памятниках, определяющих облик города. Знание названий улиц города. Умение видеть красоту родного края и города, радоваться ей. Умение ориентироваться по карте-схеме города</a:t>
            </a:r>
            <a:r>
              <a:rPr lang="ru-RU" sz="2400" b="1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04900" y="1676400"/>
            <a:ext cx="807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                  </a:t>
            </a:r>
            <a:endParaRPr lang="ru-RU" smtClean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29225" y="1600200"/>
            <a:ext cx="40449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76300" y="4038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      </a:t>
            </a:r>
            <a:endParaRPr lang="ru-RU" sz="2000"/>
          </a:p>
        </p:txBody>
      </p:sp>
      <p:pic>
        <p:nvPicPr>
          <p:cNvPr id="93191" name="Picture 8" descr="DSC041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0" y="1066800"/>
            <a:ext cx="6629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188913"/>
            <a:ext cx="7812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75" y="260350"/>
            <a:ext cx="7916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1416050" y="274638"/>
            <a:ext cx="7615238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Этапы разработки проекта.</a:t>
            </a:r>
            <a:r>
              <a:rPr lang="ru-RU" sz="2800" b="1" smtClean="0"/>
              <a:t> </a:t>
            </a:r>
            <a:br>
              <a:rPr lang="ru-RU" sz="2800" b="1" smtClean="0"/>
            </a:br>
            <a:r>
              <a:rPr lang="ru-RU" sz="2800" b="1" smtClean="0"/>
              <a:t>1 этап – </a:t>
            </a:r>
            <a:r>
              <a:rPr lang="ru-RU" sz="2800" b="1" i="1" smtClean="0">
                <a:solidFill>
                  <a:srgbClr val="00CC00"/>
                </a:solidFill>
              </a:rPr>
              <a:t>Подготовительный.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1524000"/>
            <a:ext cx="8153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8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Постановка проблемы: Что мы знаем о родном городе? Что хотим узнать?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Определение предстоящей деятельности: Как нам найти ответы на вопросы?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Изучение литературы о городе.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Составление перспективного плана.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Планирование деятельности детьми совместно со взрослыми, определение средств и способов реализации проекта.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Подбор Коми игр.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Подбор стихов, книг, альбомов об Инте.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Подбор видео записей о городе, праздниках, природе.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8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8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5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5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3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3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3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3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3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50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50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0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0287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104900" y="1295400"/>
            <a:ext cx="808355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160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Предложено родителям сделать макеты ул. Горького и площади Ленина.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Сбор фотографий о городе, как отдыхают семьи, праздники в городе, природа Инты, старые фото города и нынешнего, спортивная семья.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Создание условий для изобразительной и про-дуктивной деятельности.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Сбор иллюстраций с растениями и животными нашего края.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Сбор информации о темах, которые могут пре-доставить музей, ЦНК и библиотека.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Поиск карты-схемы города.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8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80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5047</Words>
  <Application>Microsoft Office PowerPoint</Application>
  <PresentationFormat>Слайд 35 мм</PresentationFormat>
  <Paragraphs>905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Оформление по умолчанию</vt:lpstr>
      <vt:lpstr> Проект  "Люби и знай свой город"  Автор: Никулина Галина Константиновна</vt:lpstr>
      <vt:lpstr>Актуальность проекта.</vt:lpstr>
      <vt:lpstr>Слайд 3</vt:lpstr>
      <vt:lpstr>    Цель проекта:   обогащение знаний детей о                                               родном городе.</vt:lpstr>
      <vt:lpstr>       Задачи проекта.</vt:lpstr>
      <vt:lpstr>Слайд 6</vt:lpstr>
      <vt:lpstr>   Ожидаемые результаты.</vt:lpstr>
      <vt:lpstr>Этапы разработки проекта.  1 этап – Подготовительный.</vt:lpstr>
      <vt:lpstr>Слайд 9</vt:lpstr>
      <vt:lpstr>2 этап – Реализация проекта.</vt:lpstr>
      <vt:lpstr>Слайд 11</vt:lpstr>
      <vt:lpstr>Слайд 12</vt:lpstr>
      <vt:lpstr>3 этап – Заключительный.</vt:lpstr>
      <vt:lpstr>Слайд 14</vt:lpstr>
      <vt:lpstr>  Содержание проекта. Старшая группа.  </vt:lpstr>
      <vt:lpstr>Слайд 16</vt:lpstr>
      <vt:lpstr> Содержание проекта. Старшая группа.  </vt:lpstr>
      <vt:lpstr>Слайд 18</vt:lpstr>
      <vt:lpstr> Содержание проекта. Старшая группа.  </vt:lpstr>
      <vt:lpstr>Слайд 20</vt:lpstr>
      <vt:lpstr>  Содержание проекта. Старшая группа.  </vt:lpstr>
      <vt:lpstr>Слайд 22</vt:lpstr>
      <vt:lpstr> Содержание проекта. Старшая группа.  </vt:lpstr>
      <vt:lpstr>Слайд 24</vt:lpstr>
      <vt:lpstr> Содержание проекта. Старшая группа.  </vt:lpstr>
      <vt:lpstr>Слайд 26</vt:lpstr>
      <vt:lpstr> Содержание проекта. Старшая группа.  </vt:lpstr>
      <vt:lpstr>Слайд 28</vt:lpstr>
      <vt:lpstr> Содержание проекта. Старшая группа.  </vt:lpstr>
      <vt:lpstr>Слайд 30</vt:lpstr>
      <vt:lpstr> Содержание проекта. Старшая группа.  </vt:lpstr>
      <vt:lpstr> Содержание проекта. Старшая группа.  </vt:lpstr>
      <vt:lpstr> Содержание проекта. Старшая группа.  </vt:lpstr>
      <vt:lpstr>Слайд 34</vt:lpstr>
      <vt:lpstr> Содержание проекта. Старшая группа.  </vt:lpstr>
      <vt:lpstr>Слайд 36</vt:lpstr>
      <vt:lpstr>  Содержание проекта. Старшая группа.  </vt:lpstr>
      <vt:lpstr>Инта. </vt:lpstr>
      <vt:lpstr>Слайд 39</vt:lpstr>
      <vt:lpstr>Слайд 40</vt:lpstr>
      <vt:lpstr>Слайд 41</vt:lpstr>
      <vt:lpstr>Слайд 42</vt:lpstr>
      <vt:lpstr>Природа Инты.</vt:lpstr>
      <vt:lpstr>Растительный мир Инты. Мхи и лишайники.</vt:lpstr>
      <vt:lpstr>Ягоды.</vt:lpstr>
      <vt:lpstr>Цветы.</vt:lpstr>
      <vt:lpstr>Деревья.</vt:lpstr>
      <vt:lpstr>Животный мир Инты. Птицы.</vt:lpstr>
      <vt:lpstr>Стихи об Инте.</vt:lpstr>
      <vt:lpstr>Слайд 50</vt:lpstr>
      <vt:lpstr>Слайд 51</vt:lpstr>
      <vt:lpstr>Слайд 52</vt:lpstr>
      <vt:lpstr>Слайд 53</vt:lpstr>
      <vt:lpstr>Слайд 54</vt:lpstr>
      <vt:lpstr>Природные богатства Инты.</vt:lpstr>
      <vt:lpstr>Герб Инты.</vt:lpstr>
      <vt:lpstr>Слайд 57</vt:lpstr>
      <vt:lpstr>Слайд 58</vt:lpstr>
      <vt:lpstr>Флаг Инты.</vt:lpstr>
      <vt:lpstr>Слайд 60</vt:lpstr>
      <vt:lpstr>Быт оленеводов.</vt:lpstr>
      <vt:lpstr> Одежда олениводов.</vt:lpstr>
      <vt:lpstr> Игрушки олениводов.</vt:lpstr>
      <vt:lpstr> Одежда Коми народа.</vt:lpstr>
      <vt:lpstr>Слайд 65</vt:lpstr>
      <vt:lpstr>Слайд 66</vt:lpstr>
      <vt:lpstr> Макеты домов.</vt:lpstr>
      <vt:lpstr>Слайд 68</vt:lpstr>
      <vt:lpstr>Слайд 69</vt:lpstr>
      <vt:lpstr>Слайд 70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.</cp:lastModifiedBy>
  <cp:revision>348</cp:revision>
  <cp:lastPrinted>1601-01-01T00:00:00Z</cp:lastPrinted>
  <dcterms:created xsi:type="dcterms:W3CDTF">2014-03-08T15:58:04Z</dcterms:created>
  <dcterms:modified xsi:type="dcterms:W3CDTF">2014-03-28T11:20:55Z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