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50" autoAdjust="0"/>
  </p:normalViewPr>
  <p:slideViewPr>
    <p:cSldViewPr>
      <p:cViewPr varScale="1">
        <p:scale>
          <a:sx n="85" d="100"/>
          <a:sy n="85" d="100"/>
        </p:scale>
        <p:origin x="-15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3F7BA-1382-4044-AE93-83E85EA8FEBB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A4818-9947-4FC1-9DA1-416CE0A10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A4818-9947-4FC1-9DA1-416CE0A100F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130425"/>
            <a:ext cx="6858048" cy="1470025"/>
          </a:xfrm>
        </p:spPr>
        <p:txBody>
          <a:bodyPr/>
          <a:lstStyle>
            <a:lvl1pPr>
              <a:defRPr b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 i="1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FC507BC-D2C7-4E41-96AC-7F422F662E76}" type="datetimeFigureOut">
              <a:rPr lang="ru-RU" smtClean="0"/>
              <a:pPr/>
              <a:t>24.05.2013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8D17738-102A-4F93-B70F-6A8A619C0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07BC-D2C7-4E41-96AC-7F422F662E76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7738-102A-4F93-B70F-6A8A619C0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87169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71538" y="274638"/>
            <a:ext cx="540546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07BC-D2C7-4E41-96AC-7F422F662E76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7738-102A-4F93-B70F-6A8A619C0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07BC-D2C7-4E41-96AC-7F422F662E76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7738-102A-4F93-B70F-6A8A619C0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406900"/>
            <a:ext cx="7000924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2976" y="2906713"/>
            <a:ext cx="700092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07BC-D2C7-4E41-96AC-7F422F662E76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7738-102A-4F93-B70F-6A8A619C0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28662" y="1600200"/>
            <a:ext cx="35671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4290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07BC-D2C7-4E41-96AC-7F422F662E76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7738-102A-4F93-B70F-6A8A619C0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0100" y="1535113"/>
            <a:ext cx="34972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00100" y="2174875"/>
            <a:ext cx="34972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4274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4274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07BC-D2C7-4E41-96AC-7F422F662E76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7738-102A-4F93-B70F-6A8A619C0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07BC-D2C7-4E41-96AC-7F422F662E76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7738-102A-4F93-B70F-6A8A619C0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07BC-D2C7-4E41-96AC-7F422F662E76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7738-102A-4F93-B70F-6A8A619C0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3050"/>
            <a:ext cx="232253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45688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2976" y="1435100"/>
            <a:ext cx="232253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07BC-D2C7-4E41-96AC-7F422F662E76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7738-102A-4F93-B70F-6A8A619C0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07BC-D2C7-4E41-96AC-7F422F662E76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7738-102A-4F93-B70F-6A8A619C0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68580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4414" y="1600200"/>
            <a:ext cx="67151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FC507BC-D2C7-4E41-96AC-7F422F662E76}" type="datetimeFigureOut">
              <a:rPr lang="ru-RU" smtClean="0"/>
              <a:pPr/>
              <a:t>24.05.2013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A8D17738-102A-4F93-B70F-6A8A619C0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3">
              <a:lumMod val="60000"/>
              <a:lumOff val="4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3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accent1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Формирование патриотических чувств у дошкольников через изучение улиц ближайшего окружения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404665"/>
            <a:ext cx="3888432" cy="2088231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ru-RU" sz="2400" dirty="0" smtClean="0"/>
              <a:t>Что мы Родиной зовём?</a:t>
            </a:r>
          </a:p>
          <a:p>
            <a:pPr algn="r">
              <a:buNone/>
            </a:pPr>
            <a:r>
              <a:rPr lang="ru-RU" sz="2400" dirty="0" smtClean="0"/>
              <a:t>Дом, где мы с тобой живём,</a:t>
            </a:r>
          </a:p>
          <a:p>
            <a:pPr algn="r">
              <a:buNone/>
            </a:pPr>
            <a:r>
              <a:rPr lang="ru-RU" sz="2400" dirty="0" smtClean="0"/>
              <a:t>И берёзки, вдоль которых.</a:t>
            </a:r>
          </a:p>
          <a:p>
            <a:pPr algn="r">
              <a:buNone/>
            </a:pPr>
            <a:r>
              <a:rPr lang="ru-RU" sz="2400" dirty="0" smtClean="0"/>
              <a:t>Рядом с мамой мы идём.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 algn="r">
              <a:buNone/>
            </a:pPr>
            <a:endParaRPr lang="ru-RU" sz="2400" dirty="0"/>
          </a:p>
        </p:txBody>
      </p:sp>
      <p:pic>
        <p:nvPicPr>
          <p:cNvPr id="4" name="Рисунок 3" descr="a4ba9c6d72112f2fbd1a43f5b783e8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132856"/>
            <a:ext cx="6480720" cy="35283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764704"/>
            <a:ext cx="6715172" cy="536145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 smtClean="0"/>
              <a:t>Воспитание гражданственности, любви к окружающей природе, Родине, семье – один из основополагающих принципов государственной политики в области образования, закреплённый в Законе Российской Федерации «Об образовании». В настоящее время патриотическое воспитание становится самостоятельным и важным звеном российского образования. Его задачи выдвигаются самой жизнью и признаются актуальными и государством, и обществом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692696"/>
            <a:ext cx="6715172" cy="54334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Дошкольный возраст – это пора интенсивного становления личности ребёнка. В этот период происходит формирование культурно-ценностных ориентаций духовно-нравственной основы личности ребёнка, развитие его эмоций, чувств, мышления, механизмов социальной адаптации в обществе, начинается процесс национально-культурной самоидентификации, осознание себя в окружающем мире.</a:t>
            </a:r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6858048" cy="92211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Задачи проекта: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68760"/>
            <a:ext cx="6715172" cy="485740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Расширять представления детей об истории улиц родного города.</a:t>
            </a:r>
          </a:p>
          <a:p>
            <a:r>
              <a:rPr lang="ru-RU" sz="2000" dirty="0" smtClean="0"/>
              <a:t>Познакомить с различными источниками получения информации.</a:t>
            </a:r>
          </a:p>
          <a:p>
            <a:r>
              <a:rPr lang="ru-RU" sz="2000" dirty="0" smtClean="0"/>
              <a:t>Развивать самостоятельность, коммуникативные качества, память, мышление, творческое воображение.</a:t>
            </a:r>
          </a:p>
          <a:p>
            <a:r>
              <a:rPr lang="ru-RU" sz="2000" dirty="0" smtClean="0"/>
              <a:t>Способствовать активному вовлечению родителей в совместную деятельность с ребёнком.</a:t>
            </a:r>
          </a:p>
          <a:p>
            <a:r>
              <a:rPr lang="ru-RU" sz="2000" dirty="0" smtClean="0"/>
              <a:t>Расширить кругозор детей на основе материала, доступного их пониманию.</a:t>
            </a:r>
          </a:p>
          <a:p>
            <a:r>
              <a:rPr lang="ru-RU" sz="2000" dirty="0" smtClean="0"/>
              <a:t>Обогатить детско-родительские отношения опытом совместной деятельности через формирование представлений об улицах родного города.</a:t>
            </a:r>
          </a:p>
          <a:p>
            <a:r>
              <a:rPr lang="ru-RU" sz="2000" dirty="0" smtClean="0"/>
              <a:t>Воспитывать у детей любовь к родному городу.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6597376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Основные направления реализации проекта: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484784"/>
            <a:ext cx="6597946" cy="464137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900" dirty="0" smtClean="0"/>
              <a:t>Разработаны и проведены циклы занятий:</a:t>
            </a:r>
          </a:p>
          <a:p>
            <a:pPr>
              <a:buFont typeface="Wingdings" pitchFamily="2" charset="2"/>
              <a:buChar char="Ø"/>
            </a:pPr>
            <a:r>
              <a:rPr lang="ru-RU" sz="1900" dirty="0" smtClean="0"/>
              <a:t>«Мой город»</a:t>
            </a:r>
          </a:p>
          <a:p>
            <a:pPr>
              <a:buFont typeface="Wingdings" pitchFamily="2" charset="2"/>
              <a:buChar char="Ø"/>
            </a:pPr>
            <a:r>
              <a:rPr lang="ru-RU" sz="1900" dirty="0" smtClean="0"/>
              <a:t>«Улицы родного города».</a:t>
            </a:r>
          </a:p>
          <a:p>
            <a:pPr>
              <a:buFont typeface="Wingdings" pitchFamily="2" charset="2"/>
              <a:buChar char="Ø"/>
            </a:pPr>
            <a:r>
              <a:rPr lang="ru-RU" sz="1900" dirty="0" smtClean="0"/>
              <a:t>«Исторические объекты города».</a:t>
            </a:r>
          </a:p>
          <a:p>
            <a:pPr>
              <a:buFont typeface="Wingdings" pitchFamily="2" charset="2"/>
              <a:buChar char="Ø"/>
            </a:pPr>
            <a:r>
              <a:rPr lang="ru-RU" sz="1900" dirty="0" smtClean="0"/>
              <a:t>«Визитная карточка города» (герб, флаг, гимн).</a:t>
            </a:r>
          </a:p>
          <a:p>
            <a:pPr>
              <a:buFont typeface="Wingdings" pitchFamily="2" charset="2"/>
              <a:buChar char="Ø"/>
            </a:pPr>
            <a:r>
              <a:rPr lang="ru-RU" sz="1900" dirty="0" smtClean="0"/>
              <a:t>«Береги свою землю».</a:t>
            </a:r>
          </a:p>
          <a:p>
            <a:pPr lvl="0">
              <a:buNone/>
            </a:pPr>
            <a:r>
              <a:rPr lang="ru-RU" sz="1900" dirty="0" smtClean="0"/>
              <a:t>Выставки детского и </a:t>
            </a:r>
            <a:r>
              <a:rPr lang="ru-RU" sz="1900" dirty="0" smtClean="0"/>
              <a:t>народного творчества(сотворчество </a:t>
            </a:r>
            <a:r>
              <a:rPr lang="ru-RU" sz="1900" dirty="0" smtClean="0"/>
              <a:t>детей и родителей).</a:t>
            </a:r>
          </a:p>
          <a:p>
            <a:pPr>
              <a:buFont typeface="Wingdings" pitchFamily="2" charset="2"/>
              <a:buChar char="Ø"/>
            </a:pPr>
            <a:r>
              <a:rPr lang="ru-RU" sz="1900" dirty="0" smtClean="0"/>
              <a:t>«Край </a:t>
            </a:r>
            <a:r>
              <a:rPr lang="ru-RU" sz="1900" dirty="0" smtClean="0"/>
              <a:t>свой люби и </a:t>
            </a:r>
            <a:r>
              <a:rPr lang="ru-RU" sz="1900" dirty="0" smtClean="0"/>
              <a:t>знай».</a:t>
            </a:r>
            <a:endParaRPr lang="ru-RU" sz="1900" dirty="0" smtClean="0"/>
          </a:p>
          <a:p>
            <a:pPr>
              <a:buFont typeface="Wingdings" pitchFamily="2" charset="2"/>
              <a:buChar char="Ø"/>
            </a:pPr>
            <a:r>
              <a:rPr lang="ru-RU" sz="1900" dirty="0" smtClean="0"/>
              <a:t>«Город глазами детей».</a:t>
            </a:r>
          </a:p>
          <a:p>
            <a:pPr>
              <a:buFont typeface="Wingdings" pitchFamily="2" charset="2"/>
              <a:buChar char="Ø"/>
            </a:pPr>
            <a:r>
              <a:rPr lang="ru-RU" sz="1900" dirty="0" smtClean="0"/>
              <a:t>«Из окна, из окна наша улица видна».</a:t>
            </a:r>
          </a:p>
          <a:p>
            <a:pPr>
              <a:buNone/>
            </a:pPr>
            <a:r>
              <a:rPr lang="ru-RU" sz="1900" dirty="0" smtClean="0"/>
              <a:t>Организация видеофильмов:</a:t>
            </a:r>
          </a:p>
          <a:p>
            <a:pPr>
              <a:buFont typeface="Wingdings" pitchFamily="2" charset="2"/>
              <a:buChar char="Ø"/>
            </a:pPr>
            <a:r>
              <a:rPr lang="ru-RU" sz="1900" dirty="0" smtClean="0"/>
              <a:t>«Здесь мы родились и живём».</a:t>
            </a:r>
          </a:p>
          <a:p>
            <a:pPr>
              <a:buFont typeface="Wingdings" pitchFamily="2" charset="2"/>
              <a:buChar char="Ø"/>
            </a:pPr>
            <a:r>
              <a:rPr lang="ru-RU" sz="1900" dirty="0" smtClean="0"/>
              <a:t>«Улицы родного города».</a:t>
            </a:r>
          </a:p>
          <a:p>
            <a:pPr>
              <a:buNone/>
            </a:pPr>
            <a:r>
              <a:rPr lang="ru-RU" sz="1900" dirty="0" smtClean="0"/>
              <a:t>Разработка рекомендаций для родителей «Как воспитать маленького патриота».</a:t>
            </a: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6858048" cy="99412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Результаты: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340768"/>
            <a:ext cx="6715172" cy="4785395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Ребята узнали историю возникновения улиц родного города.</a:t>
            </a:r>
          </a:p>
          <a:p>
            <a:r>
              <a:rPr lang="ru-RU" sz="2800" dirty="0" smtClean="0"/>
              <a:t>Могут рассказать о наиболее известных улицах города.</a:t>
            </a:r>
          </a:p>
          <a:p>
            <a:r>
              <a:rPr lang="ru-RU" sz="2800" dirty="0" smtClean="0"/>
              <a:t>Проявляют интерес к родному краю, который находит отражение в детских рисунках, рассказах.</a:t>
            </a:r>
          </a:p>
          <a:p>
            <a:r>
              <a:rPr lang="ru-RU" sz="2800" dirty="0" smtClean="0"/>
              <a:t>У детей развивается ответственное отношение к общественно-значимым заданиям, инициатива, активность, самостоятельность.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274638"/>
            <a:ext cx="3888432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dirty="0" smtClean="0"/>
              <a:t>Горжусь я тобою Коломна,</a:t>
            </a:r>
            <a:br>
              <a:rPr lang="ru-RU" sz="2000" dirty="0" smtClean="0"/>
            </a:br>
            <a:r>
              <a:rPr lang="ru-RU" sz="2000" dirty="0" smtClean="0"/>
              <a:t>Родной городок на Оке!</a:t>
            </a:r>
            <a:br>
              <a:rPr lang="ru-RU" sz="2000" dirty="0" smtClean="0"/>
            </a:br>
            <a:r>
              <a:rPr lang="ru-RU" sz="2000" dirty="0" smtClean="0"/>
              <a:t>Горжусь я твоей красотою</a:t>
            </a:r>
            <a:br>
              <a:rPr lang="ru-RU" sz="2000" dirty="0" smtClean="0"/>
            </a:br>
            <a:r>
              <a:rPr lang="ru-RU" sz="2000" dirty="0" smtClean="0"/>
              <a:t>И тем, что ты есть на земле! </a:t>
            </a:r>
            <a:endParaRPr lang="ru-RU" sz="2000" dirty="0"/>
          </a:p>
        </p:txBody>
      </p:sp>
      <p:pic>
        <p:nvPicPr>
          <p:cNvPr id="4" name="Содержимое 3" descr="Церковь Николы Гостиного в Коломне с высоты птичьего полет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484784"/>
            <a:ext cx="6480719" cy="496855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to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tyl 1">
      <a:majorFont>
        <a:latin typeface="Elephant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Leto</Template>
  <TotalTime>65</TotalTime>
  <Words>357</Words>
  <Application>Microsoft Office PowerPoint</Application>
  <PresentationFormat>Экран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Leto</vt:lpstr>
      <vt:lpstr> Формирование патриотических чувств у дошкольников через изучение улиц ближайшего окружения</vt:lpstr>
      <vt:lpstr>Слайд 2</vt:lpstr>
      <vt:lpstr>Слайд 3</vt:lpstr>
      <vt:lpstr>Слайд 4</vt:lpstr>
      <vt:lpstr>Задачи проекта:</vt:lpstr>
      <vt:lpstr>Основные направления реализации проекта:</vt:lpstr>
      <vt:lpstr>Результаты:</vt:lpstr>
      <vt:lpstr>Горжусь я тобою Коломна, Родной городок на Оке! Горжусь я твоей красотою И тем, что ты есть на земле!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ТАТЬЯНА</dc:creator>
  <cp:lastModifiedBy>Маша</cp:lastModifiedBy>
  <cp:revision>10</cp:revision>
  <dcterms:created xsi:type="dcterms:W3CDTF">2010-03-11T19:14:27Z</dcterms:created>
  <dcterms:modified xsi:type="dcterms:W3CDTF">2013-05-24T06:08:01Z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TC300059661049</vt:lpwstr>
  </property>
</Properties>
</file>