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66" r:id="rId4"/>
    <p:sldId id="267" r:id="rId5"/>
    <p:sldId id="265" r:id="rId6"/>
    <p:sldId id="268" r:id="rId7"/>
    <p:sldId id="263" r:id="rId8"/>
    <p:sldId id="260" r:id="rId9"/>
    <p:sldId id="261" r:id="rId10"/>
    <p:sldId id="258" r:id="rId11"/>
    <p:sldId id="264" r:id="rId12"/>
    <p:sldId id="277" r:id="rId13"/>
    <p:sldId id="278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280C90"/>
    <a:srgbClr val="008000"/>
    <a:srgbClr val="FF0000"/>
    <a:srgbClr val="000066"/>
    <a:srgbClr val="3441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 varScale="1">
        <p:scale>
          <a:sx n="54" d="100"/>
          <a:sy n="54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9B7909-C834-4467-BD7E-50480232F316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D0977E-44A3-45F9-BF8F-52324CDAB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Новизна авторского подхода заключается в поэтапной передаче детям усложняющихся игровых умений (способов построения игры) в процессе совместной деятельности.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Педагоги представляют комплексный подход руководства сюжетными играми. Сущность метода в использовании на каждом этапе игры единого комплекса обязательных педагогических мероприятий, вытекающих их природы игр( ознакомление с окружающим при активной деятельности детей, организация игровой среды  с использованием игрушек по степени обобщенности образа, пеедача реального и игрового опыта через обучающие игры, активизирующее общее взрослого с детьми в процессе игры).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Технология игровой деятельности Е.Е.Кравцовой направлена на развитие творческих способностей у детей дошкольного возраста и знакомит с последовательностью игровой деятельности: режиссерская игра- образно-ролевая -  сюжетно- ролевая – игра с правилами – режиссерская игра старшего дошкольника, вобравшая в себя важнейшие достижения предыдущих игр.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Чтобы игра развивала педагогу необходимо определиться в выборе стратегии развития игровой деятельности. Смешивание авторских подходов не дает положительных результатов, а является причиной низкого уровня игровых умений дошкольников. Выбор технологий зависит от различных факторов:</a:t>
            </a:r>
          </a:p>
          <a:p>
            <a:r>
              <a:rPr lang="ru-RU" smtClean="0"/>
              <a:t>-программы, по которой работает дошкольное учреждение:</a:t>
            </a:r>
          </a:p>
          <a:p>
            <a:r>
              <a:rPr lang="ru-RU" smtClean="0"/>
              <a:t>-конкретных условий дошкольного учреждения;</a:t>
            </a:r>
          </a:p>
          <a:p>
            <a:r>
              <a:rPr lang="ru-RU" smtClean="0"/>
              <a:t>-личности педагога (его интересов, темперамента, профессионализма).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45B2-8677-4941-A1AB-4676542CEE17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668F-7D4A-4D3E-9988-1F3A2EE7E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9E0E-F96D-4BC2-B0B8-F0F0AF254D39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FF1E-C861-4CCD-AD76-4D0457BE2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9581-788A-40AD-942E-CA6580C253A3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2FCE-15CD-4E03-ACDF-762040FA0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8C95-F094-4345-AA19-2F87750D31BF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3B10-D57E-4473-ADB3-8058101CC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A88F2-63F3-4F9A-B151-F452F50DD0A8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7716-2AB0-4E3D-848D-2F437022B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508F-839B-411D-BC8A-0CC9409A589C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4960-F7DB-42E0-8CB3-C48429B56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98E4-CDAB-4E48-A9FC-87968A066F80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9FF2-7AF5-4BE3-B319-8CE142137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B9E1-46C3-4E1F-90E2-44696C7584BF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8C7-004F-49C1-A65C-180B6EEE8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806A-AA59-4163-9095-D4ACC8DC182B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7E3BC-2FF4-484E-913D-00D8883D4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4C42-FF50-4736-BD53-E5ECAA42B501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3F7D-F8F9-4291-BC23-1EBD91E0F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2BE7-3ACD-4D21-8389-9F5DD5AF2D8D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3CBD-6779-4D43-835E-EADE55D55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A96E-4694-413C-9D3A-47C1EDFAEB6E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1443A-3EF6-4846-8CBB-15CE15863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/>
        </p:nvPicPr>
        <p:blipFill>
          <a:blip r:embed="rId1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larija\Desktop\Фокина Л. П. Шаблон (фон) презентации. Часть 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31300" cy="67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i="1" smtClean="0">
                <a:solidFill>
                  <a:srgbClr val="000066"/>
                </a:solidFill>
                <a:latin typeface="Times New Roman" pitchFamily="18" charset="0"/>
              </a:rPr>
              <a:t>Муниципальное дошкольное образовательное учреждение- детский сад №50 «Ручеёк»</a:t>
            </a:r>
            <a:br>
              <a:rPr lang="ru-RU" sz="28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«Технологии</a:t>
            </a:r>
            <a:r>
              <a:rPr lang="ru-RU" sz="3600" b="1" i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игровой деятельности в детском саду»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</a:t>
            </a: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>Выполнила: педагог МДОУ-</a:t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            детский сад №50 «Ручеёк»</a:t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            Рзаева Ирма Анатольевна</a:t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>Серпухов, 2014г.</a:t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000066"/>
                </a:solidFill>
                <a:latin typeface="Times New Roman" pitchFamily="18" charset="0"/>
              </a:rPr>
            </a:br>
            <a:endParaRPr lang="ru-RU" sz="2400" b="1" i="1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4339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13100"/>
            <a:ext cx="32416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8728075" y="64881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571500"/>
            <a:ext cx="7929563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 b="1" i="1">
              <a:latin typeface="Calibri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Технология развития игровой деятельности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(Е.Е.Кравцовой)</a:t>
            </a:r>
          </a:p>
        </p:txBody>
      </p:sp>
      <p:graphicFrame>
        <p:nvGraphicFramePr>
          <p:cNvPr id="24681" name="Group 105"/>
          <p:cNvGraphicFramePr>
            <a:graphicFrameLocks noGrp="1"/>
          </p:cNvGraphicFramePr>
          <p:nvPr/>
        </p:nvGraphicFramePr>
        <p:xfrm>
          <a:off x="250825" y="1196975"/>
          <a:ext cx="8642350" cy="5329238"/>
        </p:xfrm>
        <a:graphic>
          <a:graphicData uri="http://schemas.openxmlformats.org/drawingml/2006/table">
            <a:tbl>
              <a:tblPr/>
              <a:tblGrid>
                <a:gridCol w="1081088"/>
                <a:gridCol w="1800225"/>
                <a:gridCol w="1439862"/>
                <a:gridCol w="1439863"/>
                <a:gridCol w="1296987"/>
                <a:gridCol w="1584325"/>
              </a:tblGrid>
              <a:tr h="1393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Этапы разви-тия игры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C90"/>
                          </a:solidFill>
                          <a:effectLst/>
                          <a:latin typeface="Calibri" pitchFamily="34" charset="0"/>
                        </a:rPr>
                        <a:t>Режиссерская игра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C90"/>
                          </a:solidFill>
                          <a:effectLst/>
                          <a:latin typeface="Calibri" pitchFamily="34" charset="0"/>
                        </a:rPr>
                        <a:t>(2-3 года)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C90"/>
                          </a:solidFill>
                          <a:effectLst/>
                          <a:latin typeface="Calibri" pitchFamily="34" charset="0"/>
                        </a:rPr>
                        <a:t>Образно-ролевая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C90"/>
                          </a:solidFill>
                          <a:effectLst/>
                          <a:latin typeface="Calibri" pitchFamily="34" charset="0"/>
                        </a:rPr>
                        <a:t>(3-4 года)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C90"/>
                          </a:solidFill>
                          <a:effectLst/>
                          <a:latin typeface="Calibri" pitchFamily="34" charset="0"/>
                        </a:rPr>
                        <a:t>Сюжетно-ролевая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C90"/>
                          </a:solidFill>
                          <a:effectLst/>
                          <a:latin typeface="Calibri" pitchFamily="34" charset="0"/>
                        </a:rPr>
                        <a:t>(4-5 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C90"/>
                          </a:solidFill>
                          <a:effectLst/>
                          <a:latin typeface="Calibri" pitchFamily="34" charset="0"/>
                        </a:rPr>
                        <a:t>Игры с правилами (5-6)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C90"/>
                          </a:solidFill>
                          <a:effectLst/>
                          <a:latin typeface="Calibri" pitchFamily="34" charset="0"/>
                        </a:rPr>
                        <a:t>Режиссер-ская игра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0C90"/>
                          </a:solidFill>
                          <a:effectLst/>
                          <a:latin typeface="Calibri" pitchFamily="34" charset="0"/>
                        </a:rPr>
                        <a:t>(6-7 лет)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280C9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3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Роль игры на опреде-ленном этапе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Дети получают опыт соединения отдельных предметов в сюжет, который придумывают 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Дети получают опыт раннего поведения, перевоплощения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Дети получают опыт специальных отношений людей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Дети получают опыт осмысле-ния задания, общения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Дети приобретают возможность творить в зависимости от внутренней позиции, большую роль играет воображение.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8715375" y="6500813"/>
            <a:ext cx="547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0"/>
            <a:ext cx="8572500" cy="1465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r"/>
            <a:r>
              <a:rPr lang="en-US" b="1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pPr algn="r"/>
            <a:endParaRPr lang="ru-RU">
              <a:latin typeface="Calibri" pitchFamily="34" charset="0"/>
            </a:endParaRPr>
          </a:p>
          <a:p>
            <a:pPr algn="r"/>
            <a:endParaRPr lang="ru-RU">
              <a:latin typeface="Calibri" pitchFamily="34" charset="0"/>
            </a:endParaRPr>
          </a:p>
          <a:p>
            <a:pPr>
              <a:buFontTx/>
              <a:buAutoNum type="arabicPeriod"/>
            </a:pPr>
            <a:endParaRPr lang="ru-RU">
              <a:latin typeface="Calibri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Технология развития игровой деятельности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(Е.Е.Кравцовой)</a:t>
            </a:r>
          </a:p>
        </p:txBody>
      </p:sp>
      <p:graphicFrame>
        <p:nvGraphicFramePr>
          <p:cNvPr id="25680" name="Group 80"/>
          <p:cNvGraphicFramePr>
            <a:graphicFrameLocks noGrp="1"/>
          </p:cNvGraphicFramePr>
          <p:nvPr/>
        </p:nvGraphicFramePr>
        <p:xfrm>
          <a:off x="250825" y="1268413"/>
          <a:ext cx="8642350" cy="5386387"/>
        </p:xfrm>
        <a:graphic>
          <a:graphicData uri="http://schemas.openxmlformats.org/drawingml/2006/table">
            <a:tbl>
              <a:tblPr/>
              <a:tblGrid>
                <a:gridCol w="919163"/>
                <a:gridCol w="1663700"/>
                <a:gridCol w="1512887"/>
                <a:gridCol w="1666875"/>
                <a:gridCol w="1295400"/>
                <a:gridCol w="1584325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Этапы разви-тия игры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Режиссер-ская игра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(2-3 года)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Образно-ролевая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(3-4 года)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Сюжетно-ролевая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(4-5 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Игры с правила-ми (5-6)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Режиссер-ская игра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(6-7 лет)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Усло-вия разви-тия игры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Наличие игрового и неигрового материала;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Невмеша-тельство взрослого в игру;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Наличие индиви-дуального пространства для игры.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Организация театрали-зованной деятельно-сти, игр превраще-ний;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личный опыт ребенка.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Ознакомле-ние с различными сферами действи-тельности;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обучение игре как передаче игрового опыта; игрушки адекватные изображению детей.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Предложе-ние игровых заданий от простого к сложному, поиск правил для форми-рования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Наличие индивиду-ального пространства для игры. Взрослый-зритель осуществляет контроль.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8724900" y="64881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0"/>
            <a:ext cx="8429625" cy="1465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 b="1" i="1">
              <a:latin typeface="Calibri" pitchFamily="34" charset="0"/>
            </a:endParaRPr>
          </a:p>
          <a:p>
            <a:pPr algn="r"/>
            <a:endParaRPr lang="ru-RU">
              <a:latin typeface="Calibri" pitchFamily="34" charset="0"/>
            </a:endParaRPr>
          </a:p>
          <a:p>
            <a:pPr algn="r"/>
            <a:endParaRPr lang="ru-RU">
              <a:latin typeface="Calibri" pitchFamily="34" charset="0"/>
            </a:endParaRPr>
          </a:p>
          <a:p>
            <a:pPr>
              <a:buFontTx/>
              <a:buAutoNum type="arabicPeriod"/>
            </a:pPr>
            <a:endParaRPr lang="ru-RU">
              <a:latin typeface="Calibri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0" y="2559050"/>
            <a:ext cx="45720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Ребёнок живет в игре. </a:t>
            </a:r>
          </a:p>
          <a:p>
            <a:r>
              <a:rPr lang="ru-RU" b="1">
                <a:solidFill>
                  <a:srgbClr val="280C90"/>
                </a:solidFill>
              </a:rPr>
              <a:t>И задача педагогов   - стать направляющим  и связующим звеном  в  цепи ребёнок-игра, тактично поддерживая руководство  обогащать  игровой опыт детей.</a:t>
            </a:r>
          </a:p>
        </p:txBody>
      </p:sp>
      <p:pic>
        <p:nvPicPr>
          <p:cNvPr id="26630" name="Рисунок 8"/>
          <p:cNvPicPr>
            <a:picLocks noChangeAspect="1" noChangeArrowheads="1"/>
          </p:cNvPicPr>
          <p:nvPr/>
        </p:nvPicPr>
        <p:blipFill>
          <a:blip r:embed="rId2"/>
          <a:srcRect l="47459" t="49715" r="12071"/>
          <a:stretch>
            <a:fillRect/>
          </a:stretch>
        </p:blipFill>
        <p:spPr bwMode="auto">
          <a:xfrm>
            <a:off x="6156325" y="476250"/>
            <a:ext cx="2663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5"/>
          <p:cNvPicPr>
            <a:picLocks noChangeAspect="1" noChangeArrowheads="1"/>
          </p:cNvPicPr>
          <p:nvPr/>
        </p:nvPicPr>
        <p:blipFill>
          <a:blip r:embed="rId2"/>
          <a:srcRect l="12888" t="50858" r="51118"/>
          <a:stretch>
            <a:fillRect/>
          </a:stretch>
        </p:blipFill>
        <p:spPr bwMode="auto">
          <a:xfrm>
            <a:off x="395288" y="404813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1"/>
          <p:cNvPicPr>
            <a:picLocks noChangeAspect="1" noChangeArrowheads="1"/>
          </p:cNvPicPr>
          <p:nvPr/>
        </p:nvPicPr>
        <p:blipFill>
          <a:blip r:embed="rId3"/>
          <a:srcRect l="35028" r="37093" b="47672"/>
          <a:stretch>
            <a:fillRect/>
          </a:stretch>
        </p:blipFill>
        <p:spPr bwMode="auto">
          <a:xfrm>
            <a:off x="3563938" y="404813"/>
            <a:ext cx="20447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2"/>
          <p:cNvPicPr>
            <a:picLocks noChangeAspect="1" noChangeArrowheads="1"/>
          </p:cNvPicPr>
          <p:nvPr/>
        </p:nvPicPr>
        <p:blipFill>
          <a:blip r:embed="rId4"/>
          <a:srcRect t="16882" r="76357" b="47223"/>
          <a:stretch>
            <a:fillRect/>
          </a:stretch>
        </p:blipFill>
        <p:spPr bwMode="auto">
          <a:xfrm>
            <a:off x="323850" y="2708275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3"/>
          <p:cNvPicPr>
            <a:picLocks noChangeAspect="1" noChangeArrowheads="1"/>
          </p:cNvPicPr>
          <p:nvPr/>
        </p:nvPicPr>
        <p:blipFill>
          <a:blip r:embed="rId4"/>
          <a:srcRect l="78365" t="13504" b="48489"/>
          <a:stretch>
            <a:fillRect/>
          </a:stretch>
        </p:blipFill>
        <p:spPr bwMode="auto">
          <a:xfrm rot="-175877">
            <a:off x="6948488" y="2492375"/>
            <a:ext cx="17859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Рисунок 4"/>
          <p:cNvPicPr>
            <a:picLocks noChangeAspect="1" noChangeArrowheads="1"/>
          </p:cNvPicPr>
          <p:nvPr/>
        </p:nvPicPr>
        <p:blipFill>
          <a:blip r:embed="rId2"/>
          <a:srcRect l="36053" r="31738" b="53143"/>
          <a:stretch>
            <a:fillRect/>
          </a:stretch>
        </p:blipFill>
        <p:spPr bwMode="auto">
          <a:xfrm>
            <a:off x="3492500" y="42926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0"/>
            <a:ext cx="8643938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8724900" y="64881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14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b="1" smtClean="0">
                <a:solidFill>
                  <a:srgbClr val="008000"/>
                </a:solidFill>
                <a:latin typeface="Times New Roman" pitchFamily="18" charset="0"/>
              </a:rPr>
              <a:t>Советы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300" b="1" smtClean="0">
                <a:solidFill>
                  <a:schemeClr val="hlink"/>
                </a:solidFill>
              </a:rPr>
              <a:t>для игры важна практика, играйте с детьми как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300" b="1" smtClean="0">
                <a:solidFill>
                  <a:schemeClr val="hlink"/>
                </a:solidFill>
              </a:rPr>
              <a:t>      можно чаще</a:t>
            </a:r>
          </a:p>
          <a:p>
            <a:pPr>
              <a:lnSpc>
                <a:spcPct val="90000"/>
              </a:lnSpc>
            </a:pPr>
            <a:r>
              <a:rPr lang="ru-RU" sz="2300" b="1" smtClean="0">
                <a:solidFill>
                  <a:schemeClr val="hlink"/>
                </a:solidFill>
              </a:rPr>
              <a:t>приветствуйте проявление любых чувств, но не любого поведения</a:t>
            </a:r>
          </a:p>
          <a:p>
            <a:pPr>
              <a:lnSpc>
                <a:spcPct val="90000"/>
              </a:lnSpc>
            </a:pPr>
            <a:r>
              <a:rPr lang="ru-RU" sz="2300" b="1" smtClean="0">
                <a:solidFill>
                  <a:schemeClr val="hlink"/>
                </a:solidFill>
              </a:rPr>
              <a:t>поддерживайте усилия детей сохранить хорошие отношения со сверстниками</a:t>
            </a:r>
          </a:p>
          <a:p>
            <a:pPr>
              <a:lnSpc>
                <a:spcPct val="90000"/>
              </a:lnSpc>
            </a:pPr>
            <a:r>
              <a:rPr lang="ru-RU" sz="2300" b="1" smtClean="0">
                <a:solidFill>
                  <a:schemeClr val="hlink"/>
                </a:solidFill>
              </a:rPr>
              <a:t>обратите особое внимание на неиграющих детей</a:t>
            </a:r>
          </a:p>
          <a:p>
            <a:pPr>
              <a:lnSpc>
                <a:spcPct val="90000"/>
              </a:lnSpc>
            </a:pPr>
            <a:r>
              <a:rPr lang="ru-RU" sz="2300" b="1" smtClean="0">
                <a:solidFill>
                  <a:schemeClr val="hlink"/>
                </a:solidFill>
              </a:rPr>
              <a:t>дети благодарны не столько взрослому лидеру, сколько взрослому выдумщику</a:t>
            </a:r>
          </a:p>
          <a:p>
            <a:pPr>
              <a:lnSpc>
                <a:spcPct val="90000"/>
              </a:lnSpc>
            </a:pPr>
            <a:r>
              <a:rPr lang="ru-RU" sz="2300" b="1" smtClean="0">
                <a:solidFill>
                  <a:schemeClr val="hlink"/>
                </a:solidFill>
              </a:rPr>
              <a:t>в игре должно быть интересно и взрослому, и ребенку</a:t>
            </a:r>
          </a:p>
          <a:p>
            <a:pPr>
              <a:buFont typeface="Arial" charset="0"/>
              <a:buNone/>
            </a:pPr>
            <a:endParaRPr lang="ru-RU" sz="2800" b="1" smtClean="0">
              <a:solidFill>
                <a:schemeClr val="hlink"/>
              </a:solidFill>
            </a:endParaRPr>
          </a:p>
        </p:txBody>
      </p:sp>
      <p:pic>
        <p:nvPicPr>
          <p:cNvPr id="27658" name="Рисунок 9"/>
          <p:cNvPicPr>
            <a:picLocks noChangeAspect="1" noChangeArrowheads="1"/>
          </p:cNvPicPr>
          <p:nvPr/>
        </p:nvPicPr>
        <p:blipFill>
          <a:blip r:embed="rId2"/>
          <a:srcRect l="32289" r="29759"/>
          <a:stretch>
            <a:fillRect/>
          </a:stretch>
        </p:blipFill>
        <p:spPr bwMode="auto">
          <a:xfrm>
            <a:off x="7164388" y="333375"/>
            <a:ext cx="13874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8728075" y="64881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15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8429625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i="1">
              <a:solidFill>
                <a:srgbClr val="000066"/>
              </a:solidFill>
            </a:endParaRPr>
          </a:p>
          <a:p>
            <a:pPr algn="ctr"/>
            <a:r>
              <a:rPr lang="ru-RU" sz="2000" b="1" i="1">
                <a:solidFill>
                  <a:srgbClr val="000066"/>
                </a:solidFill>
              </a:rPr>
              <a:t>Муниципальное дошкольное образовательное учреждение- детский сад №50 «Ручеёк»</a:t>
            </a:r>
            <a:br>
              <a:rPr lang="ru-RU" sz="2000" b="1" i="1">
                <a:solidFill>
                  <a:srgbClr val="000066"/>
                </a:solidFill>
              </a:rPr>
            </a:br>
            <a:r>
              <a:rPr lang="ru-RU" b="1" i="1">
                <a:solidFill>
                  <a:srgbClr val="000066"/>
                </a:solidFill>
              </a:rPr>
              <a:t/>
            </a:r>
            <a:br>
              <a:rPr lang="ru-RU" b="1" i="1">
                <a:solidFill>
                  <a:srgbClr val="000066"/>
                </a:solidFill>
              </a:rPr>
            </a:br>
            <a:r>
              <a:rPr lang="ru-RU" sz="3200" b="1" i="1">
                <a:solidFill>
                  <a:srgbClr val="000066"/>
                </a:solidFill>
              </a:rPr>
              <a:t/>
            </a:r>
            <a:br>
              <a:rPr lang="ru-RU" sz="3200" b="1" i="1">
                <a:solidFill>
                  <a:srgbClr val="000066"/>
                </a:solidFill>
              </a:rPr>
            </a:br>
            <a:r>
              <a:rPr lang="ru-RU" sz="3200" b="1" i="1">
                <a:solidFill>
                  <a:srgbClr val="FF0000"/>
                </a:solidFill>
              </a:rPr>
              <a:t>«Технологии</a:t>
            </a:r>
            <a:r>
              <a:rPr lang="ru-RU" sz="3200" b="1" i="1">
                <a:solidFill>
                  <a:srgbClr val="000066"/>
                </a:solidFill>
              </a:rPr>
              <a:t> </a:t>
            </a:r>
            <a:r>
              <a:rPr lang="ru-RU" sz="3200" b="1" i="1">
                <a:solidFill>
                  <a:srgbClr val="FF0000"/>
                </a:solidFill>
              </a:rPr>
              <a:t>игровой деятельности в детском саду»</a:t>
            </a:r>
            <a:br>
              <a:rPr lang="ru-RU" sz="3200" b="1" i="1">
                <a:solidFill>
                  <a:srgbClr val="FF0000"/>
                </a:solidFill>
              </a:rPr>
            </a:br>
            <a:r>
              <a:rPr lang="ru-RU" b="1" i="1">
                <a:solidFill>
                  <a:srgbClr val="FF0000"/>
                </a:solidFill>
              </a:rPr>
              <a:t/>
            </a:r>
            <a:br>
              <a:rPr lang="ru-RU" b="1" i="1">
                <a:solidFill>
                  <a:srgbClr val="FF0000"/>
                </a:solidFill>
              </a:rPr>
            </a:br>
            <a:r>
              <a:rPr lang="ru-RU" b="1" i="1">
                <a:solidFill>
                  <a:srgbClr val="FF0000"/>
                </a:solidFill>
              </a:rPr>
              <a:t/>
            </a:r>
            <a:br>
              <a:rPr lang="ru-RU" b="1" i="1">
                <a:solidFill>
                  <a:srgbClr val="FF0000"/>
                </a:solidFill>
              </a:rPr>
            </a:br>
            <a:endParaRPr lang="ru-RU" b="1" i="1">
              <a:solidFill>
                <a:srgbClr val="FF0000"/>
              </a:solidFill>
            </a:endParaRPr>
          </a:p>
          <a:p>
            <a:pPr algn="ctr"/>
            <a:endParaRPr lang="ru-RU" b="1" i="1">
              <a:solidFill>
                <a:srgbClr val="FF0000"/>
              </a:solidFill>
            </a:endParaRPr>
          </a:p>
          <a:p>
            <a:pPr algn="ctr"/>
            <a:r>
              <a:rPr lang="ru-RU" sz="2000" b="1" i="1">
                <a:solidFill>
                  <a:srgbClr val="FF0000"/>
                </a:solidFill>
              </a:rPr>
              <a:t>                                                       </a:t>
            </a:r>
            <a:r>
              <a:rPr lang="ru-RU" sz="2000" b="1" i="1">
                <a:solidFill>
                  <a:schemeClr val="hlink"/>
                </a:solidFill>
              </a:rPr>
              <a:t>Выполнила: педагог МДОУ-</a:t>
            </a:r>
            <a:br>
              <a:rPr lang="ru-RU" sz="2000" b="1" i="1">
                <a:solidFill>
                  <a:schemeClr val="hlink"/>
                </a:solidFill>
              </a:rPr>
            </a:br>
            <a:r>
              <a:rPr lang="ru-RU" sz="2000" b="1" i="1">
                <a:solidFill>
                  <a:schemeClr val="hlink"/>
                </a:solidFill>
              </a:rPr>
              <a:t>                                                     детский сад №50 «Ручеёк»</a:t>
            </a:r>
            <a:br>
              <a:rPr lang="ru-RU" sz="2000" b="1" i="1">
                <a:solidFill>
                  <a:schemeClr val="hlink"/>
                </a:solidFill>
              </a:rPr>
            </a:br>
            <a:r>
              <a:rPr lang="ru-RU" sz="2000" b="1" i="1">
                <a:solidFill>
                  <a:schemeClr val="hlink"/>
                </a:solidFill>
              </a:rPr>
              <a:t>                                                     Рзаева Ирма Анатольевна</a:t>
            </a:r>
            <a:br>
              <a:rPr lang="ru-RU" sz="2000" b="1" i="1">
                <a:solidFill>
                  <a:schemeClr val="hlink"/>
                </a:solidFill>
              </a:rPr>
            </a:br>
            <a:r>
              <a:rPr lang="ru-RU" b="1" i="1">
                <a:solidFill>
                  <a:schemeClr val="hlink"/>
                </a:solidFill>
              </a:rPr>
              <a:t/>
            </a:r>
            <a:br>
              <a:rPr lang="ru-RU" b="1" i="1">
                <a:solidFill>
                  <a:schemeClr val="hlink"/>
                </a:solidFill>
              </a:rPr>
            </a:br>
            <a:r>
              <a:rPr lang="ru-RU" b="1" i="1">
                <a:solidFill>
                  <a:srgbClr val="000066"/>
                </a:solidFill>
              </a:rPr>
              <a:t/>
            </a:r>
            <a:br>
              <a:rPr lang="ru-RU" b="1" i="1">
                <a:solidFill>
                  <a:srgbClr val="000066"/>
                </a:solidFill>
              </a:rPr>
            </a:br>
            <a:r>
              <a:rPr lang="ru-RU" b="1" i="1">
                <a:solidFill>
                  <a:schemeClr val="tx2"/>
                </a:solidFill>
              </a:rPr>
              <a:t>Серпухов, 2014г.</a:t>
            </a:r>
            <a:r>
              <a:rPr lang="ru-RU" b="1" i="1">
                <a:solidFill>
                  <a:srgbClr val="000066"/>
                </a:solidFill>
              </a:rPr>
              <a:t/>
            </a:r>
            <a:br>
              <a:rPr lang="ru-RU" b="1" i="1">
                <a:solidFill>
                  <a:srgbClr val="000066"/>
                </a:solidFill>
              </a:rPr>
            </a:br>
            <a:r>
              <a:rPr lang="ru-RU" b="1" i="1">
                <a:solidFill>
                  <a:srgbClr val="000066"/>
                </a:solidFill>
              </a:rPr>
              <a:t/>
            </a:r>
            <a:br>
              <a:rPr lang="ru-RU" b="1" i="1">
                <a:solidFill>
                  <a:srgbClr val="000066"/>
                </a:solidFill>
              </a:rPr>
            </a:br>
            <a:endParaRPr lang="ru-RU" b="1" i="1">
              <a:solidFill>
                <a:srgbClr val="000066"/>
              </a:solidFill>
            </a:endParaRPr>
          </a:p>
        </p:txBody>
      </p:sp>
      <p:pic>
        <p:nvPicPr>
          <p:cNvPr id="28676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32416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8715375" y="64881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71500" y="428625"/>
            <a:ext cx="8358188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Игра – ведущий вид деятельности ребенка-дошкольника</a:t>
            </a:r>
          </a:p>
          <a:p>
            <a:pPr algn="ctr"/>
            <a:endParaRPr lang="ru-RU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algn="r"/>
            <a:r>
              <a:rPr lang="ru-RU" sz="2400" b="1" i="1">
                <a:solidFill>
                  <a:srgbClr val="000066"/>
                </a:solidFill>
                <a:latin typeface="Times New Roman" pitchFamily="18" charset="0"/>
              </a:rPr>
              <a:t>Игра</a:t>
            </a:r>
            <a:r>
              <a:rPr lang="ru-RU" sz="2400" i="1">
                <a:solidFill>
                  <a:srgbClr val="000066"/>
                </a:solidFill>
                <a:latin typeface="Times New Roman" pitchFamily="18" charset="0"/>
              </a:rPr>
              <a:t>-это огромное светлое окно, через которое в духовный мир ребёнка вливается    </a:t>
            </a:r>
          </a:p>
          <a:p>
            <a:pPr algn="r"/>
            <a:r>
              <a:rPr lang="ru-RU" sz="2400" i="1">
                <a:solidFill>
                  <a:srgbClr val="000066"/>
                </a:solidFill>
                <a:latin typeface="Times New Roman" pitchFamily="18" charset="0"/>
              </a:rPr>
              <a:t>живительный поток представлений,</a:t>
            </a:r>
          </a:p>
          <a:p>
            <a:pPr algn="r"/>
            <a:r>
              <a:rPr lang="ru-RU" sz="2400" i="1">
                <a:solidFill>
                  <a:srgbClr val="000066"/>
                </a:solidFill>
                <a:latin typeface="Times New Roman" pitchFamily="18" charset="0"/>
              </a:rPr>
              <a:t>понятий об окружающем мире. </a:t>
            </a:r>
          </a:p>
          <a:p>
            <a:pPr algn="r"/>
            <a:r>
              <a:rPr lang="ru-RU" sz="2400" i="1">
                <a:solidFill>
                  <a:srgbClr val="000066"/>
                </a:solidFill>
                <a:latin typeface="Times New Roman" pitchFamily="18" charset="0"/>
              </a:rPr>
              <a:t>Игра – это искра, зажигающая огонёк </a:t>
            </a:r>
          </a:p>
          <a:p>
            <a:pPr algn="r"/>
            <a:r>
              <a:rPr lang="ru-RU" sz="2400" i="1">
                <a:solidFill>
                  <a:srgbClr val="000066"/>
                </a:solidFill>
                <a:latin typeface="Times New Roman" pitchFamily="18" charset="0"/>
              </a:rPr>
              <a:t>пытливости и любознательности.</a:t>
            </a:r>
          </a:p>
          <a:p>
            <a:pPr algn="r"/>
            <a:endParaRPr lang="ru-RU" sz="2400" i="1">
              <a:solidFill>
                <a:srgbClr val="000066"/>
              </a:solidFill>
              <a:latin typeface="Times New Roman" pitchFamily="18" charset="0"/>
            </a:endParaRPr>
          </a:p>
          <a:p>
            <a:pPr algn="r"/>
            <a:r>
              <a:rPr lang="ru-RU" sz="2400" b="1" i="1">
                <a:solidFill>
                  <a:srgbClr val="000066"/>
                </a:solidFill>
                <a:latin typeface="Times New Roman" pitchFamily="18" charset="0"/>
              </a:rPr>
              <a:t>В.А. Сухомлинский</a:t>
            </a:r>
          </a:p>
          <a:p>
            <a:pPr algn="r"/>
            <a:endParaRPr lang="ru-RU" sz="2400" b="1" i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6838"/>
            <a:ext cx="27559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8843963" y="64881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 rot="10800000" flipV="1">
            <a:off x="712788" y="598488"/>
            <a:ext cx="78597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8000"/>
                </a:solidFill>
                <a:latin typeface="Times New Roman" pitchFamily="18" charset="0"/>
              </a:rPr>
              <a:t>Нормативно-правовые документы об игровой деятельности</a:t>
            </a:r>
          </a:p>
          <a:p>
            <a:pPr algn="ctr"/>
            <a:endParaRPr lang="ru-RU" sz="3200" b="1" i="1">
              <a:solidFill>
                <a:srgbClr val="00800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 b="1" i="1">
                <a:solidFill>
                  <a:schemeClr val="hlink"/>
                </a:solidFill>
                <a:latin typeface="Times New Roman" pitchFamily="18" charset="0"/>
              </a:rPr>
              <a:t>Конвенция дошкольного воспитания;</a:t>
            </a:r>
          </a:p>
          <a:p>
            <a:pPr>
              <a:buFontTx/>
              <a:buChar char="•"/>
            </a:pPr>
            <a:r>
              <a:rPr lang="ru-RU" sz="2400" b="1" i="1">
                <a:solidFill>
                  <a:schemeClr val="hlink"/>
                </a:solidFill>
                <a:latin typeface="Times New Roman" pitchFamily="18" charset="0"/>
              </a:rPr>
              <a:t>Конвенция о правах ребёнка;</a:t>
            </a:r>
          </a:p>
          <a:p>
            <a:pPr>
              <a:buFontTx/>
              <a:buChar char="•"/>
            </a:pPr>
            <a:r>
              <a:rPr lang="ru-RU" sz="2400" b="1" i="1">
                <a:solidFill>
                  <a:schemeClr val="hlink"/>
                </a:solidFill>
                <a:latin typeface="Times New Roman" pitchFamily="18" charset="0"/>
              </a:rPr>
              <a:t>Временные требования к содержанию и методам воспитания и обучения, рекомендуемым в дошкольном учреждении.</a:t>
            </a:r>
          </a:p>
          <a:p>
            <a:pPr>
              <a:buFontTx/>
              <a:buChar char="•"/>
            </a:pPr>
            <a:endParaRPr lang="ru-RU" sz="2400" b="1" i="1">
              <a:solidFill>
                <a:schemeClr val="hlink"/>
              </a:solidFill>
              <a:latin typeface="Times New Roman" pitchFamily="18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933825"/>
            <a:ext cx="30956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8843963" y="64881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4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643063" y="785813"/>
            <a:ext cx="60721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16531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b="1" i="1">
              <a:latin typeface="Calibri" pitchFamily="34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425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Технология развития игровой деятельности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(Н.Я. Михайленко,  Н.А.Короткова)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hlink"/>
                </a:solidFill>
                <a:latin typeface="Times New Roman" pitchFamily="18" charset="0"/>
              </a:rPr>
              <a:t>Цель: </a:t>
            </a:r>
            <a:r>
              <a:rPr lang="ru-RU" sz="2000" b="1" i="1" smtClean="0">
                <a:solidFill>
                  <a:srgbClr val="008000"/>
                </a:solidFill>
                <a:latin typeface="Times New Roman" pitchFamily="18" charset="0"/>
              </a:rPr>
              <a:t>развитие самостоятельной игры через целенаправленное руководство ею воспитателем – партнером, поэтапное формирование игровых умений на протяжении дошкольного возраста.</a:t>
            </a:r>
            <a:endParaRPr lang="ru-RU" sz="2000" b="1" i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16450" name="Group 66"/>
          <p:cNvGraphicFramePr>
            <a:graphicFrameLocks noGrp="1"/>
          </p:cNvGraphicFramePr>
          <p:nvPr/>
        </p:nvGraphicFramePr>
        <p:xfrm>
          <a:off x="611188" y="2420938"/>
          <a:ext cx="8064500" cy="4043362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  <a:gridCol w="2016125"/>
                <a:gridCol w="201612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Возраст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,5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Задача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игровых действий с игрушками, предметами-заместителями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Формирование умения принимать роль, развертывать ролевые действия, менять роль, вступать во взаимодействие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Формирование умения придумывать сюжет игры, согласовывать игровые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8843963" y="64881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5</a:t>
            </a:r>
          </a:p>
        </p:txBody>
      </p:sp>
      <p:graphicFrame>
        <p:nvGraphicFramePr>
          <p:cNvPr id="17549" name="Group 141"/>
          <p:cNvGraphicFramePr>
            <a:graphicFrameLocks noGrp="1"/>
          </p:cNvGraphicFramePr>
          <p:nvPr>
            <p:ph idx="4294967295"/>
          </p:nvPr>
        </p:nvGraphicFramePr>
        <p:xfrm>
          <a:off x="457200" y="2708275"/>
          <a:ext cx="8229600" cy="276542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1944688"/>
                <a:gridCol w="2170112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Возраст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,5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приёмы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ситуаций к осуществлению условных действий с предметами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«Телефонный» ролевой диалог и поведение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Игра-придумывание, совместное сюжетосложение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0" name="Rectangle 1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Технология развития игровой деятельности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(Н.Я. Михайленко,  Н.А.Короткова)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hlink"/>
                </a:solidFill>
                <a:latin typeface="Times New Roman" pitchFamily="18" charset="0"/>
              </a:rPr>
              <a:t>Цель: </a:t>
            </a:r>
            <a:r>
              <a:rPr lang="ru-RU" sz="2000" b="1" i="1" smtClean="0">
                <a:solidFill>
                  <a:srgbClr val="008000"/>
                </a:solidFill>
                <a:latin typeface="Times New Roman" pitchFamily="18" charset="0"/>
              </a:rPr>
              <a:t>развитие самостоятельной игры через целенаправленное руководство ею воспитателем – партнером, поэтапное формирование игровых умений на протяжении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8843963" y="64881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6</a:t>
            </a: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57188" y="357188"/>
            <a:ext cx="85010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165311"/>
              </a:solidFill>
              <a:latin typeface="Calibri" pitchFamily="34" charset="0"/>
            </a:endParaRPr>
          </a:p>
          <a:p>
            <a:pPr algn="ctr"/>
            <a:endParaRPr lang="ru-RU" sz="2400" b="1">
              <a:solidFill>
                <a:srgbClr val="165311"/>
              </a:solidFill>
              <a:latin typeface="Calibri" pitchFamily="34" charset="0"/>
            </a:endParaRPr>
          </a:p>
          <a:p>
            <a:pPr algn="ctr"/>
            <a:endParaRPr lang="ru-RU" sz="2400" b="1">
              <a:solidFill>
                <a:srgbClr val="165311"/>
              </a:solidFill>
              <a:latin typeface="Calibri" pitchFamily="34" charset="0"/>
            </a:endParaRPr>
          </a:p>
          <a:p>
            <a:pPr algn="ctr"/>
            <a:endParaRPr lang="ru-RU" sz="2400" b="1">
              <a:solidFill>
                <a:srgbClr val="165311"/>
              </a:solidFill>
              <a:latin typeface="Calibri" pitchFamily="34" charset="0"/>
            </a:endParaRPr>
          </a:p>
          <a:p>
            <a:pPr algn="ctr"/>
            <a:endParaRPr lang="ru-RU" b="1">
              <a:solidFill>
                <a:srgbClr val="FAC090"/>
              </a:solidFill>
              <a:latin typeface="Calibri" pitchFamily="34" charset="0"/>
            </a:endParaRPr>
          </a:p>
          <a:p>
            <a:endParaRPr lang="ru-RU" b="1">
              <a:solidFill>
                <a:srgbClr val="FAC090"/>
              </a:solidFill>
              <a:latin typeface="Calibri" pitchFamily="34" charset="0"/>
            </a:endParaRPr>
          </a:p>
          <a:p>
            <a:endParaRPr lang="ru-RU" b="1">
              <a:solidFill>
                <a:srgbClr val="FAC090"/>
              </a:solidFill>
              <a:latin typeface="Calibri" pitchFamily="34" charset="0"/>
            </a:endParaRPr>
          </a:p>
        </p:txBody>
      </p:sp>
      <p:graphicFrame>
        <p:nvGraphicFramePr>
          <p:cNvPr id="18566" name="Group 134"/>
          <p:cNvGraphicFramePr>
            <a:graphicFrameLocks noGrp="1"/>
          </p:cNvGraphicFramePr>
          <p:nvPr>
            <p:ph idx="4294967295"/>
          </p:nvPr>
        </p:nvGraphicFramePr>
        <p:xfrm>
          <a:off x="457200" y="2565400"/>
          <a:ext cx="8229600" cy="3992563"/>
        </p:xfrm>
        <a:graphic>
          <a:graphicData uri="http://schemas.openxmlformats.org/drawingml/2006/table">
            <a:tbl>
              <a:tblPr/>
              <a:tblGrid>
                <a:gridCol w="1811338"/>
                <a:gridCol w="2303462"/>
                <a:gridCol w="2057400"/>
                <a:gridCol w="20574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Возраст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,5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Схема развития игры (особенности формирова-ния игровых умений)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1.Воспитатель-играющий партнер.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2.Воспитатель, обеспечивающий условия для игры и использования детьми игровых умений из арсенала.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1.Воспитатель-игрушка.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2.Воспитатель-ребёнок.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3.Ребёнок-игрушка.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4.Ребёнок-ребёнок.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1.Ребёнок-воспитатель.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2.Воспитатель-ребёнок.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3.Ребёнок-ребенок.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5" name="Rectangle 1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Технология развития игровой деятельности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(Н.Я. Михайленко,  Н.А.Короткова)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hlink"/>
                </a:solidFill>
                <a:latin typeface="Times New Roman" pitchFamily="18" charset="0"/>
              </a:rPr>
              <a:t>Цель: </a:t>
            </a:r>
            <a:r>
              <a:rPr lang="ru-RU" sz="2000" b="1" i="1" smtClean="0">
                <a:solidFill>
                  <a:srgbClr val="008000"/>
                </a:solidFill>
                <a:latin typeface="Times New Roman" pitchFamily="18" charset="0"/>
              </a:rPr>
              <a:t>развитие самостоятельной игры через целенаправленное руководство ею воспитателем – партнером, поэтапное формирование игровых умений на протяжении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8843963" y="64881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8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57188" y="428625"/>
            <a:ext cx="8358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Технология развития игровой деятельности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(Е.В.Зворыгина, С.Л. Новосёлова)</a:t>
            </a:r>
          </a:p>
        </p:txBody>
      </p:sp>
      <p:graphicFrame>
        <p:nvGraphicFramePr>
          <p:cNvPr id="21558" name="Group 54"/>
          <p:cNvGraphicFramePr>
            <a:graphicFrameLocks noGrp="1"/>
          </p:cNvGraphicFramePr>
          <p:nvPr/>
        </p:nvGraphicFramePr>
        <p:xfrm>
          <a:off x="468313" y="1196975"/>
          <a:ext cx="8229600" cy="5072063"/>
        </p:xfrm>
        <a:graphic>
          <a:graphicData uri="http://schemas.openxmlformats.org/drawingml/2006/table">
            <a:tbl>
              <a:tblPr/>
              <a:tblGrid>
                <a:gridCol w="1235075"/>
                <a:gridCol w="1508125"/>
                <a:gridCol w="1371600"/>
                <a:gridCol w="1371600"/>
                <a:gridCol w="1371600"/>
                <a:gridCol w="1371600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IV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Младен-ческий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Этапы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Ознако-мительная игра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Отобра-зительная игра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Сюжетно-отобра-зительная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Сюжетно-ролевая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игра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Ролевая игра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Мотив игры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Обследова-ние игрушки, предмета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Отобра-жение знакомой ситуации, действие на 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Отобра-жение действий людей, действие на выполне-ние условной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Познава-тельный интерес, потре-бность в общении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Познава-тельный интерес, потре-бность в общении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8786813" y="6429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50" y="714375"/>
            <a:ext cx="714375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Технология развития игровой деятельности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(Е.В.Зворыгина, С.Л. Новосёлова)</a:t>
            </a:r>
          </a:p>
        </p:txBody>
      </p:sp>
      <p:graphicFrame>
        <p:nvGraphicFramePr>
          <p:cNvPr id="22685" name="Group 157"/>
          <p:cNvGraphicFramePr>
            <a:graphicFrameLocks noGrp="1"/>
          </p:cNvGraphicFramePr>
          <p:nvPr/>
        </p:nvGraphicFramePr>
        <p:xfrm>
          <a:off x="250825" y="1268413"/>
          <a:ext cx="8642350" cy="4687887"/>
        </p:xfrm>
        <a:graphic>
          <a:graphicData uri="http://schemas.openxmlformats.org/drawingml/2006/table">
            <a:tbl>
              <a:tblPr/>
              <a:tblGrid>
                <a:gridCol w="1296988"/>
                <a:gridCol w="1511300"/>
                <a:gridCol w="1512887"/>
                <a:gridCol w="1439863"/>
                <a:gridCol w="1441450"/>
                <a:gridCol w="1439862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IV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Младен-ческий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Игровые действия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Манипуля-ция с предметом, игрушкой, связанная с их физическим свойством. Игра в одиночку.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связанные между собой действия с предметами в соответствии с их социальным назначе-нием. Отражение знакомой ситуации. Игра в одиночку.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2-3 игровых действия передают элементы тех, кого изобража-ют, «роль в действии».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Объединение по 2-3 реб., игра рядом.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Действия связаны с принятой ролью, объедине-ние в группы, групповая игра, носят обобща-ющий характер.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Действия связаны с отраже-нием и модели-рованием естествен-ных отношений. Коллектив-ная игра.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8728075" y="64881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8" y="142875"/>
            <a:ext cx="821531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Технология развития игровой деятельности</a:t>
            </a:r>
            <a:b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hlink"/>
                </a:solidFill>
                <a:latin typeface="Times New Roman" pitchFamily="18" charset="0"/>
              </a:rPr>
              <a:t>(Е.В.Зворыгина, С.Л. Новосёлова)</a:t>
            </a:r>
          </a:p>
        </p:txBody>
      </p:sp>
      <p:graphicFrame>
        <p:nvGraphicFramePr>
          <p:cNvPr id="23681" name="Group 129"/>
          <p:cNvGraphicFramePr>
            <a:graphicFrameLocks noGrp="1"/>
          </p:cNvGraphicFramePr>
          <p:nvPr/>
        </p:nvGraphicFramePr>
        <p:xfrm>
          <a:off x="457200" y="908050"/>
          <a:ext cx="8229600" cy="5830888"/>
        </p:xfrm>
        <a:graphic>
          <a:graphicData uri="http://schemas.openxmlformats.org/drawingml/2006/table">
            <a:tbl>
              <a:tblPr/>
              <a:tblGrid>
                <a:gridCol w="1090613"/>
                <a:gridCol w="1584325"/>
                <a:gridCol w="1439862"/>
                <a:gridCol w="1371600"/>
                <a:gridCol w="1371600"/>
                <a:gridCol w="13716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III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IV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Младен-ческий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5-й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Руко-водство игрой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Игровую ситуацию готовит взрослый;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Ознакомление с окружающим при активном участии детей;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Общение взрослого с ребенком;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Наличие условно-образных игрушек.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Передача игрового опыта через обучающие игры; общение взрослого с ребенком; наличие условно-образных реалисти-ческих игрушек; игровую ситуацию готовит взрослый.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Наличие условных образных игрушек, предметов замести-телей, вообража-емых предметов; условия игры готовят дети; обучаю-щие игры.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Наличие сюжетно-образных игрушек, предметов-замести-телей, вообража-емых предметов; условия для игры готовят дети, обучаю-щие игры.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Активное общение взрослого и ребенка; исполь-зование вообра-жения взрослого совместно с ребенком; исполь-зование вообража-емого предмета и замена действий словами.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. Часть 2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Часть 27</Template>
  <TotalTime>856</TotalTime>
  <Words>962</Words>
  <Application>Microsoft Office PowerPoint</Application>
  <PresentationFormat>Экран (4:3)</PresentationFormat>
  <Paragraphs>210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Фокина Л. П. Шаблон (фон) презентации. Часть 27</vt:lpstr>
      <vt:lpstr>Фокина Л. П. Шаблон (фон) презентации. Часть 27</vt:lpstr>
      <vt:lpstr>Муниципальное дошкольное образовательное учреждение- детский сад №50 «Ручеёк»   «Технологии игровой деятельности в детском саду»                                                           Выполнила: педагог МДОУ-                                                      детский сад №50 «Ручеёк»                                                      Рзаева Ирма Анатольевна   Серпухов, 2014г.   </vt:lpstr>
      <vt:lpstr>Слайд 2</vt:lpstr>
      <vt:lpstr>Слайд 3</vt:lpstr>
      <vt:lpstr>Технология развития игровой деятельности (Н.Я. Михайленко,  Н.А.Короткова) Цель: развитие самостоятельной игры через целенаправленное руководство ею воспитателем – партнером, поэтапное формирование игровых умений на протяжении дошкольного возраста.</vt:lpstr>
      <vt:lpstr>Технология развития игровой деятельности (Н.Я. Михайленко,  Н.А.Короткова) Цель: развитие самостоятельной игры через целенаправленное руководство ею воспитателем – партнером, поэтапное формирование игровых умений на протяжении дошкольного возраста.</vt:lpstr>
      <vt:lpstr>Технология развития игровой деятельности (Н.Я. Михайленко,  Н.А.Короткова) Цель: развитие самостоятельной игры через целенаправленное руководство ею воспитателем – партнером, поэтапное формирование игровых умений на протяжении дошкольного возраста.</vt:lpstr>
      <vt:lpstr>Технология развития игровой деятельности (Е.В.Зворыгина, С.Л. Новосёлова)</vt:lpstr>
      <vt:lpstr>Технология развития игровой деятельности (Е.В.Зворыгина, С.Л. Новосёлова)</vt:lpstr>
      <vt:lpstr>Технология развития игровой деятельности (Е.В.Зворыгина, С.Л. Новосёлова)</vt:lpstr>
      <vt:lpstr>Технология развития игровой деятельности (Е.Е.Кравцовой)</vt:lpstr>
      <vt:lpstr>Технология развития игровой деятельности (Е.Е.Кравцовой)</vt:lpstr>
      <vt:lpstr>Слайд 12</vt:lpstr>
      <vt:lpstr>Советы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larija</dc:creator>
  <cp:lastModifiedBy>Папа2</cp:lastModifiedBy>
  <cp:revision>116</cp:revision>
  <dcterms:created xsi:type="dcterms:W3CDTF">2013-10-10T16:10:16Z</dcterms:created>
  <dcterms:modified xsi:type="dcterms:W3CDTF">2014-03-23T16:06:30Z</dcterms:modified>
</cp:coreProperties>
</file>