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63" r:id="rId5"/>
    <p:sldId id="262" r:id="rId6"/>
    <p:sldId id="265" r:id="rId7"/>
    <p:sldId id="297" r:id="rId8"/>
    <p:sldId id="264" r:id="rId9"/>
    <p:sldId id="259" r:id="rId10"/>
    <p:sldId id="269" r:id="rId11"/>
    <p:sldId id="270" r:id="rId12"/>
    <p:sldId id="266" r:id="rId13"/>
    <p:sldId id="272" r:id="rId14"/>
    <p:sldId id="260" r:id="rId15"/>
    <p:sldId id="274" r:id="rId16"/>
    <p:sldId id="261" r:id="rId17"/>
    <p:sldId id="277" r:id="rId18"/>
    <p:sldId id="289" r:id="rId19"/>
    <p:sldId id="299" r:id="rId20"/>
    <p:sldId id="298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FF"/>
    <a:srgbClr val="00FF99"/>
    <a:srgbClr val="33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53" autoAdjust="0"/>
    <p:restoredTop sz="97358" autoAdjust="0"/>
  </p:normalViewPr>
  <p:slideViewPr>
    <p:cSldViewPr>
      <p:cViewPr>
        <p:scale>
          <a:sx n="61" d="100"/>
          <a:sy n="61" d="100"/>
        </p:scale>
        <p:origin x="-154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0002125850340152"/>
          <c:y val="8.2608796296296472E-2"/>
          <c:w val="0.65732794784580495"/>
          <c:h val="0.6939013888888900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dLbls>
            <c:dLbl>
              <c:idx val="0"/>
              <c:layout>
                <c:manualLayout>
                  <c:x val="6.0927862811791522E-2"/>
                  <c:y val="7.3305555555555823E-3"/>
                </c:manualLayout>
              </c:layout>
              <c:showVal val="1"/>
            </c:dLbl>
            <c:dLbl>
              <c:idx val="1"/>
              <c:layout>
                <c:manualLayout>
                  <c:x val="6.622023809523811E-2"/>
                  <c:y val="4.1882407407407514E-2"/>
                </c:manualLayout>
              </c:layout>
              <c:showVal val="1"/>
            </c:dLbl>
            <c:dLbl>
              <c:idx val="2"/>
              <c:layout>
                <c:manualLayout>
                  <c:x val="7.1780895691609975E-2"/>
                  <c:y val="7.93370370370376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2009 - 2010 уч.г.</c:v>
                </c:pt>
                <c:pt idx="1">
                  <c:v>2010 - 2011 уч.г.</c:v>
                </c:pt>
                <c:pt idx="2">
                  <c:v>2011 - 2012 уч.г.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0.71000000000000063</c:v>
                </c:pt>
                <c:pt idx="1">
                  <c:v>0.75000000000000266</c:v>
                </c:pt>
                <c:pt idx="2">
                  <c:v>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dLbls>
            <c:dLbl>
              <c:idx val="0"/>
              <c:layout>
                <c:manualLayout>
                  <c:x val="2.8315334467120343E-2"/>
                  <c:y val="-2.6496296296296289E-2"/>
                </c:manualLayout>
              </c:layout>
              <c:showVal val="1"/>
            </c:dLbl>
            <c:dLbl>
              <c:idx val="1"/>
              <c:layout>
                <c:manualLayout>
                  <c:x val="2.4608134920634982E-2"/>
                  <c:y val="-2.0616666666666651E-2"/>
                </c:manualLayout>
              </c:layout>
              <c:showVal val="1"/>
            </c:dLbl>
            <c:dLbl>
              <c:idx val="2"/>
              <c:layout>
                <c:manualLayout>
                  <c:x val="2.2700998018922183E-2"/>
                  <c:y val="-2.061648149711369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2009 - 2010 уч.г.</c:v>
                </c:pt>
                <c:pt idx="1">
                  <c:v>2010 - 2011 уч.г.</c:v>
                </c:pt>
                <c:pt idx="2">
                  <c:v>2011 - 2012 уч.г.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0.24000000000000021</c:v>
                </c:pt>
                <c:pt idx="1">
                  <c:v>0.21000000000000021</c:v>
                </c:pt>
                <c:pt idx="2">
                  <c:v>0.17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dLbls>
            <c:dLbl>
              <c:idx val="0"/>
              <c:layout>
                <c:manualLayout>
                  <c:x val="1.5716075551561383E-2"/>
                  <c:y val="-5.1541203742784215E-3"/>
                </c:manualLayout>
              </c:layout>
              <c:showVal val="1"/>
            </c:dLbl>
            <c:dLbl>
              <c:idx val="1"/>
              <c:layout>
                <c:manualLayout>
                  <c:x val="1.9208536785241682E-2"/>
                  <c:y val="-1.546236112283534E-2"/>
                </c:manualLayout>
              </c:layout>
              <c:showVal val="1"/>
            </c:dLbl>
            <c:dLbl>
              <c:idx val="2"/>
              <c:layout>
                <c:manualLayout>
                  <c:x val="1.2223614317881121E-2"/>
                  <c:y val="-2.061648149711369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2009 - 2010 уч.г.</c:v>
                </c:pt>
                <c:pt idx="1">
                  <c:v>2010 - 2011 уч.г.</c:v>
                </c:pt>
                <c:pt idx="2">
                  <c:v>2011 - 2012 уч.г.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5.0000000000000114E-2</c:v>
                </c:pt>
                <c:pt idx="1">
                  <c:v>4.0000000000000112E-2</c:v>
                </c:pt>
                <c:pt idx="2">
                  <c:v>3.0000000000000148E-2</c:v>
                </c:pt>
              </c:numCache>
            </c:numRef>
          </c:val>
        </c:ser>
        <c:dLbls>
          <c:showVal val="1"/>
        </c:dLbls>
        <c:shape val="box"/>
        <c:axId val="72903680"/>
        <c:axId val="78687232"/>
        <c:axId val="0"/>
      </c:bar3DChart>
      <c:catAx>
        <c:axId val="72903680"/>
        <c:scaling>
          <c:orientation val="minMax"/>
        </c:scaling>
        <c:delete val="1"/>
        <c:axPos val="b"/>
        <c:tickLblPos val="nextTo"/>
        <c:crossAx val="78687232"/>
        <c:crosses val="autoZero"/>
        <c:auto val="1"/>
        <c:lblAlgn val="ctr"/>
        <c:lblOffset val="100"/>
      </c:catAx>
      <c:valAx>
        <c:axId val="7868723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2903680"/>
        <c:crosses val="autoZero"/>
        <c:crossBetween val="between"/>
      </c:valAx>
    </c:plotArea>
    <c:legend>
      <c:legendPos val="r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Посещаемость</c:v>
                </c:pt>
              </c:strCache>
            </c:strRef>
          </c:tx>
          <c:dLbls>
            <c:dLbl>
              <c:idx val="0"/>
              <c:layout>
                <c:manualLayout>
                  <c:x val="7.7394982993197539E-2"/>
                  <c:y val="2.3470370370370492E-2"/>
                </c:manualLayout>
              </c:layout>
              <c:showVal val="1"/>
            </c:dLbl>
            <c:dLbl>
              <c:idx val="1"/>
              <c:layout>
                <c:manualLayout>
                  <c:x val="7.5595238095238104E-2"/>
                  <c:y val="3.3298148148148146E-2"/>
                </c:manualLayout>
              </c:layout>
              <c:showVal val="1"/>
            </c:dLbl>
            <c:dLbl>
              <c:idx val="2"/>
              <c:layout>
                <c:manualLayout>
                  <c:x val="8.2794784580498867E-2"/>
                  <c:y val="8.231481481481461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2009 - 2010 уч.г.</c:v>
                </c:pt>
                <c:pt idx="1">
                  <c:v>2010 - 2011 уч.г.</c:v>
                </c:pt>
                <c:pt idx="2">
                  <c:v>2011 - 2012 уч.г.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0.71000000000000063</c:v>
                </c:pt>
                <c:pt idx="1">
                  <c:v>0.72000000000000064</c:v>
                </c:pt>
                <c:pt idx="2">
                  <c:v>0.75000000000000211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Заболеваемость</c:v>
                </c:pt>
              </c:strCache>
            </c:strRef>
          </c:tx>
          <c:dLbls>
            <c:dLbl>
              <c:idx val="0"/>
              <c:layout>
                <c:manualLayout>
                  <c:x val="2.8798185941043029E-2"/>
                  <c:y val="-4.7037037037037426E-2"/>
                </c:manualLayout>
              </c:layout>
              <c:showVal val="1"/>
            </c:dLbl>
            <c:dLbl>
              <c:idx val="1"/>
              <c:layout>
                <c:manualLayout>
                  <c:x val="3.0598072562358282E-2"/>
                  <c:y val="-2.3518518518518518E-2"/>
                </c:manualLayout>
              </c:layout>
              <c:showVal val="1"/>
            </c:dLbl>
            <c:dLbl>
              <c:idx val="2"/>
              <c:layout>
                <c:manualLayout>
                  <c:x val="2.8798185941043077E-2"/>
                  <c:y val="-5.291666666666683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2009 - 2010 уч.г.</c:v>
                </c:pt>
                <c:pt idx="1">
                  <c:v>2010 - 2011 уч.г.</c:v>
                </c:pt>
                <c:pt idx="2">
                  <c:v>2011 - 2012 уч.г.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0.113</c:v>
                </c:pt>
                <c:pt idx="1">
                  <c:v>9.3000000000000208E-2</c:v>
                </c:pt>
                <c:pt idx="2">
                  <c:v>5.3000000000000012E-2</c:v>
                </c:pt>
              </c:numCache>
            </c:numRef>
          </c:val>
        </c:ser>
        <c:dLbls>
          <c:showVal val="1"/>
        </c:dLbls>
        <c:shape val="box"/>
        <c:axId val="100567680"/>
        <c:axId val="100569472"/>
        <c:axId val="0"/>
      </c:bar3DChart>
      <c:catAx>
        <c:axId val="100567680"/>
        <c:scaling>
          <c:orientation val="minMax"/>
        </c:scaling>
        <c:delete val="1"/>
        <c:axPos val="b"/>
        <c:tickLblPos val="nextTo"/>
        <c:crossAx val="100569472"/>
        <c:crosses val="autoZero"/>
        <c:auto val="1"/>
        <c:lblAlgn val="ctr"/>
        <c:lblOffset val="100"/>
      </c:catAx>
      <c:valAx>
        <c:axId val="10056947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567680"/>
        <c:crosses val="autoZero"/>
        <c:crossBetween val="between"/>
      </c:valAx>
    </c:plotArea>
    <c:legend>
      <c:legendPos val="r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участий в конкурсах</a:t>
            </a:r>
            <a:endParaRPr lang="ru-RU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9816143749595591"/>
          <c:y val="3.7500000000000006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конкурсов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Интеллектуальные</c:v>
                </c:pt>
                <c:pt idx="1">
                  <c:v>Творческие</c:v>
                </c:pt>
                <c:pt idx="2">
                  <c:v>Спортивные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7</c:v>
                </c:pt>
                <c:pt idx="2">
                  <c:v>9</c:v>
                </c:pt>
              </c:numCache>
            </c:numRef>
          </c:val>
        </c:ser>
      </c:pie3DChart>
    </c:plotArea>
    <c:legend>
      <c:legendPos val="b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0.28717</cdr:x>
      <cdr:y>0.37958</cdr:y>
    </cdr:from>
    <cdr:to>
      <cdr:x>0.41675</cdr:x>
      <cdr:y>0.59852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26484" y="15853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B7996-7AEF-4527-AD62-0DF62BAD06FC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A164B-2F5B-4534-80AE-2B3FD41CC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33AB4-948A-40A8-9754-A97D5398D1A1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1404B-D595-4ED2-BC0D-6F98A245B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11ABA3-0AA1-4213-937C-20744A687382}" type="datetime1">
              <a:rPr lang="ru-RU" smtClean="0"/>
              <a:pPr/>
              <a:t>28.03.2014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Сорочук Татьяна Александровна, Муниципальное автономное дошкольное образовательное учреждение Белоярского района "Центр развития ребенка - детский сад "Сказка" г. Белоярский"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6EE676-BD74-4F99-A831-E5DA753F2A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9E0D65-DAD8-45F6-8391-167999786454}" type="datetime1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Сорочук Татьяна Александровна, Муниципальное автономное дошкольное образовательное учреждение Белоярского района "Центр развития ребенка - детский сад "Сказка" г. Белоярский"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6EE676-BD74-4F99-A831-E5DA753F2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4FE7B-7A44-4847-852E-C0F23AEF28A6}" type="datetime1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Сорочук Татьяна Александровна, Муниципальное автономное дошкольное образовательное учреждение Белоярского района "Центр развития ребенка - детский сад "Сказка" г. Белоярский"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6EE676-BD74-4F99-A831-E5DA753F2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A73CA8-7268-49E1-85F8-8419C776829D}" type="datetime1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Сорочук Татьяна Александровна, Муниципальное автономное дошкольное образовательное учреждение Белоярского района "Центр развития ребенка - детский сад "Сказка" г. Белоярский"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6EE676-BD74-4F99-A831-E5DA753F2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A0E1FF-F074-4377-B84B-9C29133E6823}" type="datetime1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Сорочук Татьяна Александровна, Муниципальное автономное дошкольное образовательное учреждение Белоярского района "Центр развития ребенка - детский сад "Сказка" г. Белоярский"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6EE676-BD74-4F99-A831-E5DA753F2A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6B0315-4794-4523-8BB2-0A3337612D46}" type="datetime1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Сорочук Татьяна Александровна, Муниципальное автономное дошкольное образовательное учреждение Белоярского района "Центр развития ребенка - детский сад "Сказка" г. Белоярский"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6EE676-BD74-4F99-A831-E5DA753F2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29794C-CC6A-4D4D-B53B-7C3D5FD06A0D}" type="datetime1">
              <a:rPr lang="ru-RU" smtClean="0"/>
              <a:pPr/>
              <a:t>28.03.2014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Сорочук Татьяна Александровна, Муниципальное автономное дошкольное образовательное учреждение Белоярского района "Центр развития ребенка - детский сад "Сказка" г. Белоярский"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6EE676-BD74-4F99-A831-E5DA753F2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C10A62-6889-445D-AC31-5DA307E3BBC3}" type="datetime1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Сорочук Татьяна Александровна, Муниципальное автономное дошкольное образовательное учреждение Белоярского района "Центр развития ребенка - детский сад "Сказка" г. Белоярский"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6EE676-BD74-4F99-A831-E5DA753F2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1D3DF7-7432-45C3-B5D0-92CD505F3596}" type="datetime1">
              <a:rPr lang="ru-RU" smtClean="0"/>
              <a:pPr/>
              <a:t>28.03.2014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Сорочук Татьяна Александровна, Муниципальное автономное дошкольное образовательное учреждение Белоярского района "Центр развития ребенка - детский сад "Сказка" г. Белоярский"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6EE676-BD74-4F99-A831-E5DA753F2A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87B62-97D7-42F8-BAE0-01195305541E}" type="datetime1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Сорочук Татьяна Александровна, Муниципальное автономное дошкольное образовательное учреждение Белоярского района "Центр развития ребенка - детский сад "Сказка" г. Белоярский"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6EE676-BD74-4F99-A831-E5DA753F2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C2535-64E5-4154-A9C6-398CEBAFDB59}" type="datetime1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Сорочук Татьяна Александровна, Муниципальное автономное дошкольное образовательное учреждение Белоярского района "Центр развития ребенка - детский сад "Сказка" г. Белоярский"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6EE676-BD74-4F99-A831-E5DA753F2A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6B97BB7-AEA3-4DA0-970A-CDBAD66F3669}" type="datetime1">
              <a:rPr lang="ru-RU" smtClean="0"/>
              <a:pPr/>
              <a:t>28.03.2014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Сорочук Татьяна Александровна, Муниципальное автономное дошкольное образовательное учреждение Белоярского района "Центр развития ребенка - детский сад "Сказка" г. Белоярский"</a:t>
            </a: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76EE676-BD74-4F99-A831-E5DA753F2A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>
    <p:pull/>
  </p:transition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&#1057;&#1086;&#1090;&#1088;&#1091;&#1076;&#1085;&#1080;&#1095;&#1077;&#1089;&#1090;&#1074;&#1086;%20&#1089;%20&#1076;&#1088;&#1091;&#1075;&#1080;&#1084;&#1080;%20&#1091;&#1095;&#1088;&#1077;&#1078;&#1076;&#1077;&#1085;&#1080;&#1103;&#1084;&#1080;.docx" TargetMode="External"/><Relationship Id="rId3" Type="http://schemas.openxmlformats.org/officeDocument/2006/relationships/slide" Target="slide13.xml"/><Relationship Id="rId7" Type="http://schemas.openxmlformats.org/officeDocument/2006/relationships/hyperlink" Target="&#1056;&#1072;&#1073;&#1086;&#1090;&#1072;%20&#1074;%20&#1090;&#1074;&#1086;&#1088;&#1095;&#1077;&#1089;&#1082;&#1086;&#1081;%20&#1075;&#1088;&#1091;&#1087;&#1087;&#1077;.docx" TargetMode="External"/><Relationship Id="rId2" Type="http://schemas.openxmlformats.org/officeDocument/2006/relationships/hyperlink" Target="&#1048;&#1089;&#1087;&#1086;&#1083;&#1100;&#1079;&#1091;&#1077;&#1084;&#1099;&#1077;%20&#1084;&#1077;&#1090;&#1086;&#1076;&#1080;&#1095;&#1077;&#1089;&#1082;&#1080;&#1077;%20&#1084;&#1072;&#1090;&#1077;&#1088;&#1080;&#1072;&#1083;&#1099;%20&#1080;%20&#1083;&#1080;&#1090;&#1077;&#1088;&#1072;&#1090;&#1091;&#1088;&#1072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9.xml"/><Relationship Id="rId5" Type="http://schemas.openxmlformats.org/officeDocument/2006/relationships/slide" Target="slide14.xml"/><Relationship Id="rId10" Type="http://schemas.openxmlformats.org/officeDocument/2006/relationships/slide" Target="slide16.xml"/><Relationship Id="rId4" Type="http://schemas.openxmlformats.org/officeDocument/2006/relationships/hyperlink" Target="&#1055;&#1088;&#1080;&#1084;&#1077;&#1085;&#1077;&#1085;&#1080;&#1077;%20&#1087;&#1077;&#1076;&#1072;&#1075;&#1086;&#1075;&#1080;&#1095;&#1077;&#1089;&#1082;&#1086;&#1081;%20&#1076;&#1080;&#1072;&#1075;&#1085;&#1086;&#1089;&#1090;&#1080;&#1082;&#1080;.docx" TargetMode="External"/><Relationship Id="rId9" Type="http://schemas.openxmlformats.org/officeDocument/2006/relationships/hyperlink" Target="http://www.maaam.ru/users/Sorochuk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&#1055;&#1088;&#1080;&#1084;&#1077;&#1085;&#1077;&#1085;&#1080;&#1077;%20&#1079;&#1076;&#1086;&#1088;&#1086;&#1074;&#1100;&#1077;&#1089;&#1073;&#1077;&#1088;&#1077;&#1075;&#1072;&#1102;&#1097;&#1080;&#1093;%20&#1090;&#1077;&#1093;&#1085;&#1086;&#1083;&#1086;&#1075;&#1080;&#1081;.docx" TargetMode="External"/><Relationship Id="rId7" Type="http://schemas.openxmlformats.org/officeDocument/2006/relationships/image" Target="../media/image13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hyperlink" Target="&#1055;&#1088;&#1080;&#1084;&#1077;&#1085;&#1077;&#1085;&#1080;&#1077;%20&#1090;&#1077;&#1093;&#1085;&#1086;&#1083;&#1086;&#1075;&#1080;&#1080;%20&#1087;&#1088;&#1086;&#1077;&#1082;&#1090;&#1080;&#1088;&#1086;&#1074;&#1072;&#1085;&#1080;&#1103;.docx" TargetMode="External"/><Relationship Id="rId4" Type="http://schemas.openxmlformats.org/officeDocument/2006/relationships/hyperlink" Target="&#1055;&#1088;&#1080;&#1084;&#1077;&#1085;&#1077;&#1085;&#1080;&#1077;%20&#1080;&#1085;&#1092;&#1086;&#1088;&#1084;-&#1082;&#1086;&#1084;&#1084;&#1091;&#1085;&#1080;&#1082;&#1072;&#1090;%20&#1090;&#1077;&#1093;&#1085;&#1086;&#1083;&#1086;&#1075;&#1080;&#1080;.docx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doshvozrast.ru/rabrod/rabrod.htm" TargetMode="External"/><Relationship Id="rId13" Type="http://schemas.openxmlformats.org/officeDocument/2006/relationships/image" Target="../media/image15.gif"/><Relationship Id="rId3" Type="http://schemas.openxmlformats.org/officeDocument/2006/relationships/hyperlink" Target="http://www.solnet.ee/contests/index.php" TargetMode="External"/><Relationship Id="rId7" Type="http://schemas.openxmlformats.org/officeDocument/2006/relationships/hyperlink" Target="http://stranamasterov.ru/" TargetMode="External"/><Relationship Id="rId12" Type="http://schemas.openxmlformats.org/officeDocument/2006/relationships/hyperlink" Target="http://moi-universitet.ru/" TargetMode="Externa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onspekt.vscolu.ru/" TargetMode="External"/><Relationship Id="rId11" Type="http://schemas.openxmlformats.org/officeDocument/2006/relationships/hyperlink" Target="http://forchel.ru/" TargetMode="External"/><Relationship Id="rId5" Type="http://schemas.openxmlformats.org/officeDocument/2006/relationships/hyperlink" Target="http://lutiksol.narod2.ru/" TargetMode="External"/><Relationship Id="rId10" Type="http://schemas.openxmlformats.org/officeDocument/2006/relationships/hyperlink" Target="http://www.ege21.ru/" TargetMode="External"/><Relationship Id="rId4" Type="http://schemas.openxmlformats.org/officeDocument/2006/relationships/hyperlink" Target="http://www.o-detstve.ru/index.html" TargetMode="External"/><Relationship Id="rId9" Type="http://schemas.openxmlformats.org/officeDocument/2006/relationships/hyperlink" Target="http://detsad-kitty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&#1059;&#1095;&#1072;&#1089;&#1090;&#1080;&#1077;%20&#1074;%20&#1089;&#1077;&#1084;&#1080;&#1085;&#1072;&#1088;&#1072;&#1093;.docx" TargetMode="Externa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image" Target="../media/image17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slide" Target="slide21.xml"/><Relationship Id="rId4" Type="http://schemas.openxmlformats.org/officeDocument/2006/relationships/hyperlink" Target="&#1057;&#1094;&#1077;&#1085;&#1072;&#1088;&#1080;&#1080;%20&#1087;&#1086;&#1079;&#1085;&#1072;&#1074;&#1072;&#1090;&#1077;&#1083;&#1100;&#1085;&#1099;&#1093;%20&#1080;%20&#1076;&#1086;&#1089;&#1091;&#1075;&#1086;&#1074;&#1099;&#1093;%20&#1084;&#1077;&#1088;&#1086;&#1087;&#1088;&#1080;&#1103;&#1090;&#1080;&#1081;.doc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057;&#1094;&#1077;&#1085;&#1072;&#1088;&#1080;&#1080;%20&#1087;&#1086;&#1079;&#1085;&#1072;&#1074;&#1072;&#1090;&#1077;&#1083;&#1100;&#1085;&#1099;&#1093;%20&#1080;%20&#1076;&#1086;&#1089;&#1091;&#1075;&#1086;&#1074;&#1099;&#1093;%20&#1084;&#1077;&#1088;&#1086;&#1087;&#1088;&#1080;&#1103;&#1090;&#1080;&#1081;.docx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87;&#1088;&#1077;&#1079;&#1077;&#1085;&#1090;%20&#1089;&#1074;&#1086;&#1080;\&#1054;&#1089;&#1077;&#1085;&#1100;%20&#1074;%20&#1055;&#1088;&#1086;&#1089;&#1090;&#1086;&#1082;&#1074;&#1072;&#1096;&#1080;&#1085;&#1086;..wmv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87;&#1088;&#1077;&#1079;&#1077;&#1085;&#1090;%20&#1089;&#1074;&#1086;&#1080;\&#1053;&#1072;&#1096;&#1072;%20&#1084;&#1072;&#1083;&#1077;&#1085;&#1100;&#1082;&#1072;&#1103;%20&#1089;&#1090;&#1088;&#1072;&#1085;&#1072;....wmv" TargetMode="Externa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7.jpeg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1285860"/>
            <a:ext cx="7200800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Портфолио</a:t>
            </a:r>
            <a:r>
              <a:rPr lang="ru-RU" sz="40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</a:t>
            </a:r>
          </a:p>
          <a:p>
            <a:pPr algn="ctr"/>
            <a:r>
              <a:rPr lang="ru-RU" sz="40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Багузовой Марины Петровны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3042" y="285729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Конкурс «Воспитатель года – 2014»</a:t>
            </a:r>
            <a:endParaRPr lang="ru-RU" sz="28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528638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бюджетного дошкольного </a:t>
            </a:r>
          </a:p>
          <a:p>
            <a:pPr algn="ctr"/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образовательного учреждения  «Ибресинский  детский сад «Радуга»</a:t>
            </a: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8532440" y="6309320"/>
            <a:ext cx="360000" cy="3600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4286256"/>
            <a:ext cx="2317237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Воспитателя</a:t>
            </a:r>
            <a:endParaRPr lang="ru-RU" sz="24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" name="Рисунок 8" descr="img10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85918" y="2857496"/>
            <a:ext cx="1857388" cy="2286016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786112" cy="11430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1800" b="1" i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cs typeface="Times New Roman" pitchFamily="18" charset="0"/>
              </a:rPr>
              <a:t>Промежуточные Результаты Освоения воспитанниками общеобразовательной и дополнительной программы, сформированности  у них ключевых компетентностей</a:t>
            </a:r>
            <a:endParaRPr lang="ru-RU" sz="1800" b="1" i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052736"/>
            <a:ext cx="7746064" cy="5195664"/>
          </a:xfrm>
        </p:spPr>
        <p:txBody>
          <a:bodyPr>
            <a:normAutofit/>
          </a:bodyPr>
          <a:lstStyle/>
          <a:p>
            <a:pPr marL="0" indent="45085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Прослеживается позитивная динамика освоения основной общеобразовательной программы </a:t>
            </a:r>
          </a:p>
          <a:p>
            <a:pPr marL="0" indent="45085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85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85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85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85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Прослеживается позитивная динамика освоения программы по сохранению и укреплению здоровья воспитанников «Здоровый ребенок»:</a:t>
            </a:r>
          </a:p>
          <a:p>
            <a:pPr marL="0" indent="45085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Century Gothic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357290" y="1571612"/>
          <a:ext cx="7056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8460432" y="6165304"/>
            <a:ext cx="360000" cy="3600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214414" y="4429132"/>
          <a:ext cx="7056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714104" cy="11430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i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  <a:cs typeface="Times New Roman" pitchFamily="18" charset="0"/>
              </a:rPr>
              <a:t/>
            </a:r>
            <a:br>
              <a:rPr lang="ru-RU" sz="2400" b="1" i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  <a:cs typeface="Times New Roman" pitchFamily="18" charset="0"/>
              </a:rPr>
            </a:br>
            <a:r>
              <a:rPr lang="ru-RU" sz="2200" b="1" i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  <a:cs typeface="Times New Roman" pitchFamily="18" charset="0"/>
              </a:rPr>
              <a:t>Сравнительный анализ педагогической деятельности за 3 года на основании  </a:t>
            </a:r>
            <a:br>
              <a:rPr lang="ru-RU" sz="2200" b="1" i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  <a:cs typeface="Times New Roman" pitchFamily="18" charset="0"/>
              </a:rPr>
            </a:br>
            <a:r>
              <a:rPr lang="ru-RU" sz="2200" b="1" i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  <a:cs typeface="Times New Roman" pitchFamily="18" charset="0"/>
              </a:rPr>
              <a:t>участия воспитанников в конкурсах</a:t>
            </a:r>
            <a:endParaRPr lang="ru-RU" sz="2200" b="1" i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700808"/>
            <a:ext cx="7498080" cy="433156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323528" y="6093296"/>
            <a:ext cx="360000" cy="36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259632" y="1700808"/>
          <a:ext cx="705678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457" name="Picture 1" descr="i182rp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404664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49808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Научно-методическая деятельность</a:t>
            </a:r>
            <a:endParaRPr lang="ru-RU" b="1" i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214422"/>
            <a:ext cx="8028384" cy="52864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entury Gothic" pitchFamily="34" charset="0"/>
                <a:hlinkClick r:id="rId2" action="ppaction://hlinkfile"/>
              </a:rPr>
              <a:t>Использование</a:t>
            </a:r>
            <a:r>
              <a:rPr lang="ru-RU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 </a:t>
            </a:r>
            <a:r>
              <a:rPr lang="ru-RU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методических материалов и учебно-методической литературы</a:t>
            </a:r>
          </a:p>
          <a:p>
            <a:r>
              <a:rPr lang="ru-RU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entury Gothic" pitchFamily="34" charset="0"/>
                <a:hlinkClick r:id="rId3" action="ppaction://hlinksldjump"/>
              </a:rPr>
              <a:t>Используемые</a:t>
            </a:r>
            <a:r>
              <a:rPr lang="ru-RU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 </a:t>
            </a:r>
            <a:r>
              <a:rPr lang="ru-RU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образовательные технологии</a:t>
            </a:r>
          </a:p>
          <a:p>
            <a:r>
              <a:rPr lang="ru-RU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entury Gothic" pitchFamily="34" charset="0"/>
                <a:hlinkClick r:id="rId4" action="ppaction://hlinkfile"/>
              </a:rPr>
              <a:t>Применение</a:t>
            </a:r>
            <a:r>
              <a:rPr lang="ru-RU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 </a:t>
            </a:r>
            <a:r>
              <a:rPr lang="ru-RU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педагогической диагностики для оценки  образовательных результатов</a:t>
            </a:r>
          </a:p>
          <a:p>
            <a:r>
              <a:rPr lang="ru-RU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entury Gothic" pitchFamily="34" charset="0"/>
                <a:hlinkClick r:id="rId5" action="ppaction://hlinksldjump"/>
              </a:rPr>
              <a:t>Использование ИКТ  </a:t>
            </a:r>
            <a:r>
              <a:rPr lang="ru-RU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в образовательном процессе</a:t>
            </a:r>
          </a:p>
          <a:p>
            <a:r>
              <a:rPr lang="ru-RU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entury Gothic" pitchFamily="34" charset="0"/>
                <a:hlinkClick r:id="rId6" action="ppaction://hlinksldjump"/>
              </a:rPr>
              <a:t>Информация об участии </a:t>
            </a:r>
            <a:r>
              <a:rPr lang="ru-RU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в профессиональных и творческих педагогических конкурсах, проведении семинаров</a:t>
            </a:r>
            <a:endParaRPr lang="en-US" sz="2000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entury Gothic" pitchFamily="34" charset="0"/>
                <a:hlinkClick r:id="rId7" action="ppaction://hlinkfile"/>
              </a:rPr>
              <a:t>Работа в творческой группе </a:t>
            </a:r>
            <a:r>
              <a:rPr lang="ru-RU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по использованию ИКТ в образовательном процессе</a:t>
            </a:r>
          </a:p>
          <a:p>
            <a:r>
              <a:rPr lang="ru-RU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entury Gothic" pitchFamily="34" charset="0"/>
                <a:cs typeface="Times New Roman" pitchFamily="18" charset="0"/>
                <a:hlinkClick r:id="rId8" action="ppaction://hlinkfile"/>
              </a:rPr>
              <a:t>Сотрудничество </a:t>
            </a:r>
            <a:r>
              <a:rPr lang="ru-RU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с другими учреждения</a:t>
            </a:r>
          </a:p>
          <a:p>
            <a:pPr>
              <a:buNone/>
            </a:pPr>
            <a:r>
              <a:rPr lang="ru-RU" sz="1400" b="1" u="sng" spc="50" dirty="0" smtClean="0">
                <a:ln w="11430"/>
                <a:latin typeface="Century Gothic" pitchFamily="34" charset="0"/>
                <a:hlinkClick r:id="rId9" tooltip="Татьяна Сорочук"/>
              </a:rPr>
              <a:t>  </a:t>
            </a:r>
          </a:p>
          <a:p>
            <a:pPr>
              <a:buNone/>
            </a:pPr>
            <a:endParaRPr lang="ru-RU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Стрелка вправо 5">
            <a:hlinkClick r:id="rId10" action="ppaction://hlinksldjump"/>
          </p:cNvPr>
          <p:cNvSpPr/>
          <p:nvPr/>
        </p:nvSpPr>
        <p:spPr>
          <a:xfrm>
            <a:off x="8460432" y="6165304"/>
            <a:ext cx="360000" cy="3600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rId11" action="ppaction://hlinksldjump"/>
          </p:cNvPr>
          <p:cNvSpPr/>
          <p:nvPr/>
        </p:nvSpPr>
        <p:spPr>
          <a:xfrm>
            <a:off x="323528" y="6165304"/>
            <a:ext cx="360000" cy="36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88832" cy="854968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i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  <a:t>Используемые образовательные технологии</a:t>
            </a:r>
            <a:endParaRPr lang="ru-RU" sz="2800" b="1" i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251520" y="6093296"/>
            <a:ext cx="360000" cy="36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1439144" y="2714620"/>
            <a:ext cx="7704856" cy="221457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spc="50" dirty="0" smtClean="0">
                <a:ln w="1143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Применение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spc="50" dirty="0" err="1" smtClean="0">
                <a:ln w="11430">
                  <a:noFill/>
                </a:ln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400" spc="50" dirty="0" smtClean="0">
                <a:ln w="11430">
                  <a:noFill/>
                </a:ln>
                <a:latin typeface="Times New Roman" pitchFamily="18" charset="0"/>
                <a:cs typeface="Times New Roman" pitchFamily="18" charset="0"/>
              </a:rPr>
              <a:t> технологий</a:t>
            </a:r>
          </a:p>
          <a:p>
            <a:r>
              <a:rPr lang="ru-RU" sz="2400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Применение</a:t>
            </a:r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50" dirty="0" smtClean="0">
                <a:ln w="11430">
                  <a:noFill/>
                </a:ln>
                <a:latin typeface="Times New Roman" pitchFamily="18" charset="0"/>
                <a:cs typeface="Times New Roman" pitchFamily="18" charset="0"/>
              </a:rPr>
              <a:t>информационно - коммуникативных технологий</a:t>
            </a:r>
          </a:p>
          <a:p>
            <a:r>
              <a:rPr lang="ru-RU" sz="2400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Применение</a:t>
            </a:r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технологии проектирования</a:t>
            </a:r>
          </a:p>
          <a:p>
            <a:pPr algn="ctr">
              <a:buNone/>
            </a:pP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Рисунок 10" descr="004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108" y="4500570"/>
            <a:ext cx="1357322" cy="2175817"/>
          </a:xfrm>
          <a:prstGeom prst="rect">
            <a:avLst/>
          </a:prstGeom>
        </p:spPr>
      </p:pic>
      <p:pic>
        <p:nvPicPr>
          <p:cNvPr id="13" name="Содержимое 14" descr="3f0d599027da[1][1].gif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643570" y="4676669"/>
            <a:ext cx="2428892" cy="2181331"/>
          </a:xfrm>
          <a:prstGeom prst="rect">
            <a:avLst/>
          </a:prstGeom>
        </p:spPr>
      </p:pic>
      <p:pic>
        <p:nvPicPr>
          <p:cNvPr id="14" name="Рисунок 13" descr="meto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4480" y="928670"/>
            <a:ext cx="1698679" cy="165235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98080" cy="864096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  <a:t/>
            </a:r>
            <a:b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</a:br>
            <a:r>
              <a:rPr lang="ru-RU" sz="3100" b="1" i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  <a:t>Использование ИКТ  </a:t>
            </a:r>
            <a:br>
              <a:rPr lang="ru-RU" sz="3100" b="1" i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</a:br>
            <a:r>
              <a:rPr lang="ru-RU" sz="3100" b="1" i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  <a:t>в образовательном процессе</a:t>
            </a:r>
            <a:r>
              <a:rPr lang="ru-RU" sz="4400" b="1" i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  <a:t/>
            </a:r>
            <a:br>
              <a:rPr lang="ru-RU" sz="4400" b="1" i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</a:br>
            <a:endParaRPr lang="ru-RU" b="1" i="1" u="sng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052736"/>
            <a:ext cx="7814102" cy="4547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Century Schoolbook" pitchFamily="18" charset="0"/>
              </a:rPr>
              <a:t>В методической копилке собрано 56 презентаций. Из них собственных разработок: 6 презентаций, и  5 видео роликов.</a:t>
            </a:r>
          </a:p>
          <a:p>
            <a:pPr algn="ctr">
              <a:buNone/>
            </a:pP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Список используемых Интернет- ресурсов:</a:t>
            </a:r>
            <a:endPara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лево 6">
            <a:hlinkClick r:id="rId2" action="ppaction://hlinksldjump"/>
          </p:cNvPr>
          <p:cNvSpPr/>
          <p:nvPr/>
        </p:nvSpPr>
        <p:spPr>
          <a:xfrm>
            <a:off x="323528" y="6165304"/>
            <a:ext cx="360000" cy="36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142976" y="2071678"/>
          <a:ext cx="7715303" cy="44692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5677"/>
                <a:gridCol w="2973347"/>
                <a:gridCol w="4286279"/>
              </a:tblGrid>
              <a:tr h="3726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Название сайта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Адрес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9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Портал Солнышко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hlinkClick r:id="rId3"/>
                        </a:rPr>
                        <a:t>http://www.solnet.ee/contests/index.php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5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 Детстве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hlinkClick r:id="rId4"/>
                        </a:rPr>
                        <a:t>http://www.o-detstve.ru/index.html</a:t>
                      </a:r>
                      <a:r>
                        <a:rPr lang="ru-RU" sz="1400" dirty="0" smtClean="0"/>
                        <a:t>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1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Мультимедиа</a:t>
                      </a:r>
                      <a:r>
                        <a:rPr lang="ru-RU" sz="1400" baseline="0" dirty="0" smtClean="0"/>
                        <a:t> для дошколят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hlinkClick r:id="rId5"/>
                        </a:rPr>
                        <a:t>http://lutiksol.narod2.ru/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Конспекты занятий в детском саду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hlinkClick r:id="rId6"/>
                        </a:rPr>
                        <a:t>http://konspekt.vscolu.ru/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Страна мастеров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7"/>
                        </a:rPr>
                        <a:t>http://stranamasterov.ru/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Воспитание детей дошкольного возраста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8"/>
                        </a:rPr>
                        <a:t>http://doshvozrast.ru/rabrod/rabrod.htm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ДЕТсад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hlinkClick r:id="rId9"/>
                        </a:rPr>
                        <a:t>http://detsad-kitty.ru/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ЦНОТ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10"/>
                        </a:rPr>
                        <a:t>http://www.ege21.ru/</a:t>
                      </a:r>
                      <a:r>
                        <a:rPr lang="ru-RU" sz="1400" dirty="0" smtClean="0"/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Челябинский дошкольный портал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kern="1200" dirty="0" smtClean="0">
                          <a:hlinkClick r:id="rId11"/>
                        </a:rPr>
                        <a:t>http://forchel.ru/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Образовательный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портал «Мой университет»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  <a:hlinkClick r:id="rId12"/>
                        </a:rPr>
                        <a:t>http://moi-universitet.ru/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Детские электронные презентации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hlinkClick r:id="rId12"/>
                        </a:rPr>
                        <a:t>http://moi-universitet.ru/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Содержимое 7" descr="a6bbfd066ce5741fad2b1e7ae8135a50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43702" y="4643446"/>
            <a:ext cx="2161178" cy="200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786112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</a:br>
            <a:r>
              <a:rPr lang="ru-RU" sz="2200" b="1" i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  <a:t>Информация об участии педагога </a:t>
            </a:r>
            <a:br>
              <a:rPr lang="ru-RU" sz="2200" b="1" i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</a:br>
            <a:r>
              <a:rPr lang="ru-RU" sz="2200" b="1" i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  <a:t>в профессиональных и творческих конкурсах, </a:t>
            </a:r>
            <a:r>
              <a:rPr lang="ru-RU" sz="2200" b="1" i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  <a:cs typeface="Times New Roman" pitchFamily="18" charset="0"/>
              </a:rPr>
              <a:t>проведение семинаров</a:t>
            </a:r>
            <a:r>
              <a:rPr lang="en-US" sz="22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  <a:t/>
            </a:r>
            <a:br>
              <a:rPr lang="en-US" sz="22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</a:br>
            <a:endParaRPr lang="ru-RU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142976" y="1071546"/>
          <a:ext cx="7812713" cy="399497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04000"/>
                <a:gridCol w="4739668"/>
                <a:gridCol w="571504"/>
                <a:gridCol w="1097541"/>
              </a:tblGrid>
              <a:tr h="27536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Уровень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Название конкурса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Год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Результат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53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2" action="ppaction://hlinksldjump"/>
                        </a:rPr>
                        <a:t>Международный 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286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3" action="ppaction://hlinksldjump"/>
                        </a:rPr>
                        <a:t>Всероссийский 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«Детские сады-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детям»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Лауреат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 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методических разработок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«Экскурс в мир аграрных профессий»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87463">
                <a:tc rowSpan="3">
                  <a:txBody>
                    <a:bodyPr/>
                    <a:lstStyle/>
                    <a:p>
                      <a:r>
                        <a:rPr lang="ru-RU" sz="1200" dirty="0" smtClean="0">
                          <a:hlinkClick r:id="" action="ppaction://noaction"/>
                        </a:rPr>
                        <a:t>Региональный 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100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 инновационных проектов  «Информационно -коммукативных технологий » в творчестве работников образования, посвященном Году Учителя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2-ое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место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92905">
                <a:tc vMerge="1"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 лучших педагогических работников  дошкольных образовательных учреждений на получение   премии   Президента Чувашской Республики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35959">
                <a:tc vMerge="1"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 </a:t>
                      </a:r>
                      <a:r>
                        <a:rPr kumimoji="0"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Светофорик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161"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«Лучшее озеленение и благоустройство населенного пункта Чувашской Республики»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176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hlinkClick r:id="" action="ppaction://noaction"/>
                        </a:rPr>
                        <a:t>Муниципальный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Светофорик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в номинации «Лучший воспитатель по обучению детей правилам дорожного движения и их пропаганде среди родителей»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9373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hlinkClick r:id="" action="ppaction://noaction"/>
                        </a:rPr>
                        <a:t>ДОУ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 на лучший благоустроенный участок 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2012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251520" y="6093296"/>
            <a:ext cx="360000" cy="36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43608" y="5500702"/>
            <a:ext cx="8100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семинаров: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Семинар-практикум  «Использование Инновационных образовательных технологий в воспитательно-образовательном процессе» (март, 2011г.)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Совместная деятельность педагога с детьми</a:t>
            </a:r>
            <a:endParaRPr lang="ru-RU" sz="3200" b="1" i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251520" y="6093296"/>
            <a:ext cx="360000" cy="36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331640" y="2571744"/>
            <a:ext cx="7498080" cy="337753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  <a:cs typeface="Times New Roman" pitchFamily="18" charset="0"/>
                <a:hlinkClick r:id="rId3" action="ppaction://hlinksldjump"/>
              </a:rPr>
              <a:t>Данные об участии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воспитанников в  творческих конкурсах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  <a:cs typeface="Times New Roman" pitchFamily="18" charset="0"/>
                <a:hlinkClick r:id="rId4" action="ppaction://hlinkfile"/>
              </a:rPr>
              <a:t>Авторские сценарии, презентации и видеоролики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познавательных и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досуговых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 мероприятий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8388424" y="6093296"/>
            <a:ext cx="360000" cy="3600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Татьяна\Pictures\анимашки\31b73af89d1a8438836c73200f679a7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1000108"/>
            <a:ext cx="1460380" cy="1208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disney255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388" y="4429132"/>
            <a:ext cx="1869288" cy="2243146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936104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100" b="1" i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  <a:cs typeface="Times New Roman" pitchFamily="18" charset="0"/>
              </a:rPr>
              <a:t/>
            </a:r>
            <a:br>
              <a:rPr lang="ru-RU" sz="3100" b="1" i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  <a:cs typeface="Times New Roman" pitchFamily="18" charset="0"/>
              </a:rPr>
            </a:br>
            <a:r>
              <a:rPr lang="ru-RU" sz="3100" b="1" i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  <a:cs typeface="Times New Roman" pitchFamily="18" charset="0"/>
              </a:rPr>
              <a:t>данные об участии воспитанников</a:t>
            </a:r>
            <a:br>
              <a:rPr lang="ru-RU" sz="3100" b="1" i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  <a:cs typeface="Times New Roman" pitchFamily="18" charset="0"/>
              </a:rPr>
            </a:br>
            <a:r>
              <a:rPr lang="ru-RU" sz="3100" b="1" i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  <a:cs typeface="Times New Roman" pitchFamily="18" charset="0"/>
              </a:rPr>
              <a:t>в творческих конкурсах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  <a:cs typeface="Times New Roman" pitchFamily="18" charset="0"/>
              </a:rPr>
              <a:t/>
            </a:r>
            <a:b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  <a:cs typeface="Times New Roman" pitchFamily="18" charset="0"/>
              </a:rPr>
            </a:br>
            <a:endParaRPr lang="ru-RU" sz="3600" b="1" i="1" u="sng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251520" y="6093296"/>
            <a:ext cx="360000" cy="36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1214414" y="2214554"/>
          <a:ext cx="7497764" cy="242005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728192"/>
                <a:gridCol w="3744143"/>
                <a:gridCol w="792088"/>
                <a:gridCol w="1233341"/>
              </a:tblGrid>
              <a:tr h="3881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Уровень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Название конкурса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Год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Результат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4000"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hlinkClick r:id="rId3" action="ppaction://hlinksldjump"/>
                        </a:rPr>
                        <a:t>Муниципальный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Конкурс детского и юношеского творчества «Мама-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хранительница  семейного очага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Два</a:t>
                      </a:r>
                      <a:r>
                        <a:rPr lang="ru-RU" sz="1200" baseline="0" dirty="0" smtClean="0"/>
                        <a:t> 1-х </a:t>
                      </a:r>
                      <a:r>
                        <a:rPr lang="ru-RU" sz="1200" dirty="0" smtClean="0"/>
                        <a:t>места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00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«Солнце, воздух и вода наши лучшие друзья»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Участие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7139">
                <a:tc rowSpan="3">
                  <a:txBody>
                    <a:bodyPr/>
                    <a:lstStyle/>
                    <a:p>
                      <a:r>
                        <a:rPr lang="ru-RU" sz="1400" u="sng" dirty="0" smtClean="0">
                          <a:solidFill>
                            <a:srgbClr val="0070C0"/>
                          </a:solidFill>
                        </a:rPr>
                        <a:t>ДОУ</a:t>
                      </a:r>
                      <a:endParaRPr lang="ru-RU" sz="1400" b="1" u="sng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«Весенние нотки»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номинации «Песенное творчество» 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1-ое место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«Конкурс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кормушек»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2-ое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место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8" name="Рисунок 7" descr="disney22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4500570"/>
            <a:ext cx="1714512" cy="2143132"/>
          </a:xfrm>
          <a:prstGeom prst="rect">
            <a:avLst/>
          </a:prstGeom>
        </p:spPr>
      </p:pic>
      <p:pic>
        <p:nvPicPr>
          <p:cNvPr id="10" name="Рисунок 9" descr="ka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702" y="4929198"/>
            <a:ext cx="1571628" cy="1571628"/>
          </a:xfrm>
          <a:prstGeom prst="rect">
            <a:avLst/>
          </a:prstGeom>
        </p:spPr>
      </p:pic>
      <p:pic>
        <p:nvPicPr>
          <p:cNvPr id="14" name="Рисунок 13" descr="12465203_a1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12" y="571480"/>
            <a:ext cx="20716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251520" y="6093296"/>
            <a:ext cx="360000" cy="36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562074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i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Муниципальный уровень участия в творческих конкурсах</a:t>
            </a:r>
            <a:endParaRPr lang="ru-RU" sz="2000" b="1" i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57290" y="571480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Конкурс детского и юношеского творчества «Мама-хранительница семейного очага» (2 первых места)</a:t>
            </a:r>
          </a:p>
        </p:txBody>
      </p:sp>
      <p:pic>
        <p:nvPicPr>
          <p:cNvPr id="19" name="Picture 4" descr="C:\Users\Татьяна\Pictures\8Pez63hhNTZ6z6gomJcP7GO9TxUdIu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72396" y="1000108"/>
            <a:ext cx="1305968" cy="1414185"/>
          </a:xfrm>
          <a:prstGeom prst="rect">
            <a:avLst/>
          </a:prstGeom>
          <a:noFill/>
        </p:spPr>
      </p:pic>
      <p:pic>
        <p:nvPicPr>
          <p:cNvPr id="7" name="Рисунок 6" descr="img03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85918" y="1571612"/>
            <a:ext cx="2428892" cy="3354341"/>
          </a:xfrm>
          <a:prstGeom prst="rect">
            <a:avLst/>
          </a:prstGeom>
          <a:ln w="127000" cap="rnd">
            <a:solidFill>
              <a:srgbClr val="0070C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img03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429256" y="2571744"/>
            <a:ext cx="2625828" cy="3626314"/>
          </a:xfrm>
          <a:prstGeom prst="rect">
            <a:avLst/>
          </a:prstGeom>
          <a:ln w="127000" cap="rnd">
            <a:solidFill>
              <a:srgbClr val="0070C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285728"/>
            <a:ext cx="7643866" cy="1163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entury Gothic" pitchFamily="34" charset="0"/>
                <a:cs typeface="Times New Roman" pitchFamily="18" charset="0"/>
                <a:hlinkClick r:id="rId3" action="ppaction://hlinkfile"/>
              </a:rPr>
              <a:t>Авторские сценарии, презентации и видеоролики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entury Gothic" pitchFamily="34" charset="0"/>
                <a:cs typeface="Times New Roman" pitchFamily="18" charset="0"/>
              </a:rPr>
              <a:t>познавательных и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entury Gothic" pitchFamily="34" charset="0"/>
                <a:cs typeface="Times New Roman" pitchFamily="18" charset="0"/>
              </a:rPr>
              <a:t>досуговых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entury Gothic" pitchFamily="34" charset="0"/>
                <a:cs typeface="Times New Roman" pitchFamily="18" charset="0"/>
              </a:rPr>
              <a:t> мероприятий</a:t>
            </a:r>
          </a:p>
          <a:p>
            <a:pPr algn="ctr">
              <a:lnSpc>
                <a:spcPct val="120000"/>
              </a:lnSpc>
            </a:pP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422" y="5715016"/>
            <a:ext cx="38122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 создания -  2011г.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«Маленькая страна»</a:t>
            </a:r>
            <a:endParaRPr lang="ru-RU" sz="3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8" name="Picture 4" descr="C:\Users\Татьяна\Pictures\8Pez63hhNTZ6z6gomJcP7GO9TxUdIu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29520" y="5081984"/>
            <a:ext cx="1428760" cy="1547152"/>
          </a:xfrm>
          <a:prstGeom prst="rect">
            <a:avLst/>
          </a:prstGeom>
          <a:noFill/>
        </p:spPr>
      </p:pic>
      <p:pic>
        <p:nvPicPr>
          <p:cNvPr id="9" name="Осень в Простоквашино.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00166" y="100010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reflection blurRad="6350" stA="52000" endA="300" endPos="35000" dir="5400000" sy="-100000" algn="bl" rotWithShape="0"/>
          </a:effec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i="1" spc="50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entury Gothic" pitchFamily="34" charset="0"/>
              </a:rPr>
              <a:t>Содержание:</a:t>
            </a:r>
            <a:endParaRPr lang="ru-RU" b="1" i="1" spc="50" dirty="0">
              <a:ln w="11430">
                <a:noFill/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35608" y="1447800"/>
            <a:ext cx="7384864" cy="48006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  <a:hlinkClick r:id="rId2" action="ppaction://hlinksldjump"/>
            </a:endParaRPr>
          </a:p>
          <a:p>
            <a:r>
              <a:rPr lang="ru-RU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Общие сведения</a:t>
            </a:r>
            <a:endParaRPr lang="ru-RU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Результаты педагогической деятельности</a:t>
            </a:r>
            <a:endParaRPr lang="ru-RU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Совместная деятельность педагога с детьми</a:t>
            </a:r>
            <a:endParaRPr lang="ru-RU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лево 3">
            <a:hlinkClick r:id="rId5" action="ppaction://hlinksldjump"/>
          </p:cNvPr>
          <p:cNvSpPr/>
          <p:nvPr/>
        </p:nvSpPr>
        <p:spPr>
          <a:xfrm>
            <a:off x="251520" y="6165304"/>
            <a:ext cx="360000" cy="36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i1188rp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1428736"/>
            <a:ext cx="1223963" cy="1014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46" y="5286388"/>
            <a:ext cx="46714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Год создания – 2012г</a:t>
            </a: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«Осень в Простоквашино»</a:t>
            </a:r>
            <a:endParaRPr lang="ru-RU" sz="3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Рисунок 4" descr="52804961_4423ac8b99d4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24760" y="4643446"/>
            <a:ext cx="1619240" cy="2024050"/>
          </a:xfrm>
          <a:prstGeom prst="rect">
            <a:avLst/>
          </a:prstGeom>
        </p:spPr>
      </p:pic>
      <p:pic>
        <p:nvPicPr>
          <p:cNvPr id="6" name="Наша маленькая страна...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43042" y="428604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285852" y="500042"/>
            <a:ext cx="7498080" cy="1571636"/>
          </a:xfrm>
        </p:spPr>
        <p:txBody>
          <a:bodyPr>
            <a:prstTxWarp prst="textDeflateBottom">
              <a:avLst/>
            </a:prstTxWarp>
          </a:bodyPr>
          <a:lstStyle/>
          <a:p>
            <a:pPr algn="ctr"/>
            <a:r>
              <a:rPr lang="ru-RU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Спасибо за внимание!</a:t>
            </a:r>
            <a:endParaRPr lang="ru-RU" b="1" i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</a:endParaRPr>
          </a:p>
        </p:txBody>
      </p:sp>
      <p:pic>
        <p:nvPicPr>
          <p:cNvPr id="5" name="Содержимое 4" descr="24233221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2285992"/>
            <a:ext cx="2771775" cy="2914650"/>
          </a:xfrm>
        </p:spPr>
      </p:pic>
      <p:sp>
        <p:nvSpPr>
          <p:cNvPr id="7" name="TextBox 6"/>
          <p:cNvSpPr txBox="1"/>
          <p:nvPr/>
        </p:nvSpPr>
        <p:spPr>
          <a:xfrm>
            <a:off x="3143240" y="6072206"/>
            <a:ext cx="4883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ПРОДОЛЖЕНИЕ СЛЕДУЕТ……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85728"/>
            <a:ext cx="7498080" cy="722384"/>
          </a:xfrm>
          <a:effectLst>
            <a:reflection blurRad="6350" stA="50000" endA="300" endPos="38500" dist="50800" dir="5400000" sy="-100000" algn="bl" rotWithShape="0"/>
          </a:effectLst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Общие сведения</a:t>
            </a:r>
            <a:endParaRPr lang="ru-RU" b="1" i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2360" y="6381328"/>
            <a:ext cx="1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8532440" y="6165304"/>
            <a:ext cx="360000" cy="3600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>
            <a:hlinkClick r:id="rId4" action="ppaction://hlinksldjump"/>
          </p:cNvPr>
          <p:cNvSpPr/>
          <p:nvPr/>
        </p:nvSpPr>
        <p:spPr>
          <a:xfrm>
            <a:off x="323528" y="6165304"/>
            <a:ext cx="360000" cy="36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357290" y="1214422"/>
          <a:ext cx="7416824" cy="4429157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736304"/>
                <a:gridCol w="4680520"/>
              </a:tblGrid>
              <a:tr h="462313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Фамилия, имя, отчество</a:t>
                      </a:r>
                      <a:endParaRPr lang="ru-RU" sz="1800" dirty="0">
                        <a:solidFill>
                          <a:schemeClr val="tx1"/>
                        </a:solidFill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Багузова</a:t>
                      </a:r>
                      <a:r>
                        <a:rPr lang="ru-RU" sz="1800" baseline="0" dirty="0" smtClean="0"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Марина Петровна</a:t>
                      </a:r>
                      <a:endParaRPr lang="ru-RU" sz="1800" b="0" dirty="0" smtClean="0">
                        <a:solidFill>
                          <a:schemeClr val="bg1"/>
                        </a:solidFill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0484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 и место рождения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03.12.1967 г. п.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г.т. Ибреси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Чувашской Республики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93756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Среднее</a:t>
                      </a: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специальное: Чебоксарское педагогическое училище Министерства Просвещения,  06.07. 1988 г., </a:t>
                      </a:r>
                    </a:p>
                    <a:p>
                      <a:pPr algn="l"/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ЛТ №654692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0484">
                <a:tc>
                  <a:txBody>
                    <a:bodyPr/>
                    <a:lstStyle/>
                    <a:p>
                      <a:r>
                        <a:rPr lang="ru-RU" dirty="0" smtClean="0"/>
                        <a:t>Трудовой стаж</a:t>
                      </a:r>
                    </a:p>
                    <a:p>
                      <a:r>
                        <a:rPr lang="ru-RU" dirty="0" smtClean="0"/>
                        <a:t>Педагогический стаж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28 лет 7 месяцев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25 лет 7 месяцев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212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 квалификационной категории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1-ая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квалификационная категория</a:t>
                      </a:r>
                      <a:endParaRPr lang="ru-RU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5" descr="7e76b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929198"/>
            <a:ext cx="2152656" cy="179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лево 7">
            <a:hlinkClick r:id="rId2" action="ppaction://hlinksldjump"/>
          </p:cNvPr>
          <p:cNvSpPr/>
          <p:nvPr/>
        </p:nvSpPr>
        <p:spPr>
          <a:xfrm>
            <a:off x="251520" y="6165304"/>
            <a:ext cx="360000" cy="36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19872" y="18864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i="1" cap="all" dirty="0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  <a:t>Образование</a:t>
            </a:r>
            <a:r>
              <a:rPr lang="ru-RU" b="1" i="1" cap="all" dirty="0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  <a:t> </a:t>
            </a:r>
            <a:endParaRPr lang="ru-RU" b="1" i="1" cap="all" dirty="0">
              <a:ln/>
              <a:solidFill>
                <a:srgbClr val="002060"/>
              </a:solidFill>
              <a:effectLst>
                <a:reflection blurRad="10000" stA="55000" endPos="48000" dist="500" dir="5400000" sy="-100000" algn="bl" rotWithShape="0"/>
              </a:effectLst>
              <a:latin typeface="Century Gothic" pitchFamily="34" charset="0"/>
            </a:endParaRPr>
          </a:p>
        </p:txBody>
      </p:sp>
      <p:pic>
        <p:nvPicPr>
          <p:cNvPr id="13" name="Рисунок 12" descr="img26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14546" y="1428736"/>
            <a:ext cx="5702808" cy="3761232"/>
          </a:xfrm>
          <a:prstGeom prst="rect">
            <a:avLst/>
          </a:prstGeom>
          <a:ln w="127000" cap="rnd">
            <a:solidFill>
              <a:srgbClr val="00206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95" descr="7e76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12" y="5000636"/>
            <a:ext cx="2109794" cy="175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818072" cy="9087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spc="50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Общие сведения</a:t>
            </a:r>
            <a:endParaRPr lang="ru-RU" sz="3600" b="1" i="1" spc="50" dirty="0">
              <a:ln w="11430">
                <a:noFill/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8" name="Стрелка влево 7">
            <a:hlinkClick r:id="rId2" action="ppaction://hlinksldjump"/>
          </p:cNvPr>
          <p:cNvSpPr/>
          <p:nvPr/>
        </p:nvSpPr>
        <p:spPr>
          <a:xfrm>
            <a:off x="323528" y="6093296"/>
            <a:ext cx="360000" cy="36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214414" y="868680"/>
          <a:ext cx="7572428" cy="581756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25572"/>
                <a:gridCol w="5646856"/>
              </a:tblGrid>
              <a:tr h="1146189">
                <a:tc>
                  <a:txBody>
                    <a:bodyPr/>
                    <a:lstStyle/>
                    <a:p>
                      <a:r>
                        <a:rPr lang="ru-RU" dirty="0" smtClean="0"/>
                        <a:t>Повышение </a:t>
                      </a:r>
                    </a:p>
                    <a:p>
                      <a:r>
                        <a:rPr lang="ru-RU" dirty="0" smtClean="0"/>
                        <a:t>квалификации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 </a:t>
                      </a:r>
                      <a:r>
                        <a:rPr lang="ru-RU" sz="1600" dirty="0" smtClean="0">
                          <a:hlinkClick r:id="rId3" action="ppaction://hlinksldjump"/>
                        </a:rPr>
                        <a:t>Курсы </a:t>
                      </a:r>
                      <a:r>
                        <a:rPr lang="ru-RU" sz="1600" dirty="0" smtClean="0"/>
                        <a:t>по теме </a:t>
                      </a:r>
                      <a:r>
                        <a:rPr kumimoji="0" lang="ru-RU" sz="1800" kern="1200" dirty="0" smtClean="0"/>
                        <a:t>«Современные подходы к формированию базиса личностной культуры ребенка-дошкольника от 27.09.2010 г.по 16.10.2010г. </a:t>
                      </a:r>
                      <a:r>
                        <a:rPr kumimoji="0" lang="ru-RU" sz="1800" kern="1200" dirty="0" err="1" smtClean="0"/>
                        <a:t>Рег</a:t>
                      </a:r>
                      <a:r>
                        <a:rPr kumimoji="0" lang="ru-RU" sz="1800" kern="1200" dirty="0" smtClean="0"/>
                        <a:t>. номер 10992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28841">
                <a:tc>
                  <a:txBody>
                    <a:bodyPr/>
                    <a:lstStyle/>
                    <a:p>
                      <a:r>
                        <a:rPr lang="ru-RU" dirty="0" smtClean="0"/>
                        <a:t>Награды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hlinkClick r:id="rId4" action="ppaction://hlinksldjump"/>
                        </a:rPr>
                        <a:t>Грамота </a:t>
                      </a:r>
                      <a:r>
                        <a:rPr lang="ru-RU" sz="1600" dirty="0" smtClean="0"/>
                        <a:t> </a:t>
                      </a:r>
                      <a:r>
                        <a:rPr kumimoji="0" lang="ru-RU" sz="1700" kern="1200" dirty="0" smtClean="0"/>
                        <a:t>администрации района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1700" kern="1200" dirty="0" smtClean="0"/>
                        <a:t> </a:t>
                      </a:r>
                      <a:r>
                        <a:rPr kumimoji="0" lang="ru-RU" sz="1700" kern="1200" dirty="0" err="1" smtClean="0"/>
                        <a:t>п.г.т.Ибреси</a:t>
                      </a:r>
                      <a:r>
                        <a:rPr kumimoji="0" lang="ru-RU" sz="1700" kern="1200" dirty="0" smtClean="0"/>
                        <a:t> (сентябрь, 2004г).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hlinkClick r:id="rId4" action="ppaction://hlinksldjump"/>
                        </a:rPr>
                        <a:t>Грамота</a:t>
                      </a:r>
                      <a:r>
                        <a:rPr lang="ru-RU" sz="1800" dirty="0" smtClean="0"/>
                        <a:t> </a:t>
                      </a:r>
                      <a:r>
                        <a:rPr kumimoji="0" lang="ru-RU" sz="1700" kern="1200" dirty="0" smtClean="0"/>
                        <a:t>2-ое место в Республиканском конкурсе инновационных проектов  «Информационно -коммукативных технологий » в творчестве работников образования, посвященном Году Учителя в России и Чувашии (Приказ от 11.10.2010 года №1661).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sng" kern="1200" dirty="0" smtClean="0">
                          <a:solidFill>
                            <a:srgbClr val="0070C0"/>
                          </a:solidFill>
                        </a:rPr>
                        <a:t>Диплом </a:t>
                      </a:r>
                      <a:r>
                        <a:rPr kumimoji="0" lang="ru-RU" sz="1800" kern="1200" dirty="0" smtClean="0"/>
                        <a:t> </a:t>
                      </a:r>
                      <a:r>
                        <a:rPr kumimoji="0" lang="ru-RU" sz="1700" kern="1200" dirty="0" smtClean="0"/>
                        <a:t>Лауреата регионального этапа Всероссийского конкурса «Детские сады - детям» в номинации  «Лучший воспитатель  детского сада».(декабрь, 2010г)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1800" u="sng" kern="1200" dirty="0" smtClean="0">
                          <a:solidFill>
                            <a:srgbClr val="0070C0"/>
                          </a:solidFill>
                        </a:rPr>
                        <a:t>Диплом</a:t>
                      </a:r>
                      <a:r>
                        <a:rPr kumimoji="0" lang="ru-RU" sz="1800" u="sng" kern="1200" dirty="0" smtClean="0"/>
                        <a:t> </a:t>
                      </a:r>
                      <a:r>
                        <a:rPr kumimoji="0" lang="ru-RU" sz="1800" kern="1200" dirty="0" smtClean="0"/>
                        <a:t> </a:t>
                      </a:r>
                      <a:r>
                        <a:rPr kumimoji="0" lang="ru-RU" sz="1700" kern="1200" dirty="0" smtClean="0"/>
                        <a:t>победителя районного конкурса «</a:t>
                      </a:r>
                      <a:r>
                        <a:rPr kumimoji="0" lang="ru-RU" sz="1700" kern="1200" dirty="0" err="1" smtClean="0"/>
                        <a:t>Светофорик</a:t>
                      </a:r>
                      <a:r>
                        <a:rPr kumimoji="0" lang="ru-RU" sz="1700" kern="1200" dirty="0" smtClean="0"/>
                        <a:t>» в номинации «Лучший воспитатель по обучению детей правилам дорожного движения и их пропаганде среди родителей»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1700" kern="1200" dirty="0" smtClean="0"/>
                        <a:t>(Приказ РОО от 02.06.2012 №126)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/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95" descr="7e76b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5643578"/>
            <a:ext cx="120973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>
            <a:hlinkClick r:id="rId6" action="ppaction://hlinksldjump"/>
          </p:cNvPr>
          <p:cNvSpPr/>
          <p:nvPr/>
        </p:nvSpPr>
        <p:spPr>
          <a:xfrm>
            <a:off x="8532440" y="6309320"/>
            <a:ext cx="360000" cy="3600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251520" y="6165304"/>
            <a:ext cx="360000" cy="36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00298" y="260648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i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  <a:t>Награды</a:t>
            </a:r>
            <a:r>
              <a:rPr lang="ru-RU" sz="2800" b="1" i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2800" b="1" i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2" name="Рисунок 11" descr="img29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14942" y="1214422"/>
            <a:ext cx="3724196" cy="5000636"/>
          </a:xfrm>
          <a:prstGeom prst="rect">
            <a:avLst/>
          </a:prstGeom>
          <a:ln w="127000" cap="rnd">
            <a:solidFill>
              <a:srgbClr val="0070C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8532440" y="6165304"/>
            <a:ext cx="360000" cy="3600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img27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214414" y="1214422"/>
            <a:ext cx="3548714" cy="5000659"/>
          </a:xfrm>
          <a:prstGeom prst="rect">
            <a:avLst/>
          </a:prstGeom>
          <a:ln w="127000" cap="rnd">
            <a:solidFill>
              <a:srgbClr val="0070C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95" descr="7e76b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5357826"/>
            <a:ext cx="1800209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68" y="428604"/>
            <a:ext cx="2484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  <a:t>Награды</a:t>
            </a:r>
            <a:r>
              <a:rPr lang="ru-RU" sz="2800" b="1" i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2800" b="1" i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 descr="img15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51312" y="1571612"/>
            <a:ext cx="3352645" cy="4731594"/>
          </a:xfrm>
          <a:prstGeom prst="rect">
            <a:avLst/>
          </a:prstGeom>
          <a:ln w="1270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img26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57290" y="1571612"/>
            <a:ext cx="3302924" cy="4770274"/>
          </a:xfrm>
          <a:prstGeom prst="rect">
            <a:avLst/>
          </a:prstGeom>
          <a:ln w="1270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95" descr="7e76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5488798"/>
            <a:ext cx="1643042" cy="136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влево 13">
            <a:hlinkClick r:id="rId2" action="ppaction://hlinksldjump"/>
          </p:cNvPr>
          <p:cNvSpPr/>
          <p:nvPr/>
        </p:nvSpPr>
        <p:spPr>
          <a:xfrm>
            <a:off x="323528" y="6093296"/>
            <a:ext cx="360000" cy="36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187624" y="188640"/>
            <a:ext cx="759921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i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  <a:t>Повышение квалификации</a:t>
            </a:r>
            <a:endParaRPr lang="ru-RU" sz="2800" b="1" i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entury Gothic" pitchFamily="34" charset="0"/>
            </a:endParaRPr>
          </a:p>
        </p:txBody>
      </p:sp>
      <p:pic>
        <p:nvPicPr>
          <p:cNvPr id="10" name="Picture 95" descr="7e76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286388"/>
            <a:ext cx="1643042" cy="136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403648" y="928670"/>
            <a:ext cx="7026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Курсы по теме: </a:t>
            </a:r>
            <a:r>
              <a:rPr lang="ru-RU" sz="1600" u="sng" dirty="0" smtClean="0">
                <a:solidFill>
                  <a:srgbClr val="008000"/>
                </a:solidFill>
              </a:rPr>
              <a:t>«Современные подходы к формированию базиса личностной культуры ребенка-дошкольника от 27.09.2010 г.по 16.10.2010г. </a:t>
            </a:r>
            <a:r>
              <a:rPr lang="ru-RU" sz="1600" u="sng" dirty="0" err="1" smtClean="0">
                <a:solidFill>
                  <a:srgbClr val="008000"/>
                </a:solidFill>
              </a:rPr>
              <a:t>Рег</a:t>
            </a:r>
            <a:r>
              <a:rPr lang="ru-RU" sz="1600" u="sng" dirty="0" smtClean="0">
                <a:solidFill>
                  <a:srgbClr val="008000"/>
                </a:solidFill>
              </a:rPr>
              <a:t>. номер 10992</a:t>
            </a:r>
            <a:endParaRPr lang="ru-RU" sz="1600" b="1" i="1" u="sng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img26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85918" y="2000240"/>
            <a:ext cx="5572164" cy="4010236"/>
          </a:xfrm>
          <a:prstGeom prst="rect">
            <a:avLst/>
          </a:prstGeom>
          <a:ln w="127000" cap="rnd">
            <a:solidFill>
              <a:srgbClr val="00206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632848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Результаты педагогической деятельности за 2010–2013</a:t>
            </a: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уч.г</a:t>
            </a: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.</a:t>
            </a:r>
            <a:endParaRPr lang="ru-RU" sz="6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428868"/>
            <a:ext cx="7215238" cy="2371134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u="sng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педагогической деятельности за 3 года на основании участия воспитанников в конкурсах.</a:t>
            </a: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8460432" y="6165304"/>
            <a:ext cx="360000" cy="3600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323528" y="6093296"/>
            <a:ext cx="360000" cy="36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" descr="i182rp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4572008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4677</TotalTime>
  <Words>761</Words>
  <Application>Microsoft Office PowerPoint</Application>
  <PresentationFormat>Экран (4:3)</PresentationFormat>
  <Paragraphs>178</Paragraphs>
  <Slides>21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Слайд 1</vt:lpstr>
      <vt:lpstr>Содержание:</vt:lpstr>
      <vt:lpstr>Общие сведения</vt:lpstr>
      <vt:lpstr>Слайд 4</vt:lpstr>
      <vt:lpstr>Общие сведения</vt:lpstr>
      <vt:lpstr>Слайд 6</vt:lpstr>
      <vt:lpstr>Слайд 7</vt:lpstr>
      <vt:lpstr>Слайд 8</vt:lpstr>
      <vt:lpstr>Результаты педагогической деятельности за 2010–2013 уч.г.</vt:lpstr>
      <vt:lpstr>Промежуточные Результаты Освоения воспитанниками общеобразовательной и дополнительной программы, сформированности  у них ключевых компетентностей</vt:lpstr>
      <vt:lpstr> Сравнительный анализ педагогической деятельности за 3 года на основании   участия воспитанников в конкурсах</vt:lpstr>
      <vt:lpstr>Научно-методическая деятельность</vt:lpstr>
      <vt:lpstr>Используемые образовательные технологии</vt:lpstr>
      <vt:lpstr> Использование ИКТ   в образовательном процессе </vt:lpstr>
      <vt:lpstr>  Информация об участии педагога  в профессиональных и творческих конкурсах, проведение семинаров </vt:lpstr>
      <vt:lpstr>Совместная деятельность педагога с детьми</vt:lpstr>
      <vt:lpstr> данные об участии воспитанников в творческих конкурсах </vt:lpstr>
      <vt:lpstr>Муниципальный уровень участия в творческих конкурсах</vt:lpstr>
      <vt:lpstr>Слайд 19</vt:lpstr>
      <vt:lpstr>Слайд 20</vt:lpstr>
      <vt:lpstr>Спасибо за внимание!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 воспитателя Сорочук Татьяны Александровны</dc:title>
  <dc:creator>Татьяна</dc:creator>
  <cp:lastModifiedBy>Admin</cp:lastModifiedBy>
  <cp:revision>160</cp:revision>
  <dcterms:created xsi:type="dcterms:W3CDTF">2012-12-29T11:50:07Z</dcterms:created>
  <dcterms:modified xsi:type="dcterms:W3CDTF">2014-03-28T09:18:13Z</dcterms:modified>
</cp:coreProperties>
</file>