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D:\Фото\общие\Тайланд\13\P11402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87" y="2362200"/>
            <a:ext cx="3857625" cy="28956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МАГНИТНЫЕ ЯВЛЕНИЯ</a:t>
            </a:r>
            <a:b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Составитель презентации Козловская Наталья Васильевна, воспитатель Муниципального Бюджетного  Дошкольного Образовательного  Учреждения</a:t>
            </a:r>
            <a: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</a:t>
            </a:r>
            <a: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/с № 72 «Акварель» г. Старый Оскол</a:t>
            </a:r>
            <a:endParaRPr lang="ru-RU" sz="1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0245" name="Picture 5" descr="D:\Фото\общие\Саяногорск 2007\111_PANA\P11108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428750"/>
            <a:ext cx="39052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i?id=1465251&amp;tov=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1714500"/>
            <a:ext cx="1847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11c-i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25" y="4857750"/>
            <a:ext cx="14287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6"/>
          <p:cNvGraphicFramePr>
            <a:graphicFrameLocks/>
          </p:cNvGraphicFramePr>
          <p:nvPr/>
        </p:nvGraphicFramePr>
        <p:xfrm>
          <a:off x="571500" y="785813"/>
          <a:ext cx="8001016" cy="5468112"/>
        </p:xfrm>
        <a:graphic>
          <a:graphicData uri="http://schemas.openxmlformats.org/drawingml/2006/table">
            <a:tbl>
              <a:tblPr/>
              <a:tblGrid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  <a:gridCol w="470648"/>
              </a:tblGrid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2602B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rgbClr val="2602B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2602B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748" name="TextBox 3"/>
          <p:cNvSpPr txBox="1">
            <a:spLocks noChangeArrowheads="1"/>
          </p:cNvSpPr>
          <p:nvPr/>
        </p:nvSpPr>
        <p:spPr bwMode="auto">
          <a:xfrm>
            <a:off x="1428750" y="500063"/>
            <a:ext cx="2614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602BE"/>
                </a:solidFill>
              </a:rPr>
              <a:t>Проверим?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00063"/>
            <a:ext cx="7907338" cy="714375"/>
          </a:xfrm>
        </p:spPr>
        <p:txBody>
          <a:bodyPr/>
          <a:lstStyle/>
          <a:p>
            <a:pPr algn="ctr" eaLnBrk="1" hangingPunct="1"/>
            <a:r>
              <a:rPr lang="ru-RU" smtClean="0"/>
              <a:t>Рассмотрим постоянный магнит</a:t>
            </a:r>
          </a:p>
        </p:txBody>
      </p:sp>
      <p:pic>
        <p:nvPicPr>
          <p:cNvPr id="11267" name="Picture 2" descr="i?id=1465251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4643438"/>
            <a:ext cx="1643062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11c-i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428750"/>
            <a:ext cx="242093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" descr="11c-i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643438"/>
            <a:ext cx="25622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000500" y="1285875"/>
            <a:ext cx="36544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u="sng">
                <a:solidFill>
                  <a:srgbClr val="2602BE"/>
                </a:solidFill>
              </a:rPr>
              <a:t>Физические термины: 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70C0"/>
                </a:solidFill>
              </a:rPr>
              <a:t>Северный полюс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C00000"/>
                </a:solidFill>
              </a:rPr>
              <a:t>Южный полюс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336600"/>
                </a:solidFill>
              </a:rPr>
              <a:t>Полосовой магнит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336600"/>
                </a:solidFill>
              </a:rPr>
              <a:t>Подковообразный магнит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336600"/>
                </a:solidFill>
              </a:rPr>
              <a:t>Кольцевой магнит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7030A0"/>
                </a:solidFill>
              </a:rPr>
              <a:t>Одноименные полюсы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7030A0"/>
                </a:solidFill>
              </a:rPr>
              <a:t>Разноименные полюсы</a:t>
            </a:r>
          </a:p>
        </p:txBody>
      </p:sp>
    </p:spTree>
  </p:cSld>
  <p:clrMapOvr>
    <a:masterClrMapping/>
  </p:clrMapOvr>
  <p:transition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Свойства постоянных магнитов: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2291" name="Picture 4" descr="11c-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2786063"/>
            <a:ext cx="1143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11c-i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1500188"/>
            <a:ext cx="1905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4" descr="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572000"/>
            <a:ext cx="1905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1071563" y="1785938"/>
            <a:ext cx="5621337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rgbClr val="2602BE"/>
                </a:solidFill>
              </a:rPr>
              <a:t>Опыт</a:t>
            </a:r>
            <a:r>
              <a:rPr lang="en-US" sz="2800">
                <a:solidFill>
                  <a:srgbClr val="2602BE"/>
                </a:solidFill>
              </a:rPr>
              <a:t> </a:t>
            </a:r>
            <a:r>
              <a:rPr lang="ru-RU" sz="2800">
                <a:solidFill>
                  <a:srgbClr val="2602BE"/>
                </a:solidFill>
              </a:rPr>
              <a:t>с тележками, стрелкой,</a:t>
            </a:r>
          </a:p>
          <a:p>
            <a:pPr marL="342900" indent="-342900"/>
            <a:r>
              <a:rPr lang="ru-RU" sz="2800">
                <a:solidFill>
                  <a:srgbClr val="2602BE"/>
                </a:solidFill>
              </a:rPr>
              <a:t>                                    компасом</a:t>
            </a:r>
          </a:p>
          <a:p>
            <a:pPr marL="342900" indent="-342900"/>
            <a:r>
              <a:rPr lang="ru-RU">
                <a:solidFill>
                  <a:srgbClr val="920000"/>
                </a:solidFill>
              </a:rPr>
              <a:t>Вопросы:</a:t>
            </a:r>
            <a:r>
              <a:rPr lang="ru-RU">
                <a:solidFill>
                  <a:srgbClr val="003300"/>
                </a:solidFill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Что происходит при сближении</a:t>
            </a:r>
          </a:p>
          <a:p>
            <a:pPr marL="342900" indent="-342900"/>
            <a:r>
              <a:rPr lang="ru-RU"/>
              <a:t>      разноименных полюсов?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А одноименных (одинаковых)? 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Обязательно ли подводить магниты вплотную?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Куда нужно поднести магнит, чтобы он </a:t>
            </a:r>
          </a:p>
          <a:p>
            <a:pPr marL="342900" indent="-342900"/>
            <a:r>
              <a:rPr lang="ru-RU"/>
              <a:t>      быстрее «почувствовал» другой магнит</a:t>
            </a:r>
          </a:p>
          <a:p>
            <a:pPr marL="342900" indent="-342900"/>
            <a:endParaRPr lang="ru-RU"/>
          </a:p>
          <a:p>
            <a:pPr marL="342900" indent="-342900"/>
            <a:r>
              <a:rPr lang="ru-RU">
                <a:solidFill>
                  <a:srgbClr val="336600"/>
                </a:solidFill>
              </a:rPr>
              <a:t>Вывод: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5357813"/>
            <a:ext cx="4814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2602BE"/>
                </a:solidFill>
              </a:rPr>
              <a:t>Вокруг постоянных магнитов существует </a:t>
            </a:r>
          </a:p>
          <a:p>
            <a:r>
              <a:rPr lang="ru-RU">
                <a:solidFill>
                  <a:srgbClr val="2602BE"/>
                </a:solidFill>
              </a:rPr>
              <a:t>особый вид материи – МАГНИТНОЕ ПОЛЕ</a:t>
            </a:r>
          </a:p>
          <a:p>
            <a:r>
              <a:rPr lang="ru-RU">
                <a:solidFill>
                  <a:srgbClr val="2602BE"/>
                </a:solidFill>
              </a:rPr>
              <a:t>и наиболее сильное  МП на полюсах</a:t>
            </a:r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Свойства постоянных магнитов:</a:t>
            </a:r>
            <a:endParaRPr lang="ru-RU" dirty="0"/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642938" y="1714500"/>
            <a:ext cx="664368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solidFill>
                  <a:srgbClr val="0070C0"/>
                </a:solidFill>
              </a:rPr>
              <a:t>2.  </a:t>
            </a:r>
            <a:r>
              <a:rPr lang="ru-RU" sz="2800">
                <a:solidFill>
                  <a:srgbClr val="2602BE"/>
                </a:solidFill>
              </a:rPr>
              <a:t>Опыт</a:t>
            </a:r>
            <a:r>
              <a:rPr lang="en-US" sz="2800">
                <a:solidFill>
                  <a:srgbClr val="2602BE"/>
                </a:solidFill>
              </a:rPr>
              <a:t> </a:t>
            </a:r>
            <a:r>
              <a:rPr lang="ru-RU" sz="2800">
                <a:solidFill>
                  <a:srgbClr val="2602BE"/>
                </a:solidFill>
              </a:rPr>
              <a:t>с металлическими опилками</a:t>
            </a:r>
          </a:p>
          <a:p>
            <a:pPr marL="342900" indent="-342900"/>
            <a:r>
              <a:rPr lang="ru-RU">
                <a:solidFill>
                  <a:srgbClr val="003300"/>
                </a:solidFill>
              </a:rPr>
              <a:t>Вопросы: 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Что происходит при приближении</a:t>
            </a:r>
          </a:p>
          <a:p>
            <a:pPr marL="342900" indent="-342900"/>
            <a:r>
              <a:rPr lang="ru-RU"/>
              <a:t>     полосового магнита к стружкам?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А подковообразного? </a:t>
            </a:r>
          </a:p>
          <a:p>
            <a:pPr marL="342900" indent="-342900"/>
            <a:endParaRPr lang="ru-RU"/>
          </a:p>
          <a:p>
            <a:pPr marL="342900" indent="-342900"/>
            <a:r>
              <a:rPr lang="ru-RU">
                <a:solidFill>
                  <a:srgbClr val="336600"/>
                </a:solidFill>
              </a:rPr>
              <a:t>Вывод: </a:t>
            </a:r>
            <a:endParaRPr lang="ru-RU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071563" y="4143375"/>
            <a:ext cx="5403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2602BE"/>
                </a:solidFill>
              </a:rPr>
              <a:t>Стружки выстраиваются по невидимым линиям,</a:t>
            </a:r>
          </a:p>
          <a:p>
            <a:r>
              <a:rPr lang="ru-RU">
                <a:solidFill>
                  <a:srgbClr val="2602BE"/>
                </a:solidFill>
              </a:rPr>
              <a:t>которые называются  МАГНИТНЫЕ ЛИНИИ</a:t>
            </a:r>
          </a:p>
          <a:p>
            <a:r>
              <a:rPr lang="ru-RU">
                <a:solidFill>
                  <a:srgbClr val="2602BE"/>
                </a:solidFill>
              </a:rPr>
              <a:t>и наиболее густо они расположены на полюсах,</a:t>
            </a:r>
          </a:p>
          <a:p>
            <a:r>
              <a:rPr lang="ru-RU">
                <a:solidFill>
                  <a:srgbClr val="2602BE"/>
                </a:solidFill>
              </a:rPr>
              <a:t>там где поле самое сильное</a:t>
            </a:r>
          </a:p>
        </p:txBody>
      </p:sp>
      <p:pic>
        <p:nvPicPr>
          <p:cNvPr id="13317" name="Picture 2" descr="11c-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3357563"/>
            <a:ext cx="952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11c-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1714500"/>
            <a:ext cx="1714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 descr="11c-i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857750"/>
            <a:ext cx="1714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900882" cy="1214446"/>
          </a:xfrm>
        </p:spPr>
        <p:txBody>
          <a:bodyPr>
            <a:noAutofit/>
          </a:bodyPr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ОЙ! А что же у нас с отдыхом?? </a:t>
            </a:r>
            <a:endParaRPr lang="ru-RU" sz="2400" dirty="0">
              <a:solidFill>
                <a:srgbClr val="2602B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7" descr="http://im8-tub.yandex.net/i?id=558535&amp;tov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12858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 descr="http://im3-tub.yandex.net/i?id=7504552&amp;tov=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1928813"/>
            <a:ext cx="142875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3" descr="http://im7-tub.yandex.net/i?id=34621202&amp;tov=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5500688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142875" y="2286000"/>
            <a:ext cx="6500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Стрелка развернулась синим полюсом на север,</a:t>
            </a:r>
            <a:r>
              <a:rPr lang="ru-RU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значит там на самом деле южный полюс и жара!</a:t>
            </a:r>
          </a:p>
          <a:p>
            <a:r>
              <a:rPr lang="ru-RU" sz="240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Решено - еду загорать на север!</a:t>
            </a:r>
          </a:p>
          <a:p>
            <a:endParaRPr lang="ru-RU" sz="2400">
              <a:solidFill>
                <a:srgbClr val="2602B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Ага, некоторым лохматым хорошо, можно и в сугробе загорать, но что-то мне не хочется зимой на север. Может нас компас обманывает или он просто сломался?</a:t>
            </a:r>
          </a:p>
        </p:txBody>
      </p:sp>
      <p:pic>
        <p:nvPicPr>
          <p:cNvPr id="14343" name="Picture 11" descr="http://im6-tub.yandex.net/i?id=66653239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4000500"/>
            <a:ext cx="10287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2357438" y="5500688"/>
            <a:ext cx="39068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же так получилось?</a:t>
            </a:r>
          </a:p>
          <a:p>
            <a:pPr algn="ctr"/>
            <a:r>
              <a:rPr lang="ru-RU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rgbClr val="C00000"/>
                </a:solidFill>
              </a:rPr>
              <a:t>ПОМОГИТЕ НАМ РАЗОБРАТЬСЯ!</a:t>
            </a:r>
          </a:p>
          <a:p>
            <a:pPr algn="ctr"/>
            <a:r>
              <a:rPr lang="ru-RU">
                <a:solidFill>
                  <a:srgbClr val="C00000"/>
                </a:solidFill>
              </a:rPr>
              <a:t> КУДА ПОКАЗЫВАЕТ СТРЕЛКА?</a:t>
            </a:r>
          </a:p>
        </p:txBody>
      </p:sp>
      <p:pic>
        <p:nvPicPr>
          <p:cNvPr id="14345" name="Picture 4" descr="11a-i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0" y="5929313"/>
            <a:ext cx="6143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38" y="1571625"/>
            <a:ext cx="2590800" cy="17145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Магнитное поле Земли</a:t>
            </a:r>
            <a:endParaRPr lang="ru-RU" dirty="0"/>
          </a:p>
        </p:txBody>
      </p:sp>
      <p:pic>
        <p:nvPicPr>
          <p:cNvPr id="15364" name="Рисунок 4" descr="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643063"/>
            <a:ext cx="236696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6" descr="i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311650"/>
            <a:ext cx="25003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1087934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Можно ли получить магнитное поле без постоянного магнита?</a:t>
            </a:r>
            <a:endParaRPr lang="ru-RU" dirty="0"/>
          </a:p>
        </p:txBody>
      </p:sp>
      <p:pic>
        <p:nvPicPr>
          <p:cNvPr id="17411" name="Picture 3" descr="11a-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2143125"/>
            <a:ext cx="214312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571500" y="1857375"/>
            <a:ext cx="54292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solidFill>
                  <a:srgbClr val="0070C0"/>
                </a:solidFill>
              </a:rPr>
              <a:t>3.  </a:t>
            </a:r>
            <a:r>
              <a:rPr lang="ru-RU" sz="2800">
                <a:solidFill>
                  <a:srgbClr val="2602BE"/>
                </a:solidFill>
              </a:rPr>
              <a:t>Опыт</a:t>
            </a:r>
            <a:r>
              <a:rPr lang="en-US" sz="2800">
                <a:solidFill>
                  <a:srgbClr val="2602BE"/>
                </a:solidFill>
              </a:rPr>
              <a:t> </a:t>
            </a:r>
            <a:r>
              <a:rPr lang="ru-RU" sz="2800">
                <a:solidFill>
                  <a:srgbClr val="2602BE"/>
                </a:solidFill>
              </a:rPr>
              <a:t>с проводником с током</a:t>
            </a:r>
          </a:p>
          <a:p>
            <a:pPr marL="342900" indent="-342900"/>
            <a:r>
              <a:rPr lang="ru-RU">
                <a:solidFill>
                  <a:srgbClr val="003300"/>
                </a:solidFill>
              </a:rPr>
              <a:t>Вопросы: 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Что происходит при приближении</a:t>
            </a:r>
          </a:p>
          <a:p>
            <a:pPr marL="342900" indent="-342900"/>
            <a:r>
              <a:rPr lang="ru-RU"/>
              <a:t>     магнитной стрелки к проводнику, по которому течет электрический ток?</a:t>
            </a:r>
          </a:p>
          <a:p>
            <a:pPr marL="342900" indent="-342900">
              <a:buFont typeface="Arial" charset="0"/>
              <a:buChar char="•"/>
            </a:pPr>
            <a:r>
              <a:rPr lang="ru-RU"/>
              <a:t>А при приближении постоянного магнита? </a:t>
            </a:r>
          </a:p>
          <a:p>
            <a:pPr marL="342900" indent="-342900"/>
            <a:endParaRPr lang="ru-RU"/>
          </a:p>
          <a:p>
            <a:pPr marL="342900" indent="-342900"/>
            <a:r>
              <a:rPr lang="ru-RU">
                <a:solidFill>
                  <a:srgbClr val="336600"/>
                </a:solidFill>
              </a:rPr>
              <a:t>Вывод: </a:t>
            </a: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88" y="4429125"/>
            <a:ext cx="4819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2602BE"/>
                </a:solidFill>
              </a:rPr>
              <a:t>вокруг проводников с электрическим током</a:t>
            </a:r>
          </a:p>
          <a:p>
            <a:r>
              <a:rPr lang="ru-RU">
                <a:solidFill>
                  <a:srgbClr val="2602BE"/>
                </a:solidFill>
              </a:rPr>
              <a:t>тоже существует МАГНИТНОЕ ПОЛЕ</a:t>
            </a:r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772400" cy="1014412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Применение магнитных полей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43188"/>
            <a:ext cx="7772400" cy="78581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8436" name="Picture 2" descr="11b-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35718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6" descr="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14313"/>
            <a:ext cx="2833688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11b-i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4000500"/>
            <a:ext cx="4286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" descr="11e-i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13" y="4071938"/>
            <a:ext cx="18764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5"/>
          <p:cNvSpPr>
            <a:spLocks noGrp="1"/>
          </p:cNvSpPr>
          <p:nvPr>
            <p:ph sz="half" idx="4294967295"/>
          </p:nvPr>
        </p:nvSpPr>
        <p:spPr>
          <a:xfrm>
            <a:off x="5172075" y="500063"/>
            <a:ext cx="3971925" cy="61436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1. Ученый, впервые обнаруживший взаимодействие электрического тока и магнитной стрелки.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2. Место магнита, где наблюдаются наиболее сильные магнитные действия.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3. Устройство, работающее на слабых токах, при помощи которого можно управлять электрической цепью с сильными токами.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4. Изобретатель первого в мире телеграфного аппарата, печатающего буквы.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5 и 6. Приборы, совместное пользование которыми позволяет передавать звук на далекие расстояния.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7. Изобретатель электромагнитного телеграфа и азбуки из точек и тире.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8. Ученый, объяснивший намагниченность молекул железа электрическим током.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9. Прибор, служащий для ориентации на местности, основной частью которого является магнитная стрелка.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10. Русский ученый, который изобрел первый электрический телеграф с магнитными стрелками.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11. Одна из основных частей приборов 5 и 6, названных выше.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12. Приемник тока, служащий для превращения электрической энергии в механическую.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300" smtClean="0">
                <a:solidFill>
                  <a:srgbClr val="2602BE"/>
                </a:solidFill>
                <a:latin typeface="Times New Roman" pitchFamily="18" charset="0"/>
                <a:cs typeface="Times New Roman" pitchFamily="18" charset="0"/>
              </a:rPr>
              <a:t>13. Вещество, из которого делают постоянные магниты.</a:t>
            </a:r>
          </a:p>
          <a:p>
            <a:pPr eaLnBrk="1" hangingPunct="1"/>
            <a:endParaRPr lang="ru-RU" sz="12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</p:nvPr>
        </p:nvGraphicFramePr>
        <p:xfrm>
          <a:off x="0" y="1714500"/>
          <a:ext cx="4714882" cy="4101084"/>
        </p:xfrm>
        <a:graphic>
          <a:graphicData uri="http://schemas.openxmlformats.org/drawingml/2006/table">
            <a:tbl>
              <a:tblPr/>
              <a:tblGrid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  <a:gridCol w="277346"/>
              </a:tblGrid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362" marR="183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725" name="TextBox 3"/>
          <p:cNvSpPr txBox="1">
            <a:spLocks noChangeArrowheads="1"/>
          </p:cNvSpPr>
          <p:nvPr/>
        </p:nvSpPr>
        <p:spPr bwMode="auto">
          <a:xfrm>
            <a:off x="1214438" y="428625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2602BE"/>
                </a:solidFill>
              </a:rPr>
              <a:t>Угадай название</a:t>
            </a:r>
            <a:r>
              <a:rPr lang="ru-RU" sz="2800"/>
              <a:t>:</a:t>
            </a:r>
          </a:p>
        </p:txBody>
      </p:sp>
    </p:spTree>
  </p:cSld>
  <p:clrMapOvr>
    <a:masterClrMapping/>
  </p:clrMapOvr>
  <p:transition advClick="0" advTm="10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540</Words>
  <Application>Microsoft Office PowerPoint</Application>
  <PresentationFormat>Экран (4:3)</PresentationFormat>
  <Paragraphs>172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МАГНИТНЫЕ ЯВЛЕНИЯ Составитель презентации Козловская Наталья Васильевна, воспитатель Муниципального Бюджетного  Дошкольного Образовательного  Учреждения  д/с № 72 «Акварель» г. Старый Оскол</vt:lpstr>
      <vt:lpstr>Слайд 2</vt:lpstr>
      <vt:lpstr>Свойства постоянных магнитов:</vt:lpstr>
      <vt:lpstr>Свойства постоянных магнитов:</vt:lpstr>
      <vt:lpstr>ОЙ! А что же у нас с отдыхом?? </vt:lpstr>
      <vt:lpstr>Магнитное поле Земли</vt:lpstr>
      <vt:lpstr>Можно ли получить магнитное поле без постоянного магнита?</vt:lpstr>
      <vt:lpstr>Применение магнитных полей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МАГНИТНЫЕ ЯВЛЕНИЯ Составитель презентации Козловская Наталья Васильевна, воспитатель Муниципального Бюджетного  Дошкольного Образовательного  Учреждения  д/с № 72 «Акварель» г. Старый Оскол</dc:title>
  <cp:lastModifiedBy>Admin</cp:lastModifiedBy>
  <cp:revision>6</cp:revision>
  <dcterms:modified xsi:type="dcterms:W3CDTF">2012-05-28T19:17:03Z</dcterms:modified>
</cp:coreProperties>
</file>