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9" r:id="rId3"/>
    <p:sldId id="352" r:id="rId4"/>
    <p:sldId id="334" r:id="rId5"/>
    <p:sldId id="335" r:id="rId6"/>
    <p:sldId id="351" r:id="rId7"/>
    <p:sldId id="337" r:id="rId8"/>
    <p:sldId id="342" r:id="rId9"/>
    <p:sldId id="356" r:id="rId10"/>
    <p:sldId id="350" r:id="rId11"/>
    <p:sldId id="353" r:id="rId12"/>
    <p:sldId id="369" r:id="rId13"/>
    <p:sldId id="366" r:id="rId14"/>
    <p:sldId id="367" r:id="rId15"/>
    <p:sldId id="368" r:id="rId16"/>
    <p:sldId id="365" r:id="rId17"/>
    <p:sldId id="370" r:id="rId18"/>
    <p:sldId id="372" r:id="rId19"/>
    <p:sldId id="373" r:id="rId20"/>
    <p:sldId id="374" r:id="rId21"/>
    <p:sldId id="357" r:id="rId22"/>
    <p:sldId id="375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339"/>
    <a:srgbClr val="006C3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95" d="100"/>
          <a:sy n="95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8252E-9507-48F6-83AA-7142153B764B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AC1053-9B4A-46C5-8F71-5E604156EB90}">
      <dgm:prSet phldrT="[Текст]"/>
      <dgm:spPr/>
      <dgm:t>
        <a:bodyPr/>
        <a:lstStyle/>
        <a:p>
          <a:r>
            <a:rPr lang="ru-RU" dirty="0" smtClean="0"/>
            <a:t>музеи</a:t>
          </a:r>
          <a:endParaRPr lang="ru-RU" dirty="0"/>
        </a:p>
      </dgm:t>
    </dgm:pt>
    <dgm:pt modelId="{0BBF1221-18FC-45EB-9B71-B8B5826B63DA}" type="parTrans" cxnId="{A3BA5EC8-1B35-4CAC-B92B-C9BF2368F5C7}">
      <dgm:prSet/>
      <dgm:spPr/>
      <dgm:t>
        <a:bodyPr/>
        <a:lstStyle/>
        <a:p>
          <a:endParaRPr lang="ru-RU"/>
        </a:p>
      </dgm:t>
    </dgm:pt>
    <dgm:pt modelId="{41137195-09E1-4683-8859-06B0D44BBD77}" type="sibTrans" cxnId="{A3BA5EC8-1B35-4CAC-B92B-C9BF2368F5C7}">
      <dgm:prSet/>
      <dgm:spPr/>
      <dgm:t>
        <a:bodyPr/>
        <a:lstStyle/>
        <a:p>
          <a:endParaRPr lang="ru-RU"/>
        </a:p>
      </dgm:t>
    </dgm:pt>
    <dgm:pt modelId="{101701E0-840C-4E8C-A029-B4C34ED3C967}">
      <dgm:prSet phldrT="[Текст]"/>
      <dgm:spPr/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513312F0-987A-43EC-BA95-394E132A9097}" type="parTrans" cxnId="{A1B2124A-3A0D-45D4-9F63-89F6E9982EE0}">
      <dgm:prSet/>
      <dgm:spPr/>
      <dgm:t>
        <a:bodyPr/>
        <a:lstStyle/>
        <a:p>
          <a:endParaRPr lang="ru-RU"/>
        </a:p>
      </dgm:t>
    </dgm:pt>
    <dgm:pt modelId="{8FF79499-E7BF-4027-83B4-7D1BFA5337BA}" type="sibTrans" cxnId="{A1B2124A-3A0D-45D4-9F63-89F6E9982EE0}">
      <dgm:prSet/>
      <dgm:spPr/>
      <dgm:t>
        <a:bodyPr/>
        <a:lstStyle/>
        <a:p>
          <a:endParaRPr lang="ru-RU"/>
        </a:p>
      </dgm:t>
    </dgm:pt>
    <dgm:pt modelId="{C00B0005-D9AD-49FC-B3A5-F0F37F89817C}">
      <dgm:prSet phldrT="[Текст]"/>
      <dgm:spPr/>
      <dgm:t>
        <a:bodyPr/>
        <a:lstStyle/>
        <a:p>
          <a:r>
            <a:rPr lang="ru-RU" dirty="0" smtClean="0"/>
            <a:t>детский сад</a:t>
          </a:r>
          <a:endParaRPr lang="ru-RU" dirty="0"/>
        </a:p>
      </dgm:t>
    </dgm:pt>
    <dgm:pt modelId="{5A35C487-BEA1-4B3B-9318-F8A56187C555}" type="parTrans" cxnId="{EB96B5A7-80C1-4083-AFF0-2E8E0DFFCF4E}">
      <dgm:prSet/>
      <dgm:spPr/>
      <dgm:t>
        <a:bodyPr/>
        <a:lstStyle/>
        <a:p>
          <a:endParaRPr lang="ru-RU"/>
        </a:p>
      </dgm:t>
    </dgm:pt>
    <dgm:pt modelId="{0C201725-98A6-4A28-A650-66332096CDD7}" type="sibTrans" cxnId="{EB96B5A7-80C1-4083-AFF0-2E8E0DFFCF4E}">
      <dgm:prSet/>
      <dgm:spPr/>
      <dgm:t>
        <a:bodyPr/>
        <a:lstStyle/>
        <a:p>
          <a:endParaRPr lang="ru-RU"/>
        </a:p>
      </dgm:t>
    </dgm:pt>
    <dgm:pt modelId="{60716BDB-7426-4912-9D36-E44EA6213C72}" type="pres">
      <dgm:prSet presAssocID="{1D18252E-9507-48F6-83AA-7142153B76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4AB7A-524D-4DBA-8D60-B09CFEACBED6}" type="pres">
      <dgm:prSet presAssocID="{BFAC1053-9B4A-46C5-8F71-5E604156EB90}" presName="node" presStyleLbl="node1" presStyleIdx="0" presStyleCnt="3" custRadScaleRad="98482" custRadScaleInc="-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D857-8061-4188-8857-283CC4723524}" type="pres">
      <dgm:prSet presAssocID="{41137195-09E1-4683-8859-06B0D44BBD7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6F9580D-5BA8-4056-AACB-3F3A4B4D1AFD}" type="pres">
      <dgm:prSet presAssocID="{41137195-09E1-4683-8859-06B0D44BBD7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3253DDC-6570-4F7B-B3C8-4936F2B1580F}" type="pres">
      <dgm:prSet presAssocID="{101701E0-840C-4E8C-A029-B4C34ED3C9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43FF9-872A-4977-A282-43359971DD74}" type="pres">
      <dgm:prSet presAssocID="{8FF79499-E7BF-4027-83B4-7D1BFA5337B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BD2DB52-93E2-40A3-B973-8A5B10C5B8A4}" type="pres">
      <dgm:prSet presAssocID="{8FF79499-E7BF-4027-83B4-7D1BFA5337B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D8EB698-BED6-4CD6-AF03-764893EE3EFA}" type="pres">
      <dgm:prSet presAssocID="{C00B0005-D9AD-49FC-B3A5-F0F37F8981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E7FDF-F0B1-4AD4-82B9-E9A15919FAEE}" type="pres">
      <dgm:prSet presAssocID="{0C201725-98A6-4A28-A650-66332096CDD7}" presName="sibTrans" presStyleLbl="sibTrans2D1" presStyleIdx="2" presStyleCnt="3" custLinFactNeighborX="2367" custLinFactNeighborY="-5400"/>
      <dgm:spPr/>
      <dgm:t>
        <a:bodyPr/>
        <a:lstStyle/>
        <a:p>
          <a:endParaRPr lang="ru-RU"/>
        </a:p>
      </dgm:t>
    </dgm:pt>
    <dgm:pt modelId="{3C2D20B5-25CC-44F5-887D-AD813E00E03F}" type="pres">
      <dgm:prSet presAssocID="{0C201725-98A6-4A28-A650-66332096CDD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8B19C68-6446-4D1F-B436-096B1743061F}" type="presOf" srcId="{BFAC1053-9B4A-46C5-8F71-5E604156EB90}" destId="{F9B4AB7A-524D-4DBA-8D60-B09CFEACBED6}" srcOrd="0" destOrd="0" presId="urn:microsoft.com/office/officeart/2005/8/layout/cycle7"/>
    <dgm:cxn modelId="{A6B25A1D-DD5E-466C-A86D-62A51AD5C957}" type="presOf" srcId="{0C201725-98A6-4A28-A650-66332096CDD7}" destId="{3C2D20B5-25CC-44F5-887D-AD813E00E03F}" srcOrd="1" destOrd="0" presId="urn:microsoft.com/office/officeart/2005/8/layout/cycle7"/>
    <dgm:cxn modelId="{7DC9A7E0-217C-413A-B86F-967BF7A1A138}" type="presOf" srcId="{41137195-09E1-4683-8859-06B0D44BBD77}" destId="{4CC8D857-8061-4188-8857-283CC4723524}" srcOrd="0" destOrd="0" presId="urn:microsoft.com/office/officeart/2005/8/layout/cycle7"/>
    <dgm:cxn modelId="{0DB65F8F-8454-4694-89CA-E4EAD76EAF68}" type="presOf" srcId="{1D18252E-9507-48F6-83AA-7142153B764B}" destId="{60716BDB-7426-4912-9D36-E44EA6213C72}" srcOrd="0" destOrd="0" presId="urn:microsoft.com/office/officeart/2005/8/layout/cycle7"/>
    <dgm:cxn modelId="{A3BA5EC8-1B35-4CAC-B92B-C9BF2368F5C7}" srcId="{1D18252E-9507-48F6-83AA-7142153B764B}" destId="{BFAC1053-9B4A-46C5-8F71-5E604156EB90}" srcOrd="0" destOrd="0" parTransId="{0BBF1221-18FC-45EB-9B71-B8B5826B63DA}" sibTransId="{41137195-09E1-4683-8859-06B0D44BBD77}"/>
    <dgm:cxn modelId="{71350B4F-4551-4C5F-8B63-8F8846FFCE37}" type="presOf" srcId="{C00B0005-D9AD-49FC-B3A5-F0F37F89817C}" destId="{8D8EB698-BED6-4CD6-AF03-764893EE3EFA}" srcOrd="0" destOrd="0" presId="urn:microsoft.com/office/officeart/2005/8/layout/cycle7"/>
    <dgm:cxn modelId="{63461480-9A60-4DBB-82C4-E7A9617BB1C8}" type="presOf" srcId="{8FF79499-E7BF-4027-83B4-7D1BFA5337BA}" destId="{3BD2DB52-93E2-40A3-B973-8A5B10C5B8A4}" srcOrd="1" destOrd="0" presId="urn:microsoft.com/office/officeart/2005/8/layout/cycle7"/>
    <dgm:cxn modelId="{107B2A8B-EAEE-412E-B33B-A1A17994FC8F}" type="presOf" srcId="{8FF79499-E7BF-4027-83B4-7D1BFA5337BA}" destId="{74743FF9-872A-4977-A282-43359971DD74}" srcOrd="0" destOrd="0" presId="urn:microsoft.com/office/officeart/2005/8/layout/cycle7"/>
    <dgm:cxn modelId="{332AA348-04C4-42C5-9843-506BFFE212D0}" type="presOf" srcId="{0C201725-98A6-4A28-A650-66332096CDD7}" destId="{FADE7FDF-F0B1-4AD4-82B9-E9A15919FAEE}" srcOrd="0" destOrd="0" presId="urn:microsoft.com/office/officeart/2005/8/layout/cycle7"/>
    <dgm:cxn modelId="{DBB56F70-2333-43EF-964F-B49183BD3CA7}" type="presOf" srcId="{101701E0-840C-4E8C-A029-B4C34ED3C967}" destId="{23253DDC-6570-4F7B-B3C8-4936F2B1580F}" srcOrd="0" destOrd="0" presId="urn:microsoft.com/office/officeart/2005/8/layout/cycle7"/>
    <dgm:cxn modelId="{EB96B5A7-80C1-4083-AFF0-2E8E0DFFCF4E}" srcId="{1D18252E-9507-48F6-83AA-7142153B764B}" destId="{C00B0005-D9AD-49FC-B3A5-F0F37F89817C}" srcOrd="2" destOrd="0" parTransId="{5A35C487-BEA1-4B3B-9318-F8A56187C555}" sibTransId="{0C201725-98A6-4A28-A650-66332096CDD7}"/>
    <dgm:cxn modelId="{A1B2124A-3A0D-45D4-9F63-89F6E9982EE0}" srcId="{1D18252E-9507-48F6-83AA-7142153B764B}" destId="{101701E0-840C-4E8C-A029-B4C34ED3C967}" srcOrd="1" destOrd="0" parTransId="{513312F0-987A-43EC-BA95-394E132A9097}" sibTransId="{8FF79499-E7BF-4027-83B4-7D1BFA5337BA}"/>
    <dgm:cxn modelId="{3287218B-0873-4852-A09A-EA7A52F5FC2C}" type="presOf" srcId="{41137195-09E1-4683-8859-06B0D44BBD77}" destId="{06F9580D-5BA8-4056-AACB-3F3A4B4D1AFD}" srcOrd="1" destOrd="0" presId="urn:microsoft.com/office/officeart/2005/8/layout/cycle7"/>
    <dgm:cxn modelId="{FE453DF4-B849-4624-8D2B-CF0769CC213F}" type="presParOf" srcId="{60716BDB-7426-4912-9D36-E44EA6213C72}" destId="{F9B4AB7A-524D-4DBA-8D60-B09CFEACBED6}" srcOrd="0" destOrd="0" presId="urn:microsoft.com/office/officeart/2005/8/layout/cycle7"/>
    <dgm:cxn modelId="{EF65DCF6-5605-42C6-B3C9-5B9033CB2CA0}" type="presParOf" srcId="{60716BDB-7426-4912-9D36-E44EA6213C72}" destId="{4CC8D857-8061-4188-8857-283CC4723524}" srcOrd="1" destOrd="0" presId="urn:microsoft.com/office/officeart/2005/8/layout/cycle7"/>
    <dgm:cxn modelId="{E9D9DD87-DB58-4DDD-9C62-9F77E014DC3F}" type="presParOf" srcId="{4CC8D857-8061-4188-8857-283CC4723524}" destId="{06F9580D-5BA8-4056-AACB-3F3A4B4D1AFD}" srcOrd="0" destOrd="0" presId="urn:microsoft.com/office/officeart/2005/8/layout/cycle7"/>
    <dgm:cxn modelId="{3EEB2EB4-0432-4E19-B847-E94B032572AD}" type="presParOf" srcId="{60716BDB-7426-4912-9D36-E44EA6213C72}" destId="{23253DDC-6570-4F7B-B3C8-4936F2B1580F}" srcOrd="2" destOrd="0" presId="urn:microsoft.com/office/officeart/2005/8/layout/cycle7"/>
    <dgm:cxn modelId="{BBD9B599-5A3A-426D-AA69-E9DEBF3F55F5}" type="presParOf" srcId="{60716BDB-7426-4912-9D36-E44EA6213C72}" destId="{74743FF9-872A-4977-A282-43359971DD74}" srcOrd="3" destOrd="0" presId="urn:microsoft.com/office/officeart/2005/8/layout/cycle7"/>
    <dgm:cxn modelId="{333E281A-87CC-454A-AC81-047A70A4EBB5}" type="presParOf" srcId="{74743FF9-872A-4977-A282-43359971DD74}" destId="{3BD2DB52-93E2-40A3-B973-8A5B10C5B8A4}" srcOrd="0" destOrd="0" presId="urn:microsoft.com/office/officeart/2005/8/layout/cycle7"/>
    <dgm:cxn modelId="{51A777A7-25FA-4E87-B128-F1BD9D439438}" type="presParOf" srcId="{60716BDB-7426-4912-9D36-E44EA6213C72}" destId="{8D8EB698-BED6-4CD6-AF03-764893EE3EFA}" srcOrd="4" destOrd="0" presId="urn:microsoft.com/office/officeart/2005/8/layout/cycle7"/>
    <dgm:cxn modelId="{9850AAB3-DDD3-4681-B773-F0DCB35CF43F}" type="presParOf" srcId="{60716BDB-7426-4912-9D36-E44EA6213C72}" destId="{FADE7FDF-F0B1-4AD4-82B9-E9A15919FAEE}" srcOrd="5" destOrd="0" presId="urn:microsoft.com/office/officeart/2005/8/layout/cycle7"/>
    <dgm:cxn modelId="{E36D8823-E661-41E0-89E3-6C7B28772FE7}" type="presParOf" srcId="{FADE7FDF-F0B1-4AD4-82B9-E9A15919FAEE}" destId="{3C2D20B5-25CC-44F5-887D-AD813E00E03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4AB7A-524D-4DBA-8D60-B09CFEACBED6}">
      <dsp:nvSpPr>
        <dsp:cNvPr id="0" name=""/>
        <dsp:cNvSpPr/>
      </dsp:nvSpPr>
      <dsp:spPr>
        <a:xfrm>
          <a:off x="1808867" y="21782"/>
          <a:ext cx="1460822" cy="730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музеи</a:t>
          </a:r>
          <a:endParaRPr lang="ru-RU" sz="1900" kern="1200" dirty="0"/>
        </a:p>
      </dsp:txBody>
      <dsp:txXfrm>
        <a:off x="1830260" y="43175"/>
        <a:ext cx="1418036" cy="687625"/>
      </dsp:txXfrm>
    </dsp:sp>
    <dsp:sp modelId="{4CC8D857-8061-4188-8857-283CC4723524}">
      <dsp:nvSpPr>
        <dsp:cNvPr id="0" name=""/>
        <dsp:cNvSpPr/>
      </dsp:nvSpPr>
      <dsp:spPr>
        <a:xfrm rot="3568162">
          <a:off x="2768698" y="1292475"/>
          <a:ext cx="759980" cy="2556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45391" y="1343604"/>
        <a:ext cx="606594" cy="153385"/>
      </dsp:txXfrm>
    </dsp:sp>
    <dsp:sp modelId="{23253DDC-6570-4F7B-B3C8-4936F2B1580F}">
      <dsp:nvSpPr>
        <dsp:cNvPr id="0" name=""/>
        <dsp:cNvSpPr/>
      </dsp:nvSpPr>
      <dsp:spPr>
        <a:xfrm>
          <a:off x="3027687" y="2088400"/>
          <a:ext cx="1460822" cy="73041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семья</a:t>
          </a:r>
          <a:endParaRPr lang="ru-RU" sz="1900" kern="1200" dirty="0"/>
        </a:p>
      </dsp:txBody>
      <dsp:txXfrm>
        <a:off x="3049080" y="2109793"/>
        <a:ext cx="1418036" cy="687625"/>
      </dsp:txXfrm>
    </dsp:sp>
    <dsp:sp modelId="{74743FF9-872A-4977-A282-43359971DD74}">
      <dsp:nvSpPr>
        <dsp:cNvPr id="0" name=""/>
        <dsp:cNvSpPr/>
      </dsp:nvSpPr>
      <dsp:spPr>
        <a:xfrm rot="10800000">
          <a:off x="2172709" y="2325783"/>
          <a:ext cx="759980" cy="2556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249402" y="2376912"/>
        <a:ext cx="606594" cy="153385"/>
      </dsp:txXfrm>
    </dsp:sp>
    <dsp:sp modelId="{8D8EB698-BED6-4CD6-AF03-764893EE3EFA}">
      <dsp:nvSpPr>
        <dsp:cNvPr id="0" name=""/>
        <dsp:cNvSpPr/>
      </dsp:nvSpPr>
      <dsp:spPr>
        <a:xfrm>
          <a:off x="616890" y="2088400"/>
          <a:ext cx="1460822" cy="73041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детский сад</a:t>
          </a:r>
          <a:endParaRPr lang="ru-RU" sz="1900" kern="1200" dirty="0"/>
        </a:p>
      </dsp:txBody>
      <dsp:txXfrm>
        <a:off x="638283" y="2109793"/>
        <a:ext cx="1418036" cy="687625"/>
      </dsp:txXfrm>
    </dsp:sp>
    <dsp:sp modelId="{FADE7FDF-F0B1-4AD4-82B9-E9A15919FAEE}">
      <dsp:nvSpPr>
        <dsp:cNvPr id="0" name=""/>
        <dsp:cNvSpPr/>
      </dsp:nvSpPr>
      <dsp:spPr>
        <a:xfrm rot="17998522">
          <a:off x="1581288" y="1278670"/>
          <a:ext cx="759980" cy="2556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657981" y="1329799"/>
        <a:ext cx="606594" cy="153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6D0F8-116C-4817-89D8-E8EA7FA43C1F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D02-DEEC-4408-B014-51DEA444B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8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24400"/>
            <a:ext cx="7162800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«КОШКИН ДОМ»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257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Андреева Т.И.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533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8 «Ягодка»</a:t>
            </a:r>
            <a:endParaRPr lang="ru-RU" dirty="0"/>
          </a:p>
        </p:txBody>
      </p:sp>
      <p:pic>
        <p:nvPicPr>
          <p:cNvPr id="2051" name="Рисунок 1" descr="C:\Мои документы\Мои рисунки\KOTYATA\2.JPG"/>
          <p:cNvPicPr>
            <a:picLocks noChangeAspect="1" noChangeArrowheads="1"/>
          </p:cNvPicPr>
          <p:nvPr/>
        </p:nvPicPr>
        <p:blipFill>
          <a:blip r:embed="rId2" cstate="print"/>
          <a:srcRect l="15942" t="6789" r="8136" b="31213"/>
          <a:stretch>
            <a:fillRect/>
          </a:stretch>
        </p:blipFill>
        <p:spPr bwMode="auto">
          <a:xfrm>
            <a:off x="6553200" y="5638800"/>
            <a:ext cx="1905000" cy="81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ноут\Pictures\Новая папка (3)\DSC0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295400"/>
            <a:ext cx="4470400" cy="3352800"/>
          </a:xfrm>
          <a:prstGeom prst="rect">
            <a:avLst/>
          </a:prstGeom>
          <a:noFill/>
          <a:ln w="1016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мини-музея</a:t>
            </a:r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0200" y="1600200"/>
            <a:ext cx="6858000" cy="129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экспонаты собраны в соответствии с возрастом детей.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Коллекция мини-музея располагается в доступном для детей месте.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оут\Pictures\Новая папка (3)\DSC0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61" y="2754096"/>
            <a:ext cx="1943245" cy="1457434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оут\Pictures\Новая папка (3)\DSC0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56411"/>
            <a:ext cx="2203740" cy="1652805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оут\Pictures\Новая папка (3)\DSC0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0393" y="3549109"/>
            <a:ext cx="1766455" cy="1324841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оут\Pictures\Новая папка (3)\DSC00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1374" y="4689908"/>
            <a:ext cx="1917700" cy="1438275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Паспортные данные мини-музея</a:t>
            </a:r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81200" y="838200"/>
            <a:ext cx="6248400" cy="4572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знакомство детей с ролью кошки в жизни человека;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заботливого отношения к животному миру;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у дошкольников навыков исследовательского поведения.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интерес к познавательной деятельности.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творчество,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любознательность участников проекта.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Расширять знания детей об особенностях внешнего вида, о жизненных проявлениях, повадках и условиях содержания домашних животных.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Совершенствовать знания детей о безопасном поведении с животными.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заботливое и ответственное отношение к домашним животным.</a:t>
            </a:r>
          </a:p>
        </p:txBody>
      </p:sp>
      <p:pic>
        <p:nvPicPr>
          <p:cNvPr id="5" name="Рисунок 1" descr="C:\Мои документы\Мои рисунки\KOTYATA\2.JPG"/>
          <p:cNvPicPr>
            <a:picLocks noChangeAspect="1" noChangeArrowheads="1"/>
          </p:cNvPicPr>
          <p:nvPr/>
        </p:nvPicPr>
        <p:blipFill>
          <a:blip r:embed="rId2" cstate="print"/>
          <a:srcRect l="15942" t="6789" r="8136" b="31213"/>
          <a:stretch>
            <a:fillRect/>
          </a:stretch>
        </p:blipFill>
        <p:spPr bwMode="auto">
          <a:xfrm>
            <a:off x="6553200" y="5715000"/>
            <a:ext cx="1905000" cy="81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Паспортные данные мини-музея</a:t>
            </a:r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6400" y="990600"/>
            <a:ext cx="6553200" cy="4953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основе работы с детьми по проекту, лежат  принципы, направленные на личностно-ориентированный подход к обучению и воспитанию: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1.Принцип развивающего взаимодействия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педагога (в том числе родителей) и ребенка, как содействия развитию другого и тем самым способствующего саморазвитию.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2.Принцип развивающего обучения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заключается в правильном определении ведущих целей обучения: познавательной, развивающей, воспитательной. Этот принцип предполагает разработку творческих заданий, не имеющих однозначного решения. Детей учат думать, рассуждать, делается акцент на возможности и необходимости вариативных путей решения задач: стимулируют к творческим поискам и находкам, развивают наблюдательность.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3.Принцип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сотрудничества, партнерства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предполагает уважительное отношение к мнению ребенка, поддержку его инициативы, видение в ребенке целенаправленного партнера.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4.Принцип дифференциации, учета индивидуальности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направлен на обеспечение оптимальных условий для самореализации каждого воспитанника в процессе освоения познавательной деятельности, с учетом накопленного им индивидуального опыта, особенностями его эмоциональной и познавательной сферы.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Паспортные данные мини-музея</a:t>
            </a:r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47800" y="1219200"/>
            <a:ext cx="7239000" cy="4572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Формы работы по проекту.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работа с детьми: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1.Чтение и рассматривание  художественной литературы, энциклопедий.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2.Проведение дидактических, словесных, сюжетно-ролевых игр с детьми.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3.Инсценировки сказок, этюдов.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4.Проведение игровых занятий.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Пополнение  предметно - развивающей среды группы.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работа с родителями: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1.Проведение  творческих гостиных;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.Выполнение творческих заданий.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Изготовление масок кошек для театра;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Оформление фотовыставок и альбомов домашних животных.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март-апрель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воспитатели, дети, родители.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Паспортные данные мини-музея</a:t>
            </a:r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990600"/>
            <a:ext cx="7239000" cy="5029200"/>
          </a:xfrm>
        </p:spPr>
        <p:txBody>
          <a:bodyPr>
            <a:normAutofit fontScale="25000" lnSpcReduction="20000"/>
          </a:bodyPr>
          <a:lstStyle/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1 этап – организационный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1.Выявить уровень знаний детей о животном мире и умение применять эти знания на практике.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2.Создать мотивационную основу для активного участия детей и родителей в проекте.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педагога с детьми: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.Просмотр документального фильма «Необычные истории».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выявить уровень знаний детей о кошках, отношение к животным.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привлечь внимание детей к разнообразию пород кошек и их способности оказывать помощь людям.</a:t>
            </a:r>
          </a:p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Предметно-развивающая среда: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1.Наборы открыток «Жизнь кошек». 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2.Выставка детских рисунков «Мое любимое животное»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определить потребность в получении знаний о кошках, расширении кругозора детей.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-выявить отношение детей к домашним животным.</a:t>
            </a:r>
          </a:p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1.Консультации для родителей.  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нформировать родителей о том, какую пользу приносит домашний питомец в развитии эмоциональных качеств, трудолюбия, сдержанности ребенка.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ознакомить и обсудить задачи и план мероприятий по проекту.</a:t>
            </a: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Паспортные данные мини-музея</a:t>
            </a:r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52600" y="685800"/>
            <a:ext cx="6553200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2 этап – основной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1.Реализовать в работе с детьми комплекс мероприятий, направленный на развитие познавательных способностей и поисковую активность детей.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2.Создать единый детско-взрослый коллектив.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Примечание.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Наша задача – воспитать детей так, чтобы они жили в мире с нашими  верными и преданными четвероногими друзьями, были заботливыми хозяевами, которые не посмеют выбросить надоевшую «живую игрушку».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Оформление мини-музея: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 музейные экспонаты собраны в соответствии с возрастом детей. Коллекции мини-музея располагаются на полках стенки в групповой комнате.  Например, коллекции игрушек-кошек (мягких, резиновых, пластмассовых) располагаются на нижней полке стенки, поэтому всегда доступны для детских игр. Коллекция фигурок из различных материалов (слоеное тесто, масса для лепки, пряжа, крупа), картины в рамках стоят на верхней полке в целях безопасности и используются при работе с детьми только совместно с воспитателем. На нижней полке представлена детская литература, подборки картинок  о кошках, дидактические игры  с фотографиями кошек.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</a:p>
        </p:txBody>
      </p:sp>
      <p:pic>
        <p:nvPicPr>
          <p:cNvPr id="7170" name="Picture 2" descr="C:\Users\ноут\Pictures\Новая папка (3)\DSC00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80" r="4622"/>
          <a:stretch/>
        </p:blipFill>
        <p:spPr bwMode="auto">
          <a:xfrm rot="5400000">
            <a:off x="1614889" y="1230490"/>
            <a:ext cx="2713819" cy="2400300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оут\Pictures\Новая папка (3)\DSC0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85" y="1066802"/>
            <a:ext cx="2723616" cy="2042712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оут\Pictures\Новая папка (3)\DSC00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2500" r="20738"/>
          <a:stretch/>
        </p:blipFill>
        <p:spPr bwMode="auto">
          <a:xfrm rot="5400000">
            <a:off x="3880369" y="3511031"/>
            <a:ext cx="2674590" cy="2358129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81196"/>
              </p:ext>
            </p:extLst>
          </p:nvPr>
        </p:nvGraphicFramePr>
        <p:xfrm>
          <a:off x="1676400" y="1600200"/>
          <a:ext cx="6777037" cy="4114801"/>
        </p:xfrm>
        <a:graphic>
          <a:graphicData uri="http://schemas.openxmlformats.org/drawingml/2006/table">
            <a:tbl>
              <a:tblPr firstRow="1" firstCol="1" bandRow="1"/>
              <a:tblGrid>
                <a:gridCol w="483955"/>
                <a:gridCol w="1816081"/>
                <a:gridCol w="1596553"/>
                <a:gridCol w="1131446"/>
                <a:gridCol w="1749002"/>
              </a:tblGrid>
              <a:tr h="436494">
                <a:tc>
                  <a:txBody>
                    <a:bodyPr/>
                    <a:lstStyle/>
                    <a:p>
                      <a:pPr marR="260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этапа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работы</a:t>
                      </a:r>
                      <a:endParaRPr lang="ru-RU" sz="12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реализации</a:t>
                      </a:r>
                      <a:endParaRPr lang="ru-RU" sz="12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2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1297886"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Подготовительный этап.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Родительское собрание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</a:t>
                      </a:r>
                    </a:p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НЕДЕЛЯ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54000"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1.Определение темы и названия музея.</a:t>
                      </a:r>
                      <a:b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Выбор места для размещения. </a:t>
                      </a:r>
                      <a:b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Выбор инициативной группы.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1513232"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Практический этап.</a:t>
                      </a:r>
                      <a:endParaRPr lang="ru-RU" sz="12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Сбор экспонатов.</a:t>
                      </a:r>
                      <a:b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2.Оформление выставки.</a:t>
                      </a:r>
                      <a:b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3.Индивидуальная работа с детьми.</a:t>
                      </a:r>
                      <a:b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Проведение экскурсий.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</a:t>
                      </a:r>
                    </a:p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3-4 НЕДЕЛЯ-АПРЕЛЬ </a:t>
                      </a:r>
                    </a:p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1-3 НЕДЕЛЯ 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54000"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Создания мини-музея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«Кошкин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дом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867189"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Подведение итогов</a:t>
                      </a:r>
                      <a:endParaRPr lang="ru-RU" sz="12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Заседание инициативной группы.</a:t>
                      </a:r>
                      <a:endParaRPr lang="ru-RU" sz="1200" i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 </a:t>
                      </a:r>
                    </a:p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НЕДЕЛЯ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Альбом «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Мини-музей» «Кошкин дом».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Выставка экспонатов мини-музея</a:t>
                      </a:r>
                      <a:endParaRPr lang="ru-RU" sz="12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2000" y="4572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 ПО СОЗДАНИЮ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МИНИ-МУЗЕЯ «КОШКИН ДОМ»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5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Разделы мини-музея,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использования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1436331"/>
            <a:ext cx="6781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«Мягкие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игрушки-кошки»,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«Резиновые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игрушки-кошки»,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«Пластмассовые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игрушки-кошки».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Экспонаты данных коллекций находятся в свободном доступе у детей и используются ими для сюжетно-ролевых игр, для театральной деятельности. Кроме того,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игрушки-кошки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разных материалов могут использоваться для классификаций, а значит, быть основанием для создания новых коллекций, например: «Взрослые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кошки»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«Котята».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Игрушки могут быть использованы в процессе непосредственно образовательной деятельности, конкретно в образовательных областях «Познание», «Коммуникация», «Художественное творчество»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«Сами своими руками»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экспонаты данной коллекции выполнены детьми, родителями, воспитателями. Экспонаты могут быть применены в процессе организации непосредственно образовательной деятельности в образовательных областях «Социализация», «Познание», «Художественное творчество», «Чтение художественной литературы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9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685800"/>
            <a:ext cx="678180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9535" algn="just"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«Галерея»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оформлена в виде небольших полотен в рамках, где расположены детские рисунки, аппликации. Фотографии после некоторого времени переносятся с полотна в фотоальбом. Экспонаты галереи могут быть использованы в процессе непосредственно образовательной деятельности в образовательных областях «Художественное творчество», «Коммуникация».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marR="89535" algn="just"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Библиотека»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Здесь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собраны загадки, стихи и авторские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произведения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кошках,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которые могут быть использованы как в непосредственно образовательной деятельности, так и в самостоятельной игровой деятельности детей.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marR="89535" algn="just"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Игротека»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атрибуты для игр расположены на низкой полке. Дети могут использовать их самостоятельно в процессе самостоятельной игровой деятельности или вместе с педагогом в процессе непосредственно образовательной деятельности.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5562600"/>
            <a:ext cx="2060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99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533400"/>
            <a:ext cx="8229600" cy="8382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Руководители мини-музея: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325" y="4371997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Андреева Т.И.,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Высшее образование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Стаж 8лет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4" t="4183" r="6170"/>
          <a:stretch/>
        </p:blipFill>
        <p:spPr bwMode="auto">
          <a:xfrm>
            <a:off x="3810000" y="1676400"/>
            <a:ext cx="2031651" cy="2539563"/>
          </a:xfrm>
          <a:prstGeom prst="rect">
            <a:avLst/>
          </a:prstGeom>
          <a:noFill/>
          <a:ln w="101600">
            <a:solidFill>
              <a:srgbClr val="7BD33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Тематический план занятий в мини-музее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32063"/>
              </p:ext>
            </p:extLst>
          </p:nvPr>
        </p:nvGraphicFramePr>
        <p:xfrm>
          <a:off x="1828800" y="914400"/>
          <a:ext cx="6553200" cy="4345113"/>
        </p:xfrm>
        <a:graphic>
          <a:graphicData uri="http://schemas.openxmlformats.org/drawingml/2006/table">
            <a:tbl>
              <a:tblPr firstRow="1" firstCol="1" bandRow="1"/>
              <a:tblGrid>
                <a:gridCol w="418008"/>
                <a:gridCol w="2096592"/>
                <a:gridCol w="990600"/>
                <a:gridCol w="3048000"/>
              </a:tblGrid>
              <a:tr h="20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цикла занятий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область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 занятия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3890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Семья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кошек (</a:t>
                      </a:r>
                      <a:r>
                        <a:rPr lang="ru-RU" sz="9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пластилин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Познание, коммуника-ция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представления о частях тела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кошки, 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закреплять знания о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кошке, 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о домашнем животном, как о друге человека.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4077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Картина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«Кошечка» (зерна 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риса и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гречихи), «Барон» (пластилин, гречиха)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представления о различных способах создания картины, учить выполнять картину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«Кошечка» 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посредством использования зерен различных видов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крупы.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4077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Вязаный</a:t>
                      </a:r>
                      <a:r>
                        <a:rPr lang="ru-RU" sz="9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кот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«Рыжик», 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Картина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«Мурка</a:t>
                      </a:r>
                      <a:r>
                        <a:rPr lang="ru-RU" sz="9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Барбос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(аппликация), Семья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кошек (</a:t>
                      </a:r>
                      <a:r>
                        <a:rPr lang="ru-RU" sz="9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пластилин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понятия о различных породах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кошек, 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умение выявлять их отличительные черты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Картина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«Кисонька -</a:t>
                      </a:r>
                      <a:r>
                        <a:rPr lang="ru-RU" sz="9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Мурысонька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творческое начало, учить применять различные способы рисования (карандашами,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акварельными</a:t>
                      </a:r>
                      <a:r>
                        <a:rPr lang="ru-RU" sz="9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красками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Картина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«Мурка</a:t>
                      </a:r>
                      <a:r>
                        <a:rPr lang="ru-RU" sz="9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Барбос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9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«Семья рыжиков»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(аппликация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Учить аккуратному выполнению аппликации, развивать </a:t>
                      </a:r>
                      <a:r>
                        <a:rPr lang="ru-RU" sz="900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творческость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воспитывать усидчивость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работе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5594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Картина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90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Бамсик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(вышивка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), «Барон» (пластилин, крупа)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представления о различных способах выполнения поделки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Картина «</a:t>
                      </a:r>
                      <a:r>
                        <a:rPr lang="ru-RU" sz="90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Мурятки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ребятки» (соленое тесто)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Коммуника-ция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умение составлять, придумывать рассказ, развивать активный словарный запас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«Кот Васька - Рыболов» (пластилин)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Художест-венное творчество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Учить пользоваться стекой в процессе лепки, правильно подбирать цвета, развивать воображение, мелкую моторику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Статуэтки</a:t>
                      </a:r>
                      <a:r>
                        <a:rPr lang="ru-RU" sz="9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«Кошечки»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Коммуника-ция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умение составлять, придумывать рассказ, развивать активный словарный запас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  <a:tr h="2038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Итоговая выставка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мониторинга. Составление плана на </a:t>
                      </a:r>
                      <a:r>
                        <a:rPr lang="ru-RU" sz="9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новый 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3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610600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Перспектива развития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мини-музея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28800" y="1754088"/>
            <a:ext cx="3200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детской литературы,  детских мультфильмов и наглядного материала.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экскурсий для других групп детского сада.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базе мини-музея или с использованием его коллекций можно проводить занятия по разным видам деятельности.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ноут\Pictures\Новая папка (3)\DSC0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3924" y="2276475"/>
            <a:ext cx="3581401" cy="2686051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ут\Pictures\Новая папка (3)\DSC0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r="14011" b="16117"/>
          <a:stretch/>
        </p:blipFill>
        <p:spPr bwMode="auto">
          <a:xfrm>
            <a:off x="1219200" y="1119441"/>
            <a:ext cx="1911928" cy="1586345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оут\Pictures\Новая папка (3)\DSC0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6"/>
          <a:stretch/>
        </p:blipFill>
        <p:spPr bwMode="auto">
          <a:xfrm rot="5400000">
            <a:off x="6556086" y="1133750"/>
            <a:ext cx="1835727" cy="1703024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оут\Pictures\Новая папка (3)\DSC0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7684" y="1377346"/>
            <a:ext cx="2063242" cy="1547432"/>
          </a:xfrm>
          <a:prstGeom prst="rect">
            <a:avLst/>
          </a:prstGeom>
          <a:noFill/>
          <a:ln w="762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8769" y="2810839"/>
            <a:ext cx="159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Семья Зарины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5208" y="3336946"/>
            <a:ext cx="152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Семья Рината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1455" y="3137207"/>
            <a:ext cx="162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Семья Демида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Экспонаты мини-музея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9717"/>
            <a:ext cx="183515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1067398"/>
            <a:ext cx="11398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4304310"/>
            <a:ext cx="2890582" cy="140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92" y="4482370"/>
            <a:ext cx="27797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533400"/>
            <a:ext cx="8229600" cy="8382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проекта: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057400" y="1447800"/>
            <a:ext cx="6096000" cy="3505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Сведения об авторском коллективе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Паспортные данные мини-музея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План работы по созданию мини-музея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Аспекты музейной деятельности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Тематическое планирование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Перспектива развития мини-музея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2400" dirty="0" smtClean="0">
              <a:solidFill>
                <a:schemeClr val="accent6"/>
              </a:solidFill>
            </a:endParaRPr>
          </a:p>
        </p:txBody>
      </p:sp>
      <p:pic>
        <p:nvPicPr>
          <p:cNvPr id="6" name="Рисунок 1" descr="C:\Мои документы\Мои рисунки\KOTYATA\2.JPG"/>
          <p:cNvPicPr>
            <a:picLocks noChangeAspect="1" noChangeArrowheads="1"/>
          </p:cNvPicPr>
          <p:nvPr/>
        </p:nvPicPr>
        <p:blipFill>
          <a:blip r:embed="rId2" cstate="print"/>
          <a:srcRect l="15942" t="6789" r="8136" b="31213"/>
          <a:stretch>
            <a:fillRect/>
          </a:stretch>
        </p:blipFill>
        <p:spPr bwMode="auto">
          <a:xfrm>
            <a:off x="6553200" y="5715000"/>
            <a:ext cx="1905000" cy="81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56002098"/>
              </p:ext>
            </p:extLst>
          </p:nvPr>
        </p:nvGraphicFramePr>
        <p:xfrm>
          <a:off x="2590800" y="1828800"/>
          <a:ext cx="5105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05000" y="1219200"/>
            <a:ext cx="6096000" cy="2978065"/>
          </a:xfrm>
        </p:spPr>
        <p:txBody>
          <a:bodyPr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оздать условия для формирования интереса дошкольников к окружающему посредством организации музейной, педагогической деятельности с использованием интерактивных методик  и современных     информационных технологий.</a:t>
            </a:r>
            <a:endParaRPr lang="ru-RU" dirty="0" smtClean="0"/>
          </a:p>
        </p:txBody>
      </p:sp>
      <p:pic>
        <p:nvPicPr>
          <p:cNvPr id="6" name="Рисунок 1" descr="C:\Мои документы\Мои рисунки\KOTYATA\2.JPG"/>
          <p:cNvPicPr>
            <a:picLocks noChangeAspect="1" noChangeArrowheads="1"/>
          </p:cNvPicPr>
          <p:nvPr/>
        </p:nvPicPr>
        <p:blipFill>
          <a:blip r:embed="rId2" cstate="print"/>
          <a:srcRect l="15942" t="6789" r="8136" b="31213"/>
          <a:stretch>
            <a:fillRect/>
          </a:stretch>
        </p:blipFill>
        <p:spPr bwMode="auto">
          <a:xfrm>
            <a:off x="6553200" y="5715000"/>
            <a:ext cx="1905000" cy="81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533400"/>
            <a:ext cx="8229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47800" y="1447800"/>
            <a:ext cx="67056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музейную культуру, внутреннюю духовную потребность в посещении музеев;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формировать представление о музее как об особом источнике культурно-исторического опыта человечества;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формировать бережное отношение к музейному предмету как к части материальной и духовной культуры;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формировать визуальную грамотность (наблюдательность, умение в элементарной форме анализировать и обобщать зрительные впечатления, эмоционально переживать визуальный образ, а также творчески воспринимать и осмыслять увиденное);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-дать элементарные знания об окружающем.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-заинтересованность родителей совместным с детьми посещением музеев;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-повысить компетентность родителей в области музейной педагогики, информируя их о тенденциях её развития;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применения учебного проекта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6400" y="2209801"/>
            <a:ext cx="6781800" cy="3505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данным проектом родителей (консультации,  мероприятия по созданию мини-музея в группе );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дидактических материалов и пособий;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сроков реализации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Аспекты деятельности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мини-музея</a:t>
            </a:r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52600" y="1676400"/>
            <a:ext cx="5334000" cy="41148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Мини-музей предназначен для формирования первичных представлений о музеях, для познавательного развития детей, для развития художественных, изобразительных навыков.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Формы деятельности: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поисковая;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фондовая;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игровая;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экспозиционная;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познавательная.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оут\Pictures\Новая папка (3)\DSC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3157" y="2864367"/>
            <a:ext cx="2806509" cy="2587624"/>
          </a:xfrm>
          <a:prstGeom prst="rect">
            <a:avLst/>
          </a:prstGeom>
          <a:noFill/>
          <a:ln w="1016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ринципы деятельности мини-музея</a:t>
            </a:r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438400" y="1828800"/>
            <a:ext cx="2362200" cy="4419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учета возрастных особенностей дошкольников;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опоры на интересы ребенка;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осуществления взаимодействия воспитателя с детьми при руководящей роли взрослого;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наглядности;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последовательности;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сотрудничества и взаимоуважения.</a:t>
            </a:r>
          </a:p>
        </p:txBody>
      </p:sp>
      <p:pic>
        <p:nvPicPr>
          <p:cNvPr id="4098" name="Picture 2" descr="C:\Users\ноут\Pictures\Новая папка (3)\DSC0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2133" y="2497667"/>
            <a:ext cx="3522133" cy="2641600"/>
          </a:xfrm>
          <a:prstGeom prst="rect">
            <a:avLst/>
          </a:prstGeom>
          <a:noFill/>
          <a:ln w="101600">
            <a:solidFill>
              <a:srgbClr val="7BD3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1284</Words>
  <Application>Microsoft Office PowerPoint</Application>
  <PresentationFormat>Экран (4:3)</PresentationFormat>
  <Paragraphs>207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Руководители мини-музея:</vt:lpstr>
      <vt:lpstr>Содержание проекта:</vt:lpstr>
      <vt:lpstr>Взаимодействие </vt:lpstr>
      <vt:lpstr>Цели проекта:</vt:lpstr>
      <vt:lpstr>Задачи проекта:</vt:lpstr>
      <vt:lpstr> План  применения учебного проекта</vt:lpstr>
      <vt:lpstr> Аспекты деятельности  мини-музея</vt:lpstr>
      <vt:lpstr> Принципы деятельности мини-музея</vt:lpstr>
      <vt:lpstr> Оформление мини-музея</vt:lpstr>
      <vt:lpstr> Паспортные данные мини-музея</vt:lpstr>
      <vt:lpstr> Паспортные данные мини-музея</vt:lpstr>
      <vt:lpstr> Паспортные данные мини-музея</vt:lpstr>
      <vt:lpstr> Паспортные данные мини-музея</vt:lpstr>
      <vt:lpstr> Паспортные данные мини-музея</vt:lpstr>
      <vt:lpstr> Методическое обеспечение</vt:lpstr>
      <vt:lpstr>Презентация PowerPoint</vt:lpstr>
      <vt:lpstr>Разделы мини-музея,  особенности использования</vt:lpstr>
      <vt:lpstr>Презентация PowerPoint</vt:lpstr>
      <vt:lpstr>Тематический план занятий в мини-музее</vt:lpstr>
      <vt:lpstr>Перспектива развития  мини-музея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ДЕПАРТАМЕНТ ОБРАЗОВАНИЯ ГОРОДА МОСКВЫ СЕВЕРО-ВОСТОЧНОЕ ОКРУЖНОЕ УПРАВЛЕНИЕ ОБРАЗОВАНИЯ Государственное образовательное учреждение  детский сад  комбинированного вида № 5   </dc:title>
  <dc:creator>Надежда</dc:creator>
  <cp:lastModifiedBy>Admin</cp:lastModifiedBy>
  <cp:revision>251</cp:revision>
  <dcterms:created xsi:type="dcterms:W3CDTF">2011-02-01T17:03:32Z</dcterms:created>
  <dcterms:modified xsi:type="dcterms:W3CDTF">2014-03-25T17:48:56Z</dcterms:modified>
</cp:coreProperties>
</file>