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639288208240034E-2"/>
          <c:y val="3.7796667462021871E-2"/>
          <c:w val="0.59571997880998828"/>
          <c:h val="0.8789521196214109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Восприятие музыки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spPr>
              <a:ln>
                <a:solidFill>
                  <a:srgbClr val="FF0000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83</c:v>
                </c:pt>
                <c:pt idx="2">
                  <c:v>84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Пение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89</c:v>
                </c:pt>
                <c:pt idx="2">
                  <c:v>91</c:v>
                </c:pt>
                <c:pt idx="3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Муз. -ритм. движения</c:v>
                </c:pt>
              </c:strCache>
            </c:strRef>
          </c:tx>
          <c:spPr>
            <a:ln>
              <a:solidFill>
                <a:srgbClr val="CC66FF"/>
              </a:solidFill>
            </a:ln>
          </c:spPr>
          <c:marker>
            <c:spPr>
              <a:ln>
                <a:solidFill>
                  <a:srgbClr val="CC66FF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90</c:v>
                </c:pt>
                <c:pt idx="1">
                  <c:v>92</c:v>
                </c:pt>
                <c:pt idx="2">
                  <c:v>98</c:v>
                </c:pt>
                <c:pt idx="3">
                  <c:v>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Элемент. музиц-е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91</c:v>
                </c:pt>
                <c:pt idx="1">
                  <c:v>90</c:v>
                </c:pt>
                <c:pt idx="2">
                  <c:v>92</c:v>
                </c:pt>
                <c:pt idx="3">
                  <c:v>95</c:v>
                </c:pt>
              </c:numCache>
            </c:numRef>
          </c:val>
        </c:ser>
        <c:marker val="1"/>
        <c:axId val="156791552"/>
        <c:axId val="156793472"/>
      </c:lineChart>
      <c:catAx>
        <c:axId val="156791552"/>
        <c:scaling>
          <c:orientation val="minMax"/>
        </c:scaling>
        <c:delete val="1"/>
        <c:axPos val="b"/>
        <c:majorGridlines/>
        <c:tickLblPos val="none"/>
        <c:crossAx val="156793472"/>
        <c:crosses val="autoZero"/>
        <c:auto val="1"/>
        <c:lblAlgn val="ctr"/>
        <c:lblOffset val="100"/>
      </c:catAx>
      <c:valAx>
        <c:axId val="156793472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crossAx val="156791552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65817994222314591"/>
          <c:y val="0.28346243739639421"/>
          <c:w val="0.33842535017945841"/>
          <c:h val="0.31010677849695012"/>
        </c:manualLayout>
      </c:layout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BB786-DCD6-4355-AE87-5D2FAAD94B16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408CDD6-E036-4FE2-9AD5-5F184605D560}">
      <dgm:prSet phldrT="[Текст]"/>
      <dgm:spPr/>
      <dgm:t>
        <a:bodyPr/>
        <a:lstStyle/>
        <a:p>
          <a:endParaRPr lang="ru-RU" dirty="0"/>
        </a:p>
      </dgm:t>
    </dgm:pt>
    <dgm:pt modelId="{3B6ACD1F-F9AB-4C8D-918C-E6D006BB5D72}" type="parTrans" cxnId="{20746840-DEF5-41CF-986F-D79807BBE4E4}">
      <dgm:prSet/>
      <dgm:spPr/>
      <dgm:t>
        <a:bodyPr/>
        <a:lstStyle/>
        <a:p>
          <a:endParaRPr lang="ru-RU"/>
        </a:p>
      </dgm:t>
    </dgm:pt>
    <dgm:pt modelId="{9E63877C-DC22-4B94-964A-437F1E251B06}" type="sibTrans" cxnId="{20746840-DEF5-41CF-986F-D79807BBE4E4}">
      <dgm:prSet/>
      <dgm:spPr/>
      <dgm:t>
        <a:bodyPr/>
        <a:lstStyle/>
        <a:p>
          <a:endParaRPr lang="ru-RU"/>
        </a:p>
      </dgm:t>
    </dgm:pt>
    <dgm:pt modelId="{36D300AD-4FB9-48BC-B0EF-B31A905B123F}">
      <dgm:prSet/>
      <dgm:spPr/>
      <dgm:t>
        <a:bodyPr/>
        <a:lstStyle/>
        <a:p>
          <a:endParaRPr lang="ru-RU" dirty="0"/>
        </a:p>
      </dgm:t>
    </dgm:pt>
    <dgm:pt modelId="{762A08FF-9380-4BF7-8D78-CB960ABDDB16}" type="parTrans" cxnId="{62A3D46D-33CA-438A-830B-63616AFA5EC7}">
      <dgm:prSet/>
      <dgm:spPr/>
      <dgm:t>
        <a:bodyPr/>
        <a:lstStyle/>
        <a:p>
          <a:endParaRPr lang="ru-RU"/>
        </a:p>
      </dgm:t>
    </dgm:pt>
    <dgm:pt modelId="{AB12A884-B34A-472C-9F28-F745D6EA4B16}" type="sibTrans" cxnId="{62A3D46D-33CA-438A-830B-63616AFA5EC7}">
      <dgm:prSet/>
      <dgm:spPr/>
      <dgm:t>
        <a:bodyPr/>
        <a:lstStyle/>
        <a:p>
          <a:endParaRPr lang="ru-RU"/>
        </a:p>
      </dgm:t>
    </dgm:pt>
    <dgm:pt modelId="{884C9548-FEAF-46C1-BEEB-6970CFD7B988}">
      <dgm:prSet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ru-RU" b="1" i="1" dirty="0" smtClean="0"/>
            <a:t>позволило мне сделать процесс обучения и развития ребёнка достаточно эффективным: расширился спектр, вариативность, выбор (пособий).</a:t>
          </a:r>
          <a:r>
            <a:rPr lang="ru-RU" dirty="0" smtClean="0"/>
            <a:t> </a:t>
          </a:r>
          <a:endParaRPr lang="ru-RU" dirty="0"/>
        </a:p>
      </dgm:t>
    </dgm:pt>
    <dgm:pt modelId="{00C0C1DA-6BBE-475C-B9A4-60B32AE54195}" type="parTrans" cxnId="{FB35C43E-488D-4741-8E3E-7F14E9BED15A}">
      <dgm:prSet/>
      <dgm:spPr/>
      <dgm:t>
        <a:bodyPr/>
        <a:lstStyle/>
        <a:p>
          <a:endParaRPr lang="ru-RU"/>
        </a:p>
      </dgm:t>
    </dgm:pt>
    <dgm:pt modelId="{8115B972-5A21-45B2-88FC-515C75420A1A}" type="sibTrans" cxnId="{FB35C43E-488D-4741-8E3E-7F14E9BED15A}">
      <dgm:prSet/>
      <dgm:spPr/>
      <dgm:t>
        <a:bodyPr/>
        <a:lstStyle/>
        <a:p>
          <a:endParaRPr lang="ru-RU"/>
        </a:p>
      </dgm:t>
    </dgm:pt>
    <dgm:pt modelId="{77892CF7-1B7F-46FA-8A13-8CD4F9F2EB28}">
      <dgm:prSet/>
      <dgm:spPr/>
      <dgm:t>
        <a:bodyPr/>
        <a:lstStyle/>
        <a:p>
          <a:endParaRPr lang="ru-RU" dirty="0"/>
        </a:p>
      </dgm:t>
    </dgm:pt>
    <dgm:pt modelId="{F1F5969B-095D-4515-9F0A-E056A5628362}" type="parTrans" cxnId="{EC37030D-84CA-4C2F-B55F-335FB1036642}">
      <dgm:prSet/>
      <dgm:spPr/>
      <dgm:t>
        <a:bodyPr/>
        <a:lstStyle/>
        <a:p>
          <a:endParaRPr lang="ru-RU"/>
        </a:p>
      </dgm:t>
    </dgm:pt>
    <dgm:pt modelId="{A6CCB6DD-D1C5-46EE-A955-4277341CE56C}" type="sibTrans" cxnId="{EC37030D-84CA-4C2F-B55F-335FB1036642}">
      <dgm:prSet/>
      <dgm:spPr/>
      <dgm:t>
        <a:bodyPr/>
        <a:lstStyle/>
        <a:p>
          <a:endParaRPr lang="ru-RU"/>
        </a:p>
      </dgm:t>
    </dgm:pt>
    <dgm:pt modelId="{6B4402BB-9E98-4C41-9A9E-B7C47803BC64}">
      <dgm:prSet/>
      <dgm:spPr/>
      <dgm:t>
        <a:bodyPr/>
        <a:lstStyle/>
        <a:p>
          <a:r>
            <a:rPr lang="ru-RU" b="1" i="1" dirty="0" smtClean="0"/>
            <a:t>стало базой для формирования музыкального вкуса, развития творческого потенциала ребёнка и гармоничного развития личности в целом.</a:t>
          </a:r>
          <a:br>
            <a:rPr lang="ru-RU" b="1" i="1" dirty="0" smtClean="0"/>
          </a:br>
          <a:endParaRPr lang="ru-RU" dirty="0"/>
        </a:p>
      </dgm:t>
    </dgm:pt>
    <dgm:pt modelId="{3A8D10DF-46B2-4762-AA24-9CBA6AC9BB30}" type="parTrans" cxnId="{2B389589-F35F-4185-9502-56E43D42B652}">
      <dgm:prSet/>
      <dgm:spPr/>
      <dgm:t>
        <a:bodyPr/>
        <a:lstStyle/>
        <a:p>
          <a:endParaRPr lang="ru-RU"/>
        </a:p>
      </dgm:t>
    </dgm:pt>
    <dgm:pt modelId="{C782CB6F-827C-4B03-9A7B-57A58096A74A}" type="sibTrans" cxnId="{2B389589-F35F-4185-9502-56E43D42B652}">
      <dgm:prSet/>
      <dgm:spPr/>
      <dgm:t>
        <a:bodyPr/>
        <a:lstStyle/>
        <a:p>
          <a:endParaRPr lang="ru-RU"/>
        </a:p>
      </dgm:t>
    </dgm:pt>
    <dgm:pt modelId="{C7400AFA-E66A-4220-9C2B-7F98B17B5998}">
      <dgm:prSet/>
      <dgm:spPr/>
      <dgm:t>
        <a:bodyPr/>
        <a:lstStyle/>
        <a:p>
          <a:r>
            <a:rPr lang="ru-RU" b="1" i="1" dirty="0" smtClean="0"/>
            <a:t>Подача материала в виде мультимедийных презентаций сократила время обучения, высвободила ресурсы здоровья детей.  </a:t>
          </a:r>
          <a:endParaRPr lang="ru-RU" dirty="0"/>
        </a:p>
      </dgm:t>
    </dgm:pt>
    <dgm:pt modelId="{C3176B01-64D2-4C3D-AD3D-CAB697CFEA4E}" type="parTrans" cxnId="{9A742F9F-7412-4B78-AA92-23CE4BBFA73E}">
      <dgm:prSet/>
      <dgm:spPr/>
      <dgm:t>
        <a:bodyPr/>
        <a:lstStyle/>
        <a:p>
          <a:endParaRPr lang="ru-RU"/>
        </a:p>
      </dgm:t>
    </dgm:pt>
    <dgm:pt modelId="{6776089B-D077-44C1-A46C-9113B49DDF1C}" type="sibTrans" cxnId="{9A742F9F-7412-4B78-AA92-23CE4BBFA73E}">
      <dgm:prSet/>
      <dgm:spPr/>
      <dgm:t>
        <a:bodyPr/>
        <a:lstStyle/>
        <a:p>
          <a:endParaRPr lang="ru-RU"/>
        </a:p>
      </dgm:t>
    </dgm:pt>
    <dgm:pt modelId="{2CD68A25-A141-409F-A8F8-F7A8CE328155}" type="pres">
      <dgm:prSet presAssocID="{FE2BB786-DCD6-4355-AE87-5D2FAAD94B16}" presName="diagram" presStyleCnt="0">
        <dgm:presLayoutVars>
          <dgm:dir/>
          <dgm:animLvl val="lvl"/>
          <dgm:resizeHandles val="exact"/>
        </dgm:presLayoutVars>
      </dgm:prSet>
      <dgm:spPr/>
    </dgm:pt>
    <dgm:pt modelId="{0CC04950-C400-4693-9CF9-1A6EDC6BAB26}" type="pres">
      <dgm:prSet presAssocID="{36D300AD-4FB9-48BC-B0EF-B31A905B123F}" presName="compNode" presStyleCnt="0"/>
      <dgm:spPr/>
    </dgm:pt>
    <dgm:pt modelId="{53EF9B7C-862E-49BA-8D3F-C10EA17C6506}" type="pres">
      <dgm:prSet presAssocID="{36D300AD-4FB9-48BC-B0EF-B31A905B123F}" presName="childRect" presStyleLbl="bgAcc1" presStyleIdx="0" presStyleCnt="3" custScaleX="95292" custScaleY="140994" custLinFactNeighborX="3871" custLinFactNeighborY="-3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7CC60-612B-466A-949C-ACC562497AF4}" type="pres">
      <dgm:prSet presAssocID="{36D300AD-4FB9-48BC-B0EF-B31A905B123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E5D63-EEB9-48CB-BEA8-788DA24920AE}" type="pres">
      <dgm:prSet presAssocID="{36D300AD-4FB9-48BC-B0EF-B31A905B123F}" presName="parentRect" presStyleLbl="alignNode1" presStyleIdx="0" presStyleCnt="3" custScaleY="70451" custLinFactNeighborX="3620" custLinFactNeighborY="21109"/>
      <dgm:spPr/>
      <dgm:t>
        <a:bodyPr/>
        <a:lstStyle/>
        <a:p>
          <a:endParaRPr lang="ru-RU"/>
        </a:p>
      </dgm:t>
    </dgm:pt>
    <dgm:pt modelId="{F3874849-3EB9-4870-A6E1-3A4CC0672D88}" type="pres">
      <dgm:prSet presAssocID="{36D300AD-4FB9-48BC-B0EF-B31A905B123F}" presName="adorn" presStyleLbl="fgAccFollowNode1" presStyleIdx="0" presStyleCnt="3"/>
      <dgm:spPr/>
    </dgm:pt>
    <dgm:pt modelId="{E0A99D2D-6ECB-4E33-8413-AD0010E21869}" type="pres">
      <dgm:prSet presAssocID="{AB12A884-B34A-472C-9F28-F745D6EA4B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3D61CF-6EAA-4CF9-A85C-DD92D08036EF}" type="pres">
      <dgm:prSet presAssocID="{0408CDD6-E036-4FE2-9AD5-5F184605D560}" presName="compNode" presStyleCnt="0"/>
      <dgm:spPr/>
    </dgm:pt>
    <dgm:pt modelId="{57023F11-5C7B-4348-9370-9E62E3610CF0}" type="pres">
      <dgm:prSet presAssocID="{0408CDD6-E036-4FE2-9AD5-5F184605D560}" presName="childRect" presStyleLbl="bgAcc1" presStyleIdx="1" presStyleCnt="3" custScaleY="141731" custLinFactNeighborX="-1306" custLinFactNeighborY="-6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ADF1F-C926-41EB-ABBA-41ABD29EB4B9}" type="pres">
      <dgm:prSet presAssocID="{0408CDD6-E036-4FE2-9AD5-5F184605D5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31CC8-1EEE-494C-A37E-473576EBA13D}" type="pres">
      <dgm:prSet presAssocID="{0408CDD6-E036-4FE2-9AD5-5F184605D560}" presName="parentRect" presStyleLbl="alignNode1" presStyleIdx="1" presStyleCnt="3" custScaleY="69908" custLinFactNeighborX="-3911" custLinFactNeighborY="20409"/>
      <dgm:spPr/>
      <dgm:t>
        <a:bodyPr/>
        <a:lstStyle/>
        <a:p>
          <a:endParaRPr lang="ru-RU"/>
        </a:p>
      </dgm:t>
    </dgm:pt>
    <dgm:pt modelId="{0396C5FA-CAFA-4F0F-A00D-4198BA9C8207}" type="pres">
      <dgm:prSet presAssocID="{0408CDD6-E036-4FE2-9AD5-5F184605D560}" presName="adorn" presStyleLbl="fgAccFollowNode1" presStyleIdx="1" presStyleCnt="3"/>
      <dgm:spPr/>
    </dgm:pt>
    <dgm:pt modelId="{682B82E7-0462-418D-AB39-CF02D2473598}" type="pres">
      <dgm:prSet presAssocID="{9E63877C-DC22-4B94-964A-437F1E251B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18EEC9-F207-4587-9EBB-57AB724C3C3A}" type="pres">
      <dgm:prSet presAssocID="{77892CF7-1B7F-46FA-8A13-8CD4F9F2EB28}" presName="compNode" presStyleCnt="0"/>
      <dgm:spPr/>
    </dgm:pt>
    <dgm:pt modelId="{BDA88E6B-FB86-4AB7-891B-7CD1BF56EF13}" type="pres">
      <dgm:prSet presAssocID="{77892CF7-1B7F-46FA-8A13-8CD4F9F2EB28}" presName="childRect" presStyleLbl="bgAcc1" presStyleIdx="2" presStyleCnt="3" custScaleY="136707" custLinFactNeighborX="-3628" custLinFactNeighborY="-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CAD3B-6071-45AE-894A-611336CCE0C4}" type="pres">
      <dgm:prSet presAssocID="{77892CF7-1B7F-46FA-8A13-8CD4F9F2EB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EF75B-FB32-4A9C-93D0-F8D46560C808}" type="pres">
      <dgm:prSet presAssocID="{77892CF7-1B7F-46FA-8A13-8CD4F9F2EB28}" presName="parentRect" presStyleLbl="alignNode1" presStyleIdx="2" presStyleCnt="3" custScaleY="76771" custLinFactNeighborX="-6232" custLinFactNeighborY="18647"/>
      <dgm:spPr/>
      <dgm:t>
        <a:bodyPr/>
        <a:lstStyle/>
        <a:p>
          <a:endParaRPr lang="ru-RU"/>
        </a:p>
      </dgm:t>
    </dgm:pt>
    <dgm:pt modelId="{77733833-1F60-4B1B-A690-994891A5D964}" type="pres">
      <dgm:prSet presAssocID="{77892CF7-1B7F-46FA-8A13-8CD4F9F2EB28}" presName="adorn" presStyleLbl="fgAccFollowNode1" presStyleIdx="2" presStyleCnt="3"/>
      <dgm:spPr/>
    </dgm:pt>
  </dgm:ptLst>
  <dgm:cxnLst>
    <dgm:cxn modelId="{2B389589-F35F-4185-9502-56E43D42B652}" srcId="{36D300AD-4FB9-48BC-B0EF-B31A905B123F}" destId="{6B4402BB-9E98-4C41-9A9E-B7C47803BC64}" srcOrd="0" destOrd="0" parTransId="{3A8D10DF-46B2-4762-AA24-9CBA6AC9BB30}" sibTransId="{C782CB6F-827C-4B03-9A7B-57A58096A74A}"/>
    <dgm:cxn modelId="{9BDE8C02-998B-4528-8E01-D11753F86357}" type="presOf" srcId="{884C9548-FEAF-46C1-BEEB-6970CFD7B988}" destId="{57023F11-5C7B-4348-9370-9E62E3610CF0}" srcOrd="0" destOrd="0" presId="urn:microsoft.com/office/officeart/2005/8/layout/bList2#1"/>
    <dgm:cxn modelId="{62A3D46D-33CA-438A-830B-63616AFA5EC7}" srcId="{FE2BB786-DCD6-4355-AE87-5D2FAAD94B16}" destId="{36D300AD-4FB9-48BC-B0EF-B31A905B123F}" srcOrd="0" destOrd="0" parTransId="{762A08FF-9380-4BF7-8D78-CB960ABDDB16}" sibTransId="{AB12A884-B34A-472C-9F28-F745D6EA4B16}"/>
    <dgm:cxn modelId="{3EF38EC4-B206-4537-9DCB-4AA2374415B9}" type="presOf" srcId="{77892CF7-1B7F-46FA-8A13-8CD4F9F2EB28}" destId="{924CAD3B-6071-45AE-894A-611336CCE0C4}" srcOrd="0" destOrd="0" presId="urn:microsoft.com/office/officeart/2005/8/layout/bList2#1"/>
    <dgm:cxn modelId="{EC37030D-84CA-4C2F-B55F-335FB1036642}" srcId="{FE2BB786-DCD6-4355-AE87-5D2FAAD94B16}" destId="{77892CF7-1B7F-46FA-8A13-8CD4F9F2EB28}" srcOrd="2" destOrd="0" parTransId="{F1F5969B-095D-4515-9F0A-E056A5628362}" sibTransId="{A6CCB6DD-D1C5-46EE-A955-4277341CE56C}"/>
    <dgm:cxn modelId="{B890EEAE-A4D1-4074-91DC-5D9B9113F1F8}" type="presOf" srcId="{6B4402BB-9E98-4C41-9A9E-B7C47803BC64}" destId="{53EF9B7C-862E-49BA-8D3F-C10EA17C6506}" srcOrd="0" destOrd="0" presId="urn:microsoft.com/office/officeart/2005/8/layout/bList2#1"/>
    <dgm:cxn modelId="{20746840-DEF5-41CF-986F-D79807BBE4E4}" srcId="{FE2BB786-DCD6-4355-AE87-5D2FAAD94B16}" destId="{0408CDD6-E036-4FE2-9AD5-5F184605D560}" srcOrd="1" destOrd="0" parTransId="{3B6ACD1F-F9AB-4C8D-918C-E6D006BB5D72}" sibTransId="{9E63877C-DC22-4B94-964A-437F1E251B06}"/>
    <dgm:cxn modelId="{9A742F9F-7412-4B78-AA92-23CE4BBFA73E}" srcId="{77892CF7-1B7F-46FA-8A13-8CD4F9F2EB28}" destId="{C7400AFA-E66A-4220-9C2B-7F98B17B5998}" srcOrd="0" destOrd="0" parTransId="{C3176B01-64D2-4C3D-AD3D-CAB697CFEA4E}" sibTransId="{6776089B-D077-44C1-A46C-9113B49DDF1C}"/>
    <dgm:cxn modelId="{4E59C055-7684-4156-9805-A5D59ADEC8E2}" type="presOf" srcId="{0408CDD6-E036-4FE2-9AD5-5F184605D560}" destId="{14CADF1F-C926-41EB-ABBA-41ABD29EB4B9}" srcOrd="0" destOrd="0" presId="urn:microsoft.com/office/officeart/2005/8/layout/bList2#1"/>
    <dgm:cxn modelId="{5313A3A2-A212-47CE-9F4F-48D186845616}" type="presOf" srcId="{0408CDD6-E036-4FE2-9AD5-5F184605D560}" destId="{26031CC8-1EEE-494C-A37E-473576EBA13D}" srcOrd="1" destOrd="0" presId="urn:microsoft.com/office/officeart/2005/8/layout/bList2#1"/>
    <dgm:cxn modelId="{101ECDF9-CEB5-4565-AE5F-AC3C5AEC6FBC}" type="presOf" srcId="{FE2BB786-DCD6-4355-AE87-5D2FAAD94B16}" destId="{2CD68A25-A141-409F-A8F8-F7A8CE328155}" srcOrd="0" destOrd="0" presId="urn:microsoft.com/office/officeart/2005/8/layout/bList2#1"/>
    <dgm:cxn modelId="{FB35C43E-488D-4741-8E3E-7F14E9BED15A}" srcId="{0408CDD6-E036-4FE2-9AD5-5F184605D560}" destId="{884C9548-FEAF-46C1-BEEB-6970CFD7B988}" srcOrd="0" destOrd="0" parTransId="{00C0C1DA-6BBE-475C-B9A4-60B32AE54195}" sibTransId="{8115B972-5A21-45B2-88FC-515C75420A1A}"/>
    <dgm:cxn modelId="{345F6CAF-C094-40D9-B496-FD76C0A2569D}" type="presOf" srcId="{C7400AFA-E66A-4220-9C2B-7F98B17B5998}" destId="{BDA88E6B-FB86-4AB7-891B-7CD1BF56EF13}" srcOrd="0" destOrd="0" presId="urn:microsoft.com/office/officeart/2005/8/layout/bList2#1"/>
    <dgm:cxn modelId="{B3A0B25A-CD31-4BF3-88A8-0AF701037A8C}" type="presOf" srcId="{77892CF7-1B7F-46FA-8A13-8CD4F9F2EB28}" destId="{C33EF75B-FB32-4A9C-93D0-F8D46560C808}" srcOrd="1" destOrd="0" presId="urn:microsoft.com/office/officeart/2005/8/layout/bList2#1"/>
    <dgm:cxn modelId="{3FBBEA00-1B41-4ACC-BCB6-0279A9FBC2B2}" type="presOf" srcId="{9E63877C-DC22-4B94-964A-437F1E251B06}" destId="{682B82E7-0462-418D-AB39-CF02D2473598}" srcOrd="0" destOrd="0" presId="urn:microsoft.com/office/officeart/2005/8/layout/bList2#1"/>
    <dgm:cxn modelId="{7E436071-06D3-4CC3-B790-F113A07144D0}" type="presOf" srcId="{36D300AD-4FB9-48BC-B0EF-B31A905B123F}" destId="{13DE5D63-EEB9-48CB-BEA8-788DA24920AE}" srcOrd="1" destOrd="0" presId="urn:microsoft.com/office/officeart/2005/8/layout/bList2#1"/>
    <dgm:cxn modelId="{19B61500-BF27-4D3C-B493-4A59C1366900}" type="presOf" srcId="{AB12A884-B34A-472C-9F28-F745D6EA4B16}" destId="{E0A99D2D-6ECB-4E33-8413-AD0010E21869}" srcOrd="0" destOrd="0" presId="urn:microsoft.com/office/officeart/2005/8/layout/bList2#1"/>
    <dgm:cxn modelId="{86680D45-B459-47E1-BA0E-977840EADD9F}" type="presOf" srcId="{36D300AD-4FB9-48BC-B0EF-B31A905B123F}" destId="{A3C7CC60-612B-466A-949C-ACC562497AF4}" srcOrd="0" destOrd="0" presId="urn:microsoft.com/office/officeart/2005/8/layout/bList2#1"/>
    <dgm:cxn modelId="{22513335-6CB0-42FA-B129-9E2F5F0943B8}" type="presParOf" srcId="{2CD68A25-A141-409F-A8F8-F7A8CE328155}" destId="{0CC04950-C400-4693-9CF9-1A6EDC6BAB26}" srcOrd="0" destOrd="0" presId="urn:microsoft.com/office/officeart/2005/8/layout/bList2#1"/>
    <dgm:cxn modelId="{145488A0-662A-4332-B4B7-1D517EBAB8CE}" type="presParOf" srcId="{0CC04950-C400-4693-9CF9-1A6EDC6BAB26}" destId="{53EF9B7C-862E-49BA-8D3F-C10EA17C6506}" srcOrd="0" destOrd="0" presId="urn:microsoft.com/office/officeart/2005/8/layout/bList2#1"/>
    <dgm:cxn modelId="{42259917-0D60-40FB-A4EA-15B00537C735}" type="presParOf" srcId="{0CC04950-C400-4693-9CF9-1A6EDC6BAB26}" destId="{A3C7CC60-612B-466A-949C-ACC562497AF4}" srcOrd="1" destOrd="0" presId="urn:microsoft.com/office/officeart/2005/8/layout/bList2#1"/>
    <dgm:cxn modelId="{2F64B733-A6D1-4228-BDF8-FB466771B0E7}" type="presParOf" srcId="{0CC04950-C400-4693-9CF9-1A6EDC6BAB26}" destId="{13DE5D63-EEB9-48CB-BEA8-788DA24920AE}" srcOrd="2" destOrd="0" presId="urn:microsoft.com/office/officeart/2005/8/layout/bList2#1"/>
    <dgm:cxn modelId="{600ED063-D38B-4148-93DD-BB8B1A465195}" type="presParOf" srcId="{0CC04950-C400-4693-9CF9-1A6EDC6BAB26}" destId="{F3874849-3EB9-4870-A6E1-3A4CC0672D88}" srcOrd="3" destOrd="0" presId="urn:microsoft.com/office/officeart/2005/8/layout/bList2#1"/>
    <dgm:cxn modelId="{7A5F51E1-94E2-4562-B789-06E458758655}" type="presParOf" srcId="{2CD68A25-A141-409F-A8F8-F7A8CE328155}" destId="{E0A99D2D-6ECB-4E33-8413-AD0010E21869}" srcOrd="1" destOrd="0" presId="urn:microsoft.com/office/officeart/2005/8/layout/bList2#1"/>
    <dgm:cxn modelId="{22003F30-9811-4DA5-B63F-13A275961A36}" type="presParOf" srcId="{2CD68A25-A141-409F-A8F8-F7A8CE328155}" destId="{F43D61CF-6EAA-4CF9-A85C-DD92D08036EF}" srcOrd="2" destOrd="0" presId="urn:microsoft.com/office/officeart/2005/8/layout/bList2#1"/>
    <dgm:cxn modelId="{0CB48FE0-C045-46AF-9BA9-0E58C65254B7}" type="presParOf" srcId="{F43D61CF-6EAA-4CF9-A85C-DD92D08036EF}" destId="{57023F11-5C7B-4348-9370-9E62E3610CF0}" srcOrd="0" destOrd="0" presId="urn:microsoft.com/office/officeart/2005/8/layout/bList2#1"/>
    <dgm:cxn modelId="{005B8A28-A2DA-40C0-A884-A835F4AAD3E7}" type="presParOf" srcId="{F43D61CF-6EAA-4CF9-A85C-DD92D08036EF}" destId="{14CADF1F-C926-41EB-ABBA-41ABD29EB4B9}" srcOrd="1" destOrd="0" presId="urn:microsoft.com/office/officeart/2005/8/layout/bList2#1"/>
    <dgm:cxn modelId="{25420437-912E-46A1-A679-6B3DBACB3A14}" type="presParOf" srcId="{F43D61CF-6EAA-4CF9-A85C-DD92D08036EF}" destId="{26031CC8-1EEE-494C-A37E-473576EBA13D}" srcOrd="2" destOrd="0" presId="urn:microsoft.com/office/officeart/2005/8/layout/bList2#1"/>
    <dgm:cxn modelId="{258B7A19-3BE4-4A54-9089-C764ED8FA9F8}" type="presParOf" srcId="{F43D61CF-6EAA-4CF9-A85C-DD92D08036EF}" destId="{0396C5FA-CAFA-4F0F-A00D-4198BA9C8207}" srcOrd="3" destOrd="0" presId="urn:microsoft.com/office/officeart/2005/8/layout/bList2#1"/>
    <dgm:cxn modelId="{3BD95772-B468-46AD-B4B9-7C0208A77B26}" type="presParOf" srcId="{2CD68A25-A141-409F-A8F8-F7A8CE328155}" destId="{682B82E7-0462-418D-AB39-CF02D2473598}" srcOrd="3" destOrd="0" presId="urn:microsoft.com/office/officeart/2005/8/layout/bList2#1"/>
    <dgm:cxn modelId="{4A48245B-2AEA-4825-87BD-276E65E0F9F6}" type="presParOf" srcId="{2CD68A25-A141-409F-A8F8-F7A8CE328155}" destId="{B518EEC9-F207-4587-9EBB-57AB724C3C3A}" srcOrd="4" destOrd="0" presId="urn:microsoft.com/office/officeart/2005/8/layout/bList2#1"/>
    <dgm:cxn modelId="{075EA904-102F-490A-9C9F-FD945650E987}" type="presParOf" srcId="{B518EEC9-F207-4587-9EBB-57AB724C3C3A}" destId="{BDA88E6B-FB86-4AB7-891B-7CD1BF56EF13}" srcOrd="0" destOrd="0" presId="urn:microsoft.com/office/officeart/2005/8/layout/bList2#1"/>
    <dgm:cxn modelId="{1BE6EFFD-60D5-4C42-962C-72A072434AAE}" type="presParOf" srcId="{B518EEC9-F207-4587-9EBB-57AB724C3C3A}" destId="{924CAD3B-6071-45AE-894A-611336CCE0C4}" srcOrd="1" destOrd="0" presId="urn:microsoft.com/office/officeart/2005/8/layout/bList2#1"/>
    <dgm:cxn modelId="{189837B6-F93B-4536-930D-84931D724ACB}" type="presParOf" srcId="{B518EEC9-F207-4587-9EBB-57AB724C3C3A}" destId="{C33EF75B-FB32-4A9C-93D0-F8D46560C808}" srcOrd="2" destOrd="0" presId="urn:microsoft.com/office/officeart/2005/8/layout/bList2#1"/>
    <dgm:cxn modelId="{FDACAD05-35CD-418F-B279-94916A9CD9F6}" type="presParOf" srcId="{B518EEC9-F207-4587-9EBB-57AB724C3C3A}" destId="{77733833-1F60-4B1B-A690-994891A5D96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EF9B7C-862E-49BA-8D3F-C10EA17C6506}">
      <dsp:nvSpPr>
        <dsp:cNvPr id="0" name=""/>
        <dsp:cNvSpPr/>
      </dsp:nvSpPr>
      <dsp:spPr>
        <a:xfrm>
          <a:off x="159530" y="1124058"/>
          <a:ext cx="2354510" cy="26005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1" kern="1200" dirty="0" smtClean="0"/>
            <a:t>стало базой для формирования музыкального вкуса, развития творческого потенциала ребёнка и гармоничного развития личности в целом.</a:t>
          </a:r>
          <a:br>
            <a:rPr lang="ru-RU" sz="1700" b="1" i="1" kern="1200" dirty="0" smtClean="0"/>
          </a:br>
          <a:endParaRPr lang="ru-RU" sz="1700" kern="1200" dirty="0"/>
        </a:p>
      </dsp:txBody>
      <dsp:txXfrm>
        <a:off x="159530" y="1124058"/>
        <a:ext cx="2354510" cy="2600532"/>
      </dsp:txXfrm>
    </dsp:sp>
    <dsp:sp modelId="{13DE5D63-EEB9-48CB-BEA8-788DA24920AE}">
      <dsp:nvSpPr>
        <dsp:cNvPr id="0" name=""/>
        <dsp:cNvSpPr/>
      </dsp:nvSpPr>
      <dsp:spPr>
        <a:xfrm>
          <a:off x="95165" y="3698232"/>
          <a:ext cx="2470837" cy="558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95165" y="3698232"/>
        <a:ext cx="1740026" cy="558749"/>
      </dsp:txXfrm>
    </dsp:sp>
    <dsp:sp modelId="{F3874849-3EB9-4870-A6E1-3A4CC0672D88}">
      <dsp:nvSpPr>
        <dsp:cNvPr id="0" name=""/>
        <dsp:cNvSpPr/>
      </dsp:nvSpPr>
      <dsp:spPr>
        <a:xfrm>
          <a:off x="1815642" y="3539616"/>
          <a:ext cx="864793" cy="8647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23F11-5C7B-4348-9370-9E62E3610CF0}">
      <dsp:nvSpPr>
        <dsp:cNvPr id="0" name=""/>
        <dsp:cNvSpPr/>
      </dsp:nvSpPr>
      <dsp:spPr>
        <a:xfrm>
          <a:off x="2862413" y="1059701"/>
          <a:ext cx="2470837" cy="261412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1" kern="1200" dirty="0" smtClean="0"/>
            <a:t>позволило мне сделать процесс обучения и развития ребёнка достаточно эффективным: расширился спектр, вариативность, выбор (пособий).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862413" y="1059701"/>
        <a:ext cx="2470837" cy="2614125"/>
      </dsp:txXfrm>
    </dsp:sp>
    <dsp:sp modelId="{26031CC8-1EEE-494C-A37E-473576EBA13D}">
      <dsp:nvSpPr>
        <dsp:cNvPr id="0" name=""/>
        <dsp:cNvSpPr/>
      </dsp:nvSpPr>
      <dsp:spPr>
        <a:xfrm>
          <a:off x="2798048" y="3698232"/>
          <a:ext cx="2470837" cy="554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2798048" y="3698232"/>
        <a:ext cx="1740026" cy="554443"/>
      </dsp:txXfrm>
    </dsp:sp>
    <dsp:sp modelId="{0396C5FA-CAFA-4F0F-A00D-4198BA9C8207}">
      <dsp:nvSpPr>
        <dsp:cNvPr id="0" name=""/>
        <dsp:cNvSpPr/>
      </dsp:nvSpPr>
      <dsp:spPr>
        <a:xfrm>
          <a:off x="4704605" y="3543014"/>
          <a:ext cx="864793" cy="8647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88E6B-FB86-4AB7-891B-7CD1BF56EF13}">
      <dsp:nvSpPr>
        <dsp:cNvPr id="0" name=""/>
        <dsp:cNvSpPr/>
      </dsp:nvSpPr>
      <dsp:spPr>
        <a:xfrm>
          <a:off x="5694003" y="1124053"/>
          <a:ext cx="2470837" cy="25214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i="1" kern="1200" dirty="0" smtClean="0"/>
            <a:t>Подача материала в виде мультимедийных презентаций сократила время обучения, высвободила ресурсы здоровья детей.  </a:t>
          </a:r>
          <a:endParaRPr lang="ru-RU" sz="1700" kern="1200" dirty="0"/>
        </a:p>
      </dsp:txBody>
      <dsp:txXfrm>
        <a:off x="5694003" y="1124053"/>
        <a:ext cx="2470837" cy="2521461"/>
      </dsp:txXfrm>
    </dsp:sp>
    <dsp:sp modelId="{C33EF75B-FB32-4A9C-93D0-F8D46560C808}">
      <dsp:nvSpPr>
        <dsp:cNvPr id="0" name=""/>
        <dsp:cNvSpPr/>
      </dsp:nvSpPr>
      <dsp:spPr>
        <a:xfrm>
          <a:off x="5629662" y="3633876"/>
          <a:ext cx="2470837" cy="608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>
        <a:off x="5629662" y="3633876"/>
        <a:ext cx="1740026" cy="608873"/>
      </dsp:txXfrm>
    </dsp:sp>
    <dsp:sp modelId="{77733833-1F60-4B1B-A690-994891A5D964}">
      <dsp:nvSpPr>
        <dsp:cNvPr id="0" name=""/>
        <dsp:cNvSpPr/>
      </dsp:nvSpPr>
      <dsp:spPr>
        <a:xfrm>
          <a:off x="7593567" y="3519848"/>
          <a:ext cx="864793" cy="86479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0.66366</cdr:x>
      <cdr:y>0.98215</cdr:y>
    </cdr:from>
    <cdr:to>
      <cdr:x>0.66916</cdr:x>
      <cdr:y>0.99124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12221" y="4939407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0.52885</cdr:x>
      <cdr:y>0.93067</cdr:y>
    </cdr:from>
    <cdr:to>
      <cdr:x>0.66495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92488" y="4680520"/>
          <a:ext cx="1130424" cy="3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2012-2013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0.38146</cdr:x>
      <cdr:y>0.90203</cdr:y>
    </cdr:from>
    <cdr:to>
      <cdr:x>0.54357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68352" y="4536504"/>
          <a:ext cx="1346448" cy="492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0.37279</cdr:x>
      <cdr:y>0.93067</cdr:y>
    </cdr:from>
    <cdr:to>
      <cdr:x>0.5349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4680520"/>
          <a:ext cx="1346448" cy="3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2011-2012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3CA2-B8EE-494E-B7CE-A386F9D16BA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F54F-6832-475E-B125-6C5CF19AF6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9464" y="137705"/>
            <a:ext cx="8304536" cy="757378"/>
          </a:xfrm>
        </p:spPr>
        <p:txBody>
          <a:bodyPr>
            <a:normAutofit fontScale="90000"/>
          </a:bodyPr>
          <a:lstStyle/>
          <a:p>
            <a:r>
              <a:rPr lang="ru-RU" sz="2500" b="1" i="1" dirty="0"/>
              <a:t/>
            </a:r>
            <a:br>
              <a:rPr lang="ru-RU" sz="2500" b="1" i="1" dirty="0"/>
            </a:br>
            <a:r>
              <a:rPr lang="ru-RU" sz="2500" b="1" i="1" dirty="0"/>
              <a:t/>
            </a:r>
            <a:br>
              <a:rPr lang="ru-RU" sz="2500" b="1" i="1" dirty="0"/>
            </a:br>
            <a:r>
              <a:rPr lang="ru-RU" sz="2500" b="1" i="1" dirty="0"/>
              <a:t/>
            </a:r>
            <a:br>
              <a:rPr lang="ru-RU" sz="2500" b="1" i="1" dirty="0"/>
            </a:br>
            <a:r>
              <a:rPr lang="ru-RU" sz="2500" b="1" i="1" dirty="0"/>
              <a:t/>
            </a:r>
            <a:br>
              <a:rPr lang="ru-RU" sz="2500" b="1" i="1" dirty="0"/>
            </a:br>
            <a:r>
              <a:rPr lang="ru-RU" sz="2500" b="1" i="1" dirty="0"/>
              <a:t>Для развития </a:t>
            </a:r>
            <a:r>
              <a:rPr lang="ru-RU" sz="2500" b="1" i="1" dirty="0" err="1"/>
              <a:t>звуковысотного</a:t>
            </a:r>
            <a:r>
              <a:rPr lang="ru-RU" sz="2500" b="1" i="1" dirty="0"/>
              <a:t> слуха я использую образы-картинки, вместо нот, что также привлекает детей, активизирует творческие способности.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 </a:t>
            </a:r>
            <a:br>
              <a:rPr lang="ru-RU" sz="2500" dirty="0"/>
            </a:br>
            <a:endParaRPr lang="ru-RU" sz="2500" i="1" dirty="0"/>
          </a:p>
        </p:txBody>
      </p:sp>
      <p:pic>
        <p:nvPicPr>
          <p:cNvPr id="4" name="Picture 4" descr="http://www.musical-sad.ru/_fr/0/99561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04260" y="1570066"/>
            <a:ext cx="4404349" cy="276984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savepic.su/2498888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680" y="3884453"/>
            <a:ext cx="3697477" cy="2764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9" name="Picture 4" descr="5661579ba1e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8172" y="5107998"/>
            <a:ext cx="3282058" cy="15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1003923" y="4397956"/>
            <a:ext cx="4022846" cy="63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800" b="1" i="1" dirty="0"/>
              <a:t>Модель для развития </a:t>
            </a:r>
            <a:r>
              <a:rPr lang="ru-RU" sz="1800" b="1" i="1" dirty="0" err="1"/>
              <a:t>звуковысотного</a:t>
            </a:r>
            <a:r>
              <a:rPr lang="ru-RU" sz="1800" b="1" i="1" dirty="0"/>
              <a:t> слуха – </a:t>
            </a:r>
            <a:r>
              <a:rPr lang="ru-RU" sz="1800" b="1" i="1" dirty="0" err="1"/>
              <a:t>пропевание</a:t>
            </a:r>
            <a:r>
              <a:rPr lang="ru-RU" sz="1800" b="1" i="1" dirty="0"/>
              <a:t>, </a:t>
            </a:r>
            <a:r>
              <a:rPr lang="ru-RU" sz="1800" b="1" i="1" dirty="0" err="1"/>
              <a:t>прохлопывание</a:t>
            </a:r>
            <a:endParaRPr lang="ru-RU" sz="1800" b="1" i="1" dirty="0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934877" y="2465782"/>
            <a:ext cx="3177662" cy="11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800" b="1" i="1" dirty="0"/>
              <a:t>   </a:t>
            </a:r>
          </a:p>
          <a:p>
            <a:r>
              <a:rPr lang="ru-RU" sz="1800" b="1" i="1" dirty="0"/>
              <a:t> «Весёлый мышонок»</a:t>
            </a:r>
          </a:p>
          <a:p>
            <a:r>
              <a:rPr lang="ru-RU" sz="1800" b="1" i="1" dirty="0" err="1"/>
              <a:t>Видеопособие</a:t>
            </a:r>
            <a:r>
              <a:rPr lang="ru-RU" sz="1800" b="1" i="1" dirty="0"/>
              <a:t> для развития </a:t>
            </a:r>
            <a:r>
              <a:rPr lang="ru-RU" sz="1800" b="1" i="1" dirty="0" err="1"/>
              <a:t>звуковысотного</a:t>
            </a:r>
            <a:r>
              <a:rPr lang="ru-RU" sz="1800" b="1" i="1" dirty="0"/>
              <a:t> слуха.</a:t>
            </a:r>
          </a:p>
        </p:txBody>
      </p:sp>
    </p:spTree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Динамика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развития музыкальных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способностей </a:t>
            </a:r>
            <a:b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Диагностический инструментарий</a:t>
            </a:r>
            <a:r>
              <a:rPr lang="ru-RU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18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К.В.Тарасовой</a:t>
            </a:r>
            <a:r>
              <a:rPr lang="ru-RU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ru-RU" sz="1800" b="1" i="1" dirty="0"/>
          </a:p>
        </p:txBody>
      </p:sp>
      <p:graphicFrame>
        <p:nvGraphicFramePr>
          <p:cNvPr id="3" name="Содержимое 6"/>
          <p:cNvGraphicFramePr>
            <a:graphicFrameLocks noGrp="1"/>
          </p:cNvGraphicFramePr>
          <p:nvPr>
            <p:ph idx="1"/>
          </p:nvPr>
        </p:nvGraphicFramePr>
        <p:xfrm>
          <a:off x="920978" y="1652461"/>
          <a:ext cx="7482235" cy="454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625646" y="5836688"/>
            <a:ext cx="1185546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300" dirty="0"/>
              <a:t>2010-2011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392909" y="5836688"/>
            <a:ext cx="12327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300" dirty="0"/>
              <a:t>2009-2010</a:t>
            </a:r>
          </a:p>
        </p:txBody>
      </p:sp>
      <p:pic>
        <p:nvPicPr>
          <p:cNvPr id="26630" name="Picture 6" descr="5661579ba1e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77201" y="4859842"/>
            <a:ext cx="1881999" cy="17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098310" y="436066"/>
            <a:ext cx="7495106" cy="54164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ru-RU" sz="2500" b="1" i="1" dirty="0"/>
              <a:t>Использование ИКТ в музыкальном воспитании дошкольников -это только средство для реализации целей и задач, поставленных перед педагогом.</a:t>
            </a:r>
          </a:p>
          <a:p>
            <a:pPr lvl="1" eaLnBrk="1" hangingPunct="1"/>
            <a:endParaRPr lang="ru-RU" sz="2500" b="1" dirty="0"/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500" b="1" dirty="0"/>
              <a:t> </a:t>
            </a:r>
            <a:r>
              <a:rPr lang="ru-RU" sz="2500" b="1" i="1" dirty="0"/>
              <a:t>Главенствующая роль в музыкальном воспитании всегда останется за музыкальным руководителем!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7396" y="3678698"/>
            <a:ext cx="4290272" cy="290902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652" name="Picture 6" descr="5661579ba1e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64200" y="3874390"/>
            <a:ext cx="2574163" cy="25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300" b="1" dirty="0"/>
              <a:t>      </a:t>
            </a:r>
            <a:r>
              <a:rPr lang="ru-RU" sz="3200" b="1" i="1" dirty="0"/>
              <a:t>Источник информации:</a:t>
            </a:r>
            <a:endParaRPr lang="ru-RU" sz="3200" i="1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dirty="0">
                <a:solidFill>
                  <a:schemeClr val="tx2"/>
                </a:solidFill>
              </a:rPr>
              <a:t>       </a:t>
            </a:r>
            <a:r>
              <a:rPr lang="en-US" u="sng" dirty="0">
                <a:solidFill>
                  <a:schemeClr val="tx2"/>
                </a:solidFill>
              </a:rPr>
              <a:t>http://www.musical-sad.ru</a:t>
            </a:r>
            <a:endParaRPr lang="ru-RU" u="sng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i="1" dirty="0"/>
              <a:t>      </a:t>
            </a:r>
          </a:p>
          <a:p>
            <a:pPr eaLnBrk="1" hangingPunct="1">
              <a:buFontTx/>
              <a:buNone/>
            </a:pPr>
            <a:r>
              <a:rPr lang="ru-RU" sz="4000" b="1" i="1" dirty="0"/>
              <a:t>          Фоновые рисунки:</a:t>
            </a:r>
            <a:endParaRPr lang="ru-RU" sz="2900" b="1" i="1" dirty="0"/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</a:t>
            </a:r>
            <a:r>
              <a:rPr lang="ru-RU" dirty="0" smtClean="0">
                <a:solidFill>
                  <a:schemeClr val="accent1"/>
                </a:solidFill>
                <a:hlinkClick r:id="rId3"/>
              </a:rPr>
              <a:t>http://images.yandex.ru/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/>
              <a:t>                            </a:t>
            </a:r>
            <a:r>
              <a:rPr lang="ru-RU" sz="2500" b="1" i="1" dirty="0"/>
              <a:t>Фото:</a:t>
            </a:r>
          </a:p>
          <a:p>
            <a:pPr eaLnBrk="1" hangingPunct="1">
              <a:buFontTx/>
              <a:buNone/>
            </a:pPr>
            <a:r>
              <a:rPr lang="ru-RU" sz="2500" i="1" dirty="0">
                <a:solidFill>
                  <a:schemeClr val="tx2"/>
                </a:solidFill>
              </a:rPr>
              <a:t>                </a:t>
            </a:r>
            <a:r>
              <a:rPr lang="ru-RU" sz="2500" i="1" u="sng" dirty="0">
                <a:solidFill>
                  <a:schemeClr val="tx2"/>
                </a:solidFill>
              </a:rPr>
              <a:t>из архива </a:t>
            </a:r>
            <a:r>
              <a:rPr lang="ru-RU" sz="2500" i="1" u="sng" dirty="0" err="1">
                <a:solidFill>
                  <a:schemeClr val="tx2"/>
                </a:solidFill>
              </a:rPr>
              <a:t>Бочарниковой</a:t>
            </a:r>
            <a:r>
              <a:rPr lang="ru-RU" sz="2500" i="1" u="sng" dirty="0">
                <a:solidFill>
                  <a:schemeClr val="tx2"/>
                </a:solidFill>
              </a:rPr>
              <a:t> С.В..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8676" name="Picture 6" descr="5661579ba1e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3585" y="4210046"/>
            <a:ext cx="2574163" cy="25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300" b="1" i="1" dirty="0">
                <a:solidFill>
                  <a:srgbClr val="C00000"/>
                </a:solidFill>
              </a:rPr>
              <a:t>       Спасибо за внимание !</a:t>
            </a:r>
            <a:endParaRPr lang="ru-RU" dirty="0" smtClean="0"/>
          </a:p>
        </p:txBody>
      </p:sp>
      <p:pic>
        <p:nvPicPr>
          <p:cNvPr id="29699" name="Picture 2" descr="C:\Users\User\Documents\мои документы\МУЗЫКА\Новые картинки\скрипичный ключ ноты\диск скрипка ноты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23048" y="1111683"/>
            <a:ext cx="4800814" cy="4225824"/>
          </a:xfrm>
          <a:noFill/>
        </p:spPr>
      </p:pic>
      <p:pic>
        <p:nvPicPr>
          <p:cNvPr id="29700" name="Содержимое 5" descr="флеш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4600" y="4144062"/>
            <a:ext cx="3233436" cy="23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500" b="1" i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500" b="1" i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500" b="1" i="1" dirty="0">
                <a:solidFill>
                  <a:srgbClr val="002060"/>
                </a:solidFill>
                <a:cs typeface="Times New Roman" pitchFamily="18" charset="0"/>
              </a:rPr>
              <a:t>Для развития ритмического слуха</a:t>
            </a:r>
            <a:br>
              <a:rPr lang="ru-RU" sz="2500" b="1" i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500" b="1" i="1" dirty="0">
                <a:solidFill>
                  <a:srgbClr val="002060"/>
                </a:solidFill>
                <a:cs typeface="Times New Roman" pitchFamily="18" charset="0"/>
              </a:rPr>
              <a:t>опора на наглядность способствует развитию фантазии, образности</a:t>
            </a:r>
            <a:endParaRPr lang="ru-RU" sz="2500" i="1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098309" y="826231"/>
            <a:ext cx="7482235" cy="502623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500" b="1" i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500" b="1" i="1" dirty="0">
                <a:solidFill>
                  <a:srgbClr val="002060"/>
                </a:solidFill>
              </a:rPr>
              <a:t>Музыкально-дидактическая игра    </a:t>
            </a:r>
          </a:p>
          <a:p>
            <a:pPr algn="ctr" eaLnBrk="1" hangingPunct="1">
              <a:buFontTx/>
              <a:buNone/>
            </a:pPr>
            <a:r>
              <a:rPr lang="ru-RU" sz="2500" b="1" i="1" dirty="0">
                <a:solidFill>
                  <a:srgbClr val="C00000"/>
                </a:solidFill>
              </a:rPr>
              <a:t>     «Что приносит  Новый год?»</a:t>
            </a:r>
          </a:p>
          <a:p>
            <a:pPr algn="ctr" eaLnBrk="1" hangingPunct="1">
              <a:buFontTx/>
              <a:buNone/>
            </a:pPr>
            <a:r>
              <a:rPr lang="ru-RU" sz="2200" i="1" dirty="0">
                <a:solidFill>
                  <a:srgbClr val="002060"/>
                </a:solidFill>
                <a:latin typeface="Constantia" pitchFamily="18" charset="0"/>
              </a:rPr>
              <a:t>Прохлопай и произнеси </a:t>
            </a:r>
            <a:r>
              <a:rPr lang="ru-RU" sz="2200" i="1" dirty="0" err="1">
                <a:solidFill>
                  <a:srgbClr val="002060"/>
                </a:solidFill>
                <a:latin typeface="Constantia" pitchFamily="18" charset="0"/>
              </a:rPr>
              <a:t>ритмослогами</a:t>
            </a:r>
            <a:r>
              <a:rPr lang="ru-RU" sz="22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en-US" sz="2200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200" i="1" dirty="0">
                <a:solidFill>
                  <a:srgbClr val="002060"/>
                </a:solidFill>
                <a:latin typeface="Constantia" pitchFamily="18" charset="0"/>
              </a:rPr>
              <a:t>ритмические картинки.</a:t>
            </a:r>
          </a:p>
          <a:p>
            <a:pPr algn="ctr" eaLnBrk="1" hangingPunct="1">
              <a:buFontTx/>
              <a:buNone/>
            </a:pPr>
            <a:r>
              <a:rPr lang="ru-RU" sz="2200" i="1" dirty="0">
                <a:solidFill>
                  <a:srgbClr val="002060"/>
                </a:solidFill>
                <a:latin typeface="Constantia" pitchFamily="18" charset="0"/>
              </a:rPr>
              <a:t>Сыграй ритм на музыкальном инструменте</a:t>
            </a:r>
            <a:r>
              <a:rPr lang="ru-RU" sz="2500" i="1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ru-RU" sz="2500" i="1" dirty="0">
                <a:solidFill>
                  <a:srgbClr val="002060"/>
                </a:solidFill>
              </a:rPr>
              <a:t>  </a:t>
            </a:r>
            <a:endParaRPr lang="ru-RU" sz="2500" i="1" dirty="0"/>
          </a:p>
        </p:txBody>
      </p:sp>
      <p:pic>
        <p:nvPicPr>
          <p:cNvPr id="19460" name="Picture 1" descr="F:\Видео ритмические\Схема мы украсим ёлочку\шары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4186" y="3730948"/>
            <a:ext cx="3732537" cy="2768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" name="Picture 2" descr="D:\МОЁ\ФОРУМ САД\Схема Мы украсим ёлочку\снеговик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788" y="3730437"/>
            <a:ext cx="4411025" cy="2768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7" descr="http://img-fotki.yandex.ru/get/4604/39663434.284/0_7e2ba_e39cae5e_XS.jpg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8693" y="985452"/>
            <a:ext cx="729346" cy="8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http://img-fotki.yandex.ru/get/5414/39663434.284/0_7e2c2_fa8f72d0_X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75510" y="1892011"/>
            <a:ext cx="755088" cy="8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7" descr="http://img-fotki.yandex.ru/get/6511/39663434.284/0_7e2c0_bfb72cc0_XS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2415" y="3290577"/>
            <a:ext cx="386124" cy="3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9" descr="http://img-fotki.yandex.ru/get/5803/39663434.284/0_7e2bd_779dc932_XS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95957" y="427460"/>
            <a:ext cx="669282" cy="7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1" descr="http://img-fotki.yandex.ru/get/5803/39663434.284/0_7e2bd_779dc932_XS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2601" y="2127258"/>
            <a:ext cx="669282" cy="7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3" descr="http://img-fotki.yandex.ru/get/6511/39663434.284/0_7e2c0_bfb72cc0_XS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7242" y="4079513"/>
            <a:ext cx="386124" cy="3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5" descr="http://img-fotki.yandex.ru/get/6511/39663434.284/0_7e2c0_bfb72cc0_XS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51518" y="4268857"/>
            <a:ext cx="386124" cy="3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69708" y="110451"/>
            <a:ext cx="8088593" cy="75737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i="1" dirty="0"/>
              <a:t> </a:t>
            </a:r>
            <a:br>
              <a:rPr lang="ru-RU" sz="2900" b="1" i="1" dirty="0"/>
            </a:br>
            <a:r>
              <a:rPr lang="ru-RU" sz="2900" b="1" i="1" dirty="0"/>
              <a:t/>
            </a:r>
            <a:br>
              <a:rPr lang="ru-RU" sz="2900" b="1" i="1" dirty="0"/>
            </a:br>
            <a:r>
              <a:rPr lang="ru-RU" sz="2200" b="1" i="1" dirty="0"/>
              <a:t>В  игре на детских музыкальных     инструментах используемые  презентации, видео-партитуры дают возможность проявить творческие способности.</a:t>
            </a:r>
            <a:r>
              <a:rPr lang="ru-RU" sz="2200" dirty="0"/>
              <a:t> </a:t>
            </a:r>
            <a:r>
              <a:rPr lang="ru-RU" sz="2200" b="1" i="1" dirty="0"/>
              <a:t>Использование ИКТ существенно расширяет понятийный ряд музыкальных тем, делает доступным и понятным детям специфику звучания музыкальных инструментов.</a:t>
            </a:r>
            <a:br>
              <a:rPr lang="ru-RU" sz="2200" b="1" i="1" dirty="0"/>
            </a:br>
            <a:endParaRPr lang="ru-RU" sz="2200" b="1" i="1" dirty="0"/>
          </a:p>
        </p:txBody>
      </p:sp>
      <p:pic>
        <p:nvPicPr>
          <p:cNvPr id="18435" name="Picture 17" descr="http://smayli.ru/data/smiles/muzikaa-57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377508" y="2583405"/>
            <a:ext cx="1686076" cy="2100002"/>
          </a:xfrm>
        </p:spPr>
      </p:pic>
      <p:pic>
        <p:nvPicPr>
          <p:cNvPr id="22532" name="Picture 15" descr="http://s018.radikal.ru/i527/1201/8f/6252f58bb31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3924" y="2307995"/>
            <a:ext cx="2147996" cy="215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437" name="Picture 11" descr="http://www.escolovar.org/musica_tambor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77200" y="4469677"/>
            <a:ext cx="2442595" cy="22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D:\МОЁ\ДЛЯ ОФОРМЛ презентац  Картин ФОНЫ\гиф\гиф металлоф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42856" y="4340578"/>
            <a:ext cx="3277768" cy="24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http://dl7.glitter-graphics.net/pub/2050/2050137r6r56v4wk5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83016" y="4340579"/>
            <a:ext cx="2529830" cy="204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новые красивые Анимашки, анимационные картинки Музыка, анимированные картинки Музыка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77201" y="2307995"/>
            <a:ext cx="2136556" cy="20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6401" y="137705"/>
            <a:ext cx="8497599" cy="75737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При знакомстве с творчеством  композиторов, использование компьютерных программ, позволяет детям слышать чистое профессиональное исполнение классических произведений, сопоставить услышанное и увиденное.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663847" y="1879807"/>
            <a:ext cx="2400117" cy="28401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D:\МОЁ\ДЛЯ ОФОРМЛ презентац  Картин ФОНЫ\картинки разные\p_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517760">
            <a:off x="693311" y="4895081"/>
            <a:ext cx="2093365" cy="1574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МОЁ\ДЛЯ ОФОРМЛ презентац  Картин ФОНЫ\картинки к детскому альбому\баба яг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66419">
            <a:off x="7275288" y="4626363"/>
            <a:ext cx="1372633" cy="1909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Прокофьев 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569" y="1557058"/>
            <a:ext cx="2192174" cy="2452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Мусоргский М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70383" y="1557059"/>
            <a:ext cx="2144001" cy="2388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2898794" y="4978900"/>
            <a:ext cx="4311723" cy="17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sz="1800" b="1" i="1" dirty="0"/>
              <a:t> Рассматривание </a:t>
            </a:r>
            <a:r>
              <a:rPr lang="ru-RU" sz="1800" b="1" i="1" dirty="0" err="1"/>
              <a:t>мультимедийного</a:t>
            </a:r>
            <a:r>
              <a:rPr lang="ru-RU" sz="1800" b="1" i="1" dirty="0"/>
              <a:t>  портрета</a:t>
            </a:r>
          </a:p>
          <a:p>
            <a:pPr>
              <a:buFont typeface="Arial" charset="0"/>
              <a:buChar char="•"/>
            </a:pPr>
            <a:r>
              <a:rPr lang="ru-RU" sz="1800" b="1" i="1" dirty="0"/>
              <a:t>Слушание произведения композитора</a:t>
            </a:r>
          </a:p>
          <a:p>
            <a:pPr>
              <a:buFont typeface="Arial" charset="0"/>
              <a:buChar char="•"/>
            </a:pPr>
            <a:r>
              <a:rPr lang="ru-RU" sz="1800" b="1" i="1" dirty="0"/>
              <a:t>Просмотр видео иллюстраций к произведениям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6518353" y="3966194"/>
            <a:ext cx="2918816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Мусоргский М.П.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03817" y="4079513"/>
            <a:ext cx="2890214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Прокофьев С.С.</a:t>
            </a:r>
          </a:p>
        </p:txBody>
      </p:sp>
    </p:spTree>
  </p:cSld>
  <p:clrMapOvr>
    <a:masterClrMapping/>
  </p:clrMapOvr>
  <p:transition spd="slow">
    <p:cover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Рисунок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1622" y="3819882"/>
            <a:ext cx="1166954" cy="27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Рисунок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078" y="3815578"/>
            <a:ext cx="1750431" cy="27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42441" y="189345"/>
            <a:ext cx="5535881" cy="18288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i="1" dirty="0">
                <a:latin typeface="Monotype Corsiva" pitchFamily="66" charset="0"/>
              </a:rPr>
              <a:t>Использование ИКТ </a:t>
            </a:r>
            <a:r>
              <a:rPr lang="ru-RU" sz="2200" b="1" i="1" dirty="0"/>
              <a:t>делает музыкальный материал доступным для восприятия не только через слуховые анализаторы, но и через зрительные и кинестетические. Таким образом, мною реализуется на практике идея индивидуализации обучения детей.</a:t>
            </a:r>
            <a:br>
              <a:rPr lang="ru-RU" sz="2200" b="1" i="1" dirty="0"/>
            </a:br>
            <a:r>
              <a:rPr lang="ru-RU" sz="2200" b="1" i="1" dirty="0">
                <a:latin typeface="Monotype Corsiva" pitchFamily="66" charset="0"/>
              </a:rPr>
              <a:t/>
            </a:r>
            <a:br>
              <a:rPr lang="ru-RU" sz="2200" b="1" i="1" dirty="0">
                <a:latin typeface="Monotype Corsiva" pitchFamily="66" charset="0"/>
              </a:rPr>
            </a:br>
            <a:r>
              <a:rPr lang="ru-RU" sz="2200" b="1" dirty="0">
                <a:latin typeface="Monotype Corsiva" pitchFamily="66" charset="0"/>
              </a:rPr>
              <a:t/>
            </a:r>
            <a:br>
              <a:rPr lang="ru-RU" sz="22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/>
            </a:r>
            <a:br>
              <a:rPr lang="ru-RU" sz="2500" b="1" dirty="0">
                <a:latin typeface="Monotype Corsiva" pitchFamily="66" charset="0"/>
              </a:rPr>
            </a:br>
            <a:endParaRPr lang="ru-RU" sz="2500" b="1" dirty="0">
              <a:latin typeface="Monotype Corsiva" pitchFamily="66" charset="0"/>
            </a:endParaRPr>
          </a:p>
        </p:txBody>
      </p:sp>
      <p:pic>
        <p:nvPicPr>
          <p:cNvPr id="24580" name="Picture 5" descr="prokofiev-time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003924" y="176435"/>
            <a:ext cx="2602758" cy="2607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745078" y="2911889"/>
            <a:ext cx="8398922" cy="17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/>
          <a:p>
            <a:r>
              <a:rPr lang="ru-RU" b="1" i="1">
                <a:latin typeface="Monotype Corsiva" pitchFamily="66" charset="0"/>
              </a:rPr>
              <a:t>Э</a:t>
            </a:r>
            <a:r>
              <a:rPr lang="ru-RU" b="1" i="1"/>
              <a:t>то прослеживается на примере симфонической сказки «Петя и волк», где дети, используя каждый свой индивидуальный базовый уровень знаний, получает знания о музыкальных инструментах, особенностях звучания каждого из них. </a:t>
            </a:r>
          </a:p>
          <a:p>
            <a:r>
              <a:rPr lang="ru-RU" b="1" i="1"/>
              <a:t> </a:t>
            </a:r>
          </a:p>
          <a:p>
            <a:pPr algn="ctr"/>
            <a:endParaRPr lang="ru-RU" b="1">
              <a:latin typeface="Monotype Corsiva" pitchFamily="66" charset="0"/>
            </a:endParaRPr>
          </a:p>
        </p:txBody>
      </p:sp>
      <p:pic>
        <p:nvPicPr>
          <p:cNvPr id="20487" name="Picture 6" descr="Рисунок1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9062" y="3558816"/>
            <a:ext cx="649261" cy="315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3014631" y="6291401"/>
            <a:ext cx="1557369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Скрипка</a:t>
            </a:r>
          </a:p>
        </p:txBody>
      </p: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7500958" y="6291401"/>
            <a:ext cx="1643042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 dirty="0"/>
              <a:t>Кларнет</a:t>
            </a:r>
          </a:p>
        </p:txBody>
      </p:sp>
      <p:pic>
        <p:nvPicPr>
          <p:cNvPr id="20490" name="Picture 5" descr="Рисунок1i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02651">
            <a:off x="6893038" y="4159841"/>
            <a:ext cx="1232738" cy="19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7"/>
          <p:cNvSpPr txBox="1">
            <a:spLocks noChangeArrowheads="1"/>
          </p:cNvSpPr>
          <p:nvPr/>
        </p:nvSpPr>
        <p:spPr bwMode="auto">
          <a:xfrm>
            <a:off x="6647062" y="5901237"/>
            <a:ext cx="1736130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Валторна</a:t>
            </a:r>
          </a:p>
        </p:txBody>
      </p:sp>
      <p:pic>
        <p:nvPicPr>
          <p:cNvPr id="20492" name="Picture 4" descr="Рисунок1o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CFD4D8"/>
              </a:clrFrom>
              <a:clrTo>
                <a:srgbClr val="CFD4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1" y="4251644"/>
            <a:ext cx="1704668" cy="18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8"/>
          <p:cNvSpPr txBox="1">
            <a:spLocks noChangeArrowheads="1"/>
          </p:cNvSpPr>
          <p:nvPr/>
        </p:nvSpPr>
        <p:spPr bwMode="auto">
          <a:xfrm>
            <a:off x="4799384" y="6053286"/>
            <a:ext cx="1723260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Литавры</a:t>
            </a:r>
          </a:p>
        </p:txBody>
      </p:sp>
      <p:sp>
        <p:nvSpPr>
          <p:cNvPr id="20494" name="TextBox 9"/>
          <p:cNvSpPr txBox="1">
            <a:spLocks noChangeArrowheads="1"/>
          </p:cNvSpPr>
          <p:nvPr/>
        </p:nvSpPr>
        <p:spPr bwMode="auto">
          <a:xfrm>
            <a:off x="1003924" y="6318655"/>
            <a:ext cx="1849108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Виолончель</a:t>
            </a: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500" b="1" i="1" dirty="0"/>
              <a:t>В освоении</a:t>
            </a:r>
            <a:r>
              <a:rPr lang="ru-RU" sz="2500" b="1" dirty="0"/>
              <a:t> </a:t>
            </a:r>
            <a:r>
              <a:rPr lang="ru-RU" sz="2500" b="1" i="1" dirty="0"/>
              <a:t>музыкально-ритмических движений использую:</a:t>
            </a:r>
            <a:br>
              <a:rPr lang="ru-RU" sz="2500" b="1" i="1" dirty="0"/>
            </a:br>
            <a:r>
              <a:rPr lang="ru-RU" sz="3200" b="1" i="1" dirty="0"/>
              <a:t> </a:t>
            </a:r>
            <a:endParaRPr lang="ru-RU" sz="3200" i="1" dirty="0"/>
          </a:p>
        </p:txBody>
      </p:sp>
      <p:pic>
        <p:nvPicPr>
          <p:cNvPr id="4" name="Рисунок 11" descr="Фото018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04259" y="1086669"/>
            <a:ext cx="3253742" cy="162661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D:\Мама\мама(фотки)\фото конкурс чтецов, цирк комос\PICT0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0073" y="3299901"/>
            <a:ext cx="3632609" cy="3155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4636355" y="1411477"/>
            <a:ext cx="4634715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Схемы танцевальных движений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2495509" y="2791397"/>
            <a:ext cx="6279528" cy="4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b="1" i="1"/>
              <a:t>Фотографии, видео выступлений детей</a:t>
            </a: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45078" y="176435"/>
            <a:ext cx="8190129" cy="14043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/>
              <a:t>                             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</a:t>
            </a:r>
            <a:r>
              <a:rPr lang="ru-RU" sz="2200" b="1" i="1" dirty="0"/>
              <a:t>В таком направлении, как пение, я предлагаю детям   </a:t>
            </a:r>
            <a:br>
              <a:rPr lang="ru-RU" sz="2200" b="1" i="1" dirty="0"/>
            </a:br>
            <a:r>
              <a:rPr lang="ru-RU" sz="2200" b="1" i="1" dirty="0"/>
              <a:t>видео – иллюстрации с элементами анимации к упражнениям на развитие голоса, певческого диапазона, понятие долгих и коротких звуков. («Лесенка», «Веселые капельки», «Снежинка», «Куда летит пчелка» и др.) Это более заинтересовывает детей и привлекает к пению.</a:t>
            </a:r>
            <a:br>
              <a:rPr lang="ru-RU" sz="2200" b="1" i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i="1" dirty="0"/>
              <a:t/>
            </a:r>
            <a:br>
              <a:rPr lang="ru-RU" sz="2200" i="1" dirty="0"/>
            </a:br>
            <a:endParaRPr lang="ru-RU" sz="2200" i="1" dirty="0"/>
          </a:p>
        </p:txBody>
      </p:sp>
      <p:pic>
        <p:nvPicPr>
          <p:cNvPr id="6" name="Picture 2" descr="Изображение с кодом 332128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6577" y="3494065"/>
            <a:ext cx="4146292" cy="2797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5000628" y="2000240"/>
            <a:ext cx="3826923" cy="15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b="1" i="1" dirty="0"/>
              <a:t> «Снежинка»- </a:t>
            </a:r>
            <a:r>
              <a:rPr lang="ru-RU" i="1" dirty="0"/>
              <a:t>рисуем голосом,</a:t>
            </a:r>
          </a:p>
          <a:p>
            <a:pPr algn="ctr"/>
            <a:r>
              <a:rPr lang="ru-RU" i="1" dirty="0" err="1"/>
              <a:t>пропеваем</a:t>
            </a:r>
            <a:r>
              <a:rPr lang="ru-RU" i="1" dirty="0"/>
              <a:t> за движением</a:t>
            </a:r>
          </a:p>
          <a:p>
            <a:pPr algn="ctr"/>
            <a:r>
              <a:rPr lang="ru-RU" i="1" dirty="0"/>
              <a:t>снежинки</a:t>
            </a:r>
            <a:endParaRPr lang="ru-RU" dirty="0"/>
          </a:p>
        </p:txBody>
      </p:sp>
      <p:pic>
        <p:nvPicPr>
          <p:cNvPr id="8" name="Picture 4" descr="http://musical-sad.ucoz.ru/_fr/0/1153346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74523" y="2438751"/>
            <a:ext cx="3732563" cy="260016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745077" y="5054924"/>
            <a:ext cx="4540538" cy="11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b="1" i="1"/>
              <a:t>«Музыкальная лесенка»</a:t>
            </a:r>
          </a:p>
          <a:p>
            <a:pPr algn="ctr"/>
            <a:r>
              <a:rPr lang="ru-RU" i="1"/>
              <a:t>Для развития певческого </a:t>
            </a:r>
          </a:p>
          <a:p>
            <a:pPr algn="ctr"/>
            <a:r>
              <a:rPr lang="ru-RU" i="1"/>
              <a:t>диапазона.</a:t>
            </a: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66954" y="329918"/>
            <a:ext cx="7413590" cy="83914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b="1" i="1" dirty="0"/>
              <a:t>Используя в структуру занятия включения видеоролика, творческих заданий, я тем самым способствую развитию творчества детей </a:t>
            </a:r>
            <a:br>
              <a:rPr lang="ru-RU" sz="2500" b="1" i="1" dirty="0"/>
            </a:br>
            <a:r>
              <a:rPr lang="ru-RU" sz="1800" b="1" i="1" dirty="0"/>
              <a:t>(</a:t>
            </a:r>
            <a:r>
              <a:rPr lang="ru-RU" sz="1600" b="1" i="1" dirty="0"/>
              <a:t>с учётом требований </a:t>
            </a:r>
            <a:r>
              <a:rPr lang="ru-RU" sz="1600" b="1" i="1" dirty="0" err="1"/>
              <a:t>СанПин</a:t>
            </a:r>
            <a:r>
              <a:rPr lang="ru-RU" sz="1600" b="1" i="1" dirty="0"/>
              <a:t>: просмотр видеоролика не более  5-7 минут)</a:t>
            </a:r>
            <a:endParaRPr lang="ru-RU" sz="1600" i="1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200" b="1" i="1" dirty="0"/>
              <a:t>     </a:t>
            </a:r>
          </a:p>
          <a:p>
            <a:pPr eaLnBrk="1" hangingPunct="1">
              <a:buFontTx/>
              <a:buNone/>
            </a:pPr>
            <a:r>
              <a:rPr lang="ru-RU" sz="1600" b="1" i="1" dirty="0"/>
              <a:t>       1. Музыкальное приветствие </a:t>
            </a:r>
            <a:br>
              <a:rPr lang="ru-RU" sz="1600" b="1" i="1" dirty="0"/>
            </a:br>
            <a:r>
              <a:rPr lang="ru-RU" sz="1600" b="1" i="1" dirty="0">
                <a:solidFill>
                  <a:srgbClr val="C00000"/>
                </a:solidFill>
              </a:rPr>
              <a:t>2. Просмотр видеоролика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3. Ответы на вопросы</a:t>
            </a:r>
            <a:br>
              <a:rPr lang="ru-RU" sz="1600" b="1" i="1" dirty="0"/>
            </a:br>
            <a:r>
              <a:rPr lang="ru-RU" sz="1600" b="1" i="1" dirty="0">
                <a:solidFill>
                  <a:srgbClr val="C00000"/>
                </a:solidFill>
              </a:rPr>
              <a:t>4. Творческое задание (</a:t>
            </a:r>
            <a:r>
              <a:rPr lang="ru-RU" sz="1600" i="1" dirty="0">
                <a:solidFill>
                  <a:srgbClr val="C00000"/>
                </a:solidFill>
              </a:rPr>
              <a:t>изобрази капельки дождя на муз. инструментах, шуршание листочков и т.д.)</a:t>
            </a:r>
            <a:r>
              <a:rPr lang="ru-RU" sz="1600" b="1" i="1" dirty="0">
                <a:solidFill>
                  <a:srgbClr val="C00000"/>
                </a:solidFill>
              </a:rPr>
              <a:t>, дидактическая игра  </a:t>
            </a:r>
            <a:r>
              <a:rPr lang="ru-RU" sz="1600" i="1" dirty="0">
                <a:solidFill>
                  <a:srgbClr val="C00000"/>
                </a:solidFill>
              </a:rPr>
              <a:t>(«Четвёртый лишний» найти  лишний муз. инструмент, дорисуй муз. инструмент и т.д.)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b="1" i="1" dirty="0"/>
              <a:t>5. Музыкальная игра, игра в  оркестре детских музыкальных инструментов</a:t>
            </a:r>
          </a:p>
        </p:txBody>
      </p:sp>
      <p:pic>
        <p:nvPicPr>
          <p:cNvPr id="21509" name="Picture 4" descr="http://musical-sad.ucoz.ru/_fr/0/892471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04739" y="3553079"/>
            <a:ext cx="3147629" cy="322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1510" name="Picture 3" descr="D:\Мои документы\МУЗЫКА\Новые картинки\муз. инструменты\дети на металлофон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28556" y="4014582"/>
            <a:ext cx="4179967" cy="2727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900" b="1" i="1" dirty="0"/>
              <a:t/>
            </a:r>
            <a:br>
              <a:rPr lang="ru-RU" sz="2900" b="1" i="1" dirty="0"/>
            </a:br>
            <a:r>
              <a:rPr lang="ru-RU" sz="2900" b="1" i="1" dirty="0"/>
              <a:t/>
            </a:r>
            <a:br>
              <a:rPr lang="ru-RU" sz="2900" b="1" i="1" dirty="0"/>
            </a:br>
            <a:r>
              <a:rPr lang="ru-RU" sz="2900" b="1" i="1" dirty="0"/>
              <a:t>Использование средств информационных технологий:</a:t>
            </a:r>
            <a:br>
              <a:rPr lang="ru-RU" sz="2900" b="1" i="1" dirty="0"/>
            </a:br>
            <a:endParaRPr lang="ru-RU" sz="2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79919" y="696281"/>
          <a:ext cx="8464081" cy="559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4" name="Picture 4" descr="http://savepic.su/1786307m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83962" y="4204308"/>
            <a:ext cx="961021" cy="86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6"/>
          <p:cNvSpPr>
            <a:spLocks noChangeAspect="1" noChangeArrowheads="1"/>
          </p:cNvSpPr>
          <p:nvPr/>
        </p:nvSpPr>
        <p:spPr bwMode="auto">
          <a:xfrm>
            <a:off x="151590" y="-164959"/>
            <a:ext cx="274577" cy="2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/>
          <a:p>
            <a:endParaRPr lang="ru-RU"/>
          </a:p>
        </p:txBody>
      </p:sp>
      <p:sp>
        <p:nvSpPr>
          <p:cNvPr id="25606" name="AutoShape 8"/>
          <p:cNvSpPr>
            <a:spLocks noChangeAspect="1" noChangeArrowheads="1"/>
          </p:cNvSpPr>
          <p:nvPr/>
        </p:nvSpPr>
        <p:spPr bwMode="auto">
          <a:xfrm>
            <a:off x="288879" y="-27254"/>
            <a:ext cx="274577" cy="2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/>
          <a:p>
            <a:endParaRPr lang="ru-RU"/>
          </a:p>
        </p:txBody>
      </p:sp>
      <p:pic>
        <p:nvPicPr>
          <p:cNvPr id="25607" name="Picture 10" descr="Анимашки Музыка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529" y="4139759"/>
            <a:ext cx="1115471" cy="111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16"/>
          <p:cNvSpPr>
            <a:spLocks noChangeAspect="1" noChangeArrowheads="1"/>
          </p:cNvSpPr>
          <p:nvPr/>
        </p:nvSpPr>
        <p:spPr bwMode="auto">
          <a:xfrm>
            <a:off x="426167" y="110451"/>
            <a:ext cx="274577" cy="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/>
          <a:p>
            <a:endParaRPr lang="ru-RU"/>
          </a:p>
        </p:txBody>
      </p:sp>
      <p:sp>
        <p:nvSpPr>
          <p:cNvPr id="25609" name="AutoShape 18"/>
          <p:cNvSpPr>
            <a:spLocks noChangeAspect="1" noChangeArrowheads="1"/>
          </p:cNvSpPr>
          <p:nvPr/>
        </p:nvSpPr>
        <p:spPr bwMode="auto">
          <a:xfrm>
            <a:off x="563456" y="248157"/>
            <a:ext cx="274577" cy="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/>
          <a:p>
            <a:endParaRPr lang="ru-RU"/>
          </a:p>
        </p:txBody>
      </p:sp>
      <p:pic>
        <p:nvPicPr>
          <p:cNvPr id="25610" name="Picture 22" descr="http://dl5.glitter-graphics.net/pub/1836/1836545mblph7p32e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2958" y="4397956"/>
            <a:ext cx="1138352" cy="6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Прямоугольник 11"/>
          <p:cNvSpPr>
            <a:spLocks noChangeArrowheads="1"/>
          </p:cNvSpPr>
          <p:nvPr/>
        </p:nvSpPr>
        <p:spPr bwMode="auto">
          <a:xfrm>
            <a:off x="388985" y="5107998"/>
            <a:ext cx="8755015" cy="11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/>
          <a:p>
            <a:pPr algn="ctr" eaLnBrk="0" hangingPunct="0"/>
            <a:r>
              <a:rPr lang="ru-RU" b="1" i="1">
                <a:solidFill>
                  <a:schemeClr val="bg1"/>
                </a:solidFill>
              </a:rPr>
              <a:t>Таким образом, учитывая наглядно-образный уровень мышления дошкольников, ИКТ позволяют мне поддерживать и активизировать их внимание. Интерактивность данных ресурсов позволяет ребенку «управлять» ситуацией, «воздействовать» на нее.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Для развития звуковысотного слуха я использую образы-картинки, вместо нот, что также привлекает детей, активизирует творческие способности.   </vt:lpstr>
      <vt:lpstr> Для развития ритмического слуха опора на наглядность способствует развитию фантазии, образности</vt:lpstr>
      <vt:lpstr>     В  игре на детских музыкальных     инструментах используемые  презентации, видео-партитуры дают возможность проявить творческие способности. Использование ИКТ существенно расширяет понятийный ряд музыкальных тем, делает доступным и понятным детям специфику звучания музыкальных инструментов. </vt:lpstr>
      <vt:lpstr>   При знакомстве с творчеством  композиторов, использование компьютерных программ, позволяет детям слышать чистое профессиональное исполнение классических произведений, сопоставить услышанное и увиденное. </vt:lpstr>
      <vt:lpstr>         Использование ИКТ делает музыкальный материал доступным для восприятия не только через слуховые анализаторы, но и через зрительные и кинестетические. Таким образом, мною реализуется на практике идея индивидуализации обучения детей.       </vt:lpstr>
      <vt:lpstr> В освоении музыкально-ритмических движений использую:  </vt:lpstr>
      <vt:lpstr>                                  В таком направлении, как пение, я предлагаю детям    видео – иллюстрации с элементами анимации к упражнениям на развитие голоса, певческого диапазона, понятие долгих и коротких звуков. («Лесенка», «Веселые капельки», «Снежинка», «Куда летит пчелка» и др.) Это более заинтересовывает детей и привлекает к пению.     </vt:lpstr>
      <vt:lpstr>Используя в структуру занятия включения видеоролика, творческих заданий, я тем самым способствую развитию творчества детей  (с учётом требований СанПин: просмотр видеоролика не более  5-7 минут)</vt:lpstr>
      <vt:lpstr>  Использование средств информационных технологий: </vt:lpstr>
      <vt:lpstr>  Динамика развития музыкальных способностей  Диагностический инструментарий: К.В.Тарасовой </vt:lpstr>
      <vt:lpstr>Слайд 11</vt:lpstr>
      <vt:lpstr>      Источник информации:</vt:lpstr>
      <vt:lpstr>       Спасибо за внимание 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Для развития звуковысотного слуха я использую образы-картинки, вместо нот, что также привлекает детей, активизирует творческие способности.   </dc:title>
  <dc:creator>Ирина</dc:creator>
  <cp:lastModifiedBy>Ирина</cp:lastModifiedBy>
  <cp:revision>1</cp:revision>
  <dcterms:created xsi:type="dcterms:W3CDTF">2013-09-10T15:42:10Z</dcterms:created>
  <dcterms:modified xsi:type="dcterms:W3CDTF">2013-09-10T15:43:28Z</dcterms:modified>
</cp:coreProperties>
</file>