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53" d="100"/>
          <a:sy n="53" d="100"/>
        </p:scale>
        <p:origin x="-96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05B4-EB30-4CEC-A5FB-BCC5DCC43615}" type="datetimeFigureOut">
              <a:rPr lang="ru-RU" smtClean="0"/>
              <a:pPr/>
              <a:t>08.01.2013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CFA5-C9E1-4E3E-BF44-8104BF2ED6A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05B4-EB30-4CEC-A5FB-BCC5DCC43615}" type="datetimeFigureOut">
              <a:rPr lang="ru-RU" smtClean="0"/>
              <a:pPr/>
              <a:t>08.01.2013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CFA5-C9E1-4E3E-BF44-8104BF2ED6A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05B4-EB30-4CEC-A5FB-BCC5DCC43615}" type="datetimeFigureOut">
              <a:rPr lang="ru-RU" smtClean="0"/>
              <a:pPr/>
              <a:t>08.01.2013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CFA5-C9E1-4E3E-BF44-8104BF2ED6A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05B4-EB30-4CEC-A5FB-BCC5DCC43615}" type="datetimeFigureOut">
              <a:rPr lang="ru-RU" smtClean="0"/>
              <a:pPr/>
              <a:t>08.01.2013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CFA5-C9E1-4E3E-BF44-8104BF2ED6A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05B4-EB30-4CEC-A5FB-BCC5DCC43615}" type="datetimeFigureOut">
              <a:rPr lang="ru-RU" smtClean="0"/>
              <a:pPr/>
              <a:t>08.01.2013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CFA5-C9E1-4E3E-BF44-8104BF2ED6A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05B4-EB30-4CEC-A5FB-BCC5DCC43615}" type="datetimeFigureOut">
              <a:rPr lang="ru-RU" smtClean="0"/>
              <a:pPr/>
              <a:t>08.01.2013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CFA5-C9E1-4E3E-BF44-8104BF2ED6A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05B4-EB30-4CEC-A5FB-BCC5DCC43615}" type="datetimeFigureOut">
              <a:rPr lang="ru-RU" smtClean="0"/>
              <a:pPr/>
              <a:t>08.01.2013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CFA5-C9E1-4E3E-BF44-8104BF2ED6A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05B4-EB30-4CEC-A5FB-BCC5DCC43615}" type="datetimeFigureOut">
              <a:rPr lang="ru-RU" smtClean="0"/>
              <a:pPr/>
              <a:t>08.01.2013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CFA5-C9E1-4E3E-BF44-8104BF2ED6A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05B4-EB30-4CEC-A5FB-BCC5DCC43615}" type="datetimeFigureOut">
              <a:rPr lang="ru-RU" smtClean="0"/>
              <a:pPr/>
              <a:t>08.01.2013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CFA5-C9E1-4E3E-BF44-8104BF2ED6A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05B4-EB30-4CEC-A5FB-BCC5DCC43615}" type="datetimeFigureOut">
              <a:rPr lang="ru-RU" smtClean="0"/>
              <a:pPr/>
              <a:t>08.01.2013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CFA5-C9E1-4E3E-BF44-8104BF2ED6A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05B4-EB30-4CEC-A5FB-BCC5DCC43615}" type="datetimeFigureOut">
              <a:rPr lang="ru-RU" smtClean="0"/>
              <a:pPr/>
              <a:t>08.01.2013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688CFA5-C9E1-4E3E-BF44-8104BF2ED6A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9F05B4-EB30-4CEC-A5FB-BCC5DCC43615}" type="datetimeFigureOut">
              <a:rPr lang="ru-RU" smtClean="0"/>
              <a:pPr/>
              <a:t>08.01.2013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88CFA5-C9E1-4E3E-BF44-8104BF2ED6AD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&#1042;&#1089;&#1103;&#1082;&#1072;%20&#1088;&#1072;&#1079;&#1085;&#1072;\&#1055;&#1088;&#1077;&#1076;&#1084;&#1077;&#1090;&#1099;\&#1042;&#1077;&#1088;&#1091;&#1102;%20.MP3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4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305835"/>
            <a:ext cx="5148064" cy="3552165"/>
          </a:xfrm>
          <a:prstGeom prst="rect">
            <a:avLst/>
          </a:prstGeom>
        </p:spPr>
      </p:pic>
      <p:pic>
        <p:nvPicPr>
          <p:cNvPr id="6" name="Рисунок 5" descr="старый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63688" y="-1"/>
            <a:ext cx="7380312" cy="4588749"/>
          </a:xfrm>
          <a:prstGeom prst="rect">
            <a:avLst/>
          </a:prstGeom>
        </p:spPr>
      </p:pic>
      <p:pic>
        <p:nvPicPr>
          <p:cNvPr id="7" name="Рисунок 6" descr="vif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9454" y="4123976"/>
            <a:ext cx="4464546" cy="27340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2352" y="836712"/>
            <a:ext cx="7851648" cy="3371800"/>
          </a:xfrm>
        </p:spPr>
        <p:txBody>
          <a:bodyPr anchor="t">
            <a:noAutofit/>
          </a:bodyPr>
          <a:lstStyle/>
          <a:p>
            <a:pPr algn="ctr"/>
            <a:r>
              <a:rPr lang="ru-RU" sz="66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История </a:t>
            </a:r>
            <a:br>
              <a:rPr lang="ru-RU" sz="66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ru-RU" sz="66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Спасо Вифанского монастыря</a:t>
            </a:r>
            <a:endParaRPr lang="ru-RU" sz="66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052736"/>
            <a:ext cx="15319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Учитель-логопед</a:t>
            </a:r>
          </a:p>
          <a:p>
            <a:r>
              <a:rPr lang="ru-RU" dirty="0" err="1" smtClean="0"/>
              <a:t>Болотова</a:t>
            </a:r>
            <a:r>
              <a:rPr lang="ru-RU" dirty="0" smtClean="0"/>
              <a:t> Н.В.</a:t>
            </a:r>
            <a:endParaRPr lang="ru-RU" dirty="0"/>
          </a:p>
        </p:txBody>
      </p:sp>
      <p:pic>
        <p:nvPicPr>
          <p:cNvPr id="11" name="Верую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8532440" y="33265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94928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Преображенский храм </a:t>
            </a:r>
            <a:endParaRPr lang="ru-RU" sz="4000" b="1" dirty="0"/>
          </a:p>
        </p:txBody>
      </p:sp>
      <p:pic>
        <p:nvPicPr>
          <p:cNvPr id="3" name="Рисунок 2" descr="Преображенский собо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9" y="912363"/>
            <a:ext cx="6960936" cy="4964910"/>
          </a:xfrm>
          <a:prstGeom prst="rect">
            <a:avLst/>
          </a:prstGeom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150114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          Вифанские  пруды</a:t>
            </a:r>
            <a:endParaRPr lang="ru-RU" sz="4000" b="1" dirty="0"/>
          </a:p>
        </p:txBody>
      </p:sp>
      <p:pic>
        <p:nvPicPr>
          <p:cNvPr id="3" name="Рисунок 2" descr="пруд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836712"/>
            <a:ext cx="7560840" cy="5167315"/>
          </a:xfrm>
          <a:prstGeom prst="rect">
            <a:avLst/>
          </a:prstGeom>
        </p:spPr>
      </p:pic>
      <p:pic>
        <p:nvPicPr>
          <p:cNvPr id="4" name="Рисунок 3" descr="пруды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5157192"/>
            <a:ext cx="2013438" cy="1424507"/>
          </a:xfrm>
          <a:prstGeom prst="rect">
            <a:avLst/>
          </a:prstGeom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</a:rPr>
              <a:t>Возрождение обители - Спасо-Вифанский монастырь</a:t>
            </a:r>
            <a:endParaRPr lang="ru-RU" sz="4800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план восстановления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484784"/>
            <a:ext cx="7848872" cy="47108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16530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План восстановления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67944" y="1196752"/>
            <a:ext cx="457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Место, названное позже Вифанией, стал обустраивать ректор Троице-Сергиевой семинарии архиепископ Московский Платон (Левшин). 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Строительство велось в 1783—1788 годах. 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3" name="Рисунок 2" descr="plat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303" y="1412776"/>
            <a:ext cx="3465601" cy="4608512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67944" y="836712"/>
            <a:ext cx="457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В 1797 году Павел I  отправился на поклонение мощам преподобного Сергия Радонежского в Троице-Сергиеву лавру, заодно посетил и Вифанию. Вскоре после посещения скита был подписан указ об учреждении в Вифании второклассного монастыря.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3" name="Рисунок 2" descr="11_pavel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268760"/>
            <a:ext cx="3571128" cy="4392488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836712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Первоначальный облик Преображенского собора изменили пристройки XIX века; переделки коснулись и интерьера. В XIX веке появились новые колокольня, стены и башни. В 1860 году началось возведение пятиглавого собора с двумя храмами: Тихвинской иконы Божией Матери на первом этаже (по нему собор назывался Тихвинским) и во имя Сошествия Святого Духа — на втором.</a:t>
            </a:r>
          </a:p>
          <a:p>
            <a:endParaRPr lang="ru-RU" sz="2400" dirty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 При монастыре была открыта Вифанская духовная семинария.</a:t>
            </a: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В советское время монастырь был закрыт, многие сооружения снесены и перестроены.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751344"/>
            <a:ext cx="748883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 старое и новое здания Вифанской семинарии (в процессе восстановления);</a:t>
            </a: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 монастырская гостиница (в процессе восстановления);</a:t>
            </a: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 Храм Сошествия Святого Духа с приделом в честь Николая Чудотворца (ныне действующий);</a:t>
            </a: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 колокольня (в стадии завершения строительства);</a:t>
            </a: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 Преображенский храм (ведутся внутренние работы);</a:t>
            </a: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 Вифанские (Ершовские) пруды с плотиной бывшей монастырской водяной мельницы.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8-конечная звезда 2"/>
          <p:cNvSpPr/>
          <p:nvPr/>
        </p:nvSpPr>
        <p:spPr>
          <a:xfrm>
            <a:off x="467544" y="620688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6000" b="1" dirty="0" smtClean="0"/>
              <a:t>1</a:t>
            </a:r>
            <a:endParaRPr lang="ru-RU" sz="6000" b="1" dirty="0"/>
          </a:p>
        </p:txBody>
      </p:sp>
      <p:sp>
        <p:nvSpPr>
          <p:cNvPr id="4" name="8-конечная звезда 3"/>
          <p:cNvSpPr/>
          <p:nvPr/>
        </p:nvSpPr>
        <p:spPr>
          <a:xfrm>
            <a:off x="467544" y="1628800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6000" b="1" dirty="0"/>
              <a:t>2</a:t>
            </a:r>
          </a:p>
        </p:txBody>
      </p:sp>
      <p:sp>
        <p:nvSpPr>
          <p:cNvPr id="5" name="8-конечная звезда 4"/>
          <p:cNvSpPr/>
          <p:nvPr/>
        </p:nvSpPr>
        <p:spPr>
          <a:xfrm>
            <a:off x="467544" y="2708920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6000" b="1" dirty="0"/>
              <a:t>3</a:t>
            </a:r>
          </a:p>
        </p:txBody>
      </p:sp>
      <p:sp>
        <p:nvSpPr>
          <p:cNvPr id="6" name="8-конечная звезда 5"/>
          <p:cNvSpPr/>
          <p:nvPr/>
        </p:nvSpPr>
        <p:spPr>
          <a:xfrm>
            <a:off x="467544" y="3789040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6000" b="1" dirty="0"/>
              <a:t>4</a:t>
            </a:r>
          </a:p>
        </p:txBody>
      </p:sp>
      <p:sp>
        <p:nvSpPr>
          <p:cNvPr id="7" name="8-конечная звезда 6"/>
          <p:cNvSpPr/>
          <p:nvPr/>
        </p:nvSpPr>
        <p:spPr>
          <a:xfrm>
            <a:off x="467544" y="4797152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6000" b="1" dirty="0"/>
              <a:t>5</a:t>
            </a:r>
          </a:p>
        </p:txBody>
      </p:sp>
      <p:sp>
        <p:nvSpPr>
          <p:cNvPr id="8" name="8-конечная звезда 7"/>
          <p:cNvSpPr/>
          <p:nvPr/>
        </p:nvSpPr>
        <p:spPr>
          <a:xfrm>
            <a:off x="467544" y="5805264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/>
              <a:t>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31640" y="0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настоящее время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5877272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Вифанская семинария</a:t>
            </a:r>
            <a:endParaRPr lang="ru-RU" sz="3600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i4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908720"/>
            <a:ext cx="6552728" cy="5128393"/>
          </a:xfrm>
          <a:prstGeom prst="rect">
            <a:avLst/>
          </a:prstGeom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5098" y="5661248"/>
            <a:ext cx="67116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smtClean="0">
                <a:solidFill>
                  <a:srgbClr val="002060"/>
                </a:solidFill>
              </a:rPr>
              <a:t>Монастырская гостиница</a:t>
            </a:r>
            <a:endParaRPr lang="ru-RU" sz="4000" b="1" dirty="0">
              <a:solidFill>
                <a:srgbClr val="002060"/>
              </a:solidFill>
            </a:endParaRPr>
          </a:p>
        </p:txBody>
      </p:sp>
      <p:pic>
        <p:nvPicPr>
          <p:cNvPr id="3" name="Рисунок 2" descr="гостиниц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944724"/>
            <a:ext cx="6120680" cy="4590510"/>
          </a:xfrm>
          <a:prstGeom prst="rect">
            <a:avLst/>
          </a:prstGeom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903893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Храм Сошествия Святого Духа с приделом в честь Николая Чудотворца </a:t>
            </a:r>
            <a:endParaRPr lang="ru-RU" sz="2800" b="1" dirty="0"/>
          </a:p>
        </p:txBody>
      </p:sp>
      <p:pic>
        <p:nvPicPr>
          <p:cNvPr id="3" name="Рисунок 2" descr="сошестви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908720"/>
            <a:ext cx="6840760" cy="4968552"/>
          </a:xfrm>
          <a:prstGeom prst="rect">
            <a:avLst/>
          </a:prstGeom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94928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Колокольня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ru-RU" dirty="0"/>
          </a:p>
        </p:txBody>
      </p:sp>
      <p:pic>
        <p:nvPicPr>
          <p:cNvPr id="3" name="Рисунок 2" descr="колокольн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836712"/>
            <a:ext cx="7056784" cy="5130570"/>
          </a:xfrm>
          <a:prstGeom prst="rect">
            <a:avLst/>
          </a:prstGeom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115</TotalTime>
  <Words>245</Words>
  <Application>Microsoft Office PowerPoint</Application>
  <PresentationFormat>Экран (4:3)</PresentationFormat>
  <Paragraphs>37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История  Спасо Вифанского монастыря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Наталья</cp:lastModifiedBy>
  <cp:revision>23</cp:revision>
  <dcterms:created xsi:type="dcterms:W3CDTF">2012-11-13T13:09:11Z</dcterms:created>
  <dcterms:modified xsi:type="dcterms:W3CDTF">2013-01-08T00:12:50Z</dcterms:modified>
</cp:coreProperties>
</file>