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A2B8E-2D11-412D-A09B-DE27558EFCBD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B9AF-2899-40A8-A6B7-6958583F2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7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2B9AF-2899-40A8-A6B7-6958583F2AA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2B9AF-2899-40A8-A6B7-6958583F2AAB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F6FDF-E6D0-4730-B4FC-D69CEC44565B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1DF78-1B8E-4116-8DAA-234146D9B82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92882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Презентацию подготовил: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Польшина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pPr algn="ctr"/>
            <a:endParaRPr lang="ru-RU" dirty="0"/>
          </a:p>
        </p:txBody>
      </p:sp>
      <p:pic>
        <p:nvPicPr>
          <p:cNvPr id="8" name="Содержимое 7" descr="http://ts4.mm.bing.net/th?id=H.4880784536633707&amp;pid=15.1&amp;H=134&amp;W=160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857750"/>
            <a:ext cx="235745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Картинка 129 из 1519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857760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Картинка 68 из 36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143116"/>
            <a:ext cx="485778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35729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ЖЕСТОКОГО ОБРАЩЕНИЯ С ДЕТЬМИ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271464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0" b="1" dirty="0" smtClean="0"/>
              <a:t>А. Физическое насилие</a:t>
            </a:r>
          </a:p>
          <a:p>
            <a:pPr algn="l"/>
            <a:r>
              <a:rPr lang="ru-RU" sz="8000" b="1" dirty="0" smtClean="0"/>
              <a:t>Б. Сексуальное насилие</a:t>
            </a:r>
          </a:p>
          <a:p>
            <a:pPr algn="l"/>
            <a:r>
              <a:rPr lang="ru-RU" sz="8000" b="1" dirty="0" smtClean="0"/>
              <a:t>В. Эмоциональное насилие</a:t>
            </a:r>
          </a:p>
          <a:p>
            <a:pPr algn="l"/>
            <a:r>
              <a:rPr lang="ru-RU" sz="8000" b="1" dirty="0" smtClean="0"/>
              <a:t>Г. Пренебрежение</a:t>
            </a:r>
          </a:p>
          <a:p>
            <a:pPr algn="l"/>
            <a:r>
              <a:rPr lang="ru-RU" sz="8000" b="1" dirty="0" smtClean="0"/>
              <a:t>1. Физическое насилие относится к применению физической силы, которое может привести к различного рода физическим травмам.</a:t>
            </a:r>
          </a:p>
          <a:p>
            <a:pPr algn="l"/>
            <a:r>
              <a:rPr lang="ru-RU" sz="8000" b="1" dirty="0" smtClean="0"/>
              <a:t>2. Сексуальное насилие относится к вовлечению детей и подростков в сексуальную деятельность с людьми более старшего возраста без понимания ими того, что они делают, и/или без их согласия.</a:t>
            </a:r>
          </a:p>
          <a:p>
            <a:pPr algn="l"/>
            <a:r>
              <a:rPr lang="ru-RU" sz="8000" b="1" dirty="0" smtClean="0"/>
              <a:t>3. Эмоциональное насилие по отношению к ребенку включает такие виды поведения, как сильное унижение,                                  вопиющее нарушение и интимной сферы                                ребенка, постоянное порицание,                               сильные наказания и т.д.</a:t>
            </a:r>
          </a:p>
          <a:p>
            <a:pPr algn="l"/>
            <a:r>
              <a:rPr lang="ru-RU" sz="8000" b="1" dirty="0" smtClean="0"/>
              <a:t>4. Пренебрежение - это отсутствие заботы                                                       об удовлетворении основных физических                           потребностей ребенка, таких, как                               потребность в пище, одежде, гигиене, медицинской                                 помощи и надлежащем контроле.</a:t>
            </a:r>
          </a:p>
          <a:p>
            <a:pPr algn="l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ru-RU" sz="9600" b="1" dirty="0" smtClean="0"/>
          </a:p>
          <a:p>
            <a:pPr algn="l"/>
            <a:endParaRPr lang="ru-RU" sz="4000" b="1" i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7144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признаки в поведении ребенка, которые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должны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привлечь внимание педагога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body" idx="1"/>
          </p:nvPr>
        </p:nvSpPr>
        <p:spPr>
          <a:xfrm>
            <a:off x="642910" y="1571612"/>
            <a:ext cx="7772400" cy="278564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b="1" u="sng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</a:t>
            </a:r>
            <a:endParaRPr lang="ru-RU" sz="1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Психическое и физическое развитие ребенка не соответствует его возрасту.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err="1" smtClean="0"/>
              <a:t>Неухоженность</a:t>
            </a:r>
            <a:r>
              <a:rPr lang="ru-RU" sz="7200" b="1" dirty="0" smtClean="0"/>
              <a:t>, неопрятность; апатичность или, наоборот, агрессивность ребенка.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Изменчивое поведение: переход от спокойного состояния к внезапному возбуждению (такое поведение часто является причиной нарушения контактов с другими детьми).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Проблемы с обучением в связи с плохой концентрацией внимания.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Отказ ребенка раздеться, чтобы скрыть синяки и раны на теле.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Повторяющиеся жалобы на недомогание (головную боль, боли в животе и др.).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Враждебность или чувство страха по отношению                                 к отцу или матери.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Судорожное реагирование на поднятую руку                                                  (ребенок сжимается, как бы боясь удара).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Чрезмерное стремление к одобрению,                                                                     ласке любого взрослого, гипертрофированная                                   забота обо всем и обо всех.</a:t>
            </a:r>
          </a:p>
          <a:p>
            <a:pPr lvl="0">
              <a:buFont typeface="Wingdings" pitchFamily="2" charset="2"/>
              <a:buChar char="Ø"/>
            </a:pPr>
            <a:r>
              <a:rPr lang="ru-RU" sz="7200" b="1" dirty="0" smtClean="0"/>
              <a:t>Демонстрация "взрослого" поведения,                                                             интерес к вопросам секса уже в дошкольном возрасте.</a:t>
            </a:r>
          </a:p>
          <a:p>
            <a:r>
              <a:rPr lang="ru-RU" sz="7200" b="1" dirty="0" smtClean="0"/>
              <a:t> </a:t>
            </a:r>
          </a:p>
          <a:p>
            <a:pPr algn="l"/>
            <a:endParaRPr lang="ru-RU" b="1" u="sng" dirty="0"/>
          </a:p>
        </p:txBody>
      </p:sp>
      <p:pic>
        <p:nvPicPr>
          <p:cNvPr id="9" name="Рисунок 8" descr="http://t3.gstatic.com/images?q=tbn:ANd9GcSFtxbx2qNoN_IWt53eqslL6CTU3RHCSXct8At9D0whF_fiixPE6z2RpT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857760"/>
            <a:ext cx="2643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57365"/>
            <a:ext cx="828680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наиболее характерные особенности в поведении взрослых должны подтвердить ваши опасения?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030938" cy="2428892"/>
          </a:xfrm>
        </p:spPr>
        <p:txBody>
          <a:bodyPr>
            <a:normAutofit fontScale="25000" lnSpcReduction="20000"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 жалобы по поводу поведения сын: (дочери) в детском саду реагируют холодно либо очень бурно и эмоционально.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часто меняют детского участкового врача, переводят ребенка из одного дошкольного учреждения в другое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dirty="0" smtClean="0"/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противоречивые, путаные объяснения причин травм у ребёнка или отказ дать объяснения по этому поводу; 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позднее обращение за медицинской помощью, иногда инициатива обращения за помощью исходит от постореннего лица;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перекладывание ответственности за травму на самого ребёнка; 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неадекватность реакции на тяжесть повреждений в сторону их преувеличения или преуменьшения; 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отсутствие обеспокоенности за судьбу ребёнка;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невнимание к ребёнку, лишение его ласки,                                            эмоциональной поддержки;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признаки психических расстройств или патологических                              черт характера (агрессивность, возбуждённость,                        неадекватность и др.); </a:t>
            </a:r>
          </a:p>
          <a:p>
            <a:pPr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высказывание большой обеспокоенности собственными                      проблемами, не относящимися к здоровью ребёнка;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 беседе о ребенке родители проявляют настороженность или безразличие.</a:t>
            </a:r>
          </a:p>
          <a:p>
            <a:pPr algn="l"/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b="1" u="sng" dirty="0" smtClean="0">
              <a:solidFill>
                <a:srgbClr val="FF0000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8000" b="1" i="1" dirty="0" smtClean="0"/>
          </a:p>
          <a:p>
            <a:pPr algn="l">
              <a:buFont typeface="Wingdings" pitchFamily="2" charset="2"/>
              <a:buChar char="Ø"/>
            </a:pPr>
            <a:endParaRPr lang="ru-RU" sz="8000" b="1" u="sng" dirty="0" smtClean="0"/>
          </a:p>
          <a:p>
            <a:pPr algn="l"/>
            <a:endParaRPr lang="ru-RU" sz="4000" b="1" i="1" u="sng" dirty="0"/>
          </a:p>
        </p:txBody>
      </p:sp>
      <p:pic>
        <p:nvPicPr>
          <p:cNvPr id="5" name="Рисунок 4" descr="http://t3.gstatic.com/images?q=tbn:ANd9GcSFtxbx2qNoN_IWt53eqslL6CTU3RHCSXct8At9D0whF_fiixPE6z2RpT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857760"/>
            <a:ext cx="25717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8572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b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nastasiaScript" pitchFamily="2" charset="0"/>
                <a:cs typeface="Times New Roman" pitchFamily="18" charset="0"/>
              </a:rPr>
              <a:t>Творческих  успехов в работе!</a:t>
            </a:r>
            <a:endParaRPr lang="ru-RU" sz="5400" b="1" dirty="0">
              <a:solidFill>
                <a:srgbClr val="FF0000"/>
              </a:solidFill>
              <a:latin typeface="AnastasiaScript" pitchFamily="2" charset="0"/>
              <a:cs typeface="Times New Roman" pitchFamily="18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7854696" cy="521497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/>
            <a:endParaRPr lang="ru-RU" dirty="0"/>
          </a:p>
        </p:txBody>
      </p:sp>
      <p:pic>
        <p:nvPicPr>
          <p:cNvPr id="9" name="Рисунок 8" descr="http://tsvetyzhizni.ru/wp-content/uploads/2012/05/1303195573_prevyupravaru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643050"/>
            <a:ext cx="43577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3TK3eqRkqNm9jWgM3HcxCHnz7rA3d0RjgOW1zDaBmLCweyQSEbhSrMQ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429264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t0.gstatic.com/images?q=tbn:ANd9GcQ_eMVnI-MU2YNsQns-jXqXEW5WKCRsnAH6x2y7YT9L-hkrhY6xaAsBY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429264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t0.gstatic.com/images?q=tbn:ANd9GcQR3SdQ8RRcdRHQpMNGsWynSmH5uK1mmXpsxP5OQGLhCTaFrv-ceScthA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5429264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t3.gstatic.com/images?q=tbn:ANd9GcSO5_bynLSDWowS9008il3iYwgxv1G4nCcI-fbCu2RHfpzcSnbeZycelriz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5429264"/>
            <a:ext cx="15001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международные документы ЮНИСЕФ, касающимся защиты прав детей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12800" dirty="0" smtClean="0"/>
          </a:p>
          <a:p>
            <a:pPr>
              <a:buFont typeface="Wingdings" pitchFamily="2" charset="2"/>
              <a:buChar char="Ø"/>
            </a:pPr>
            <a:r>
              <a:rPr lang="ru-RU" sz="12800" dirty="0" smtClean="0"/>
              <a:t>Декларация прав ребенка (1959);</a:t>
            </a:r>
            <a:br>
              <a:rPr lang="ru-RU" sz="12800" dirty="0" smtClean="0"/>
            </a:br>
            <a:endParaRPr lang="ru-RU" sz="12800" dirty="0" smtClean="0"/>
          </a:p>
          <a:p>
            <a:pPr>
              <a:buFont typeface="Wingdings" pitchFamily="2" charset="2"/>
              <a:buChar char="Ø"/>
            </a:pPr>
            <a:r>
              <a:rPr lang="ru-RU" sz="12800" dirty="0" smtClean="0"/>
              <a:t>Конвенция ООН о правах ребенка (1989);</a:t>
            </a:r>
          </a:p>
          <a:p>
            <a:pPr>
              <a:buFont typeface="Wingdings" pitchFamily="2" charset="2"/>
              <a:buChar char="Ø"/>
            </a:pPr>
            <a:endParaRPr lang="ru-RU" sz="12800" dirty="0" smtClean="0"/>
          </a:p>
          <a:p>
            <a:pPr>
              <a:buFont typeface="Wingdings" pitchFamily="2" charset="2"/>
              <a:buChar char="Ø"/>
            </a:pPr>
            <a:r>
              <a:rPr lang="ru-RU" sz="12800" dirty="0" smtClean="0"/>
              <a:t>Всемирная декларация об обеспечении выживания, защиты и развития детей(1990).</a:t>
            </a:r>
            <a:br>
              <a:rPr lang="ru-RU" sz="12800" dirty="0" smtClean="0"/>
            </a:br>
            <a:endParaRPr lang="ru-RU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19288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6000" b="1" u="sng" dirty="0" smtClean="0">
                <a:solidFill>
                  <a:srgbClr val="FF0000"/>
                </a:solidFill>
              </a:rPr>
              <a:t>ОСНОВНАЯ ИДЕЯ:</a:t>
            </a:r>
            <a:r>
              <a:rPr lang="ru-RU" b="1" u="sng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</a:t>
            </a:r>
            <a:r>
              <a:rPr lang="ru-RU" b="1" u="sng" dirty="0" smtClean="0">
                <a:solidFill>
                  <a:srgbClr val="FF0000"/>
                </a:solidFill>
              </a:rPr>
              <a:t> 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признание ребенка полноценной и полноправной личностью: свободной и ответственной, знающей свои права и адекватные способы поведения в случаях их нарушения, обладающей чувством собственного достоинства и с уважением относящейся к другим, способной на собственный выбор и с пониманием воспринимающей мнения                                                        и предпочтения окружающих.</a:t>
            </a:r>
          </a:p>
          <a:p>
            <a:pPr algn="l"/>
            <a:r>
              <a:rPr lang="ru-RU" b="1" u="sng" dirty="0" smtClean="0"/>
              <a:t> </a:t>
            </a:r>
            <a:endParaRPr lang="ru-RU" b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072074"/>
            <a:ext cx="278608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19288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6000" b="1" u="sng" dirty="0" smtClean="0">
                <a:solidFill>
                  <a:srgbClr val="FF0000"/>
                </a:solidFill>
              </a:rPr>
              <a:t>ЦЕЛЬ:</a:t>
            </a:r>
            <a:r>
              <a:rPr lang="ru-RU" b="1" u="sng" dirty="0" smtClean="0"/>
              <a:t>  </a:t>
            </a:r>
            <a:r>
              <a:rPr lang="ru-RU" b="1" dirty="0" smtClean="0"/>
              <a:t>    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создание условий для воспитания будущего гражданина правового государства – свободного и ответственного, знающего свои права и адекватные способы поведения в случаях их нарушения, обладающего чувством собственного достоинства и с уважением относящегося к другим, способного на собственный выбор и с пониманием воспринимающего мнения                                               и предпочтения окружающих.</a:t>
            </a:r>
          </a:p>
          <a:p>
            <a:pPr algn="l"/>
            <a:r>
              <a:rPr lang="ru-RU" sz="6000" b="1" i="1" dirty="0" smtClean="0"/>
              <a:t>                                                                            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000" b="1" i="1" u="sng" dirty="0" smtClean="0"/>
              <a:t> </a:t>
            </a:r>
            <a:endParaRPr lang="ru-RU" sz="6000" b="1" i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19288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6000" b="1" u="sng" dirty="0" smtClean="0">
                <a:solidFill>
                  <a:srgbClr val="FF0000"/>
                </a:solidFill>
              </a:rPr>
              <a:t>ЗАДАЧИ: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smtClean="0"/>
              <a:t>научить умению общаться с разными людьми;</a:t>
            </a:r>
          </a:p>
          <a:p>
            <a:pPr lvl="0" algn="l"/>
            <a:endParaRPr lang="ru-RU" sz="8000" b="1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smtClean="0"/>
              <a:t>формировать чувство принадлежности к определенной культуре, уважения к культурам других народов и сопричастности к событиям, происходящим в мире, стране, городе (поселке);</a:t>
            </a:r>
          </a:p>
          <a:p>
            <a:pPr lvl="0" algn="l">
              <a:buFont typeface="Wingdings" pitchFamily="2" charset="2"/>
              <a:buChar char="Ø"/>
            </a:pPr>
            <a:endParaRPr lang="ru-RU" sz="8000" b="1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smtClean="0"/>
              <a:t>дать представление о Конвенции ООН о правах ребенка, как о документе защищающем их; сформировать устойчивые понятия о том, что каждый                    ребенок имеет права; познакомить с правами детей;</a:t>
            </a:r>
          </a:p>
          <a:p>
            <a:pPr lvl="0" algn="l">
              <a:buFont typeface="Wingdings" pitchFamily="2" charset="2"/>
              <a:buChar char="Ø"/>
            </a:pPr>
            <a:endParaRPr lang="ru-RU" sz="8000" b="1" i="1" dirty="0" smtClean="0"/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smtClean="0"/>
              <a:t>учить детей самостоятельно находить                            возможные варианты поиска помощи и                          самозащиты в случае нарушения их прав.</a:t>
            </a:r>
          </a:p>
          <a:p>
            <a:pPr algn="l">
              <a:buFont typeface="Wingdings" pitchFamily="2" charset="2"/>
              <a:buChar char="Ø"/>
            </a:pPr>
            <a:endParaRPr lang="ru-RU" sz="8000" b="1" u="sng" dirty="0" smtClean="0"/>
          </a:p>
          <a:p>
            <a:pPr algn="l"/>
            <a:endParaRPr lang="ru-RU" sz="4000" b="1" i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19288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6000" b="1" u="sng" dirty="0" smtClean="0">
                <a:solidFill>
                  <a:srgbClr val="FF0000"/>
                </a:solidFill>
              </a:rPr>
              <a:t>ОСНОВНЫЕ ПРИНЦИПЫ РАБОТЫ: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систематичность работы по правовому воспитанию;</a:t>
            </a:r>
          </a:p>
          <a:p>
            <a:pPr algn="l"/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интеграция (взаимосвязь) с различными образовательными областями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(«Коммуникация»,  «Познание» (ФЦКМ), «Художественное творчество», «Музыка», «Здоровье»;</a:t>
            </a:r>
          </a:p>
          <a:p>
            <a:pPr algn="l">
              <a:buFont typeface="Wingdings" pitchFamily="2" charset="2"/>
              <a:buChar char="Ø"/>
            </a:pP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взаимосвязь со свободной, игровой, театрализованной деятельностью;</a:t>
            </a:r>
          </a:p>
          <a:p>
            <a:pPr algn="l">
              <a:buFont typeface="Wingdings" pitchFamily="2" charset="2"/>
              <a:buChar char="Ø"/>
            </a:pP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сотрудничество взрослых и детей,                                           воспитателей и родителей.</a:t>
            </a:r>
          </a:p>
          <a:p>
            <a:pPr algn="l"/>
            <a:endParaRPr lang="ru-RU" sz="2800" b="1" u="sng" dirty="0" smtClean="0">
              <a:solidFill>
                <a:srgbClr val="FF0000"/>
              </a:solidFill>
            </a:endParaRPr>
          </a:p>
          <a:p>
            <a:pPr algn="l"/>
            <a:endParaRPr lang="ru-RU" sz="4000" b="1" u="sng" dirty="0" smtClean="0">
              <a:solidFill>
                <a:srgbClr val="FF0000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8000" b="1" i="1" dirty="0" smtClean="0"/>
          </a:p>
          <a:p>
            <a:pPr algn="l">
              <a:buFont typeface="Wingdings" pitchFamily="2" charset="2"/>
              <a:buChar char="Ø"/>
            </a:pPr>
            <a:endParaRPr lang="ru-RU" sz="8000" b="1" u="sng" dirty="0" smtClean="0"/>
          </a:p>
          <a:p>
            <a:pPr algn="l"/>
            <a:endParaRPr lang="ru-RU" sz="4000" b="1" i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ВОСПИТАНИЕ ДОШКОЛЬНИКОВ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214314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u="sng" dirty="0" smtClean="0">
                <a:solidFill>
                  <a:srgbClr val="FF0000"/>
                </a:solidFill>
              </a:rPr>
              <a:t>МЕТОДЫ И СРЕДСТВА РЕАЛИЗАЦИИ РАБОТЫ: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непосредственно организованная образовательная деятельность (образовательная область «Познание» в интеграции с др. образовательными областями);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специально организованные  игры (сюжетно – ролевые, дидактические, театрализованные, игры – шутки);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игры и упражнения на развитие эмоциональной сферы, развитие чувства </a:t>
            </a:r>
            <a:r>
              <a:rPr lang="ru-RU" sz="8000" b="1" i="1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, коммуникативных навыков и умений;</a:t>
            </a:r>
          </a:p>
          <a:p>
            <a:pPr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тематические беседы, обсуждение различных ситуаций, возникающих в детском коллективе;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err="1" smtClean="0">
                <a:latin typeface="Times New Roman" pitchFamily="18" charset="0"/>
                <a:cs typeface="Times New Roman" pitchFamily="18" charset="0"/>
              </a:rPr>
              <a:t>детско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– родительские проекты;</a:t>
            </a:r>
            <a:r>
              <a:rPr lang="ru-RU" sz="8000" b="1" i="1" dirty="0" smtClean="0"/>
              <a:t>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проведение праздников и вечеров развлечений,                                                             где происходит закрепление полученных знаний                                                  об  основных правах детей.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ru-RU" sz="9600" b="1" dirty="0" smtClean="0"/>
          </a:p>
          <a:p>
            <a:pPr algn="l"/>
            <a:endParaRPr lang="ru-RU" sz="4000" b="1" i="1" u="sng" dirty="0"/>
          </a:p>
        </p:txBody>
      </p:sp>
      <p:pic>
        <p:nvPicPr>
          <p:cNvPr id="8" name="Picture 5" descr="Картинка 68 из 36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4287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НАРУШЕНИЕ  ПРАВ                        ДЕТЕЙ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1928826"/>
          </a:xfrm>
        </p:spPr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</a:t>
            </a:r>
            <a:endParaRPr lang="ru-RU" sz="1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u="sng" dirty="0" smtClean="0"/>
              <a:t> </a:t>
            </a:r>
            <a:endParaRPr lang="ru-RU" b="1" u="sng" dirty="0"/>
          </a:p>
        </p:txBody>
      </p:sp>
      <p:pic>
        <p:nvPicPr>
          <p:cNvPr id="5" name="Рисунок 4" descr="http://t0.gstatic.com/images?q=tbn:ANd9GcTnmPRgBtyYB1OtfMK7c5CWYnN0byWFhuc1Kve1v1L_8W4ghLtNmLP5cP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285992"/>
            <a:ext cx="2071702" cy="183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3.gstatic.com/images?q=tbn:ANd9GcSFtxbx2qNoN_IWt53eqslL6CTU3RHCSXct8At9D0whF_fiixPE6z2RpTM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857760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2.gstatic.com/images?q=tbn:ANd9GcTxX1h3AlMYiwTWh1aHpA4bLmXljLPAmQzM_IXW8c-EV-2gkAP_PDapp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857760"/>
            <a:ext cx="250033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t1.gstatic.com/images?q=tbn:ANd9GcQI4eG7jZxPEjLfHOyLWrLpqayWQYmyoEjOFrPLqJ2KEHGyK9DWwTQ7nP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857760"/>
            <a:ext cx="2643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164307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РИСКА, СПОСОБСТВУЮЩИЕ НАРУШЕНИЮ ПРАВ ДЕТЕЙ                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</a:t>
            </a:r>
            <a:endParaRPr lang="ru-RU" sz="1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u="sng" dirty="0" smtClean="0"/>
              <a:t> </a:t>
            </a:r>
            <a:endParaRPr lang="ru-RU" b="1" u="sng" dirty="0"/>
          </a:p>
        </p:txBody>
      </p:sp>
      <p:pic>
        <p:nvPicPr>
          <p:cNvPr id="9" name="Рисунок 8" descr="http://t3.gstatic.com/images?q=tbn:ANd9GcSFtxbx2qNoN_IWt53eqslL6CTU3RHCSXct8At9D0whF_fiixPE6z2RpT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857760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698518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1809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неполные и многодетные семьи, семьи с приемными детьми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 наличием отчимов и мачех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i="1" dirty="0" smtClean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рисутствие в семье больного алкоголизмом (наркоманией) или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вернувшегося из мест лишения свободы;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безработица, финансовые трудности; постоянные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супружеские конфликты;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статус беженцев, вынужденных переселенцев;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культуры, образования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родителей;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негативные семейные традиции;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умственные или физические недостатки ребенка;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"трудный" ребенок.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885</Words>
  <Application>Microsoft Office PowerPoint</Application>
  <PresentationFormat>Экран (4:3)</PresentationFormat>
  <Paragraphs>141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ПРАВОВОЕ ВОСПИТАНИЕ ДОШКОЛЬНИКОВ </vt:lpstr>
      <vt:lpstr>Основные  международные документы ЮНИСЕФ, касающимся защиты прав детей </vt:lpstr>
      <vt:lpstr>ПРАВОВОЕ ВОСПИТАНИЕ ДОШКОЛЬНИКОВ</vt:lpstr>
      <vt:lpstr>ПРАВОВОЕ ВОСПИТАНИЕ ДОШКОЛЬНИКОВ</vt:lpstr>
      <vt:lpstr>ПРАВОВОЕ ВОСПИТАНИЕ ДОШКОЛЬНИКОВ</vt:lpstr>
      <vt:lpstr>ПРАВОВОЕ ВОСПИТАНИЕ ДОШКОЛЬНИКОВ</vt:lpstr>
      <vt:lpstr>ПРАВОВОЕ ВОСПИТАНИЕ ДОШКОЛЬНИКОВ</vt:lpstr>
      <vt:lpstr>НАРУШЕНИЕ  ПРАВ                        ДЕТЕЙ</vt:lpstr>
      <vt:lpstr>ФАКТОРЫ РИСКА, СПОСОБСТВУЮЩИЕ НАРУШЕНИЮ ПРАВ ДЕТЕЙ                 </vt:lpstr>
      <vt:lpstr>ВИДЫ ЖЕСТОКОГО ОБРАЩЕНИЯ С ДЕТЬМИ</vt:lpstr>
      <vt:lpstr>  Основные признаки в поведении ребенка, которые должны привлечь внимание педагога                 </vt:lpstr>
      <vt:lpstr>       Какие наиболее характерные особенности в поведении взрослых должны подтвердить ваши опасения? </vt:lpstr>
      <vt:lpstr>    СПАСИБО ЗА ВНИМАНИЕ!!! Творческих  успехов в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ВОСПИТАНИЕ ДОШКОЛЬНИКОВ</dc:title>
  <dc:creator>Admin</dc:creator>
  <cp:lastModifiedBy>Юля</cp:lastModifiedBy>
  <cp:revision>31</cp:revision>
  <dcterms:created xsi:type="dcterms:W3CDTF">2013-02-10T09:45:14Z</dcterms:created>
  <dcterms:modified xsi:type="dcterms:W3CDTF">2013-09-09T17:11:32Z</dcterms:modified>
</cp:coreProperties>
</file>