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16"/>
  </p:notesMasterIdLst>
  <p:sldIdLst>
    <p:sldId id="256" r:id="rId2"/>
    <p:sldId id="258" r:id="rId3"/>
    <p:sldId id="259" r:id="rId4"/>
    <p:sldId id="269" r:id="rId5"/>
    <p:sldId id="260" r:id="rId6"/>
    <p:sldId id="261" r:id="rId7"/>
    <p:sldId id="262" r:id="rId8"/>
    <p:sldId id="263" r:id="rId9"/>
    <p:sldId id="264" r:id="rId10"/>
    <p:sldId id="265" r:id="rId11"/>
    <p:sldId id="266" r:id="rId12"/>
    <p:sldId id="267" r:id="rId13"/>
    <p:sldId id="268"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02" y="-4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F730E7-1762-4710-BA1E-00D159D08AD4}" type="datetimeFigureOut">
              <a:rPr lang="ru-RU" smtClean="0"/>
              <a:pPr/>
              <a:t>13.02.2011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0C114A-BF4D-429E-A691-C3F7F3F435D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D0014E14-B0E6-4C31-8FC3-1FFCDDA7D9D6}" type="datetimeFigureOut">
              <a:rPr lang="ru-RU" smtClean="0"/>
              <a:pPr/>
              <a:t>13.02.2011</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5B50DB6A-69D9-492B-A02D-B28270D3A5F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0014E14-B0E6-4C31-8FC3-1FFCDDA7D9D6}" type="datetimeFigureOut">
              <a:rPr lang="ru-RU" smtClean="0"/>
              <a:pPr/>
              <a:t>13.02.2011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50DB6A-69D9-492B-A02D-B28270D3A5F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0014E14-B0E6-4C31-8FC3-1FFCDDA7D9D6}" type="datetimeFigureOut">
              <a:rPr lang="ru-RU" smtClean="0"/>
              <a:pPr/>
              <a:t>13.02.2011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50DB6A-69D9-492B-A02D-B28270D3A5F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D0014E14-B0E6-4C31-8FC3-1FFCDDA7D9D6}" type="datetimeFigureOut">
              <a:rPr lang="ru-RU" smtClean="0"/>
              <a:pPr/>
              <a:t>13.02.2011</a:t>
            </a:fld>
            <a:endParaRPr lang="ru-RU"/>
          </a:p>
        </p:txBody>
      </p:sp>
      <p:sp>
        <p:nvSpPr>
          <p:cNvPr id="9" name="Номер слайда 8"/>
          <p:cNvSpPr>
            <a:spLocks noGrp="1"/>
          </p:cNvSpPr>
          <p:nvPr>
            <p:ph type="sldNum" sz="quarter" idx="15"/>
          </p:nvPr>
        </p:nvSpPr>
        <p:spPr/>
        <p:txBody>
          <a:bodyPr rtlCol="0"/>
          <a:lstStyle/>
          <a:p>
            <a:fld id="{5B50DB6A-69D9-492B-A02D-B28270D3A5F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D0014E14-B0E6-4C31-8FC3-1FFCDDA7D9D6}" type="datetimeFigureOut">
              <a:rPr lang="ru-RU" smtClean="0"/>
              <a:pPr/>
              <a:t>13.02.2011</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5B50DB6A-69D9-492B-A02D-B28270D3A5F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D0014E14-B0E6-4C31-8FC3-1FFCDDA7D9D6}" type="datetimeFigureOut">
              <a:rPr lang="ru-RU" smtClean="0"/>
              <a:pPr/>
              <a:t>13.02.2011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50DB6A-69D9-492B-A02D-B28270D3A5F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D0014E14-B0E6-4C31-8FC3-1FFCDDA7D9D6}" type="datetimeFigureOut">
              <a:rPr lang="ru-RU" smtClean="0"/>
              <a:pPr/>
              <a:t>13.02.2011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B50DB6A-69D9-492B-A02D-B28270D3A5F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D0014E14-B0E6-4C31-8FC3-1FFCDDA7D9D6}" type="datetimeFigureOut">
              <a:rPr lang="ru-RU" smtClean="0"/>
              <a:pPr/>
              <a:t>13.02.2011</a:t>
            </a:fld>
            <a:endParaRPr lang="ru-RU"/>
          </a:p>
        </p:txBody>
      </p:sp>
      <p:sp>
        <p:nvSpPr>
          <p:cNvPr id="7" name="Номер слайда 6"/>
          <p:cNvSpPr>
            <a:spLocks noGrp="1"/>
          </p:cNvSpPr>
          <p:nvPr>
            <p:ph type="sldNum" sz="quarter" idx="11"/>
          </p:nvPr>
        </p:nvSpPr>
        <p:spPr/>
        <p:txBody>
          <a:bodyPr rtlCol="0"/>
          <a:lstStyle/>
          <a:p>
            <a:fld id="{5B50DB6A-69D9-492B-A02D-B28270D3A5F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0014E14-B0E6-4C31-8FC3-1FFCDDA7D9D6}" type="datetimeFigureOut">
              <a:rPr lang="ru-RU" smtClean="0"/>
              <a:pPr/>
              <a:t>13.02.2011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B50DB6A-69D9-492B-A02D-B28270D3A5F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D0014E14-B0E6-4C31-8FC3-1FFCDDA7D9D6}" type="datetimeFigureOut">
              <a:rPr lang="ru-RU" smtClean="0"/>
              <a:pPr/>
              <a:t>13.02.2011</a:t>
            </a:fld>
            <a:endParaRPr lang="ru-RU"/>
          </a:p>
        </p:txBody>
      </p:sp>
      <p:sp>
        <p:nvSpPr>
          <p:cNvPr id="22" name="Номер слайда 21"/>
          <p:cNvSpPr>
            <a:spLocks noGrp="1"/>
          </p:cNvSpPr>
          <p:nvPr>
            <p:ph type="sldNum" sz="quarter" idx="15"/>
          </p:nvPr>
        </p:nvSpPr>
        <p:spPr/>
        <p:txBody>
          <a:bodyPr rtlCol="0"/>
          <a:lstStyle/>
          <a:p>
            <a:fld id="{5B50DB6A-69D9-492B-A02D-B28270D3A5F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D0014E14-B0E6-4C31-8FC3-1FFCDDA7D9D6}" type="datetimeFigureOut">
              <a:rPr lang="ru-RU" smtClean="0"/>
              <a:pPr/>
              <a:t>13.02.2011</a:t>
            </a:fld>
            <a:endParaRPr lang="ru-RU"/>
          </a:p>
        </p:txBody>
      </p:sp>
      <p:sp>
        <p:nvSpPr>
          <p:cNvPr id="18" name="Номер слайда 17"/>
          <p:cNvSpPr>
            <a:spLocks noGrp="1"/>
          </p:cNvSpPr>
          <p:nvPr>
            <p:ph type="sldNum" sz="quarter" idx="11"/>
          </p:nvPr>
        </p:nvSpPr>
        <p:spPr/>
        <p:txBody>
          <a:bodyPr rtlCol="0"/>
          <a:lstStyle/>
          <a:p>
            <a:fld id="{5B50DB6A-69D9-492B-A02D-B28270D3A5F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0014E14-B0E6-4C31-8FC3-1FFCDDA7D9D6}" type="datetimeFigureOut">
              <a:rPr lang="ru-RU" smtClean="0"/>
              <a:pPr/>
              <a:t>13.02.2011</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B50DB6A-69D9-492B-A02D-B28270D3A5F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14546" y="1357298"/>
            <a:ext cx="6500858" cy="2357454"/>
          </a:xfrm>
          <a:ln>
            <a:solidFill>
              <a:schemeClr val="accent1"/>
            </a:solidFill>
          </a:ln>
        </p:spPr>
        <p:style>
          <a:lnRef idx="1">
            <a:schemeClr val="accent3"/>
          </a:lnRef>
          <a:fillRef idx="3">
            <a:schemeClr val="accent3"/>
          </a:fillRef>
          <a:effectRef idx="2">
            <a:schemeClr val="accent3"/>
          </a:effectRef>
          <a:fontRef idx="minor">
            <a:schemeClr val="lt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Подготовительная группа </a:t>
            </a:r>
            <a:endParaRPr lang="ru-RU"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Подзаголовок 2"/>
          <p:cNvSpPr>
            <a:spLocks noGrp="1"/>
          </p:cNvSpPr>
          <p:nvPr>
            <p:ph type="subTitle" idx="1"/>
          </p:nvPr>
        </p:nvSpPr>
        <p:spPr/>
        <p:txBody>
          <a:bodyPr/>
          <a:lstStyle/>
          <a:p>
            <a:pPr algn="ctr"/>
            <a:r>
              <a:rPr lang="ru-RU" dirty="0" smtClean="0"/>
              <a:t>Выполнила воспитатель первой категории</a:t>
            </a:r>
          </a:p>
          <a:p>
            <a:pPr algn="ctr"/>
            <a:r>
              <a:rPr lang="ru-RU" sz="2800" dirty="0" smtClean="0">
                <a:solidFill>
                  <a:srgbClr val="FF0000"/>
                </a:solidFill>
              </a:rPr>
              <a:t>Колесникова Наталья Андреевна</a:t>
            </a:r>
          </a:p>
          <a:p>
            <a:pPr algn="ctr"/>
            <a:r>
              <a:rPr lang="ru-RU" dirty="0" smtClean="0"/>
              <a:t>МДОУ </a:t>
            </a:r>
            <a:r>
              <a:rPr lang="ru-RU" dirty="0" err="1" smtClean="0"/>
              <a:t>д</a:t>
            </a:r>
            <a:r>
              <a:rPr lang="ru-RU" dirty="0" smtClean="0"/>
              <a:t>/с «Родничок» с.Хохлома</a:t>
            </a:r>
            <a:endParaRPr lang="ru-RU" dirty="0"/>
          </a:p>
        </p:txBody>
      </p:sp>
      <p:sp>
        <p:nvSpPr>
          <p:cNvPr id="8" name="Прямоугольник 7"/>
          <p:cNvSpPr/>
          <p:nvPr/>
        </p:nvSpPr>
        <p:spPr>
          <a:xfrm>
            <a:off x="642910" y="1000108"/>
            <a:ext cx="7846507" cy="923330"/>
          </a:xfrm>
          <a:prstGeom prst="rect">
            <a:avLst/>
          </a:prstGeom>
          <a:noFill/>
        </p:spPr>
        <p:txBody>
          <a:bodyPr wrap="squar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Экологический проект</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Прямоугольник 11"/>
          <p:cNvSpPr/>
          <p:nvPr/>
        </p:nvSpPr>
        <p:spPr>
          <a:xfrm>
            <a:off x="1257086" y="2071678"/>
            <a:ext cx="6629828" cy="1015663"/>
          </a:xfrm>
          <a:prstGeom prst="rect">
            <a:avLst/>
          </a:prstGeom>
          <a:noFill/>
        </p:spPr>
        <p:txBody>
          <a:bodyPr wrap="square" lIns="91440" tIns="45720" rIns="91440" bIns="45720">
            <a:spAutoFit/>
          </a:bodyPr>
          <a:lstStyle/>
          <a:p>
            <a:pPr algn="ctr"/>
            <a:r>
              <a:rPr lang="ru-RU" sz="3200" b="1" i="1" cap="none" spc="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Тема:</a:t>
            </a:r>
            <a:r>
              <a:rPr lang="ru-RU" sz="6000" b="1" i="1" cap="none" spc="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 </a:t>
            </a:r>
            <a:r>
              <a:rPr lang="ru-RU"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«Подснежник»</a:t>
            </a:r>
            <a:endParaRPr lang="ru-RU"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14290"/>
            <a:ext cx="6172200" cy="4714908"/>
          </a:xfrm>
        </p:spPr>
        <p:txBody>
          <a:bodyPr>
            <a:normAutofit fontScale="90000"/>
          </a:bodyPr>
          <a:lstStyle/>
          <a:p>
            <a:r>
              <a:rPr lang="ru-RU" sz="1400" dirty="0" smtClean="0"/>
              <a:t>-</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latin typeface="+mn-lt"/>
              </a:rPr>
              <a:t> Во время целевой прогулки провести беседу - рассуждение “Почему подснежники спешат?”. Оказывается, что корешки, корневища и луковица помогают травяным растениям расцветать как можно раньше. Когда пригреет солнце, развернутся листья на березах, осинах, дубах, кустах и в лесу станет тенисто от густой зелени деревьев. А цветам без солнца жить нельзя. Расцветая в окружении снегов, подснежник сам похож на снежинку. </a:t>
            </a:r>
            <a:br>
              <a:rPr lang="ru-RU" sz="1400" dirty="0" smtClean="0">
                <a:latin typeface="+mn-lt"/>
              </a:rPr>
            </a:br>
            <a:r>
              <a:rPr lang="ru-RU" sz="1400" dirty="0" smtClean="0">
                <a:latin typeface="+mn-lt"/>
              </a:rPr>
              <a:t> </a:t>
            </a:r>
            <a:br>
              <a:rPr lang="ru-RU" sz="1400" dirty="0" smtClean="0">
                <a:latin typeface="+mn-lt"/>
              </a:rPr>
            </a:br>
            <a:r>
              <a:rPr lang="ru-RU" sz="1400" dirty="0" smtClean="0">
                <a:latin typeface="+mn-lt"/>
              </a:rPr>
              <a:t>На поля дохнуло ветром весенним, </a:t>
            </a:r>
            <a:br>
              <a:rPr lang="ru-RU" sz="1400" dirty="0" smtClean="0">
                <a:latin typeface="+mn-lt"/>
              </a:rPr>
            </a:br>
            <a:r>
              <a:rPr lang="ru-RU" sz="1400" dirty="0" smtClean="0">
                <a:latin typeface="+mn-lt"/>
              </a:rPr>
              <a:t>Ивы распустились за прудом. </a:t>
            </a:r>
            <a:br>
              <a:rPr lang="ru-RU" sz="1400" dirty="0" smtClean="0">
                <a:latin typeface="+mn-lt"/>
              </a:rPr>
            </a:br>
            <a:r>
              <a:rPr lang="ru-RU" sz="1400" dirty="0" smtClean="0">
                <a:latin typeface="+mn-lt"/>
              </a:rPr>
              <a:t>У тропинки маленький подснежник, </a:t>
            </a:r>
            <a:br>
              <a:rPr lang="ru-RU" sz="1400" dirty="0" smtClean="0">
                <a:latin typeface="+mn-lt"/>
              </a:rPr>
            </a:br>
            <a:r>
              <a:rPr lang="ru-RU" sz="1400" dirty="0" smtClean="0">
                <a:latin typeface="+mn-lt"/>
              </a:rPr>
              <a:t>Загорелся, синим огоньком. </a:t>
            </a:r>
            <a:br>
              <a:rPr lang="ru-RU" sz="1400" dirty="0" smtClean="0">
                <a:latin typeface="+mn-lt"/>
              </a:rPr>
            </a:br>
            <a:r>
              <a:rPr lang="ru-RU" sz="1400" dirty="0" smtClean="0">
                <a:latin typeface="+mn-lt"/>
              </a:rPr>
              <a:t>Закачался, слабенький и гибкий, </a:t>
            </a:r>
            <a:br>
              <a:rPr lang="ru-RU" sz="1400" dirty="0" smtClean="0">
                <a:latin typeface="+mn-lt"/>
              </a:rPr>
            </a:br>
            <a:r>
              <a:rPr lang="ru-RU" sz="1400" dirty="0" smtClean="0">
                <a:latin typeface="+mn-lt"/>
              </a:rPr>
              <a:t>Удивленно, радуясь всему. </a:t>
            </a:r>
            <a:br>
              <a:rPr lang="ru-RU" sz="1400" dirty="0" smtClean="0">
                <a:latin typeface="+mn-lt"/>
              </a:rPr>
            </a:br>
            <a:r>
              <a:rPr lang="ru-RU" sz="1400" dirty="0" smtClean="0">
                <a:latin typeface="+mn-lt"/>
              </a:rPr>
              <a:t>И в ответ, с приветливой улыбкой, </a:t>
            </a:r>
            <a:br>
              <a:rPr lang="ru-RU" sz="1400" dirty="0" smtClean="0">
                <a:latin typeface="+mn-lt"/>
              </a:rPr>
            </a:br>
            <a:r>
              <a:rPr lang="ru-RU" sz="1400" dirty="0" smtClean="0">
                <a:latin typeface="+mn-lt"/>
              </a:rPr>
              <a:t>Солнце наклоняется к нему. </a:t>
            </a:r>
            <a:br>
              <a:rPr lang="ru-RU" sz="1400" dirty="0" smtClean="0">
                <a:latin typeface="+mn-lt"/>
              </a:rPr>
            </a:br>
            <a:r>
              <a:rPr lang="ru-RU" sz="1400" dirty="0" smtClean="0">
                <a:latin typeface="+mn-lt"/>
              </a:rPr>
              <a:t> </a:t>
            </a:r>
            <a:br>
              <a:rPr lang="ru-RU" sz="1400" dirty="0" smtClean="0">
                <a:latin typeface="+mn-lt"/>
              </a:rPr>
            </a:br>
            <a:r>
              <a:rPr lang="ru-RU" sz="1400" dirty="0" smtClean="0">
                <a:latin typeface="+mn-lt"/>
              </a:rPr>
              <a:t>- Предложить детям выкопать осторожно подснежник и рассмотреть корневище.  Это “подземельная кладовая”, которая помогает растению всю весну и лето. Она -то и позволяет ему пробуждаться так рано. Перенести растение на участок детского сада  и посадить  в тенистом месте.</a:t>
            </a:r>
            <a:br>
              <a:rPr lang="ru-RU" sz="1400" dirty="0" smtClean="0">
                <a:latin typeface="+mn-lt"/>
              </a:rPr>
            </a:br>
            <a:r>
              <a:rPr lang="ru-RU" sz="1400" dirty="0" smtClean="0">
                <a:latin typeface="+mn-lt"/>
              </a:rPr>
              <a:t> </a:t>
            </a:r>
            <a:br>
              <a:rPr lang="ru-RU" sz="1400" dirty="0" smtClean="0">
                <a:latin typeface="+mn-lt"/>
              </a:rPr>
            </a:br>
            <a:r>
              <a:rPr lang="ru-RU" sz="1400" dirty="0" smtClean="0">
                <a:latin typeface="+mn-lt"/>
              </a:rPr>
              <a:t> </a:t>
            </a:r>
            <a:r>
              <a:rPr lang="ru-RU" sz="1400" dirty="0" smtClean="0"/>
              <a:t/>
            </a:r>
            <a:br>
              <a:rPr lang="ru-RU" sz="1400" dirty="0" smtClean="0"/>
            </a:br>
            <a:endParaRPr lang="ru-RU" sz="1400" dirty="0"/>
          </a:p>
        </p:txBody>
      </p:sp>
      <p:sp>
        <p:nvSpPr>
          <p:cNvPr id="3" name="Текст 2"/>
          <p:cNvSpPr>
            <a:spLocks noGrp="1"/>
          </p:cNvSpPr>
          <p:nvPr>
            <p:ph type="body" idx="1"/>
          </p:nvPr>
        </p:nvSpPr>
        <p:spPr>
          <a:xfrm>
            <a:off x="3286116" y="4572008"/>
            <a:ext cx="2643206" cy="1809742"/>
          </a:xfrm>
        </p:spPr>
        <p:txBody>
          <a:bodyPr/>
          <a:lstStyle/>
          <a:p>
            <a:endParaRPr lang="ru-RU" dirty="0"/>
          </a:p>
        </p:txBody>
      </p:sp>
      <p:pic>
        <p:nvPicPr>
          <p:cNvPr id="2051" name="Picture 3"/>
          <p:cNvPicPr>
            <a:picLocks noChangeAspect="1" noChangeArrowheads="1"/>
          </p:cNvPicPr>
          <p:nvPr/>
        </p:nvPicPr>
        <p:blipFill>
          <a:blip r:embed="rId2"/>
          <a:srcRect/>
          <a:stretch>
            <a:fillRect/>
          </a:stretch>
        </p:blipFill>
        <p:spPr bwMode="auto">
          <a:xfrm>
            <a:off x="3286116" y="4500570"/>
            <a:ext cx="2643206" cy="2071702"/>
          </a:xfrm>
          <a:prstGeom prst="rect">
            <a:avLst/>
          </a:prstGeom>
          <a:noFill/>
          <a:ln w="9525">
            <a:noFill/>
            <a:miter lim="800000"/>
            <a:headEnd/>
            <a:tailEnd/>
          </a:ln>
          <a:effectLst/>
        </p:spPr>
      </p:pic>
      <p:pic>
        <p:nvPicPr>
          <p:cNvPr id="6" name="Рисунок 5"/>
          <p:cNvPicPr/>
          <p:nvPr/>
        </p:nvPicPr>
        <p:blipFill>
          <a:blip r:embed="rId3"/>
          <a:srcRect/>
          <a:stretch>
            <a:fillRect/>
          </a:stretch>
        </p:blipFill>
        <p:spPr bwMode="auto">
          <a:xfrm>
            <a:off x="5643569" y="1571612"/>
            <a:ext cx="2643207" cy="1857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box(in)">
                                      <p:cBhvr>
                                        <p:cTn id="1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428604"/>
            <a:ext cx="6172200" cy="3286148"/>
          </a:xfrm>
        </p:spPr>
        <p:txBody>
          <a:bodyPr>
            <a:normAutofit fontScale="90000"/>
          </a:bodyPr>
          <a:lstStyle/>
          <a:p>
            <a:r>
              <a:rPr lang="ru-RU" sz="1400" dirty="0" smtClean="0">
                <a:latin typeface="+mn-lt"/>
              </a:rPr>
              <a:t>Рассказ воспитателя о подснежнике. “Англичане называют подснежник снежной каплей или снежной сережкой. У французов и итальянцев он -</a:t>
            </a:r>
            <a:r>
              <a:rPr lang="ru-RU" sz="1400" dirty="0" err="1" smtClean="0">
                <a:latin typeface="+mn-lt"/>
              </a:rPr>
              <a:t>снегосверлитель</a:t>
            </a:r>
            <a:r>
              <a:rPr lang="ru-RU" sz="1400" dirty="0" smtClean="0">
                <a:latin typeface="+mn-lt"/>
              </a:rPr>
              <a:t>, у чехов - снежинка, у немцев - снежный колокольчик. А болгары за то, что растение бросает вызов зиме, называют его </a:t>
            </a:r>
            <a:r>
              <a:rPr lang="ru-RU" sz="1400" dirty="0" err="1" smtClean="0">
                <a:latin typeface="+mn-lt"/>
              </a:rPr>
              <a:t>кокиче</a:t>
            </a:r>
            <a:r>
              <a:rPr lang="ru-RU" sz="1400" dirty="0" smtClean="0">
                <a:latin typeface="+mn-lt"/>
              </a:rPr>
              <a:t>, т.е. задира. Однако не все подснежники белые, бывают они и фиолетового и бледно-желтого цвета. Эти растения так любят весну, что бывает, слабого дыхания ее достаточно, чтобы их лепестки раскрылись и засияли счастьем.” </a:t>
            </a:r>
            <a:br>
              <a:rPr lang="ru-RU" sz="1400" dirty="0" smtClean="0">
                <a:latin typeface="+mn-lt"/>
              </a:rPr>
            </a:br>
            <a:r>
              <a:rPr lang="ru-RU" sz="1400" dirty="0" smtClean="0">
                <a:latin typeface="+mn-lt"/>
              </a:rPr>
              <a:t> </a:t>
            </a:r>
            <a:br>
              <a:rPr lang="ru-RU" sz="1400" dirty="0" smtClean="0">
                <a:latin typeface="+mn-lt"/>
              </a:rPr>
            </a:br>
            <a:r>
              <a:rPr lang="ru-RU" sz="1400" dirty="0" smtClean="0">
                <a:latin typeface="+mn-lt"/>
              </a:rPr>
              <a:t>Расцвели подснежники </a:t>
            </a:r>
            <a:br>
              <a:rPr lang="ru-RU" sz="1400" dirty="0" smtClean="0">
                <a:latin typeface="+mn-lt"/>
              </a:rPr>
            </a:br>
            <a:r>
              <a:rPr lang="ru-RU" sz="1400" dirty="0" smtClean="0">
                <a:latin typeface="+mn-lt"/>
              </a:rPr>
              <a:t>Да в леске, да в леске. </a:t>
            </a:r>
            <a:br>
              <a:rPr lang="ru-RU" sz="1400" dirty="0" smtClean="0">
                <a:latin typeface="+mn-lt"/>
              </a:rPr>
            </a:br>
            <a:r>
              <a:rPr lang="ru-RU" sz="1400" dirty="0" smtClean="0">
                <a:latin typeface="+mn-lt"/>
              </a:rPr>
              <a:t>Скоро всей </a:t>
            </a:r>
            <a:r>
              <a:rPr lang="ru-RU" sz="1400" dirty="0" err="1" smtClean="0">
                <a:latin typeface="+mn-lt"/>
              </a:rPr>
              <a:t>земелюшке</a:t>
            </a:r>
            <a:r>
              <a:rPr lang="ru-RU" sz="1400" dirty="0" smtClean="0">
                <a:latin typeface="+mn-lt"/>
              </a:rPr>
              <a:t> </a:t>
            </a:r>
            <a:br>
              <a:rPr lang="ru-RU" sz="1400" dirty="0" smtClean="0">
                <a:latin typeface="+mn-lt"/>
              </a:rPr>
            </a:br>
            <a:r>
              <a:rPr lang="ru-RU" sz="1400" dirty="0" smtClean="0">
                <a:latin typeface="+mn-lt"/>
              </a:rPr>
              <a:t>Быть в цветах, быть в венке. </a:t>
            </a:r>
            <a:br>
              <a:rPr lang="ru-RU" sz="1400" dirty="0" smtClean="0">
                <a:latin typeface="+mn-lt"/>
              </a:rPr>
            </a:br>
            <a:r>
              <a:rPr lang="ru-RU" sz="1400" dirty="0" smtClean="0">
                <a:latin typeface="+mn-lt"/>
              </a:rPr>
              <a:t> </a:t>
            </a:r>
            <a:br>
              <a:rPr lang="ru-RU" sz="1400" dirty="0" smtClean="0">
                <a:latin typeface="+mn-lt"/>
              </a:rPr>
            </a:br>
            <a:r>
              <a:rPr lang="ru-RU" sz="1400" dirty="0" smtClean="0">
                <a:latin typeface="+mn-lt"/>
              </a:rPr>
              <a:t> (Е. Серова.) </a:t>
            </a:r>
            <a:r>
              <a:rPr lang="ru-RU" sz="1400" dirty="0" smtClean="0"/>
              <a:t/>
            </a:r>
            <a:br>
              <a:rPr lang="ru-RU" sz="1400" dirty="0" smtClean="0"/>
            </a:br>
            <a:endParaRPr lang="ru-RU" sz="1400" dirty="0"/>
          </a:p>
        </p:txBody>
      </p:sp>
      <p:sp>
        <p:nvSpPr>
          <p:cNvPr id="3" name="Текст 2"/>
          <p:cNvSpPr>
            <a:spLocks noGrp="1"/>
          </p:cNvSpPr>
          <p:nvPr>
            <p:ph type="body" idx="1"/>
          </p:nvPr>
        </p:nvSpPr>
        <p:spPr>
          <a:xfrm>
            <a:off x="2286000" y="3786190"/>
            <a:ext cx="6172200" cy="2595560"/>
          </a:xfrm>
        </p:spPr>
        <p:txBody>
          <a:bodyPr/>
          <a:lstStyle/>
          <a:p>
            <a:r>
              <a:rPr lang="ru-RU" dirty="0" smtClean="0"/>
              <a:t>                                                                 </a:t>
            </a:r>
            <a:endParaRPr lang="ru-RU" dirty="0"/>
          </a:p>
        </p:txBody>
      </p:sp>
      <p:pic>
        <p:nvPicPr>
          <p:cNvPr id="4" name="Рисунок 3"/>
          <p:cNvPicPr/>
          <p:nvPr/>
        </p:nvPicPr>
        <p:blipFill>
          <a:blip r:embed="rId2"/>
          <a:srcRect/>
          <a:stretch>
            <a:fillRect/>
          </a:stretch>
        </p:blipFill>
        <p:spPr bwMode="auto">
          <a:xfrm>
            <a:off x="2214547" y="3786190"/>
            <a:ext cx="2714644" cy="2571768"/>
          </a:xfrm>
          <a:prstGeom prst="rect">
            <a:avLst/>
          </a:prstGeom>
          <a:noFill/>
          <a:ln w="9525">
            <a:noFill/>
            <a:miter lim="800000"/>
            <a:headEnd/>
            <a:tailEnd/>
          </a:ln>
        </p:spPr>
      </p:pic>
      <p:pic>
        <p:nvPicPr>
          <p:cNvPr id="5" name="Рисунок 4"/>
          <p:cNvPicPr/>
          <p:nvPr/>
        </p:nvPicPr>
        <p:blipFill>
          <a:blip r:embed="rId3"/>
          <a:srcRect/>
          <a:stretch>
            <a:fillRect/>
          </a:stretch>
        </p:blipFill>
        <p:spPr bwMode="auto">
          <a:xfrm>
            <a:off x="5643570" y="3786190"/>
            <a:ext cx="2786082" cy="25717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5984" y="642918"/>
            <a:ext cx="6172200" cy="4429156"/>
          </a:xfrm>
        </p:spPr>
        <p:txBody>
          <a:bodyPr>
            <a:normAutofit fontScale="90000"/>
          </a:bodyPr>
          <a:lstStyle/>
          <a:p>
            <a:r>
              <a:rPr lang="ru-RU" sz="2000" dirty="0" smtClean="0">
                <a:solidFill>
                  <a:srgbClr val="FF0000"/>
                </a:solidFill>
              </a:rPr>
              <a:t/>
            </a:r>
            <a:br>
              <a:rPr lang="ru-RU" sz="2000" dirty="0" smtClean="0">
                <a:solidFill>
                  <a:srgbClr val="FF0000"/>
                </a:solidFill>
              </a:rPr>
            </a:br>
            <a:r>
              <a:rPr lang="ru-RU" sz="2000" dirty="0" smtClean="0">
                <a:solidFill>
                  <a:srgbClr val="FF0000"/>
                </a:solidFill>
              </a:rPr>
              <a:t/>
            </a:r>
            <a:br>
              <a:rPr lang="ru-RU" sz="2000" dirty="0" smtClean="0">
                <a:solidFill>
                  <a:srgbClr val="FF0000"/>
                </a:solidFill>
              </a:rPr>
            </a:br>
            <a:r>
              <a:rPr lang="ru-RU" sz="2000" dirty="0" smtClean="0">
                <a:solidFill>
                  <a:srgbClr val="FF0000"/>
                </a:solidFill>
              </a:rPr>
              <a:t/>
            </a:r>
            <a:br>
              <a:rPr lang="ru-RU" sz="2000" dirty="0" smtClean="0">
                <a:solidFill>
                  <a:srgbClr val="FF0000"/>
                </a:solidFill>
              </a:rPr>
            </a:br>
            <a:r>
              <a:rPr lang="ru-RU" sz="2000" dirty="0" smtClean="0">
                <a:solidFill>
                  <a:srgbClr val="FF0000"/>
                </a:solidFill>
                <a:latin typeface="+mn-lt"/>
              </a:rPr>
              <a:t>III этап (май)</a:t>
            </a:r>
            <a:r>
              <a:rPr lang="ru-RU" sz="2000" dirty="0" smtClean="0">
                <a:latin typeface="+mn-lt"/>
              </a:rPr>
              <a:t/>
            </a:r>
            <a:br>
              <a:rPr lang="ru-RU" sz="2000" dirty="0" smtClean="0">
                <a:latin typeface="+mn-lt"/>
              </a:rPr>
            </a:br>
            <a:r>
              <a:rPr lang="ru-RU" sz="2000" dirty="0" smtClean="0">
                <a:latin typeface="+mn-lt"/>
              </a:rPr>
              <a:t> </a:t>
            </a:r>
            <a:r>
              <a:rPr lang="ru-RU" sz="1400" dirty="0" smtClean="0"/>
              <a:t/>
            </a:r>
            <a:br>
              <a:rPr lang="ru-RU" sz="1400" dirty="0" smtClean="0"/>
            </a:br>
            <a:r>
              <a:rPr lang="ru-RU" sz="1600" dirty="0" smtClean="0">
                <a:latin typeface="+mn-lt"/>
              </a:rPr>
              <a:t>- Экскурсия в лес к месту, где растут подснежники. Сравнить и отметить отличия, произошедшие за это время. </a:t>
            </a:r>
            <a:br>
              <a:rPr lang="ru-RU" sz="1600" dirty="0" smtClean="0">
                <a:latin typeface="+mn-lt"/>
              </a:rPr>
            </a:br>
            <a:r>
              <a:rPr lang="ru-RU" sz="1600" dirty="0" smtClean="0">
                <a:latin typeface="+mn-lt"/>
              </a:rPr>
              <a:t> </a:t>
            </a:r>
            <a:br>
              <a:rPr lang="ru-RU" sz="1600" dirty="0" smtClean="0">
                <a:latin typeface="+mn-lt"/>
              </a:rPr>
            </a:br>
            <a:r>
              <a:rPr lang="ru-RU" sz="1600" dirty="0" smtClean="0">
                <a:latin typeface="+mn-lt"/>
              </a:rPr>
              <a:t>- Д/и “Угадай по запаху”. </a:t>
            </a:r>
            <a:br>
              <a:rPr lang="ru-RU" sz="1600" dirty="0" smtClean="0">
                <a:latin typeface="+mn-lt"/>
              </a:rPr>
            </a:br>
            <a:r>
              <a:rPr lang="ru-RU" sz="1600" dirty="0" smtClean="0">
                <a:latin typeface="+mn-lt"/>
              </a:rPr>
              <a:t> </a:t>
            </a:r>
            <a:br>
              <a:rPr lang="ru-RU" sz="1600" dirty="0" smtClean="0">
                <a:latin typeface="+mn-lt"/>
              </a:rPr>
            </a:br>
            <a:r>
              <a:rPr lang="ru-RU" sz="1600" dirty="0" smtClean="0">
                <a:latin typeface="+mn-lt"/>
              </a:rPr>
              <a:t>- Д/и “Кто первый заметит изменения”. </a:t>
            </a:r>
            <a:br>
              <a:rPr lang="ru-RU" sz="1600" dirty="0" smtClean="0">
                <a:latin typeface="+mn-lt"/>
              </a:rPr>
            </a:br>
            <a:r>
              <a:rPr lang="ru-RU" sz="1600" dirty="0" smtClean="0">
                <a:latin typeface="+mn-lt"/>
              </a:rPr>
              <a:t> </a:t>
            </a:r>
            <a:br>
              <a:rPr lang="ru-RU" sz="1600" dirty="0" smtClean="0">
                <a:latin typeface="+mn-lt"/>
              </a:rPr>
            </a:br>
            <a:r>
              <a:rPr lang="ru-RU" sz="1600" dirty="0" smtClean="0">
                <a:latin typeface="+mn-lt"/>
              </a:rPr>
              <a:t>- С/</a:t>
            </a:r>
            <a:r>
              <a:rPr lang="ru-RU" sz="1600" dirty="0" err="1" smtClean="0">
                <a:latin typeface="+mn-lt"/>
              </a:rPr>
              <a:t>р</a:t>
            </a:r>
            <a:r>
              <a:rPr lang="ru-RU" sz="1600" dirty="0" smtClean="0">
                <a:latin typeface="+mn-lt"/>
              </a:rPr>
              <a:t> “Экологическая тревога”. </a:t>
            </a:r>
            <a:br>
              <a:rPr lang="ru-RU" sz="1600" dirty="0" smtClean="0">
                <a:latin typeface="+mn-lt"/>
              </a:rPr>
            </a:br>
            <a:r>
              <a:rPr lang="ru-RU" sz="1600" dirty="0" smtClean="0">
                <a:latin typeface="+mn-lt"/>
              </a:rPr>
              <a:t> </a:t>
            </a:r>
            <a:br>
              <a:rPr lang="ru-RU" sz="1600" dirty="0" smtClean="0">
                <a:latin typeface="+mn-lt"/>
              </a:rPr>
            </a:br>
            <a:r>
              <a:rPr lang="ru-RU" sz="1600" dirty="0" smtClean="0">
                <a:latin typeface="+mn-lt"/>
              </a:rPr>
              <a:t>- Чтение сказки Маршака “12 месяцев”. </a:t>
            </a:r>
            <a:br>
              <a:rPr lang="ru-RU" sz="1600" dirty="0" smtClean="0">
                <a:latin typeface="+mn-lt"/>
              </a:rPr>
            </a:br>
            <a:r>
              <a:rPr lang="ru-RU" sz="1600" dirty="0" smtClean="0">
                <a:latin typeface="+mn-lt"/>
              </a:rPr>
              <a:t> </a:t>
            </a:r>
            <a:br>
              <a:rPr lang="ru-RU" sz="1600" dirty="0" smtClean="0">
                <a:latin typeface="+mn-lt"/>
              </a:rPr>
            </a:br>
            <a:r>
              <a:rPr lang="ru-RU" sz="1600" dirty="0" smtClean="0">
                <a:latin typeface="+mn-lt"/>
              </a:rPr>
              <a:t>- Провести опыт: накрыть цветок целлофановым пакетом - к утру под ним будет вода. </a:t>
            </a:r>
            <a:br>
              <a:rPr lang="ru-RU" sz="1600" dirty="0" smtClean="0">
                <a:latin typeface="+mn-lt"/>
              </a:rPr>
            </a:br>
            <a:r>
              <a:rPr lang="ru-RU" sz="1600" dirty="0" smtClean="0">
                <a:latin typeface="+mn-lt"/>
              </a:rPr>
              <a:t> </a:t>
            </a:r>
            <a:br>
              <a:rPr lang="ru-RU" sz="1600" dirty="0" smtClean="0">
                <a:latin typeface="+mn-lt"/>
              </a:rPr>
            </a:br>
            <a:r>
              <a:rPr lang="ru-RU" sz="1600" dirty="0" smtClean="0">
                <a:latin typeface="+mn-lt"/>
              </a:rPr>
              <a:t>- Опыт: одно растение поливать, другое - нет. Посмотреть, что получится.</a:t>
            </a:r>
            <a:br>
              <a:rPr lang="ru-RU" sz="1600" dirty="0" smtClean="0">
                <a:latin typeface="+mn-lt"/>
              </a:rPr>
            </a:br>
            <a:r>
              <a:rPr lang="ru-RU" sz="1600" dirty="0" smtClean="0">
                <a:latin typeface="+mn-lt"/>
              </a:rPr>
              <a:t> </a:t>
            </a:r>
            <a:br>
              <a:rPr lang="ru-RU" sz="1600" dirty="0" smtClean="0">
                <a:latin typeface="+mn-lt"/>
              </a:rPr>
            </a:br>
            <a:r>
              <a:rPr lang="ru-RU" sz="1600" dirty="0" smtClean="0">
                <a:latin typeface="+mn-lt"/>
              </a:rPr>
              <a:t>-Выпуск экологической газеты «Подснежник» совместно с родителями.</a:t>
            </a:r>
            <a:br>
              <a:rPr lang="ru-RU" sz="1600" dirty="0" smtClean="0">
                <a:latin typeface="+mn-lt"/>
              </a:rPr>
            </a:br>
            <a:r>
              <a:rPr lang="ru-RU" sz="1600" dirty="0" smtClean="0">
                <a:latin typeface="+mn-lt"/>
              </a:rPr>
              <a:t> </a:t>
            </a:r>
            <a:br>
              <a:rPr lang="ru-RU" sz="1600" dirty="0" smtClean="0">
                <a:latin typeface="+mn-lt"/>
              </a:rPr>
            </a:br>
            <a:r>
              <a:rPr lang="ru-RU" sz="1400" dirty="0" smtClean="0"/>
              <a:t/>
            </a:r>
            <a:br>
              <a:rPr lang="ru-RU" sz="1400" dirty="0" smtClean="0"/>
            </a:br>
            <a:r>
              <a:rPr lang="ru-RU" sz="1400" dirty="0" smtClean="0"/>
              <a:t> </a:t>
            </a:r>
            <a:br>
              <a:rPr lang="ru-RU" sz="1400" dirty="0" smtClean="0"/>
            </a:br>
            <a:endParaRPr lang="ru-RU" sz="1400" dirty="0"/>
          </a:p>
        </p:txBody>
      </p:sp>
      <p:sp>
        <p:nvSpPr>
          <p:cNvPr id="3" name="Текст 2"/>
          <p:cNvSpPr>
            <a:spLocks noGrp="1"/>
          </p:cNvSpPr>
          <p:nvPr>
            <p:ph type="body" idx="1"/>
          </p:nvPr>
        </p:nvSpPr>
        <p:spPr>
          <a:xfrm>
            <a:off x="3500430" y="5010150"/>
            <a:ext cx="3286148" cy="1371600"/>
          </a:xfrm>
        </p:spPr>
        <p:txBody>
          <a:bodyPr/>
          <a:lstStyle/>
          <a:p>
            <a:endParaRPr lang="ru-RU" dirty="0"/>
          </a:p>
        </p:txBody>
      </p:sp>
      <p:pic>
        <p:nvPicPr>
          <p:cNvPr id="6" name="Рисунок 5"/>
          <p:cNvPicPr/>
          <p:nvPr/>
        </p:nvPicPr>
        <p:blipFill>
          <a:blip r:embed="rId2"/>
          <a:srcRect/>
          <a:stretch>
            <a:fillRect/>
          </a:stretch>
        </p:blipFill>
        <p:spPr bwMode="auto">
          <a:xfrm>
            <a:off x="3500430" y="4357694"/>
            <a:ext cx="3286147" cy="222219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5984" y="142852"/>
            <a:ext cx="6172200" cy="4449148"/>
          </a:xfrm>
        </p:spPr>
        <p:txBody>
          <a:bodyPr>
            <a:normAutofit fontScale="90000"/>
          </a:bodyPr>
          <a:lstStyle/>
          <a:p>
            <a:r>
              <a:rPr lang="ru-RU" sz="1400" dirty="0" smtClean="0"/>
              <a:t> </a:t>
            </a:r>
            <a:br>
              <a:rPr lang="ru-RU" sz="1400" dirty="0" smtClean="0"/>
            </a:br>
            <a:r>
              <a:rPr lang="ru-RU" sz="1400" dirty="0" smtClean="0">
                <a:latin typeface="+mn-lt"/>
              </a:rPr>
              <a:t>- Рассказ воспитателя: “У нас в России подснежниками называют любые </a:t>
            </a:r>
            <a:r>
              <a:rPr lang="ru-RU" sz="1400" dirty="0" err="1" smtClean="0">
                <a:latin typeface="+mn-lt"/>
              </a:rPr>
              <a:t>ранне-весенние</a:t>
            </a:r>
            <a:r>
              <a:rPr lang="ru-RU" sz="1400" dirty="0" smtClean="0">
                <a:latin typeface="+mn-lt"/>
              </a:rPr>
              <a:t> цветы. Они могут быть </a:t>
            </a:r>
            <a:r>
              <a:rPr lang="ru-RU" sz="1400" dirty="0" err="1" smtClean="0">
                <a:latin typeface="+mn-lt"/>
              </a:rPr>
              <a:t>голубыми</a:t>
            </a:r>
            <a:r>
              <a:rPr lang="ru-RU" sz="1400" dirty="0" smtClean="0">
                <a:latin typeface="+mn-lt"/>
              </a:rPr>
              <a:t>, желтыми, белыми. Трепетные медуница и </a:t>
            </a:r>
            <a:r>
              <a:rPr lang="ru-RU" sz="1400" dirty="0" smtClean="0">
                <a:latin typeface="+mn-lt"/>
              </a:rPr>
              <a:t>ветреница</a:t>
            </a:r>
            <a:r>
              <a:rPr lang="ru-RU" sz="1400" dirty="0" smtClean="0">
                <a:latin typeface="+mn-lt"/>
              </a:rPr>
              <a:t>, мохнатые хохлатки, пролески и перелеска... Все эти и еще многие другие растения в народе любовно называют подснежниками. Иногда думается, что выросли они и зацвели ранней весной специально, чтобы украсить, еще не очень приветливые леса и доставить радость людям. И тем обиднее, что люди не ценят этого.” </a:t>
            </a:r>
            <a:br>
              <a:rPr lang="ru-RU" sz="1400" dirty="0" smtClean="0">
                <a:latin typeface="+mn-lt"/>
              </a:rPr>
            </a:br>
            <a:r>
              <a:rPr lang="ru-RU" sz="1400" dirty="0" smtClean="0">
                <a:latin typeface="+mn-lt"/>
              </a:rPr>
              <a:t> </a:t>
            </a:r>
            <a:br>
              <a:rPr lang="ru-RU" sz="1400" dirty="0" smtClean="0">
                <a:latin typeface="+mn-lt"/>
              </a:rPr>
            </a:br>
            <a:r>
              <a:rPr lang="ru-RU" sz="1400" dirty="0" smtClean="0">
                <a:latin typeface="+mn-lt"/>
              </a:rPr>
              <a:t>Если я сорву цветок, </a:t>
            </a:r>
            <a:br>
              <a:rPr lang="ru-RU" sz="1400" dirty="0" smtClean="0">
                <a:latin typeface="+mn-lt"/>
              </a:rPr>
            </a:br>
            <a:r>
              <a:rPr lang="ru-RU" sz="1400" dirty="0" smtClean="0">
                <a:latin typeface="+mn-lt"/>
              </a:rPr>
              <a:t>Если ты сорвешь цветок, </a:t>
            </a:r>
            <a:br>
              <a:rPr lang="ru-RU" sz="1400" dirty="0" smtClean="0">
                <a:latin typeface="+mn-lt"/>
              </a:rPr>
            </a:br>
            <a:r>
              <a:rPr lang="ru-RU" sz="1400" dirty="0" smtClean="0">
                <a:latin typeface="+mn-lt"/>
              </a:rPr>
              <a:t>Если все: и я, и ты, </a:t>
            </a:r>
            <a:br>
              <a:rPr lang="ru-RU" sz="1400" dirty="0" smtClean="0">
                <a:latin typeface="+mn-lt"/>
              </a:rPr>
            </a:br>
            <a:r>
              <a:rPr lang="ru-RU" sz="1400" dirty="0" smtClean="0">
                <a:latin typeface="+mn-lt"/>
              </a:rPr>
              <a:t>Если мы сорвем цветы - </a:t>
            </a:r>
            <a:br>
              <a:rPr lang="ru-RU" sz="1400" dirty="0" smtClean="0">
                <a:latin typeface="+mn-lt"/>
              </a:rPr>
            </a:br>
            <a:r>
              <a:rPr lang="ru-RU" sz="1400" dirty="0" smtClean="0">
                <a:latin typeface="+mn-lt"/>
              </a:rPr>
              <a:t>Опустеют все поляны </a:t>
            </a:r>
            <a:br>
              <a:rPr lang="ru-RU" sz="1400" dirty="0" smtClean="0">
                <a:latin typeface="+mn-lt"/>
              </a:rPr>
            </a:br>
            <a:r>
              <a:rPr lang="ru-RU" sz="1400" dirty="0" smtClean="0">
                <a:latin typeface="+mn-lt"/>
              </a:rPr>
              <a:t>И не будет красоты. </a:t>
            </a:r>
            <a:br>
              <a:rPr lang="ru-RU" sz="1400" dirty="0" smtClean="0">
                <a:latin typeface="+mn-lt"/>
              </a:rPr>
            </a:br>
            <a:r>
              <a:rPr lang="ru-RU" sz="1400" dirty="0" smtClean="0">
                <a:latin typeface="+mn-lt"/>
              </a:rPr>
              <a:t> </a:t>
            </a:r>
            <a:br>
              <a:rPr lang="ru-RU" sz="1400" dirty="0" smtClean="0">
                <a:latin typeface="+mn-lt"/>
              </a:rPr>
            </a:br>
            <a:r>
              <a:rPr lang="ru-RU" sz="1400" dirty="0" smtClean="0">
                <a:latin typeface="+mn-lt"/>
              </a:rPr>
              <a:t>- Первоцветы не стоят в воде - они моментально вянут. А главное - ведь люди губят красоту! Печально обернулась для подснежников любовь человека цветам: многие из них стали редкими. Многие занесены в красную книгу. </a:t>
            </a:r>
            <a:br>
              <a:rPr lang="ru-RU" sz="1400" dirty="0" smtClean="0">
                <a:latin typeface="+mn-lt"/>
              </a:rPr>
            </a:br>
            <a:r>
              <a:rPr lang="ru-RU" sz="1400" dirty="0" smtClean="0">
                <a:latin typeface="+mn-lt"/>
              </a:rPr>
              <a:t> </a:t>
            </a:r>
            <a:br>
              <a:rPr lang="ru-RU" sz="1400" dirty="0" smtClean="0">
                <a:latin typeface="+mn-lt"/>
              </a:rPr>
            </a:br>
            <a:r>
              <a:rPr lang="ru-RU" sz="1400" dirty="0" smtClean="0">
                <a:latin typeface="+mn-lt"/>
              </a:rPr>
              <a:t>- Нарисовать в альбоме красный цвет. Что он обозначает? О какой опасности предупреждает? </a:t>
            </a:r>
            <a:r>
              <a:rPr lang="ru-RU" sz="1400" dirty="0" smtClean="0"/>
              <a:t/>
            </a:r>
            <a:br>
              <a:rPr lang="ru-RU" sz="1400" dirty="0" smtClean="0"/>
            </a:br>
            <a:endParaRPr lang="ru-RU" sz="1400" dirty="0"/>
          </a:p>
        </p:txBody>
      </p:sp>
      <p:sp>
        <p:nvSpPr>
          <p:cNvPr id="3" name="Текст 2"/>
          <p:cNvSpPr>
            <a:spLocks noGrp="1"/>
          </p:cNvSpPr>
          <p:nvPr>
            <p:ph type="body" idx="1"/>
          </p:nvPr>
        </p:nvSpPr>
        <p:spPr/>
        <p:txBody>
          <a:bodyPr/>
          <a:lstStyle/>
          <a:p>
            <a:endParaRPr lang="ru-RU" dirty="0"/>
          </a:p>
        </p:txBody>
      </p:sp>
      <p:pic>
        <p:nvPicPr>
          <p:cNvPr id="3075" name="Picture 3"/>
          <p:cNvPicPr>
            <a:picLocks noChangeAspect="1" noChangeArrowheads="1"/>
          </p:cNvPicPr>
          <p:nvPr/>
        </p:nvPicPr>
        <p:blipFill>
          <a:blip r:embed="rId2"/>
          <a:srcRect/>
          <a:stretch>
            <a:fillRect/>
          </a:stretch>
        </p:blipFill>
        <p:spPr bwMode="auto">
          <a:xfrm>
            <a:off x="2357422" y="4429132"/>
            <a:ext cx="2119320" cy="2214578"/>
          </a:xfrm>
          <a:prstGeom prst="rect">
            <a:avLst/>
          </a:prstGeom>
          <a:noFill/>
          <a:ln w="9525">
            <a:noFill/>
            <a:miter lim="800000"/>
            <a:headEnd/>
            <a:tailEnd/>
          </a:ln>
          <a:effectLst/>
        </p:spPr>
      </p:pic>
      <p:pic>
        <p:nvPicPr>
          <p:cNvPr id="6" name="Рисунок 5"/>
          <p:cNvPicPr/>
          <p:nvPr/>
        </p:nvPicPr>
        <p:blipFill>
          <a:blip r:embed="rId3" cstate="print"/>
          <a:srcRect/>
          <a:stretch>
            <a:fillRect/>
          </a:stretch>
        </p:blipFill>
        <p:spPr bwMode="auto">
          <a:xfrm>
            <a:off x="4857753" y="4429132"/>
            <a:ext cx="3786214" cy="22860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additive="base">
                                        <p:cTn id="12" dur="1000" fill="hold"/>
                                        <p:tgtEl>
                                          <p:spTgt spid="3075"/>
                                        </p:tgtEl>
                                        <p:attrNameLst>
                                          <p:attrName>ppt_x</p:attrName>
                                        </p:attrNameLst>
                                      </p:cBhvr>
                                      <p:tavLst>
                                        <p:tav tm="0">
                                          <p:val>
                                            <p:strVal val="#ppt_x"/>
                                          </p:val>
                                        </p:tav>
                                        <p:tav tm="100000">
                                          <p:val>
                                            <p:strVal val="#ppt_x"/>
                                          </p:val>
                                        </p:tav>
                                      </p:tavLst>
                                    </p:anim>
                                    <p:anim calcmode="lin" valueType="num">
                                      <p:cBhvr additive="base">
                                        <p:cTn id="13" dur="10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ppt_x"/>
                                          </p:val>
                                        </p:tav>
                                        <p:tav tm="100000">
                                          <p:val>
                                            <p:strVal val="#ppt_x"/>
                                          </p:val>
                                        </p:tav>
                                      </p:tavLst>
                                    </p:anim>
                                    <p:anim calcmode="lin" valueType="num">
                                      <p:cBhvr additive="base">
                                        <p:cTn id="19"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5984" y="428604"/>
            <a:ext cx="6172200" cy="5500726"/>
          </a:xfrm>
        </p:spPr>
        <p:txBody>
          <a:bodyPr>
            <a:normAutofit/>
          </a:bodyPr>
          <a:lstStyle/>
          <a:p>
            <a:r>
              <a:rPr lang="ru-RU" sz="2800" dirty="0" smtClean="0"/>
              <a:t>У подснежников в корневище находится </a:t>
            </a:r>
            <a:br>
              <a:rPr lang="ru-RU" sz="2800" dirty="0" smtClean="0"/>
            </a:br>
            <a:r>
              <a:rPr lang="ru-RU" sz="2800" dirty="0" smtClean="0"/>
              <a:t/>
            </a:r>
            <a:br>
              <a:rPr lang="ru-RU" sz="2800" dirty="0" smtClean="0"/>
            </a:br>
            <a:r>
              <a:rPr lang="ru-RU" sz="2800" dirty="0" smtClean="0"/>
              <a:t>запас питательных веществ, который</a:t>
            </a:r>
            <a:br>
              <a:rPr lang="ru-RU" sz="2800" dirty="0" smtClean="0"/>
            </a:br>
            <a:r>
              <a:rPr lang="ru-RU" sz="2800" dirty="0" smtClean="0"/>
              <a:t/>
            </a:r>
            <a:br>
              <a:rPr lang="ru-RU" sz="2800" dirty="0" smtClean="0"/>
            </a:br>
            <a:r>
              <a:rPr lang="ru-RU" sz="2800" dirty="0" smtClean="0"/>
              <a:t>помогает подснежникам цвести</a:t>
            </a:r>
            <a:br>
              <a:rPr lang="ru-RU" sz="2800" dirty="0" smtClean="0"/>
            </a:br>
            <a:r>
              <a:rPr lang="ru-RU" sz="2800" dirty="0" smtClean="0"/>
              <a:t/>
            </a:r>
            <a:br>
              <a:rPr lang="ru-RU" sz="2800" dirty="0" smtClean="0"/>
            </a:br>
            <a:r>
              <a:rPr lang="ru-RU" sz="2800" dirty="0" smtClean="0"/>
              <a:t>ранней весной, когда ещё лежит снег.</a:t>
            </a:r>
            <a:br>
              <a:rPr lang="ru-RU" sz="2800" dirty="0" smtClean="0"/>
            </a:br>
            <a:r>
              <a:rPr lang="ru-RU" sz="2800" dirty="0" smtClean="0"/>
              <a:t/>
            </a:r>
            <a:br>
              <a:rPr lang="ru-RU" sz="2800" dirty="0" smtClean="0"/>
            </a:br>
            <a:endParaRPr lang="ru-RU" sz="2800" dirty="0"/>
          </a:p>
        </p:txBody>
      </p:sp>
      <p:sp>
        <p:nvSpPr>
          <p:cNvPr id="3" name="Текст 2"/>
          <p:cNvSpPr>
            <a:spLocks noGrp="1"/>
          </p:cNvSpPr>
          <p:nvPr>
            <p:ph type="body" idx="1"/>
          </p:nvPr>
        </p:nvSpPr>
        <p:spPr>
          <a:xfrm flipH="1">
            <a:off x="7500958" y="5786454"/>
            <a:ext cx="1054399" cy="500066"/>
          </a:xfrm>
        </p:spPr>
        <p:txBody>
          <a:bodyPr>
            <a:normAutofit/>
          </a:bodyPr>
          <a:lstStyle/>
          <a:p>
            <a:endParaRPr lang="ru-RU" dirty="0"/>
          </a:p>
        </p:txBody>
      </p:sp>
      <p:sp>
        <p:nvSpPr>
          <p:cNvPr id="4" name="Прямоугольник 3"/>
          <p:cNvSpPr/>
          <p:nvPr/>
        </p:nvSpPr>
        <p:spPr>
          <a:xfrm>
            <a:off x="3357554" y="857232"/>
            <a:ext cx="258263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Вывод:</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C:\Documents and Settings\All Users\Документы\Мои рисунки\Образцы рисунков\Голубые холмы.jpg"/>
          <p:cNvPicPr>
            <a:picLocks noChangeAspect="1" noChangeArrowheads="1"/>
          </p:cNvPicPr>
          <p:nvPr/>
        </p:nvPicPr>
        <p:blipFill>
          <a:blip r:embed="rId2" cstate="print"/>
          <a:srcRect/>
          <a:stretch>
            <a:fillRect/>
          </a:stretch>
        </p:blipFill>
        <p:spPr bwMode="auto">
          <a:xfrm>
            <a:off x="7500958" y="5643578"/>
            <a:ext cx="1071570" cy="10001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2285984" y="285728"/>
            <a:ext cx="6172200" cy="3429024"/>
          </a:xfrm>
          <a:ln>
            <a:solidFill>
              <a:srgbClr val="7030A0"/>
            </a:solidFill>
          </a:ln>
        </p:spPr>
        <p:txBody>
          <a:bodyPr>
            <a:normAutofit/>
          </a:bodyPr>
          <a:lstStyle/>
          <a:p>
            <a:pPr algn="ctr"/>
            <a:r>
              <a:rPr lang="ru-RU" sz="6600" i="1" dirty="0" smtClean="0">
                <a:solidFill>
                  <a:srgbClr val="FF0000"/>
                </a:solidFill>
                <a:latin typeface="Constantia" pitchFamily="18" charset="0"/>
              </a:rPr>
              <a:t>Проблема.</a:t>
            </a:r>
            <a:r>
              <a:rPr lang="ru-RU" sz="3600" b="0" dirty="0" smtClean="0">
                <a:latin typeface="Arial Black" pitchFamily="34" charset="0"/>
              </a:rPr>
              <a:t/>
            </a:r>
            <a:br>
              <a:rPr lang="ru-RU" sz="3600" b="0" dirty="0" smtClean="0">
                <a:latin typeface="Arial Black" pitchFamily="34" charset="0"/>
              </a:rPr>
            </a:br>
            <a:r>
              <a:rPr lang="ru-RU" sz="3600" i="1" dirty="0" smtClean="0">
                <a:latin typeface="Constantia" pitchFamily="18" charset="0"/>
              </a:rPr>
              <a:t>Почему подснежники не боятся холода и расцветают, </a:t>
            </a:r>
            <a:br>
              <a:rPr lang="ru-RU" sz="3600" i="1" dirty="0" smtClean="0">
                <a:latin typeface="Constantia" pitchFamily="18" charset="0"/>
              </a:rPr>
            </a:br>
            <a:r>
              <a:rPr lang="ru-RU" sz="3600" i="1" dirty="0" smtClean="0">
                <a:latin typeface="Constantia" pitchFamily="18" charset="0"/>
              </a:rPr>
              <a:t>когда ещё лежит снег?</a:t>
            </a:r>
            <a:endParaRPr lang="ru-RU" sz="3600" i="1" dirty="0">
              <a:latin typeface="Constantia" pitchFamily="18" charset="0"/>
            </a:endParaRPr>
          </a:p>
        </p:txBody>
      </p:sp>
      <p:sp>
        <p:nvSpPr>
          <p:cNvPr id="12" name="Текст 11"/>
          <p:cNvSpPr>
            <a:spLocks noGrp="1"/>
          </p:cNvSpPr>
          <p:nvPr>
            <p:ph type="body" idx="1"/>
          </p:nvPr>
        </p:nvSpPr>
        <p:spPr>
          <a:xfrm>
            <a:off x="3071802" y="5010150"/>
            <a:ext cx="4286280" cy="1371600"/>
          </a:xfrm>
        </p:spPr>
        <p:txBody>
          <a:bodyPr/>
          <a:lstStyle/>
          <a:p>
            <a:endParaRPr lang="ru-RU" dirty="0"/>
          </a:p>
        </p:txBody>
      </p:sp>
      <p:pic>
        <p:nvPicPr>
          <p:cNvPr id="4" name="Рисунок 3"/>
          <p:cNvPicPr/>
          <p:nvPr/>
        </p:nvPicPr>
        <p:blipFill>
          <a:blip r:embed="rId2"/>
          <a:srcRect/>
          <a:stretch>
            <a:fillRect/>
          </a:stretch>
        </p:blipFill>
        <p:spPr bwMode="auto">
          <a:xfrm>
            <a:off x="3000364" y="3857628"/>
            <a:ext cx="4500594" cy="27860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5984" y="428604"/>
            <a:ext cx="6172200" cy="4857784"/>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sz="2000" dirty="0" smtClean="0">
                <a:latin typeface="+mn-lt"/>
              </a:rPr>
              <a:t>- Познакомить детей с подснежниками, их разновидностями,</a:t>
            </a:r>
            <a:br>
              <a:rPr lang="ru-RU" sz="2000" dirty="0" smtClean="0">
                <a:latin typeface="+mn-lt"/>
              </a:rPr>
            </a:br>
            <a:r>
              <a:rPr lang="ru-RU" sz="2000" dirty="0" smtClean="0">
                <a:latin typeface="+mn-lt"/>
              </a:rPr>
              <a:t>с легендами, мифами и стихами о подснежнике;</a:t>
            </a:r>
            <a:br>
              <a:rPr lang="ru-RU" sz="2000" dirty="0" smtClean="0">
                <a:latin typeface="+mn-lt"/>
              </a:rPr>
            </a:br>
            <a:r>
              <a:rPr lang="ru-RU" sz="2000" dirty="0" smtClean="0">
                <a:latin typeface="+mn-lt"/>
              </a:rPr>
              <a:t/>
            </a:r>
            <a:br>
              <a:rPr lang="ru-RU" sz="2000" dirty="0" smtClean="0">
                <a:latin typeface="+mn-lt"/>
              </a:rPr>
            </a:br>
            <a:r>
              <a:rPr lang="ru-RU" sz="2000" dirty="0" smtClean="0">
                <a:latin typeface="+mn-lt"/>
              </a:rPr>
              <a:t>- учить детей с помощью взрослых находить интересную и полезную информацию о растении, работая с различными источниками информации;</a:t>
            </a:r>
            <a:br>
              <a:rPr lang="ru-RU" sz="2000" dirty="0" smtClean="0">
                <a:latin typeface="+mn-lt"/>
              </a:rPr>
            </a:br>
            <a:r>
              <a:rPr lang="ru-RU" sz="2000" dirty="0" smtClean="0">
                <a:latin typeface="+mn-lt"/>
              </a:rPr>
              <a:t/>
            </a:r>
            <a:br>
              <a:rPr lang="ru-RU" sz="2000" dirty="0" smtClean="0">
                <a:latin typeface="+mn-lt"/>
              </a:rPr>
            </a:br>
            <a:r>
              <a:rPr lang="ru-RU" sz="2000" dirty="0" smtClean="0">
                <a:latin typeface="+mn-lt"/>
              </a:rPr>
              <a:t>- развивать эстетические чувства, творчество, мышление и фантазию детей;</a:t>
            </a:r>
            <a:br>
              <a:rPr lang="ru-RU" sz="2000" dirty="0" smtClean="0">
                <a:latin typeface="+mn-lt"/>
              </a:rPr>
            </a:br>
            <a:r>
              <a:rPr lang="ru-RU" sz="2000" dirty="0" smtClean="0">
                <a:latin typeface="+mn-lt"/>
              </a:rPr>
              <a:t/>
            </a:r>
            <a:br>
              <a:rPr lang="ru-RU" sz="2000" dirty="0" smtClean="0">
                <a:latin typeface="+mn-lt"/>
              </a:rPr>
            </a:br>
            <a:r>
              <a:rPr lang="ru-RU" sz="2000" dirty="0" smtClean="0">
                <a:latin typeface="+mn-lt"/>
              </a:rPr>
              <a:t>- воспитывать интерес и бережное отношение к природе родного края.</a:t>
            </a:r>
            <a:br>
              <a:rPr lang="ru-RU" sz="2000" dirty="0" smtClean="0">
                <a:latin typeface="+mn-lt"/>
              </a:rPr>
            </a:br>
            <a:endParaRPr lang="ru-RU" sz="2000" dirty="0">
              <a:latin typeface="+mn-lt"/>
            </a:endParaRPr>
          </a:p>
        </p:txBody>
      </p:sp>
      <p:sp>
        <p:nvSpPr>
          <p:cNvPr id="3" name="Текст 2"/>
          <p:cNvSpPr>
            <a:spLocks noGrp="1"/>
          </p:cNvSpPr>
          <p:nvPr>
            <p:ph type="body" idx="1"/>
          </p:nvPr>
        </p:nvSpPr>
        <p:spPr>
          <a:xfrm>
            <a:off x="2286000" y="6336030"/>
            <a:ext cx="6172200" cy="45719"/>
          </a:xfrm>
        </p:spPr>
        <p:txBody>
          <a:bodyPr>
            <a:normAutofit fontScale="25000" lnSpcReduction="20000"/>
          </a:bodyPr>
          <a:lstStyle/>
          <a:p>
            <a:endParaRPr lang="ru-RU" dirty="0"/>
          </a:p>
        </p:txBody>
      </p:sp>
      <p:sp>
        <p:nvSpPr>
          <p:cNvPr id="4" name="Прямоугольник 3"/>
          <p:cNvSpPr/>
          <p:nvPr/>
        </p:nvSpPr>
        <p:spPr>
          <a:xfrm>
            <a:off x="3521071" y="214290"/>
            <a:ext cx="2101857"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Цели:</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428604"/>
            <a:ext cx="6172200" cy="4520586"/>
          </a:xfrm>
        </p:spPr>
        <p:txBody>
          <a:bodyPr>
            <a:normAutofit/>
          </a:bodyPr>
          <a:lstStyle/>
          <a:p>
            <a:r>
              <a:rPr lang="ru-RU" sz="1800" dirty="0" smtClean="0"/>
              <a:t/>
            </a:r>
            <a:br>
              <a:rPr lang="ru-RU" sz="1800" dirty="0" smtClean="0"/>
            </a:br>
            <a:r>
              <a:rPr lang="ru-RU" sz="1800" dirty="0" smtClean="0"/>
              <a:t/>
            </a:r>
            <a:br>
              <a:rPr lang="ru-RU" sz="1800" dirty="0" smtClean="0"/>
            </a:br>
            <a:r>
              <a:rPr lang="ru-RU" sz="1800" i="1" dirty="0" smtClean="0">
                <a:latin typeface="+mn-lt"/>
              </a:rPr>
              <a:t>- Рассматривание иллюстраций, слайдов;</a:t>
            </a:r>
            <a:br>
              <a:rPr lang="ru-RU" sz="1800" i="1" dirty="0" smtClean="0">
                <a:latin typeface="+mn-lt"/>
              </a:rPr>
            </a:br>
            <a:r>
              <a:rPr lang="ru-RU" sz="1800" i="1" dirty="0" smtClean="0">
                <a:latin typeface="+mn-lt"/>
              </a:rPr>
              <a:t/>
            </a:r>
            <a:br>
              <a:rPr lang="ru-RU" sz="1800" i="1" dirty="0" smtClean="0">
                <a:latin typeface="+mn-lt"/>
              </a:rPr>
            </a:br>
            <a:r>
              <a:rPr lang="ru-RU" sz="1800" i="1" dirty="0" smtClean="0">
                <a:latin typeface="+mn-lt"/>
              </a:rPr>
              <a:t>- чтение художественной литературы, заучивание стихов;</a:t>
            </a:r>
            <a:br>
              <a:rPr lang="ru-RU" sz="1800" i="1" dirty="0" smtClean="0">
                <a:latin typeface="+mn-lt"/>
              </a:rPr>
            </a:br>
            <a:r>
              <a:rPr lang="ru-RU" sz="1800" i="1" dirty="0" smtClean="0">
                <a:latin typeface="+mn-lt"/>
              </a:rPr>
              <a:t/>
            </a:r>
            <a:br>
              <a:rPr lang="ru-RU" sz="1800" i="1" dirty="0" smtClean="0">
                <a:latin typeface="+mn-lt"/>
              </a:rPr>
            </a:br>
            <a:r>
              <a:rPr lang="ru-RU" sz="1800" i="1" dirty="0" smtClean="0">
                <a:latin typeface="+mn-lt"/>
              </a:rPr>
              <a:t> - рисование и изготовление цветка из бумаги (оригами);</a:t>
            </a:r>
            <a:br>
              <a:rPr lang="ru-RU" sz="1800" i="1" dirty="0" smtClean="0">
                <a:latin typeface="+mn-lt"/>
              </a:rPr>
            </a:br>
            <a:r>
              <a:rPr lang="ru-RU" sz="1800" i="1" dirty="0" smtClean="0">
                <a:latin typeface="+mn-lt"/>
              </a:rPr>
              <a:t/>
            </a:r>
            <a:br>
              <a:rPr lang="ru-RU" sz="1800" i="1" dirty="0" smtClean="0">
                <a:latin typeface="+mn-lt"/>
              </a:rPr>
            </a:br>
            <a:r>
              <a:rPr lang="ru-RU" sz="1800" i="1" dirty="0" smtClean="0">
                <a:latin typeface="+mn-lt"/>
              </a:rPr>
              <a:t>- экскурсии в лес, рассматривание растения в естественных условиях произрастания</a:t>
            </a:r>
            <a:br>
              <a:rPr lang="ru-RU" sz="1800" i="1" dirty="0" smtClean="0">
                <a:latin typeface="+mn-lt"/>
              </a:rPr>
            </a:br>
            <a:r>
              <a:rPr lang="ru-RU" sz="1800" i="1" dirty="0" smtClean="0">
                <a:latin typeface="+mn-lt"/>
              </a:rPr>
              <a:t/>
            </a:r>
            <a:br>
              <a:rPr lang="ru-RU" sz="1800" i="1" dirty="0" smtClean="0">
                <a:latin typeface="+mn-lt"/>
              </a:rPr>
            </a:br>
            <a:r>
              <a:rPr lang="ru-RU" sz="1800" i="1" dirty="0" smtClean="0">
                <a:latin typeface="+mn-lt"/>
              </a:rPr>
              <a:t>- опытническая деятельность;</a:t>
            </a:r>
            <a:r>
              <a:rPr lang="ru-RU" sz="1800" dirty="0" smtClean="0">
                <a:latin typeface="+mn-lt"/>
              </a:rPr>
              <a:t/>
            </a:r>
            <a:br>
              <a:rPr lang="ru-RU" sz="1800" dirty="0" smtClean="0">
                <a:latin typeface="+mn-lt"/>
              </a:rPr>
            </a:br>
            <a:r>
              <a:rPr lang="ru-RU" sz="1800" dirty="0" smtClean="0"/>
              <a:t/>
            </a:r>
            <a:br>
              <a:rPr lang="ru-RU" sz="1800" dirty="0" smtClean="0"/>
            </a:br>
            <a:r>
              <a:rPr lang="ru-RU" sz="1800" dirty="0" smtClean="0"/>
              <a:t/>
            </a:r>
            <a:br>
              <a:rPr lang="ru-RU" sz="1800" dirty="0" smtClean="0"/>
            </a:br>
            <a:endParaRPr lang="ru-RU" sz="1800" dirty="0"/>
          </a:p>
        </p:txBody>
      </p:sp>
      <p:sp>
        <p:nvSpPr>
          <p:cNvPr id="3" name="Текст 2"/>
          <p:cNvSpPr>
            <a:spLocks noGrp="1"/>
          </p:cNvSpPr>
          <p:nvPr>
            <p:ph type="body" idx="1"/>
          </p:nvPr>
        </p:nvSpPr>
        <p:spPr>
          <a:xfrm>
            <a:off x="2285984" y="4429132"/>
            <a:ext cx="6172200" cy="1952618"/>
          </a:xfrm>
        </p:spPr>
        <p:txBody>
          <a:bodyPr>
            <a:normAutofit/>
          </a:bodyPr>
          <a:lstStyle/>
          <a:p>
            <a:r>
              <a:rPr lang="ru-RU" sz="2000" b="0" dirty="0" smtClean="0"/>
              <a:t> -дидактические игры;</a:t>
            </a:r>
          </a:p>
          <a:p>
            <a:endParaRPr lang="ru-RU" sz="2000" b="0" dirty="0" smtClean="0"/>
          </a:p>
          <a:p>
            <a:r>
              <a:rPr lang="ru-RU" sz="2000" b="0" dirty="0" smtClean="0"/>
              <a:t>экологическая газета «Подснежник».</a:t>
            </a:r>
          </a:p>
        </p:txBody>
      </p:sp>
      <p:sp>
        <p:nvSpPr>
          <p:cNvPr id="4" name="Прямоугольник 3"/>
          <p:cNvSpPr/>
          <p:nvPr/>
        </p:nvSpPr>
        <p:spPr>
          <a:xfrm>
            <a:off x="2214546" y="428604"/>
            <a:ext cx="6206635" cy="923330"/>
          </a:xfrm>
          <a:prstGeom prst="rect">
            <a:avLst/>
          </a:prstGeom>
          <a:noFill/>
        </p:spPr>
        <p:txBody>
          <a:bodyPr wrap="squar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Приёмы и методы</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142852"/>
            <a:ext cx="6172200" cy="4643470"/>
          </a:xfrm>
        </p:spPr>
        <p:txBody>
          <a:bodyPr>
            <a:normAutofit fontScale="90000"/>
          </a:bodyPr>
          <a:lstStyle/>
          <a:p>
            <a:pPr algn="ctr"/>
            <a:r>
              <a:rPr lang="ru-RU" sz="2000" dirty="0" smtClean="0">
                <a:solidFill>
                  <a:srgbClr val="FF0000"/>
                </a:solidFill>
                <a:latin typeface="+mn-lt"/>
              </a:rPr>
              <a:t>I этап (март)</a:t>
            </a:r>
            <a:br>
              <a:rPr lang="ru-RU" sz="2000" dirty="0" smtClean="0">
                <a:solidFill>
                  <a:srgbClr val="FF0000"/>
                </a:solidFill>
                <a:latin typeface="+mn-lt"/>
              </a:rPr>
            </a:br>
            <a:r>
              <a:rPr lang="ru-RU" sz="1600" dirty="0" smtClean="0">
                <a:solidFill>
                  <a:srgbClr val="FF0000"/>
                </a:solidFill>
                <a:latin typeface="+mn-lt"/>
              </a:rPr>
              <a:t/>
            </a:r>
            <a:br>
              <a:rPr lang="ru-RU" sz="1600" dirty="0" smtClean="0">
                <a:solidFill>
                  <a:srgbClr val="FF0000"/>
                </a:solidFill>
                <a:latin typeface="+mn-lt"/>
              </a:rPr>
            </a:br>
            <a:r>
              <a:rPr lang="ru-RU" sz="1800" i="1" dirty="0" smtClean="0">
                <a:solidFill>
                  <a:srgbClr val="FF0000"/>
                </a:solidFill>
              </a:rPr>
              <a:t>домашнее задание:</a:t>
            </a:r>
            <a:br>
              <a:rPr lang="ru-RU" sz="1800" i="1" dirty="0" smtClean="0">
                <a:solidFill>
                  <a:srgbClr val="FF0000"/>
                </a:solidFill>
              </a:rPr>
            </a:br>
            <a:r>
              <a:rPr lang="ru-RU" sz="1800" i="1" dirty="0" smtClean="0">
                <a:solidFill>
                  <a:srgbClr val="FF0000"/>
                </a:solidFill>
              </a:rPr>
              <a:t/>
            </a:r>
            <a:br>
              <a:rPr lang="ru-RU" sz="1800" i="1" dirty="0" smtClean="0">
                <a:solidFill>
                  <a:srgbClr val="FF0000"/>
                </a:solidFill>
              </a:rPr>
            </a:br>
            <a:r>
              <a:rPr lang="ru-RU" sz="1800" i="1" dirty="0" smtClean="0">
                <a:solidFill>
                  <a:srgbClr val="FF0000"/>
                </a:solidFill>
              </a:rPr>
              <a:t>- Узнать,  почему цветок называется подснежником?</a:t>
            </a:r>
            <a:br>
              <a:rPr lang="ru-RU" sz="1800" i="1" dirty="0" smtClean="0">
                <a:solidFill>
                  <a:srgbClr val="FF0000"/>
                </a:solidFill>
              </a:rPr>
            </a:br>
            <a:r>
              <a:rPr lang="ru-RU" sz="1800" i="1" dirty="0" smtClean="0">
                <a:solidFill>
                  <a:srgbClr val="FF0000"/>
                </a:solidFill>
              </a:rPr>
              <a:t>- Узнать у родителей легенды, мифы, стихи о подснежнике.</a:t>
            </a:r>
            <a:br>
              <a:rPr lang="ru-RU" sz="1800" i="1" dirty="0" smtClean="0">
                <a:solidFill>
                  <a:srgbClr val="FF0000"/>
                </a:solidFill>
              </a:rPr>
            </a:br>
            <a:r>
              <a:rPr lang="ru-RU" sz="1400" dirty="0" smtClean="0">
                <a:latin typeface="+mn-lt"/>
              </a:rPr>
              <a:t/>
            </a:r>
            <a:br>
              <a:rPr lang="ru-RU" sz="1400" dirty="0" smtClean="0">
                <a:latin typeface="+mn-lt"/>
              </a:rPr>
            </a:br>
            <a:r>
              <a:rPr lang="ru-RU" sz="1400" dirty="0" smtClean="0">
                <a:latin typeface="+mn-lt"/>
              </a:rPr>
              <a:t> </a:t>
            </a:r>
            <a:br>
              <a:rPr lang="ru-RU" sz="1400" dirty="0" smtClean="0">
                <a:latin typeface="+mn-lt"/>
              </a:rPr>
            </a:br>
            <a:r>
              <a:rPr lang="ru-RU" sz="1400" dirty="0" smtClean="0">
                <a:latin typeface="+mn-lt"/>
              </a:rPr>
              <a:t>- </a:t>
            </a:r>
            <a:r>
              <a:rPr lang="ru-RU" sz="1600" dirty="0" smtClean="0">
                <a:latin typeface="+mn-lt"/>
              </a:rPr>
              <a:t>Необходимо завести альбом, куда будут заноситься результаты наблюдений. Альбом можно назвать “Первоцвет”. </a:t>
            </a:r>
            <a:br>
              <a:rPr lang="ru-RU" sz="1600" dirty="0" smtClean="0">
                <a:latin typeface="+mn-lt"/>
              </a:rPr>
            </a:br>
            <a:r>
              <a:rPr lang="ru-RU" sz="1600" dirty="0" smtClean="0">
                <a:latin typeface="+mn-lt"/>
              </a:rPr>
              <a:t> </a:t>
            </a:r>
            <a:br>
              <a:rPr lang="ru-RU" sz="1600" dirty="0" smtClean="0">
                <a:latin typeface="+mn-lt"/>
              </a:rPr>
            </a:br>
            <a:r>
              <a:rPr lang="ru-RU" sz="1600" dirty="0" smtClean="0">
                <a:latin typeface="+mn-lt"/>
              </a:rPr>
              <a:t>- На первой странице альбома написать название цветка и его имя, которое придумают сами дети. </a:t>
            </a:r>
            <a:br>
              <a:rPr lang="ru-RU" sz="1600" dirty="0" smtClean="0">
                <a:latin typeface="+mn-lt"/>
              </a:rPr>
            </a:br>
            <a:r>
              <a:rPr lang="ru-RU" sz="1600" dirty="0" smtClean="0">
                <a:latin typeface="+mn-lt"/>
              </a:rPr>
              <a:t> </a:t>
            </a:r>
            <a:br>
              <a:rPr lang="ru-RU" sz="1600" dirty="0" smtClean="0">
                <a:latin typeface="+mn-lt"/>
              </a:rPr>
            </a:br>
            <a:r>
              <a:rPr lang="ru-RU" sz="1600" dirty="0" smtClean="0">
                <a:latin typeface="+mn-lt"/>
              </a:rPr>
              <a:t>- На следующей странице пусть дети нарисуют портрет своего растения. </a:t>
            </a:r>
            <a:br>
              <a:rPr lang="ru-RU" sz="1600" dirty="0" smtClean="0">
                <a:latin typeface="+mn-lt"/>
              </a:rPr>
            </a:br>
            <a:r>
              <a:rPr lang="ru-RU" sz="1600" dirty="0" smtClean="0">
                <a:latin typeface="+mn-lt"/>
              </a:rPr>
              <a:t> </a:t>
            </a:r>
            <a:br>
              <a:rPr lang="ru-RU" sz="1600" dirty="0" smtClean="0">
                <a:latin typeface="+mn-lt"/>
              </a:rPr>
            </a:br>
            <a:r>
              <a:rPr lang="ru-RU" sz="1600" dirty="0" smtClean="0">
                <a:latin typeface="+mn-lt"/>
              </a:rPr>
              <a:t>Здесь возможны варианты: цветок рисует каждый ребенок или создают один групповой рисунок с названием “Весенний букет”. </a:t>
            </a:r>
            <a:br>
              <a:rPr lang="ru-RU" sz="1600" dirty="0" smtClean="0">
                <a:latin typeface="+mn-lt"/>
              </a:rPr>
            </a:br>
            <a:r>
              <a:rPr lang="ru-RU" sz="1600" dirty="0" smtClean="0">
                <a:latin typeface="+mn-lt"/>
              </a:rPr>
              <a:t> </a:t>
            </a:r>
            <a:br>
              <a:rPr lang="ru-RU" sz="1600" dirty="0" smtClean="0">
                <a:latin typeface="+mn-lt"/>
              </a:rPr>
            </a:br>
            <a:r>
              <a:rPr lang="ru-RU" sz="1600" dirty="0" smtClean="0">
                <a:latin typeface="+mn-lt"/>
              </a:rPr>
              <a:t>- На третьей странице можно нарисовать то, что необходимо этому цветку для его роста и развития: дождик, солнышко, земля и т.д. </a:t>
            </a:r>
            <a:endParaRPr lang="ru-RU" sz="1600" dirty="0">
              <a:latin typeface="+mn-lt"/>
            </a:endParaRPr>
          </a:p>
        </p:txBody>
      </p:sp>
      <p:sp>
        <p:nvSpPr>
          <p:cNvPr id="3" name="Текст 2"/>
          <p:cNvSpPr>
            <a:spLocks noGrp="1"/>
          </p:cNvSpPr>
          <p:nvPr>
            <p:ph type="body" idx="1"/>
          </p:nvPr>
        </p:nvSpPr>
        <p:spPr>
          <a:xfrm>
            <a:off x="4429124" y="5010150"/>
            <a:ext cx="3071834" cy="1371600"/>
          </a:xfrm>
        </p:spPr>
        <p:txBody>
          <a:bodyPr/>
          <a:lstStyle/>
          <a:p>
            <a:endParaRPr lang="ru-RU" dirty="0"/>
          </a:p>
        </p:txBody>
      </p:sp>
      <p:pic>
        <p:nvPicPr>
          <p:cNvPr id="1026" name="Picture 2" descr="D:\Документы\весна.bmp"/>
          <p:cNvPicPr>
            <a:picLocks noChangeAspect="1" noChangeArrowheads="1"/>
          </p:cNvPicPr>
          <p:nvPr/>
        </p:nvPicPr>
        <p:blipFill>
          <a:blip r:embed="rId2"/>
          <a:srcRect/>
          <a:stretch>
            <a:fillRect/>
          </a:stretch>
        </p:blipFill>
        <p:spPr bwMode="auto">
          <a:xfrm>
            <a:off x="2786050" y="5000636"/>
            <a:ext cx="5143536" cy="15716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amond(in)">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500042"/>
            <a:ext cx="6172200" cy="3286148"/>
          </a:xfrm>
        </p:spPr>
        <p:txBody>
          <a:bodyPr>
            <a:normAutofit fontScale="90000"/>
          </a:bodyPr>
          <a:lstStyle/>
          <a:p>
            <a:r>
              <a:rPr lang="ru-RU" sz="1600" dirty="0" smtClean="0">
                <a:latin typeface="+mn-lt"/>
              </a:rPr>
              <a:t>- Чтобы дети имели представление о цветке,  показ слайдов “Первые весенние цветы”. </a:t>
            </a:r>
            <a:br>
              <a:rPr lang="ru-RU" sz="1600" dirty="0" smtClean="0">
                <a:latin typeface="+mn-lt"/>
              </a:rPr>
            </a:br>
            <a:r>
              <a:rPr lang="ru-RU" sz="1600" dirty="0" smtClean="0">
                <a:latin typeface="+mn-lt"/>
              </a:rPr>
              <a:t> </a:t>
            </a:r>
            <a:br>
              <a:rPr lang="ru-RU" sz="1600" dirty="0" smtClean="0">
                <a:latin typeface="+mn-lt"/>
              </a:rPr>
            </a:br>
            <a:r>
              <a:rPr lang="ru-RU" sz="1600" dirty="0" smtClean="0">
                <a:latin typeface="+mn-lt"/>
              </a:rPr>
              <a:t>- Просмотр иллюстраций и картинок о подснежнике. </a:t>
            </a:r>
            <a:br>
              <a:rPr lang="ru-RU" sz="1600" dirty="0" smtClean="0">
                <a:latin typeface="+mn-lt"/>
              </a:rPr>
            </a:br>
            <a:r>
              <a:rPr lang="ru-RU" sz="1600" dirty="0" smtClean="0">
                <a:latin typeface="+mn-lt"/>
              </a:rPr>
              <a:t> </a:t>
            </a:r>
            <a:br>
              <a:rPr lang="ru-RU" sz="1600" dirty="0" smtClean="0">
                <a:latin typeface="+mn-lt"/>
              </a:rPr>
            </a:br>
            <a:r>
              <a:rPr lang="ru-RU" sz="1600" dirty="0" smtClean="0">
                <a:latin typeface="+mn-lt"/>
              </a:rPr>
              <a:t>- Прослушивание грамзаписи П. И. Чайковского “Подснежник”. </a:t>
            </a:r>
            <a:br>
              <a:rPr lang="ru-RU" sz="1600" dirty="0" smtClean="0">
                <a:latin typeface="+mn-lt"/>
              </a:rPr>
            </a:br>
            <a:r>
              <a:rPr lang="ru-RU" sz="1600" dirty="0" smtClean="0">
                <a:latin typeface="+mn-lt"/>
              </a:rPr>
              <a:t> </a:t>
            </a:r>
            <a:br>
              <a:rPr lang="ru-RU" sz="1600" dirty="0" smtClean="0">
                <a:latin typeface="+mn-lt"/>
              </a:rPr>
            </a:br>
            <a:r>
              <a:rPr lang="ru-RU" sz="1600" dirty="0" smtClean="0">
                <a:latin typeface="+mn-lt"/>
              </a:rPr>
              <a:t>- Для того чтобы дети осознали параметры цветка,  схематично нарисовать себя рядом с ним. </a:t>
            </a:r>
            <a:br>
              <a:rPr lang="ru-RU" sz="1600" dirty="0" smtClean="0">
                <a:latin typeface="+mn-lt"/>
              </a:rPr>
            </a:br>
            <a:r>
              <a:rPr lang="ru-RU" sz="1600" dirty="0" smtClean="0">
                <a:latin typeface="+mn-lt"/>
              </a:rPr>
              <a:t/>
            </a:r>
            <a:br>
              <a:rPr lang="ru-RU" sz="1600" dirty="0" smtClean="0">
                <a:latin typeface="+mn-lt"/>
              </a:rPr>
            </a:br>
            <a:r>
              <a:rPr lang="ru-RU" sz="1600" dirty="0" smtClean="0">
                <a:latin typeface="+mn-lt"/>
              </a:rPr>
              <a:t>-Заучивание стихотворения М. </a:t>
            </a:r>
            <a:r>
              <a:rPr lang="ru-RU" sz="1600" dirty="0" err="1" smtClean="0">
                <a:latin typeface="+mn-lt"/>
              </a:rPr>
              <a:t>Виеру</a:t>
            </a:r>
            <a:r>
              <a:rPr lang="ru-RU" sz="1600" dirty="0" smtClean="0">
                <a:latin typeface="+mn-lt"/>
              </a:rPr>
              <a:t> «Мамин день».</a:t>
            </a:r>
            <a:br>
              <a:rPr lang="ru-RU" sz="1600" dirty="0" smtClean="0">
                <a:latin typeface="+mn-lt"/>
              </a:rPr>
            </a:br>
            <a:r>
              <a:rPr lang="ru-RU" sz="1600" dirty="0" smtClean="0">
                <a:latin typeface="+mn-lt"/>
              </a:rPr>
              <a:t> </a:t>
            </a:r>
            <a:r>
              <a:rPr lang="ru-RU" sz="1600" dirty="0" smtClean="0"/>
              <a:t/>
            </a:r>
            <a:br>
              <a:rPr lang="ru-RU" sz="1600" dirty="0" smtClean="0"/>
            </a:br>
            <a:r>
              <a:rPr lang="ru-RU" sz="1600" dirty="0" smtClean="0"/>
              <a:t/>
            </a:r>
            <a:br>
              <a:rPr lang="ru-RU" sz="1600" dirty="0" smtClean="0"/>
            </a:br>
            <a:r>
              <a:rPr lang="ru-RU" sz="1600" dirty="0" smtClean="0"/>
              <a:t> </a:t>
            </a:r>
            <a:br>
              <a:rPr lang="ru-RU" sz="1600" dirty="0" smtClean="0"/>
            </a:br>
            <a:endParaRPr lang="ru-RU" sz="1600" dirty="0"/>
          </a:p>
        </p:txBody>
      </p:sp>
      <p:sp>
        <p:nvSpPr>
          <p:cNvPr id="3" name="Текст 2"/>
          <p:cNvSpPr>
            <a:spLocks noGrp="1"/>
          </p:cNvSpPr>
          <p:nvPr>
            <p:ph type="body" idx="1"/>
          </p:nvPr>
        </p:nvSpPr>
        <p:spPr>
          <a:xfrm>
            <a:off x="3071802" y="4071942"/>
            <a:ext cx="4857784" cy="2286016"/>
          </a:xfrm>
        </p:spPr>
        <p:txBody>
          <a:bodyPr/>
          <a:lstStyle/>
          <a:p>
            <a:endParaRPr lang="ru-RU" dirty="0"/>
          </a:p>
        </p:txBody>
      </p:sp>
      <p:pic>
        <p:nvPicPr>
          <p:cNvPr id="4" name="Рисунок 3"/>
          <p:cNvPicPr/>
          <p:nvPr/>
        </p:nvPicPr>
        <p:blipFill>
          <a:blip r:embed="rId2" cstate="print"/>
          <a:srcRect/>
          <a:stretch>
            <a:fillRect/>
          </a:stretch>
        </p:blipFill>
        <p:spPr bwMode="auto">
          <a:xfrm>
            <a:off x="2714612" y="3286124"/>
            <a:ext cx="2357454" cy="3000396"/>
          </a:xfrm>
          <a:prstGeom prst="rect">
            <a:avLst/>
          </a:prstGeom>
          <a:noFill/>
          <a:ln w="9525">
            <a:noFill/>
            <a:miter lim="800000"/>
            <a:headEnd/>
            <a:tailEnd/>
          </a:ln>
        </p:spPr>
      </p:pic>
      <p:pic>
        <p:nvPicPr>
          <p:cNvPr id="7" name="Рисунок 6"/>
          <p:cNvPicPr/>
          <p:nvPr/>
        </p:nvPicPr>
        <p:blipFill>
          <a:blip r:embed="rId3"/>
          <a:srcRect/>
          <a:stretch>
            <a:fillRect/>
          </a:stretch>
        </p:blipFill>
        <p:spPr bwMode="auto">
          <a:xfrm>
            <a:off x="5929322" y="3357562"/>
            <a:ext cx="2143140" cy="292895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ppt_x"/>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ppt_x"/>
                                          </p:val>
                                        </p:tav>
                                        <p:tav tm="100000">
                                          <p:val>
                                            <p:strVal val="#ppt_x"/>
                                          </p:val>
                                        </p:tav>
                                      </p:tavLst>
                                    </p:anim>
                                    <p:anim calcmode="lin" valueType="num">
                                      <p:cBhvr additive="base">
                                        <p:cTn id="19"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14290"/>
            <a:ext cx="6172200" cy="3786214"/>
          </a:xfrm>
        </p:spPr>
        <p:txBody>
          <a:bodyPr>
            <a:normAutofit/>
          </a:bodyPr>
          <a:lstStyle/>
          <a:p>
            <a:r>
              <a:rPr lang="ru-RU" sz="1400" i="1" dirty="0" smtClean="0">
                <a:latin typeface="+mn-lt"/>
              </a:rPr>
              <a:t>- Театр картинок “Снегурочка”.</a:t>
            </a:r>
            <a:br>
              <a:rPr lang="ru-RU" sz="1400" i="1" dirty="0" smtClean="0">
                <a:latin typeface="+mn-lt"/>
              </a:rPr>
            </a:br>
            <a:r>
              <a:rPr lang="ru-RU" sz="1400" i="1" dirty="0" smtClean="0">
                <a:latin typeface="+mn-lt"/>
              </a:rPr>
              <a:t> </a:t>
            </a:r>
            <a:br>
              <a:rPr lang="ru-RU" sz="1400" i="1" dirty="0" smtClean="0">
                <a:latin typeface="+mn-lt"/>
              </a:rPr>
            </a:br>
            <a:r>
              <a:rPr lang="ru-RU" sz="1400" i="1" dirty="0" smtClean="0">
                <a:latin typeface="+mn-lt"/>
              </a:rPr>
              <a:t>- Заучивание стихотворения Т. Белозерова: </a:t>
            </a:r>
            <a:br>
              <a:rPr lang="ru-RU" sz="1400" i="1" dirty="0" smtClean="0">
                <a:latin typeface="+mn-lt"/>
              </a:rPr>
            </a:br>
            <a:r>
              <a:rPr lang="ru-RU" sz="1400" i="1" dirty="0" smtClean="0">
                <a:latin typeface="+mn-lt"/>
              </a:rPr>
              <a:t> </a:t>
            </a:r>
            <a:br>
              <a:rPr lang="ru-RU" sz="1400" i="1" dirty="0" smtClean="0">
                <a:latin typeface="+mn-lt"/>
              </a:rPr>
            </a:br>
            <a:r>
              <a:rPr lang="ru-RU" sz="1400" i="1" dirty="0" smtClean="0">
                <a:latin typeface="+mn-lt"/>
              </a:rPr>
              <a:t>Плакала Снегурочка, </a:t>
            </a:r>
            <a:br>
              <a:rPr lang="ru-RU" sz="1400" i="1" dirty="0" smtClean="0">
                <a:latin typeface="+mn-lt"/>
              </a:rPr>
            </a:br>
            <a:r>
              <a:rPr lang="ru-RU" sz="1400" i="1" dirty="0" smtClean="0">
                <a:latin typeface="+mn-lt"/>
              </a:rPr>
              <a:t>Зиму провожала. </a:t>
            </a:r>
            <a:br>
              <a:rPr lang="ru-RU" sz="1400" i="1" dirty="0" smtClean="0">
                <a:latin typeface="+mn-lt"/>
              </a:rPr>
            </a:br>
            <a:r>
              <a:rPr lang="ru-RU" sz="1400" i="1" dirty="0" smtClean="0">
                <a:latin typeface="+mn-lt"/>
              </a:rPr>
              <a:t>Шла за ней и плакала </a:t>
            </a:r>
            <a:br>
              <a:rPr lang="ru-RU" sz="1400" i="1" dirty="0" smtClean="0">
                <a:latin typeface="+mn-lt"/>
              </a:rPr>
            </a:br>
            <a:r>
              <a:rPr lang="ru-RU" sz="1400" i="1" dirty="0" smtClean="0">
                <a:latin typeface="+mn-lt"/>
              </a:rPr>
              <a:t>Всем в лесу чужая. </a:t>
            </a:r>
            <a:br>
              <a:rPr lang="ru-RU" sz="1400" i="1" dirty="0" smtClean="0">
                <a:latin typeface="+mn-lt"/>
              </a:rPr>
            </a:br>
            <a:r>
              <a:rPr lang="ru-RU" sz="1400" i="1" dirty="0" smtClean="0">
                <a:latin typeface="+mn-lt"/>
              </a:rPr>
              <a:t>Там, где шла и плакала, </a:t>
            </a:r>
            <a:br>
              <a:rPr lang="ru-RU" sz="1400" i="1" dirty="0" smtClean="0">
                <a:latin typeface="+mn-lt"/>
              </a:rPr>
            </a:br>
            <a:r>
              <a:rPr lang="ru-RU" sz="1400" i="1" dirty="0" smtClean="0">
                <a:latin typeface="+mn-lt"/>
              </a:rPr>
              <a:t>Трогая березы, </a:t>
            </a:r>
            <a:br>
              <a:rPr lang="ru-RU" sz="1400" i="1" dirty="0" smtClean="0">
                <a:latin typeface="+mn-lt"/>
              </a:rPr>
            </a:br>
            <a:r>
              <a:rPr lang="ru-RU" sz="1400" i="1" dirty="0" smtClean="0">
                <a:latin typeface="+mn-lt"/>
              </a:rPr>
              <a:t>Выросли подснежники - </a:t>
            </a:r>
            <a:br>
              <a:rPr lang="ru-RU" sz="1400" i="1" dirty="0" smtClean="0">
                <a:latin typeface="+mn-lt"/>
              </a:rPr>
            </a:br>
            <a:r>
              <a:rPr lang="ru-RU" sz="1400" i="1" dirty="0" err="1" smtClean="0">
                <a:latin typeface="+mn-lt"/>
              </a:rPr>
              <a:t>Снегурочкины</a:t>
            </a:r>
            <a:r>
              <a:rPr lang="ru-RU" sz="1400" i="1" dirty="0" smtClean="0">
                <a:latin typeface="+mn-lt"/>
              </a:rPr>
              <a:t> слезы. </a:t>
            </a:r>
            <a:br>
              <a:rPr lang="ru-RU" sz="1400" i="1" dirty="0" smtClean="0">
                <a:latin typeface="+mn-lt"/>
              </a:rPr>
            </a:br>
            <a:r>
              <a:rPr lang="ru-RU" sz="1400" i="1" dirty="0" smtClean="0">
                <a:latin typeface="+mn-lt"/>
              </a:rPr>
              <a:t/>
            </a:r>
            <a:br>
              <a:rPr lang="ru-RU" sz="1400" i="1" dirty="0" smtClean="0">
                <a:latin typeface="+mn-lt"/>
              </a:rPr>
            </a:br>
            <a:r>
              <a:rPr lang="ru-RU" sz="1400" i="1" dirty="0" smtClean="0">
                <a:latin typeface="+mn-lt"/>
              </a:rPr>
              <a:t>- Изготовление подарка для мамы на 8 марта «Подснежник» (оригами).</a:t>
            </a:r>
            <a:br>
              <a:rPr lang="ru-RU" sz="1400" i="1" dirty="0" smtClean="0">
                <a:latin typeface="+mn-lt"/>
              </a:rPr>
            </a:br>
            <a:r>
              <a:rPr lang="ru-RU" sz="1400" dirty="0" smtClean="0"/>
              <a:t/>
            </a:r>
            <a:br>
              <a:rPr lang="ru-RU" sz="1400" dirty="0" smtClean="0"/>
            </a:br>
            <a:r>
              <a:rPr lang="ru-RU" sz="1400" dirty="0" smtClean="0"/>
              <a:t/>
            </a:r>
            <a:br>
              <a:rPr lang="ru-RU" sz="1400" dirty="0" smtClean="0"/>
            </a:br>
            <a:endParaRPr lang="ru-RU" sz="1400" dirty="0"/>
          </a:p>
        </p:txBody>
      </p:sp>
      <p:sp>
        <p:nvSpPr>
          <p:cNvPr id="3" name="Текст 2"/>
          <p:cNvSpPr>
            <a:spLocks noGrp="1"/>
          </p:cNvSpPr>
          <p:nvPr>
            <p:ph type="body" idx="1"/>
          </p:nvPr>
        </p:nvSpPr>
        <p:spPr>
          <a:xfrm>
            <a:off x="2286000" y="3714752"/>
            <a:ext cx="6172200" cy="2666998"/>
          </a:xfrm>
        </p:spPr>
        <p:txBody>
          <a:bodyPr/>
          <a:lstStyle/>
          <a:p>
            <a:r>
              <a:rPr lang="ru-RU" dirty="0" smtClean="0"/>
              <a:t>                                                                 </a:t>
            </a:r>
            <a:endParaRPr lang="ru-RU" dirty="0"/>
          </a:p>
        </p:txBody>
      </p:sp>
      <p:pic>
        <p:nvPicPr>
          <p:cNvPr id="4" name="Рисунок 3"/>
          <p:cNvPicPr/>
          <p:nvPr/>
        </p:nvPicPr>
        <p:blipFill>
          <a:blip r:embed="rId2"/>
          <a:srcRect/>
          <a:stretch>
            <a:fillRect/>
          </a:stretch>
        </p:blipFill>
        <p:spPr bwMode="auto">
          <a:xfrm>
            <a:off x="2285984" y="3500438"/>
            <a:ext cx="2357454" cy="3000396"/>
          </a:xfrm>
          <a:prstGeom prst="rect">
            <a:avLst/>
          </a:prstGeom>
          <a:noFill/>
          <a:ln w="9525">
            <a:noFill/>
            <a:miter lim="800000"/>
            <a:headEnd/>
            <a:tailEnd/>
          </a:ln>
        </p:spPr>
      </p:pic>
      <p:pic>
        <p:nvPicPr>
          <p:cNvPr id="5" name="Рисунок 4"/>
          <p:cNvPicPr/>
          <p:nvPr/>
        </p:nvPicPr>
        <p:blipFill>
          <a:blip r:embed="rId3"/>
          <a:srcRect/>
          <a:stretch>
            <a:fillRect/>
          </a:stretch>
        </p:blipFill>
        <p:spPr bwMode="auto">
          <a:xfrm>
            <a:off x="5286380" y="3500438"/>
            <a:ext cx="2500330" cy="30003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5984" y="142852"/>
            <a:ext cx="6172200" cy="5286412"/>
          </a:xfrm>
        </p:spPr>
        <p:txBody>
          <a:bodyPr>
            <a:normAutofit fontScale="90000"/>
          </a:bodyPr>
          <a:lstStyle/>
          <a:p>
            <a:r>
              <a:rPr lang="ru-RU" sz="2000" dirty="0" smtClean="0">
                <a:solidFill>
                  <a:srgbClr val="FF0000"/>
                </a:solidFill>
              </a:rPr>
              <a:t>II этап (апрель)</a:t>
            </a:r>
            <a:r>
              <a:rPr lang="ru-RU" sz="1400" dirty="0" smtClean="0"/>
              <a:t/>
            </a:r>
            <a:br>
              <a:rPr lang="ru-RU" sz="1400" dirty="0" smtClean="0"/>
            </a:br>
            <a:r>
              <a:rPr lang="ru-RU" sz="1400" dirty="0" smtClean="0"/>
              <a:t/>
            </a:r>
            <a:br>
              <a:rPr lang="ru-RU" sz="1400" dirty="0" smtClean="0"/>
            </a:br>
            <a:r>
              <a:rPr lang="ru-RU" sz="1600" i="1" dirty="0" smtClean="0">
                <a:latin typeface="+mn-lt"/>
              </a:rPr>
              <a:t>- Провести экскурсию в лес к местам, где растут подснежники. </a:t>
            </a:r>
            <a:br>
              <a:rPr lang="ru-RU" sz="1600" i="1" dirty="0" smtClean="0">
                <a:latin typeface="+mn-lt"/>
              </a:rPr>
            </a:br>
            <a:r>
              <a:rPr lang="ru-RU" sz="1600" i="1" dirty="0" smtClean="0">
                <a:latin typeface="+mn-lt"/>
              </a:rPr>
              <a:t> </a:t>
            </a:r>
            <a:br>
              <a:rPr lang="ru-RU" sz="1600" i="1" dirty="0" smtClean="0">
                <a:latin typeface="+mn-lt"/>
              </a:rPr>
            </a:br>
            <a:r>
              <a:rPr lang="ru-RU" sz="1600" i="1" dirty="0" smtClean="0">
                <a:latin typeface="+mn-lt"/>
              </a:rPr>
              <a:t>- Во время наблюдения объяснить детям, что название цветка произошло от слов “гала” - молоко и “</a:t>
            </a:r>
            <a:r>
              <a:rPr lang="ru-RU" sz="1600" i="1" dirty="0" err="1" smtClean="0">
                <a:latin typeface="+mn-lt"/>
              </a:rPr>
              <a:t>актус</a:t>
            </a:r>
            <a:r>
              <a:rPr lang="ru-RU" sz="1600" i="1" dirty="0" smtClean="0">
                <a:latin typeface="+mn-lt"/>
              </a:rPr>
              <a:t>” - цветок (</a:t>
            </a:r>
            <a:r>
              <a:rPr lang="ru-RU" sz="1600" i="1" dirty="0" err="1" smtClean="0">
                <a:latin typeface="+mn-lt"/>
              </a:rPr>
              <a:t>галактус</a:t>
            </a:r>
            <a:r>
              <a:rPr lang="ru-RU" sz="1600" i="1" dirty="0" smtClean="0">
                <a:latin typeface="+mn-lt"/>
              </a:rPr>
              <a:t>). Древняя легенда рассказывает: “Когда Адам и Ева были изгнаны из рая, шел сильный снег и Еве было очень холодно. Тогда, желая согреть своим вниманием, несколько снежинок превратились в цветы. Увидев их, Ева повеселела, у нее появилась надежда. Поэтому подснежник и стал символом надежды”. По другой легенде, “Богиня Флора раздавала цветам костюмы для карнавала и подарила подснежнику белый-пребелый костюм. Снег тоже хотел принять участие в празднике и стал просить у растений поделиться своим с ним. Изо всех цветов один подснежник укрыл его своим хитоном. Танцуя, они так понравились друг другу, что неразлучны и по сей день”. </a:t>
            </a:r>
            <a:br>
              <a:rPr lang="ru-RU" sz="1600" i="1" dirty="0" smtClean="0">
                <a:latin typeface="+mn-lt"/>
              </a:rPr>
            </a:br>
            <a:r>
              <a:rPr lang="ru-RU" sz="1600" i="1" dirty="0" smtClean="0">
                <a:latin typeface="+mn-lt"/>
              </a:rPr>
              <a:t> </a:t>
            </a:r>
            <a:br>
              <a:rPr lang="ru-RU" sz="1600" i="1" dirty="0" smtClean="0">
                <a:latin typeface="+mn-lt"/>
              </a:rPr>
            </a:br>
            <a:r>
              <a:rPr lang="ru-RU" sz="1600" i="1" dirty="0" smtClean="0">
                <a:latin typeface="+mn-lt"/>
              </a:rPr>
              <a:t>Голубенький, чистый</a:t>
            </a:r>
            <a:br>
              <a:rPr lang="ru-RU" sz="1600" i="1" dirty="0" smtClean="0">
                <a:latin typeface="+mn-lt"/>
              </a:rPr>
            </a:br>
            <a:r>
              <a:rPr lang="ru-RU" sz="1600" i="1" dirty="0" smtClean="0">
                <a:latin typeface="+mn-lt"/>
              </a:rPr>
              <a:t>Подснежник-цветок! </a:t>
            </a:r>
            <a:br>
              <a:rPr lang="ru-RU" sz="1600" i="1" dirty="0" smtClean="0">
                <a:latin typeface="+mn-lt"/>
              </a:rPr>
            </a:br>
            <a:r>
              <a:rPr lang="ru-RU" sz="1600" i="1" dirty="0" smtClean="0">
                <a:latin typeface="+mn-lt"/>
              </a:rPr>
              <a:t>А подле сквозистый </a:t>
            </a:r>
            <a:br>
              <a:rPr lang="ru-RU" sz="1600" i="1" dirty="0" smtClean="0">
                <a:latin typeface="+mn-lt"/>
              </a:rPr>
            </a:br>
            <a:r>
              <a:rPr lang="ru-RU" sz="1600" i="1" dirty="0" smtClean="0">
                <a:latin typeface="+mn-lt"/>
              </a:rPr>
              <a:t>Последний снежок. </a:t>
            </a:r>
            <a:br>
              <a:rPr lang="ru-RU" sz="1600" i="1" dirty="0" smtClean="0">
                <a:latin typeface="+mn-lt"/>
              </a:rPr>
            </a:br>
            <a:r>
              <a:rPr lang="ru-RU" sz="1600" i="1" dirty="0" smtClean="0">
                <a:latin typeface="+mn-lt"/>
              </a:rPr>
              <a:t> </a:t>
            </a:r>
            <a:br>
              <a:rPr lang="ru-RU" sz="1600" i="1" dirty="0" smtClean="0">
                <a:latin typeface="+mn-lt"/>
              </a:rPr>
            </a:br>
            <a:r>
              <a:rPr lang="ru-RU" sz="1600" i="1" dirty="0" smtClean="0">
                <a:latin typeface="+mn-lt"/>
              </a:rPr>
              <a:t>(Майков.) </a:t>
            </a:r>
            <a:r>
              <a:rPr lang="ru-RU" sz="1400" i="1" dirty="0" smtClean="0">
                <a:latin typeface="+mn-lt"/>
              </a:rPr>
              <a:t/>
            </a:r>
            <a:br>
              <a:rPr lang="ru-RU" sz="1400" i="1" dirty="0" smtClean="0">
                <a:latin typeface="+mn-lt"/>
              </a:rPr>
            </a:br>
            <a:endParaRPr lang="ru-RU" sz="1400" i="1" dirty="0">
              <a:latin typeface="+mn-lt"/>
            </a:endParaRPr>
          </a:p>
        </p:txBody>
      </p:sp>
      <p:sp>
        <p:nvSpPr>
          <p:cNvPr id="3" name="Текст 2"/>
          <p:cNvSpPr>
            <a:spLocks noGrp="1"/>
          </p:cNvSpPr>
          <p:nvPr>
            <p:ph type="body" idx="1"/>
          </p:nvPr>
        </p:nvSpPr>
        <p:spPr>
          <a:xfrm>
            <a:off x="4286248" y="4357694"/>
            <a:ext cx="2643206" cy="2214578"/>
          </a:xfrm>
        </p:spPr>
        <p:txBody>
          <a:bodyPr/>
          <a:lstStyle/>
          <a:p>
            <a:endParaRPr lang="ru-RU" dirty="0"/>
          </a:p>
        </p:txBody>
      </p:sp>
      <p:pic>
        <p:nvPicPr>
          <p:cNvPr id="4" name="Рисунок 3"/>
          <p:cNvPicPr/>
          <p:nvPr/>
        </p:nvPicPr>
        <p:blipFill>
          <a:blip r:embed="rId2"/>
          <a:srcRect/>
          <a:stretch>
            <a:fillRect/>
          </a:stretch>
        </p:blipFill>
        <p:spPr bwMode="auto">
          <a:xfrm>
            <a:off x="4286248" y="3786190"/>
            <a:ext cx="2786082" cy="288469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5984" y="214290"/>
            <a:ext cx="6172200" cy="3786238"/>
          </a:xfrm>
        </p:spPr>
        <p:txBody>
          <a:bodyPr>
            <a:normAutofit fontScale="90000"/>
          </a:bodyPr>
          <a:lstStyle/>
          <a:p>
            <a:r>
              <a:rPr lang="ru-RU" sz="1400" dirty="0" smtClean="0"/>
              <a:t>- </a:t>
            </a:r>
            <a:r>
              <a:rPr lang="ru-RU" sz="1400" dirty="0" smtClean="0">
                <a:latin typeface="+mn-lt"/>
              </a:rPr>
              <a:t>Заучить стихотворение Маршака “Апрель”. </a:t>
            </a:r>
            <a:br>
              <a:rPr lang="ru-RU" sz="1400" dirty="0" smtClean="0">
                <a:latin typeface="+mn-lt"/>
              </a:rPr>
            </a:br>
            <a:r>
              <a:rPr lang="ru-RU" sz="1400" dirty="0" smtClean="0">
                <a:latin typeface="+mn-lt"/>
              </a:rPr>
              <a:t/>
            </a:r>
            <a:br>
              <a:rPr lang="ru-RU" sz="1400" dirty="0" smtClean="0">
                <a:latin typeface="+mn-lt"/>
              </a:rPr>
            </a:br>
            <a:r>
              <a:rPr lang="ru-RU" sz="1400" dirty="0" smtClean="0">
                <a:latin typeface="+mn-lt"/>
              </a:rPr>
              <a:t>Апрель, апрель!</a:t>
            </a:r>
            <a:br>
              <a:rPr lang="ru-RU" sz="1400" dirty="0" smtClean="0">
                <a:latin typeface="+mn-lt"/>
              </a:rPr>
            </a:br>
            <a:r>
              <a:rPr lang="ru-RU" sz="1400" dirty="0" smtClean="0">
                <a:latin typeface="+mn-lt"/>
              </a:rPr>
              <a:t>На дворе звенит капель.</a:t>
            </a:r>
            <a:br>
              <a:rPr lang="ru-RU" sz="1400" dirty="0" smtClean="0">
                <a:latin typeface="+mn-lt"/>
              </a:rPr>
            </a:br>
            <a:r>
              <a:rPr lang="ru-RU" sz="1400" dirty="0" smtClean="0">
                <a:latin typeface="+mn-lt"/>
              </a:rPr>
              <a:t/>
            </a:r>
            <a:br>
              <a:rPr lang="ru-RU" sz="1400" dirty="0" smtClean="0">
                <a:latin typeface="+mn-lt"/>
              </a:rPr>
            </a:br>
            <a:r>
              <a:rPr lang="ru-RU" sz="1400" dirty="0" smtClean="0">
                <a:latin typeface="+mn-lt"/>
              </a:rPr>
              <a:t>По полям бегут ручьи, </a:t>
            </a:r>
            <a:br>
              <a:rPr lang="ru-RU" sz="1400" dirty="0" smtClean="0">
                <a:latin typeface="+mn-lt"/>
              </a:rPr>
            </a:br>
            <a:r>
              <a:rPr lang="ru-RU" sz="1400" dirty="0" smtClean="0">
                <a:latin typeface="+mn-lt"/>
              </a:rPr>
              <a:t>На дорогах лужи.</a:t>
            </a:r>
            <a:br>
              <a:rPr lang="ru-RU" sz="1400" dirty="0" smtClean="0">
                <a:latin typeface="+mn-lt"/>
              </a:rPr>
            </a:br>
            <a:r>
              <a:rPr lang="ru-RU" sz="1400" dirty="0" smtClean="0">
                <a:latin typeface="+mn-lt"/>
              </a:rPr>
              <a:t>Скоро выйдут муравьи</a:t>
            </a:r>
            <a:br>
              <a:rPr lang="ru-RU" sz="1400" dirty="0" smtClean="0">
                <a:latin typeface="+mn-lt"/>
              </a:rPr>
            </a:br>
            <a:r>
              <a:rPr lang="ru-RU" sz="1400" dirty="0" smtClean="0">
                <a:latin typeface="+mn-lt"/>
              </a:rPr>
              <a:t>После зимней стужи.</a:t>
            </a:r>
            <a:br>
              <a:rPr lang="ru-RU" sz="1400" dirty="0" smtClean="0">
                <a:latin typeface="+mn-lt"/>
              </a:rPr>
            </a:br>
            <a:r>
              <a:rPr lang="ru-RU" sz="1400" dirty="0" smtClean="0">
                <a:latin typeface="+mn-lt"/>
              </a:rPr>
              <a:t/>
            </a:r>
            <a:br>
              <a:rPr lang="ru-RU" sz="1400" dirty="0" smtClean="0">
                <a:latin typeface="+mn-lt"/>
              </a:rPr>
            </a:br>
            <a:r>
              <a:rPr lang="ru-RU" sz="1400" dirty="0" smtClean="0">
                <a:latin typeface="+mn-lt"/>
              </a:rPr>
              <a:t>Пробирается медведь</a:t>
            </a:r>
            <a:br>
              <a:rPr lang="ru-RU" sz="1400" dirty="0" smtClean="0">
                <a:latin typeface="+mn-lt"/>
              </a:rPr>
            </a:br>
            <a:r>
              <a:rPr lang="ru-RU" sz="1400" dirty="0" smtClean="0">
                <a:latin typeface="+mn-lt"/>
              </a:rPr>
              <a:t>Сквозь лесной валежник.</a:t>
            </a:r>
            <a:br>
              <a:rPr lang="ru-RU" sz="1400" dirty="0" smtClean="0">
                <a:latin typeface="+mn-lt"/>
              </a:rPr>
            </a:br>
            <a:r>
              <a:rPr lang="ru-RU" sz="1400" dirty="0" smtClean="0">
                <a:latin typeface="+mn-lt"/>
              </a:rPr>
              <a:t>Стали птицы песни петь,</a:t>
            </a:r>
            <a:br>
              <a:rPr lang="ru-RU" sz="1400" dirty="0" smtClean="0">
                <a:latin typeface="+mn-lt"/>
              </a:rPr>
            </a:br>
            <a:r>
              <a:rPr lang="ru-RU" sz="1400" dirty="0" smtClean="0">
                <a:latin typeface="+mn-lt"/>
              </a:rPr>
              <a:t>И расцвел подснежник.</a:t>
            </a:r>
            <a:br>
              <a:rPr lang="ru-RU" sz="1400" dirty="0" smtClean="0">
                <a:latin typeface="+mn-lt"/>
              </a:rPr>
            </a:br>
            <a:r>
              <a:rPr lang="ru-RU" sz="1400" dirty="0" smtClean="0">
                <a:latin typeface="+mn-lt"/>
              </a:rPr>
              <a:t> </a:t>
            </a:r>
            <a:br>
              <a:rPr lang="ru-RU" sz="1400" dirty="0" smtClean="0">
                <a:latin typeface="+mn-lt"/>
              </a:rPr>
            </a:br>
            <a:r>
              <a:rPr lang="ru-RU" sz="1400" dirty="0" smtClean="0">
                <a:latin typeface="+mn-lt"/>
              </a:rPr>
              <a:t>- Д/и “Угадай цветок по описанию”. </a:t>
            </a:r>
            <a:br>
              <a:rPr lang="ru-RU" sz="1400" dirty="0" smtClean="0">
                <a:latin typeface="+mn-lt"/>
              </a:rPr>
            </a:br>
            <a:r>
              <a:rPr lang="ru-RU" sz="1400" dirty="0" smtClean="0">
                <a:latin typeface="+mn-lt"/>
              </a:rPr>
              <a:t> </a:t>
            </a:r>
            <a:br>
              <a:rPr lang="ru-RU" sz="1400" dirty="0" smtClean="0">
                <a:latin typeface="+mn-lt"/>
              </a:rPr>
            </a:br>
            <a:r>
              <a:rPr lang="ru-RU" sz="1400" dirty="0" smtClean="0">
                <a:latin typeface="+mn-lt"/>
              </a:rPr>
              <a:t>- Д/и “что, где растет”.  </a:t>
            </a:r>
            <a:br>
              <a:rPr lang="ru-RU" sz="1400" dirty="0" smtClean="0">
                <a:latin typeface="+mn-lt"/>
              </a:rPr>
            </a:br>
            <a:endParaRPr lang="ru-RU" sz="1400" dirty="0">
              <a:latin typeface="+mn-lt"/>
            </a:endParaRPr>
          </a:p>
        </p:txBody>
      </p:sp>
      <p:sp>
        <p:nvSpPr>
          <p:cNvPr id="3" name="Текст 2"/>
          <p:cNvSpPr>
            <a:spLocks noGrp="1"/>
          </p:cNvSpPr>
          <p:nvPr>
            <p:ph type="body" idx="1"/>
          </p:nvPr>
        </p:nvSpPr>
        <p:spPr>
          <a:xfrm>
            <a:off x="2285984" y="6326516"/>
            <a:ext cx="5857916" cy="45719"/>
          </a:xfrm>
        </p:spPr>
        <p:txBody>
          <a:bodyPr>
            <a:normAutofit fontScale="25000" lnSpcReduction="20000"/>
          </a:bodyPr>
          <a:lstStyle/>
          <a:p>
            <a:endParaRPr lang="ru-RU" dirty="0"/>
          </a:p>
        </p:txBody>
      </p:sp>
      <p:pic>
        <p:nvPicPr>
          <p:cNvPr id="1026" name="Picture 2"/>
          <p:cNvPicPr>
            <a:picLocks noChangeAspect="1" noChangeArrowheads="1"/>
          </p:cNvPicPr>
          <p:nvPr/>
        </p:nvPicPr>
        <p:blipFill>
          <a:blip r:embed="rId2"/>
          <a:srcRect/>
          <a:stretch>
            <a:fillRect/>
          </a:stretch>
        </p:blipFill>
        <p:spPr bwMode="auto">
          <a:xfrm>
            <a:off x="2428860" y="4143380"/>
            <a:ext cx="2714644" cy="2286016"/>
          </a:xfrm>
          <a:prstGeom prst="rect">
            <a:avLst/>
          </a:prstGeom>
          <a:noFill/>
          <a:ln w="9525">
            <a:noFill/>
            <a:miter lim="800000"/>
            <a:headEnd/>
            <a:tailEnd/>
          </a:ln>
          <a:effectLst/>
        </p:spPr>
      </p:pic>
      <p:pic>
        <p:nvPicPr>
          <p:cNvPr id="5" name="Рисунок 4"/>
          <p:cNvPicPr/>
          <p:nvPr/>
        </p:nvPicPr>
        <p:blipFill>
          <a:blip r:embed="rId3"/>
          <a:srcRect/>
          <a:stretch>
            <a:fillRect/>
          </a:stretch>
        </p:blipFill>
        <p:spPr bwMode="auto">
          <a:xfrm>
            <a:off x="5857884" y="4143380"/>
            <a:ext cx="2500330" cy="22860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ox(in)">
                                      <p:cBhvr>
                                        <p:cTn id="12" dur="1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Другая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FFFFFF"/>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553</TotalTime>
  <Words>176</Words>
  <Application>Microsoft Office PowerPoint</Application>
  <PresentationFormat>Экран (4:3)</PresentationFormat>
  <Paragraphs>27</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Эркер</vt:lpstr>
      <vt:lpstr>Подготовительная группа </vt:lpstr>
      <vt:lpstr>Проблема. Почему подснежники не боятся холода и расцветают,  когда ещё лежит снег?</vt:lpstr>
      <vt:lpstr>   - Познакомить детей с подснежниками, их разновидностями, с легендами, мифами и стихами о подснежнике;  - учить детей с помощью взрослых находить интересную и полезную информацию о растении, работая с различными источниками информации;  - развивать эстетические чувства, творчество, мышление и фантазию детей;  - воспитывать интерес и бережное отношение к природе родного края. </vt:lpstr>
      <vt:lpstr>  - Рассматривание иллюстраций, слайдов;  - чтение художественной литературы, заучивание стихов;   - рисование и изготовление цветка из бумаги (оригами);  - экскурсии в лес, рассматривание растения в естественных условиях произрастания  - опытническая деятельность;   </vt:lpstr>
      <vt:lpstr>I этап (март)  домашнее задание:  - Узнать,  почему цветок называется подснежником? - Узнать у родителей легенды, мифы, стихи о подснежнике.    - Необходимо завести альбом, куда будут заноситься результаты наблюдений. Альбом можно назвать “Первоцвет”.    - На первой странице альбома написать название цветка и его имя, которое придумают сами дети.    - На следующей странице пусть дети нарисуют портрет своего растения.    Здесь возможны варианты: цветок рисует каждый ребенок или создают один групповой рисунок с названием “Весенний букет”.    - На третьей странице можно нарисовать то, что необходимо этому цветку для его роста и развития: дождик, солнышко, земля и т.д. </vt:lpstr>
      <vt:lpstr>- Чтобы дети имели представление о цветке,  показ слайдов “Первые весенние цветы”.    - Просмотр иллюстраций и картинок о подснежнике.    - Прослушивание грамзаписи П. И. Чайковского “Подснежник”.    - Для того чтобы дети осознали параметры цветка,  схематично нарисовать себя рядом с ним.   -Заучивание стихотворения М. Виеру «Мамин день».      </vt:lpstr>
      <vt:lpstr>- Театр картинок “Снегурочка”.   - Заучивание стихотворения Т. Белозерова:    Плакала Снегурочка,  Зиму провожала.  Шла за ней и плакала  Всем в лесу чужая.  Там, где шла и плакала,  Трогая березы,  Выросли подснежники -  Снегурочкины слезы.   - Изготовление подарка для мамы на 8 марта «Подснежник» (оригами).   </vt:lpstr>
      <vt:lpstr>II этап (апрель)  - Провести экскурсию в лес к местам, где растут подснежники.    - Во время наблюдения объяснить детям, что название цветка произошло от слов “гала” - молоко и “актус” - цветок (галактус). Древняя легенда рассказывает: “Когда Адам и Ева были изгнаны из рая, шел сильный снег и Еве было очень холодно. Тогда, желая согреть своим вниманием, несколько снежинок превратились в цветы. Увидев их, Ева повеселела, у нее появилась надежда. Поэтому подснежник и стал символом надежды”. По другой легенде, “Богиня Флора раздавала цветам костюмы для карнавала и подарила подснежнику белый-пребелый костюм. Снег тоже хотел принять участие в празднике и стал просить у растений поделиться своим с ним. Изо всех цветов один подснежник укрыл его своим хитоном. Танцуя, они так понравились друг другу, что неразлучны и по сей день”.    Голубенький, чистый Подснежник-цветок!  А подле сквозистый  Последний снежок.    (Майков.)  </vt:lpstr>
      <vt:lpstr>- Заучить стихотворение Маршака “Апрель”.   Апрель, апрель! На дворе звенит капель.  По полям бегут ручьи,  На дорогах лужи. Скоро выйдут муравьи После зимней стужи.  Пробирается медведь Сквозь лесной валежник. Стали птицы песни петь, И расцвел подснежник.   - Д/и “Угадай цветок по описанию”.    - Д/и “что, где растет”.   </vt:lpstr>
      <vt:lpstr>-    Во время целевой прогулки провести беседу - рассуждение “Почему подснежники спешат?”. Оказывается, что корешки, корневища и луковица помогают травяным растениям расцветать как можно раньше. Когда пригреет солнце, развернутся листья на березах, осинах, дубах, кустах и в лесу станет тенисто от густой зелени деревьев. А цветам без солнца жить нельзя. Расцветая в окружении снегов, подснежник сам похож на снежинку.    На поля дохнуло ветром весенним,  Ивы распустились за прудом.  У тропинки маленький подснежник,  Загорелся, синим огоньком.  Закачался, слабенький и гибкий,  Удивленно, радуясь всему.  И в ответ, с приветливой улыбкой,  Солнце наклоняется к нему.    - Предложить детям выкопать осторожно подснежник и рассмотреть корневище.  Это “подземельная кладовая”, которая помогает растению всю весну и лето. Она -то и позволяет ему пробуждаться так рано. Перенести растение на участок детского сада  и посадить  в тенистом месте.     </vt:lpstr>
      <vt:lpstr>Рассказ воспитателя о подснежнике. “Англичане называют подснежник снежной каплей или снежной сережкой. У французов и итальянцев он -снегосверлитель, у чехов - снежинка, у немцев - снежный колокольчик. А болгары за то, что растение бросает вызов зиме, называют его кокиче, т.е. задира. Однако не все подснежники белые, бывают они и фиолетового и бледно-желтого цвета. Эти растения так любят весну, что бывает, слабого дыхания ее достаточно, чтобы их лепестки раскрылись и засияли счастьем.”    Расцвели подснежники  Да в леске, да в леске.  Скоро всей земелюшке  Быть в цветах, быть в венке.     (Е. Серова.)  </vt:lpstr>
      <vt:lpstr>   III этап (май)   - Экскурсия в лес к месту, где растут подснежники. Сравнить и отметить отличия, произошедшие за это время.    - Д/и “Угадай по запаху”.    - Д/и “Кто первый заметит изменения”.    - С/р “Экологическая тревога”.    - Чтение сказки Маршака “12 месяцев”.    - Провести опыт: накрыть цветок целлофановым пакетом - к утру под ним будет вода.    - Опыт: одно растение поливать, другое - нет. Посмотреть, что получится.   -Выпуск экологической газеты «Подснежник» совместно с родителями.      </vt:lpstr>
      <vt:lpstr>  - Рассказ воспитателя: “У нас в России подснежниками называют любые ранне-весенние цветы. Они могут быть голубыми, желтыми, белыми. Трепетные медуница и ветреница, мохнатые хохлатки, пролески и перелеска... Все эти и еще многие другие растения в народе любовно называют подснежниками. Иногда думается, что выросли они и зацвели ранней весной специально, чтобы украсить, еще не очень приветливые леса и доставить радость людям. И тем обиднее, что люди не ценят этого.”    Если я сорву цветок,  Если ты сорвешь цветок,  Если все: и я, и ты,  Если мы сорвем цветы -  Опустеют все поляны  И не будет красоты.    - Первоцветы не стоят в воде - они моментально вянут. А главное - ведь люди губят красоту! Печально обернулась для подснежников любовь человека цветам: многие из них стали редкими. Многие занесены в красную книгу.    - Нарисовать в альбоме красный цвет. Что он обозначает? О какой опасности предупреждает?  </vt:lpstr>
      <vt:lpstr>У подснежников в корневище находится   запас питательных веществ, который  помогает подснежникам цвести  ранней весной, когда ещё лежит снег.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93</cp:revision>
  <dcterms:created xsi:type="dcterms:W3CDTF">2011-02-05T14:39:31Z</dcterms:created>
  <dcterms:modified xsi:type="dcterms:W3CDTF">2011-02-13T15:36:02Z</dcterms:modified>
</cp:coreProperties>
</file>