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2" r:id="rId11"/>
    <p:sldId id="265" r:id="rId12"/>
    <p:sldId id="266" r:id="rId13"/>
    <p:sldId id="274" r:id="rId14"/>
    <p:sldId id="267" r:id="rId15"/>
    <p:sldId id="268" r:id="rId16"/>
    <p:sldId id="269" r:id="rId17"/>
    <p:sldId id="277" r:id="rId18"/>
    <p:sldId id="270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2" autoAdjust="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948D86B-D833-41D8-8018-0352949298B5}" type="datetimeFigureOut">
              <a:rPr lang="ru-RU" smtClean="0"/>
              <a:pPr/>
              <a:t>08.05.2012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39D5866-4A5F-4D81-BAF4-C8E64B955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D86B-D833-41D8-8018-0352949298B5}" type="datetimeFigureOut">
              <a:rPr lang="ru-RU" smtClean="0"/>
              <a:pPr/>
              <a:t>08.05.2012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5866-4A5F-4D81-BAF4-C8E64B955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D86B-D833-41D8-8018-0352949298B5}" type="datetimeFigureOut">
              <a:rPr lang="ru-RU" smtClean="0"/>
              <a:pPr/>
              <a:t>08.05.2012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5866-4A5F-4D81-BAF4-C8E64B955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948D86B-D833-41D8-8018-0352949298B5}" type="datetimeFigureOut">
              <a:rPr lang="ru-RU" smtClean="0"/>
              <a:pPr/>
              <a:t>08.05.2012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5866-4A5F-4D81-BAF4-C8E64B955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948D86B-D833-41D8-8018-0352949298B5}" type="datetimeFigureOut">
              <a:rPr lang="ru-RU" smtClean="0"/>
              <a:pPr/>
              <a:t>08.05.2012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39D5866-4A5F-4D81-BAF4-C8E64B955E4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948D86B-D833-41D8-8018-0352949298B5}" type="datetimeFigureOut">
              <a:rPr lang="ru-RU" smtClean="0"/>
              <a:pPr/>
              <a:t>08.05.2012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39D5866-4A5F-4D81-BAF4-C8E64B955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948D86B-D833-41D8-8018-0352949298B5}" type="datetimeFigureOut">
              <a:rPr lang="ru-RU" smtClean="0"/>
              <a:pPr/>
              <a:t>08.05.2012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39D5866-4A5F-4D81-BAF4-C8E64B955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D86B-D833-41D8-8018-0352949298B5}" type="datetimeFigureOut">
              <a:rPr lang="ru-RU" smtClean="0"/>
              <a:pPr/>
              <a:t>08.05.2012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5866-4A5F-4D81-BAF4-C8E64B955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948D86B-D833-41D8-8018-0352949298B5}" type="datetimeFigureOut">
              <a:rPr lang="ru-RU" smtClean="0"/>
              <a:pPr/>
              <a:t>08.05.2012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39D5866-4A5F-4D81-BAF4-C8E64B955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948D86B-D833-41D8-8018-0352949298B5}" type="datetimeFigureOut">
              <a:rPr lang="ru-RU" smtClean="0"/>
              <a:pPr/>
              <a:t>08.05.2012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39D5866-4A5F-4D81-BAF4-C8E64B955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948D86B-D833-41D8-8018-0352949298B5}" type="datetimeFigureOut">
              <a:rPr lang="ru-RU" smtClean="0"/>
              <a:pPr/>
              <a:t>08.05.2012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39D5866-4A5F-4D81-BAF4-C8E64B955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948D86B-D833-41D8-8018-0352949298B5}" type="datetimeFigureOut">
              <a:rPr lang="ru-RU" smtClean="0"/>
              <a:pPr/>
              <a:t>08.05.2012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39D5866-4A5F-4D81-BAF4-C8E64B955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000372"/>
            <a:ext cx="8062912" cy="1470025"/>
          </a:xfrm>
        </p:spPr>
        <p:txBody>
          <a:bodyPr>
            <a:noAutofit/>
          </a:bodyPr>
          <a:lstStyle/>
          <a:p>
            <a:pPr algn="l"/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и</a:t>
            </a:r>
            <a:b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методика проведения </a:t>
            </a:r>
            <a:b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трудовой деятельности с детьми дошкольного возраста</a:t>
            </a:r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дети\SDC111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857232"/>
            <a:ext cx="7215238" cy="55975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547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1"/>
                </a:solidFill>
              </a:rPr>
              <a:t>Трудовые поручения </a:t>
            </a:r>
            <a:r>
              <a:rPr lang="ru-RU" dirty="0" smtClean="0">
                <a:solidFill>
                  <a:srgbClr val="FFC000"/>
                </a:solidFill>
              </a:rPr>
              <a:t>- наиболее простая 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форма организации трудовой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 деятельности детей.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 Особое воспитательное значение они 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имеют в работе с детьми младшего 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возраста, когда труд для них пока не 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стал планомерной и систематической 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деятельностью.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81189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Учитывая некоторые особенности поручений их можно сгруппировать:</a:t>
            </a:r>
          </a:p>
          <a:p>
            <a:pPr>
              <a:buNone/>
            </a:pPr>
            <a:endParaRPr lang="ru-RU" dirty="0" smtClean="0">
              <a:solidFill>
                <a:srgbClr val="FFC000"/>
              </a:solidFill>
            </a:endParaRPr>
          </a:p>
          <a:p>
            <a:pPr lvl="0">
              <a:buNone/>
            </a:pPr>
            <a:r>
              <a:rPr lang="ru-RU" dirty="0" smtClean="0">
                <a:solidFill>
                  <a:schemeClr val="accent1"/>
                </a:solidFill>
              </a:rPr>
              <a:t>1 группа</a:t>
            </a:r>
            <a:r>
              <a:rPr lang="ru-RU" b="1" dirty="0" smtClean="0">
                <a:solidFill>
                  <a:schemeClr val="accent1"/>
                </a:solidFill>
              </a:rPr>
              <a:t> </a:t>
            </a:r>
            <a:r>
              <a:rPr lang="ru-RU" b="1" dirty="0" smtClean="0">
                <a:solidFill>
                  <a:srgbClr val="FFC000"/>
                </a:solidFill>
              </a:rPr>
              <a:t>- </a:t>
            </a:r>
            <a:r>
              <a:rPr lang="ru-RU" dirty="0" smtClean="0">
                <a:solidFill>
                  <a:srgbClr val="FFC000"/>
                </a:solidFill>
              </a:rPr>
              <a:t>поручения, связанные с выполнением одного способа действия: подать, принести, отнести. Они кратковременны, эпизодичны, вызваны временной необходимостью.</a:t>
            </a:r>
          </a:p>
          <a:p>
            <a:pPr lvl="0">
              <a:buNone/>
            </a:pPr>
            <a:endParaRPr lang="ru-RU" dirty="0" smtClean="0">
              <a:solidFill>
                <a:srgbClr val="FFC000"/>
              </a:solidFill>
            </a:endParaRPr>
          </a:p>
          <a:p>
            <a:pPr lvl="0">
              <a:buNone/>
            </a:pPr>
            <a:r>
              <a:rPr lang="ru-RU" dirty="0" smtClean="0">
                <a:solidFill>
                  <a:schemeClr val="accent1"/>
                </a:solidFill>
              </a:rPr>
              <a:t>2 группа</a:t>
            </a:r>
            <a:r>
              <a:rPr lang="ru-RU" b="1" dirty="0" smtClean="0">
                <a:solidFill>
                  <a:schemeClr val="accent1"/>
                </a:solidFill>
              </a:rPr>
              <a:t> </a:t>
            </a:r>
            <a:r>
              <a:rPr lang="ru-RU" dirty="0" smtClean="0">
                <a:solidFill>
                  <a:srgbClr val="FFC000"/>
                </a:solidFill>
              </a:rPr>
              <a:t>- поручения, которые содержат несколько способов действия, несколько трудовых операций. Сюда можно отнести поручения следующего содержания: покормить животных, полить комнатные растения и т.д.</a:t>
            </a:r>
          </a:p>
          <a:p>
            <a:pPr lvl="0">
              <a:buNone/>
            </a:pPr>
            <a:endParaRPr lang="ru-RU" dirty="0" smtClean="0">
              <a:solidFill>
                <a:srgbClr val="FFC000"/>
              </a:solidFill>
            </a:endParaRPr>
          </a:p>
          <a:p>
            <a:pPr lvl="0">
              <a:buNone/>
            </a:pPr>
            <a:r>
              <a:rPr lang="ru-RU" dirty="0" smtClean="0">
                <a:solidFill>
                  <a:schemeClr val="accent1"/>
                </a:solidFill>
              </a:rPr>
              <a:t>3 группа </a:t>
            </a:r>
            <a:r>
              <a:rPr lang="ru-RU" dirty="0" smtClean="0">
                <a:solidFill>
                  <a:srgbClr val="FFC000"/>
                </a:solidFill>
              </a:rPr>
              <a:t>- поручения, связанные с результатами, которых дети достигают не сразу: посеять, посадить, принести из дома открытку, расческу и т.д.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дети\SDC111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857232"/>
            <a:ext cx="7858180" cy="55975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66901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i="1" dirty="0" smtClean="0">
                <a:solidFill>
                  <a:srgbClr val="FFC000"/>
                </a:solidFill>
              </a:rPr>
              <a:t>В младшем дошкольном возрасте дети</a:t>
            </a:r>
          </a:p>
          <a:p>
            <a:pPr>
              <a:buNone/>
            </a:pPr>
            <a:r>
              <a:rPr lang="ru-RU" sz="3200" i="1" dirty="0" smtClean="0">
                <a:solidFill>
                  <a:srgbClr val="FFC000"/>
                </a:solidFill>
              </a:rPr>
              <a:t> в совместной деятельности являются </a:t>
            </a:r>
          </a:p>
          <a:p>
            <a:pPr>
              <a:buNone/>
            </a:pPr>
            <a:r>
              <a:rPr lang="ru-RU" sz="3200" i="1" dirty="0" smtClean="0">
                <a:solidFill>
                  <a:schemeClr val="accent1"/>
                </a:solidFill>
              </a:rPr>
              <a:t>больше наблюдателями, чем </a:t>
            </a:r>
          </a:p>
          <a:p>
            <a:pPr>
              <a:buNone/>
            </a:pPr>
            <a:r>
              <a:rPr lang="ru-RU" sz="3200" i="1" dirty="0" smtClean="0">
                <a:solidFill>
                  <a:schemeClr val="accent1"/>
                </a:solidFill>
              </a:rPr>
              <a:t>исполнителями,</a:t>
            </a:r>
            <a:r>
              <a:rPr lang="ru-RU" sz="3200" i="1" dirty="0" smtClean="0">
                <a:solidFill>
                  <a:srgbClr val="FFC000"/>
                </a:solidFill>
              </a:rPr>
              <a:t> и тем не менее именно</a:t>
            </a:r>
          </a:p>
          <a:p>
            <a:pPr>
              <a:buNone/>
            </a:pPr>
            <a:r>
              <a:rPr lang="ru-RU" sz="3200" i="1" dirty="0" smtClean="0">
                <a:solidFill>
                  <a:srgbClr val="FFC000"/>
                </a:solidFill>
              </a:rPr>
              <a:t> в этом возрасте образец </a:t>
            </a:r>
          </a:p>
          <a:p>
            <a:pPr>
              <a:buNone/>
            </a:pPr>
            <a:r>
              <a:rPr lang="ru-RU" sz="3200" i="1" dirty="0" smtClean="0">
                <a:solidFill>
                  <a:srgbClr val="FFC000"/>
                </a:solidFill>
              </a:rPr>
              <a:t>взаимодействия с природой имеет</a:t>
            </a:r>
          </a:p>
          <a:p>
            <a:pPr>
              <a:buNone/>
            </a:pPr>
            <a:r>
              <a:rPr lang="ru-RU" sz="3200" i="1" dirty="0" smtClean="0">
                <a:solidFill>
                  <a:srgbClr val="FFC000"/>
                </a:solidFill>
              </a:rPr>
              <a:t> решающее значение:</a:t>
            </a:r>
            <a:endParaRPr lang="ru-RU" sz="3200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81189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Дети слышат и впитывают ласковый 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разговор взрослого с растениями,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 спокойные и ясные пояснения о том, что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 и как надо делать, видят действия 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воспитателя и охотно принимают в них 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участие. 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Воспитатель говорит примерно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 следующее: </a:t>
            </a:r>
            <a:r>
              <a:rPr lang="ru-RU" dirty="0" smtClean="0">
                <a:solidFill>
                  <a:schemeClr val="accent1"/>
                </a:solidFill>
              </a:rPr>
              <a:t>"Пойдемте со мной к окну,</a:t>
            </a:r>
          </a:p>
          <a:p>
            <a:pPr>
              <a:buNone/>
            </a:pPr>
            <a:r>
              <a:rPr lang="ru-RU" dirty="0" smtClean="0">
                <a:solidFill>
                  <a:schemeClr val="accent1"/>
                </a:solidFill>
              </a:rPr>
              <a:t> посмотрим на наши растения,</a:t>
            </a:r>
          </a:p>
          <a:p>
            <a:pPr>
              <a:buNone/>
            </a:pPr>
            <a:r>
              <a:rPr lang="ru-RU" dirty="0" smtClean="0">
                <a:solidFill>
                  <a:schemeClr val="accent1"/>
                </a:solidFill>
              </a:rPr>
              <a:t> поговорим с ними и польем их. 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59757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C000"/>
                </a:solidFill>
              </a:rPr>
              <a:t>    </a:t>
            </a:r>
            <a:r>
              <a:rPr lang="ru-RU" dirty="0" smtClean="0">
                <a:solidFill>
                  <a:schemeClr val="accent1"/>
                </a:solidFill>
              </a:rPr>
              <a:t>Здравствуйте, цветочки! Как вы себя чувствуете? Не замерзли, не засохли? Нет, все в порядке - вы зеленые, красивые. Посмотрите, какие хорошие у нас растения, как приятно на них смотреть! </a:t>
            </a:r>
            <a:r>
              <a:rPr lang="ru-RU" dirty="0" smtClean="0">
                <a:solidFill>
                  <a:srgbClr val="FFC000"/>
                </a:solidFill>
              </a:rPr>
              <a:t>(Трогает землю в горшке.) </a:t>
            </a:r>
            <a:r>
              <a:rPr lang="ru-RU" dirty="0" smtClean="0">
                <a:solidFill>
                  <a:schemeClr val="accent1"/>
                </a:solidFill>
              </a:rPr>
              <a:t>Сухая земля, а ведь им нужна вода - они живые, без воды засохнут! Польем их".</a:t>
            </a:r>
          </a:p>
          <a:p>
            <a:pPr>
              <a:buNone/>
            </a:pPr>
            <a:r>
              <a:rPr lang="ru-RU" dirty="0" smtClean="0">
                <a:solidFill>
                  <a:schemeClr val="accent1"/>
                </a:solidFill>
              </a:rPr>
              <a:t>    </a:t>
            </a:r>
            <a:r>
              <a:rPr lang="ru-RU" dirty="0" smtClean="0">
                <a:solidFill>
                  <a:srgbClr val="FFC000"/>
                </a:solidFill>
              </a:rPr>
              <a:t>Воспитатель дает каждому ребенку в руки леечку, в которой налито немного воды, поливает все сам, приговаривая: </a:t>
            </a:r>
            <a:r>
              <a:rPr lang="ru-RU" dirty="0" smtClean="0">
                <a:solidFill>
                  <a:schemeClr val="accent1"/>
                </a:solidFill>
              </a:rPr>
              <a:t>«</a:t>
            </a:r>
            <a:r>
              <a:rPr lang="ru-RU" dirty="0" err="1" smtClean="0">
                <a:solidFill>
                  <a:schemeClr val="accent1"/>
                </a:solidFill>
              </a:rPr>
              <a:t>Фиалочка</a:t>
            </a:r>
            <a:r>
              <a:rPr lang="ru-RU" dirty="0" smtClean="0">
                <a:solidFill>
                  <a:schemeClr val="accent1"/>
                </a:solidFill>
              </a:rPr>
              <a:t>, мы нальем в твой горшок воды, пей, сколько хочешь и расти дальше - мы будем тобой любоваться!"</a:t>
            </a:r>
            <a:endParaRPr lang="ru-RU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1\Desktop\дети\SDC111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928670"/>
            <a:ext cx="7643866" cy="55261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59757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Воспитатель на глазах у детей и вместе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 с ними заботится о растениях - это и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 есть </a:t>
            </a:r>
            <a:r>
              <a:rPr lang="ru-RU" i="1" dirty="0" smtClean="0">
                <a:solidFill>
                  <a:schemeClr val="accent1"/>
                </a:solidFill>
              </a:rPr>
              <a:t>образец взаимодействия с </a:t>
            </a:r>
          </a:p>
          <a:p>
            <a:pPr>
              <a:buNone/>
            </a:pPr>
            <a:r>
              <a:rPr lang="ru-RU" i="1" dirty="0" smtClean="0">
                <a:solidFill>
                  <a:schemeClr val="accent1"/>
                </a:solidFill>
              </a:rPr>
              <a:t>природой.</a:t>
            </a:r>
            <a:r>
              <a:rPr lang="ru-RU" i="1" dirty="0" smtClean="0">
                <a:solidFill>
                  <a:srgbClr val="FFC000"/>
                </a:solidFill>
              </a:rPr>
              <a:t> </a:t>
            </a:r>
            <a:r>
              <a:rPr lang="ru-RU" dirty="0" smtClean="0">
                <a:solidFill>
                  <a:srgbClr val="FFC000"/>
                </a:solidFill>
              </a:rPr>
              <a:t>Обучение малышей как 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дидактическая задача не стоит на 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первом плане, оно получается само 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собой, естественно </a:t>
            </a:r>
            <a:r>
              <a:rPr lang="ru-RU" i="1" dirty="0" smtClean="0">
                <a:solidFill>
                  <a:schemeClr val="accent1"/>
                </a:solidFill>
              </a:rPr>
              <a:t>в процессе </a:t>
            </a:r>
          </a:p>
          <a:p>
            <a:pPr>
              <a:buNone/>
            </a:pPr>
            <a:r>
              <a:rPr lang="ru-RU" i="1" dirty="0" smtClean="0">
                <a:solidFill>
                  <a:schemeClr val="accent1"/>
                </a:solidFill>
              </a:rPr>
              <a:t>совместной практической деятельности.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7404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    </a:t>
            </a:r>
            <a:r>
              <a:rPr lang="ru-RU" i="1" dirty="0" smtClean="0">
                <a:solidFill>
                  <a:srgbClr val="FFC000"/>
                </a:solidFill>
              </a:rPr>
              <a:t>Таким образом, </a:t>
            </a:r>
            <a:r>
              <a:rPr lang="ru-RU" i="1" dirty="0" smtClean="0">
                <a:solidFill>
                  <a:schemeClr val="accent1"/>
                </a:solidFill>
              </a:rPr>
              <a:t>при условии систематического включения ребенка в трудовую деятельность </a:t>
            </a:r>
            <a:r>
              <a:rPr lang="ru-RU" i="1" dirty="0" smtClean="0">
                <a:solidFill>
                  <a:srgbClr val="FFC000"/>
                </a:solidFill>
              </a:rPr>
              <a:t>возможно планомерное и последовательное формирование необходимых трудовых навыков, осуществление задач трудового воспитания.</a:t>
            </a:r>
          </a:p>
          <a:p>
            <a:pPr>
              <a:buNone/>
            </a:pPr>
            <a:endParaRPr lang="ru-RU" i="1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rgbClr val="FFC000"/>
                </a:solidFill>
              </a:rPr>
              <a:t>    Стремление ребенка сделать что- то самостоятельно и является </a:t>
            </a:r>
            <a:r>
              <a:rPr lang="ru-RU" i="1" dirty="0" smtClean="0">
                <a:solidFill>
                  <a:schemeClr val="accent1"/>
                </a:solidFill>
              </a:rPr>
              <a:t>важным фактором в становлении его личности.</a:t>
            </a:r>
          </a:p>
          <a:p>
            <a:pPr>
              <a:buNone/>
            </a:pP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857232"/>
            <a:ext cx="8215370" cy="542925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Программные задачи трудового воспитания детей дошкольного возраста можно объединить в несколько групп:</a:t>
            </a:r>
          </a:p>
          <a:p>
            <a:pPr>
              <a:buNone/>
            </a:pPr>
            <a:endParaRPr lang="ru-RU" dirty="0" smtClean="0"/>
          </a:p>
          <a:p>
            <a:pPr marL="578358" indent="-514350">
              <a:buNone/>
            </a:pPr>
            <a:r>
              <a:rPr lang="ru-RU" dirty="0" smtClean="0">
                <a:solidFill>
                  <a:srgbClr val="FFC000"/>
                </a:solidFill>
              </a:rPr>
              <a:t>1.  включает задачи воспитания </a:t>
            </a:r>
            <a:r>
              <a:rPr lang="ru-RU" dirty="0" smtClean="0">
                <a:solidFill>
                  <a:schemeClr val="accent1"/>
                </a:solidFill>
              </a:rPr>
              <a:t>положительного отношения к труду взрослых,</a:t>
            </a:r>
            <a:r>
              <a:rPr lang="ru-RU" dirty="0" smtClean="0">
                <a:solidFill>
                  <a:srgbClr val="FFC000"/>
                </a:solidFill>
              </a:rPr>
              <a:t> стремления оказывать им посильную помощь, </a:t>
            </a:r>
            <a:r>
              <a:rPr lang="ru-RU" dirty="0" smtClean="0">
                <a:solidFill>
                  <a:schemeClr val="accent1"/>
                </a:solidFill>
              </a:rPr>
              <a:t>заинтересованность в результатах труда.</a:t>
            </a:r>
          </a:p>
          <a:p>
            <a:pPr marL="578358" indent="-514350">
              <a:buAutoNum type="arabicPeriod"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        При этом у детей формируются представления </a:t>
            </a:r>
            <a:r>
              <a:rPr lang="ru-RU" dirty="0" smtClean="0">
                <a:solidFill>
                  <a:schemeClr val="accent1"/>
                </a:solidFill>
              </a:rPr>
              <a:t>о необходимости труда в жизни, об отношении взрослых к труду</a:t>
            </a:r>
            <a:r>
              <a:rPr lang="ru-RU" dirty="0" smtClean="0">
                <a:solidFill>
                  <a:srgbClr val="FFC000"/>
                </a:solidFill>
              </a:rPr>
              <a:t>.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14356"/>
            <a:ext cx="8229600" cy="578647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2.  составляют задачи, направленные на</a:t>
            </a:r>
          </a:p>
          <a:p>
            <a:pPr>
              <a:buNone/>
            </a:pPr>
            <a:r>
              <a:rPr lang="ru-RU" dirty="0" smtClean="0">
                <a:solidFill>
                  <a:schemeClr val="accent1"/>
                </a:solidFill>
              </a:rPr>
              <a:t> формирование трудовых навыков </a:t>
            </a:r>
            <a:r>
              <a:rPr lang="ru-RU" dirty="0" smtClean="0">
                <a:solidFill>
                  <a:srgbClr val="FFC000"/>
                </a:solidFill>
              </a:rPr>
              <a:t>и их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 дальнейшее совершенствование, 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постепенное расширение </a:t>
            </a:r>
            <a:r>
              <a:rPr lang="ru-RU" dirty="0" smtClean="0">
                <a:solidFill>
                  <a:schemeClr val="accent1"/>
                </a:solidFill>
              </a:rPr>
              <a:t>содержания</a:t>
            </a:r>
          </a:p>
          <a:p>
            <a:pPr>
              <a:buNone/>
            </a:pPr>
            <a:r>
              <a:rPr lang="ru-RU" dirty="0" smtClean="0">
                <a:solidFill>
                  <a:schemeClr val="accent1"/>
                </a:solidFill>
              </a:rPr>
              <a:t>трудовой деятельности, 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а также </a:t>
            </a:r>
            <a:r>
              <a:rPr lang="ru-RU" dirty="0" smtClean="0">
                <a:solidFill>
                  <a:schemeClr val="accent1"/>
                </a:solidFill>
              </a:rPr>
              <a:t>овладение умениями работать</a:t>
            </a:r>
          </a:p>
          <a:p>
            <a:pPr>
              <a:buNone/>
            </a:pPr>
            <a:r>
              <a:rPr lang="ru-RU" dirty="0" smtClean="0">
                <a:solidFill>
                  <a:schemeClr val="accent1"/>
                </a:solidFill>
              </a:rPr>
              <a:t>аккуратно, ловко, в достаточно</a:t>
            </a:r>
          </a:p>
          <a:p>
            <a:pPr>
              <a:buNone/>
            </a:pPr>
            <a:r>
              <a:rPr lang="ru-RU" dirty="0" smtClean="0">
                <a:solidFill>
                  <a:schemeClr val="accent1"/>
                </a:solidFill>
              </a:rPr>
              <a:t>быстром темпе.</a:t>
            </a:r>
            <a:endParaRPr lang="ru-RU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57864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3. направлена на воспитание у детей некоторых личностных качеств:</a:t>
            </a:r>
          </a:p>
          <a:p>
            <a:pPr marL="578358" indent="-514350">
              <a:buFont typeface="Arial" pitchFamily="34" charset="0"/>
              <a:buChar char="•"/>
            </a:pP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chemeClr val="accent1"/>
                </a:solidFill>
              </a:rPr>
              <a:t>привычки к трудовому усилию </a:t>
            </a:r>
          </a:p>
          <a:p>
            <a:pPr marL="578358" indent="-514350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1"/>
                </a:solidFill>
              </a:rPr>
              <a:t>ответственности, заботливости </a:t>
            </a:r>
          </a:p>
          <a:p>
            <a:pPr marL="578358" indent="-514350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1"/>
                </a:solidFill>
              </a:rPr>
              <a:t>бережливости</a:t>
            </a:r>
          </a:p>
          <a:p>
            <a:pPr marL="578358" indent="-514350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1"/>
                </a:solidFill>
              </a:rPr>
              <a:t> готовности принять участие в труде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4. составляют задачи воспитания </a:t>
            </a:r>
            <a:r>
              <a:rPr lang="ru-RU" dirty="0" smtClean="0">
                <a:solidFill>
                  <a:schemeClr val="accent1"/>
                </a:solidFill>
              </a:rPr>
              <a:t>навыков организации своей и общей работы </a:t>
            </a:r>
            <a:r>
              <a:rPr lang="ru-RU" dirty="0" smtClean="0">
                <a:solidFill>
                  <a:srgbClr val="FFC000"/>
                </a:solidFill>
              </a:rPr>
              <a:t>- умение готовить заранее все необходимое, убирать на место инструменты.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66901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5. относят задачи формирования положительных взаимоотношений между детьми в процессе труда – </a:t>
            </a:r>
          </a:p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   умение работать согласованно.</a:t>
            </a:r>
          </a:p>
          <a:p>
            <a:pPr>
              <a:buNone/>
            </a:pPr>
            <a:endParaRPr lang="ru-RU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rgbClr val="FFC000"/>
                </a:solidFill>
              </a:rPr>
              <a:t>    Следует иметь в виду, что все намеченные задачи осуществляются не изолированно друг от друга, а в </a:t>
            </a:r>
            <a:r>
              <a:rPr lang="ru-RU" i="1" dirty="0" smtClean="0">
                <a:solidFill>
                  <a:schemeClr val="accent1"/>
                </a:solidFill>
              </a:rPr>
              <a:t>тесной взаимосвязи. </a:t>
            </a:r>
            <a:r>
              <a:rPr lang="ru-RU" i="1" dirty="0" smtClean="0">
                <a:solidFill>
                  <a:srgbClr val="FFC000"/>
                </a:solidFill>
              </a:rPr>
              <a:t>Комплекс этих задач в педагогическом процессе осуществляются одновременно.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66901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    Главная задача трудового воспитания дошкольников –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sz="3800" i="1" dirty="0" smtClean="0">
                <a:solidFill>
                  <a:schemeClr val="accent1"/>
                </a:solidFill>
              </a:rPr>
              <a:t>формирование правильного отношения к труду.</a:t>
            </a:r>
          </a:p>
          <a:p>
            <a:pPr>
              <a:buNone/>
            </a:pPr>
            <a:r>
              <a:rPr lang="ru-RU" sz="3800" i="1" dirty="0" smtClean="0">
                <a:solidFill>
                  <a:schemeClr val="accent1"/>
                </a:solidFill>
              </a:rPr>
              <a:t>      </a:t>
            </a:r>
            <a:r>
              <a:rPr lang="ru-RU" dirty="0" smtClean="0">
                <a:solidFill>
                  <a:srgbClr val="FFC000"/>
                </a:solidFill>
              </a:rPr>
              <a:t>Она может быть успешно решена только на основе учета особенностей этой деятельности в сравнении с игрой, занятиями, на основе учета возрастных особенностей ребенка.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     Формируя у детей трудолюбие, необходимо учить их ставить цели, находить пути для ее достижения, получать результат, соответствующий цели.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Цель перед ребенком вначале ставится 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педагогом. 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40386"/>
          </a:xfrm>
        </p:spPr>
        <p:txBody>
          <a:bodyPr/>
          <a:lstStyle/>
          <a:p>
            <a:pPr>
              <a:buNone/>
            </a:pPr>
            <a:r>
              <a:rPr lang="ru-RU" sz="3200" i="1" dirty="0" smtClean="0">
                <a:solidFill>
                  <a:srgbClr val="FF0000"/>
                </a:solidFill>
              </a:rPr>
              <a:t>Цель,</a:t>
            </a:r>
            <a:r>
              <a:rPr lang="ru-RU" sz="3200" i="1" dirty="0" smtClean="0">
                <a:solidFill>
                  <a:srgbClr val="FFC000"/>
                </a:solidFill>
              </a:rPr>
              <a:t> поставленная перед ребенком </a:t>
            </a:r>
          </a:p>
          <a:p>
            <a:pPr>
              <a:buNone/>
            </a:pPr>
            <a:r>
              <a:rPr lang="ru-RU" sz="3200" i="1" dirty="0" smtClean="0">
                <a:solidFill>
                  <a:srgbClr val="FFC000"/>
                </a:solidFill>
              </a:rPr>
              <a:t>педагогом, должна быть рассчитана</a:t>
            </a:r>
          </a:p>
          <a:p>
            <a:pPr>
              <a:buNone/>
            </a:pPr>
            <a:r>
              <a:rPr lang="ru-RU" sz="3200" i="1" dirty="0" smtClean="0">
                <a:solidFill>
                  <a:srgbClr val="FFC000"/>
                </a:solidFill>
              </a:rPr>
              <a:t>на </a:t>
            </a:r>
            <a:r>
              <a:rPr lang="ru-RU" sz="3200" i="1" dirty="0" smtClean="0">
                <a:solidFill>
                  <a:srgbClr val="FF0000"/>
                </a:solidFill>
              </a:rPr>
              <a:t>возможность ее осуществления. </a:t>
            </a:r>
          </a:p>
          <a:p>
            <a:pPr>
              <a:buNone/>
            </a:pPr>
            <a:r>
              <a:rPr lang="ru-RU" sz="3200" i="1" dirty="0" smtClean="0">
                <a:solidFill>
                  <a:srgbClr val="FFC000"/>
                </a:solidFill>
              </a:rPr>
              <a:t>Поэтому, формируя</a:t>
            </a:r>
          </a:p>
          <a:p>
            <a:pPr>
              <a:buNone/>
            </a:pPr>
            <a:r>
              <a:rPr lang="ru-RU" sz="3200" i="1" dirty="0" smtClean="0">
                <a:solidFill>
                  <a:srgbClr val="FFC000"/>
                </a:solidFill>
              </a:rPr>
              <a:t>целенаправленную деятельность</a:t>
            </a:r>
          </a:p>
          <a:p>
            <a:pPr>
              <a:buNone/>
            </a:pPr>
            <a:r>
              <a:rPr lang="ru-RU" sz="3200" i="1" dirty="0" smtClean="0">
                <a:solidFill>
                  <a:srgbClr val="FFC000"/>
                </a:solidFill>
              </a:rPr>
              <a:t>детей, следует избегать </a:t>
            </a:r>
          </a:p>
          <a:p>
            <a:pPr>
              <a:buNone/>
            </a:pPr>
            <a:r>
              <a:rPr lang="ru-RU" sz="3200" i="1" dirty="0" smtClean="0">
                <a:solidFill>
                  <a:srgbClr val="FF0000"/>
                </a:solidFill>
              </a:rPr>
              <a:t>непосильной для них работы.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597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Для того, чтобы научить ребенка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 планировать свою деятельность, надо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 дать ему пример. Важно упражнять 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ребенка в предварительном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 обдумывании своей деятельности. 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Детям предлагают вопросы: </a:t>
            </a:r>
            <a:r>
              <a:rPr lang="ru-RU" dirty="0" smtClean="0">
                <a:solidFill>
                  <a:srgbClr val="FF0000"/>
                </a:solidFill>
              </a:rPr>
              <a:t>«Подумай,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как ты будешь делать, с чего ты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начнешь? Каким инструментом сначала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будешь работать? Сколько материала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тебе понадобится?».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74045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     Определенное воздействие на детей оказывает подведение результатов по окончании работы.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smtClean="0">
                <a:solidFill>
                  <a:schemeClr val="accent1"/>
                </a:solidFill>
              </a:rPr>
              <a:t>«Посмотрите, дети, как мы чисто</a:t>
            </a:r>
          </a:p>
          <a:p>
            <a:pPr>
              <a:buNone/>
            </a:pPr>
            <a:r>
              <a:rPr lang="ru-RU" dirty="0" smtClean="0">
                <a:solidFill>
                  <a:schemeClr val="accent1"/>
                </a:solidFill>
              </a:rPr>
              <a:t> вымыли игрушки, работали все вместе,</a:t>
            </a:r>
          </a:p>
          <a:p>
            <a:pPr>
              <a:buNone/>
            </a:pPr>
            <a:r>
              <a:rPr lang="ru-RU" dirty="0" smtClean="0">
                <a:solidFill>
                  <a:schemeClr val="accent1"/>
                </a:solidFill>
              </a:rPr>
              <a:t> дружно, быстро все сделали»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   - говорит воспитатель.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       Способность правильно оценивать результат труда, сравнивать свои достижения с достижениями других развивается у детей в ходе накопления опыта сравнения и анализа результатов деятельности.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155</TotalTime>
  <Words>842</Words>
  <Application>Microsoft Office PowerPoint</Application>
  <PresentationFormat>Экран (4:3)</PresentationFormat>
  <Paragraphs>100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Яркая</vt:lpstr>
      <vt:lpstr>Организация и  методика проведения  трудовой деятельности с детьми дошкольного возраста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и методика проведения трудовой деятельности с детьми дошкольного возраста</dc:title>
  <dc:creator>1</dc:creator>
  <cp:lastModifiedBy>User</cp:lastModifiedBy>
  <cp:revision>18</cp:revision>
  <dcterms:created xsi:type="dcterms:W3CDTF">2012-01-22T08:32:10Z</dcterms:created>
  <dcterms:modified xsi:type="dcterms:W3CDTF">2012-05-08T16:06:17Z</dcterms:modified>
</cp:coreProperties>
</file>