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2" r:id="rId4"/>
    <p:sldId id="263" r:id="rId5"/>
    <p:sldId id="264" r:id="rId6"/>
    <p:sldId id="273" r:id="rId7"/>
    <p:sldId id="266" r:id="rId8"/>
    <p:sldId id="261" r:id="rId9"/>
    <p:sldId id="260" r:id="rId10"/>
    <p:sldId id="275" r:id="rId11"/>
    <p:sldId id="268" r:id="rId12"/>
    <p:sldId id="270" r:id="rId13"/>
    <p:sldId id="272" r:id="rId14"/>
    <p:sldId id="276" r:id="rId15"/>
    <p:sldId id="277" r:id="rId16"/>
    <p:sldId id="278" r:id="rId17"/>
    <p:sldId id="279" r:id="rId18"/>
    <p:sldId id="280" r:id="rId19"/>
    <p:sldId id="281" r:id="rId20"/>
    <p:sldId id="282" r:id="rId21"/>
    <p:sldId id="283" r:id="rId22"/>
    <p:sldId id="284" r:id="rId23"/>
    <p:sldId id="285" r:id="rId24"/>
    <p:sldId id="301"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265" r:id="rId41"/>
    <p:sldId id="274"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27A1"/>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516" y="29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solidFill>
                  <a:srgbClr val="000000"/>
                </a:solidFill>
              </a:rPr>
              <a:t>Популярность </a:t>
            </a:r>
            <a:r>
              <a:rPr lang="ru-RU" dirty="0">
                <a:solidFill>
                  <a:srgbClr val="000000"/>
                </a:solidFill>
              </a:rPr>
              <a:t>игр среди детей</a:t>
            </a:r>
          </a:p>
        </c:rich>
      </c:tx>
      <c:layout/>
    </c:title>
    <c:plotArea>
      <c:layout>
        <c:manualLayout>
          <c:layoutTarget val="inner"/>
          <c:xMode val="edge"/>
          <c:yMode val="edge"/>
          <c:x val="0.13895256148536991"/>
          <c:y val="0.10943527377488531"/>
          <c:w val="0.48612654320987786"/>
          <c:h val="0.88392834850837454"/>
        </c:manualLayout>
      </c:layout>
      <c:pieChart>
        <c:varyColors val="1"/>
        <c:ser>
          <c:idx val="0"/>
          <c:order val="0"/>
          <c:tx>
            <c:strRef>
              <c:f>Лист1!$B$1</c:f>
              <c:strCache>
                <c:ptCount val="1"/>
                <c:pt idx="0">
                  <c:v>Популярноть игр среди детей</c:v>
                </c:pt>
              </c:strCache>
            </c:strRef>
          </c:tx>
          <c:explosion val="8"/>
          <c:dLbls>
            <c:showVal val="1"/>
            <c:showLeaderLines val="1"/>
          </c:dLbls>
          <c:cat>
            <c:strRef>
              <c:f>Лист1!$A$2:$A$6</c:f>
              <c:strCache>
                <c:ptCount val="5"/>
                <c:pt idx="0">
                  <c:v>Сюжетные игры</c:v>
                </c:pt>
                <c:pt idx="1">
                  <c:v>Дидактические игры</c:v>
                </c:pt>
                <c:pt idx="2">
                  <c:v>Подвижные игры</c:v>
                </c:pt>
                <c:pt idx="3">
                  <c:v>Строительные игры</c:v>
                </c:pt>
                <c:pt idx="4">
                  <c:v>Компьютерные игры</c:v>
                </c:pt>
              </c:strCache>
            </c:strRef>
          </c:cat>
          <c:val>
            <c:numRef>
              <c:f>Лист1!$B$2:$B$6</c:f>
              <c:numCache>
                <c:formatCode>0%</c:formatCode>
                <c:ptCount val="5"/>
                <c:pt idx="0">
                  <c:v>0.30000000000000032</c:v>
                </c:pt>
                <c:pt idx="1">
                  <c:v>0.29000000000000031</c:v>
                </c:pt>
                <c:pt idx="2">
                  <c:v>0.21000000000000019</c:v>
                </c:pt>
                <c:pt idx="3">
                  <c:v>0.15000000000000019</c:v>
                </c:pt>
                <c:pt idx="4">
                  <c:v>5.0000000000000051E-2</c:v>
                </c:pt>
              </c:numCache>
            </c:numRef>
          </c:val>
        </c:ser>
        <c:firstSliceAng val="0"/>
      </c:pieChart>
    </c:plotArea>
    <c:legend>
      <c:legendPos val="r"/>
      <c:layout/>
    </c:legend>
    <c:plotVisOnly val="1"/>
  </c:chart>
  <c:txPr>
    <a:bodyPr/>
    <a:lstStyle/>
    <a:p>
      <a:pPr>
        <a:defRPr sz="1800"/>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4BA2EA-454B-4848-8748-B47706BA89B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C48B4DBF-50C1-4135-A913-EFCF877498FA}">
      <dgm:prSet phldrT="[Текст]"/>
      <dgm:spPr>
        <a:solidFill>
          <a:srgbClr val="8727A1"/>
        </a:solidFill>
      </dgm:spPr>
      <dgm:t>
        <a:bodyPr/>
        <a:lstStyle/>
        <a:p>
          <a:r>
            <a:rPr lang="ru-RU" dirty="0" smtClean="0"/>
            <a:t>Игры с предметами и игрушками</a:t>
          </a:r>
          <a:endParaRPr lang="ru-RU" dirty="0"/>
        </a:p>
      </dgm:t>
    </dgm:pt>
    <dgm:pt modelId="{8696B162-36B2-4AE2-8E1A-8114CBF2056A}" type="parTrans" cxnId="{754ACDA1-1ABB-4A41-8124-D71846E88109}">
      <dgm:prSet/>
      <dgm:spPr/>
      <dgm:t>
        <a:bodyPr/>
        <a:lstStyle/>
        <a:p>
          <a:endParaRPr lang="ru-RU"/>
        </a:p>
      </dgm:t>
    </dgm:pt>
    <dgm:pt modelId="{0A0E821C-4DB2-4A0E-8019-7486E8FAEDB0}" type="sibTrans" cxnId="{754ACDA1-1ABB-4A41-8124-D71846E88109}">
      <dgm:prSet/>
      <dgm:spPr/>
      <dgm:t>
        <a:bodyPr/>
        <a:lstStyle/>
        <a:p>
          <a:endParaRPr lang="ru-RU"/>
        </a:p>
      </dgm:t>
    </dgm:pt>
    <dgm:pt modelId="{E552C25E-0CDB-47BC-A329-3490B205A536}">
      <dgm:prSet phldrT="[Текст]"/>
      <dgm:spPr>
        <a:solidFill>
          <a:srgbClr val="8727A1"/>
        </a:solidFill>
      </dgm:spPr>
      <dgm:t>
        <a:bodyPr/>
        <a:lstStyle/>
        <a:p>
          <a:r>
            <a:rPr lang="ru-RU" dirty="0" smtClean="0"/>
            <a:t>Настольно – печатные игры</a:t>
          </a:r>
          <a:endParaRPr lang="ru-RU" dirty="0"/>
        </a:p>
      </dgm:t>
    </dgm:pt>
    <dgm:pt modelId="{27D99C99-3E2E-49C9-A742-2030A04A3847}" type="parTrans" cxnId="{AD0C3B5F-5EAF-4D6C-A570-A82081C882AD}">
      <dgm:prSet/>
      <dgm:spPr/>
      <dgm:t>
        <a:bodyPr/>
        <a:lstStyle/>
        <a:p>
          <a:endParaRPr lang="ru-RU"/>
        </a:p>
      </dgm:t>
    </dgm:pt>
    <dgm:pt modelId="{3F029DC9-5452-47B9-9553-5E07099B05FA}" type="sibTrans" cxnId="{AD0C3B5F-5EAF-4D6C-A570-A82081C882AD}">
      <dgm:prSet/>
      <dgm:spPr/>
      <dgm:t>
        <a:bodyPr/>
        <a:lstStyle/>
        <a:p>
          <a:endParaRPr lang="ru-RU"/>
        </a:p>
      </dgm:t>
    </dgm:pt>
    <dgm:pt modelId="{F325F234-E28C-40E0-879D-0D4AC226519C}">
      <dgm:prSet phldrT="[Текст]"/>
      <dgm:spPr>
        <a:solidFill>
          <a:srgbClr val="8727A1"/>
        </a:solidFill>
      </dgm:spPr>
      <dgm:t>
        <a:bodyPr/>
        <a:lstStyle/>
        <a:p>
          <a:r>
            <a:rPr lang="ru-RU" dirty="0" smtClean="0"/>
            <a:t>Словесные игры</a:t>
          </a:r>
          <a:endParaRPr lang="ru-RU" dirty="0"/>
        </a:p>
      </dgm:t>
    </dgm:pt>
    <dgm:pt modelId="{0A7D9F68-BA96-4370-B0FE-B0B17FC9C215}" type="parTrans" cxnId="{67B91F26-2B30-4D0F-8B8E-7603055E3CD5}">
      <dgm:prSet/>
      <dgm:spPr/>
      <dgm:t>
        <a:bodyPr/>
        <a:lstStyle/>
        <a:p>
          <a:endParaRPr lang="ru-RU"/>
        </a:p>
      </dgm:t>
    </dgm:pt>
    <dgm:pt modelId="{540DF702-A662-4F63-B69F-4BE96A587ABB}" type="sibTrans" cxnId="{67B91F26-2B30-4D0F-8B8E-7603055E3CD5}">
      <dgm:prSet/>
      <dgm:spPr/>
      <dgm:t>
        <a:bodyPr/>
        <a:lstStyle/>
        <a:p>
          <a:endParaRPr lang="ru-RU"/>
        </a:p>
      </dgm:t>
    </dgm:pt>
    <dgm:pt modelId="{4A90821D-B42C-4D21-BE5D-51E976B29D32}">
      <dgm:prSet phldrT="[Текст]"/>
      <dgm:spPr/>
      <dgm:t>
        <a:bodyPr/>
        <a:lstStyle/>
        <a:p>
          <a:r>
            <a:rPr lang="ru-RU" dirty="0" smtClean="0"/>
            <a:t>Классификация дидактических игр</a:t>
          </a:r>
          <a:endParaRPr lang="ru-RU" dirty="0"/>
        </a:p>
      </dgm:t>
    </dgm:pt>
    <dgm:pt modelId="{29ED7242-885A-4B5F-A739-5F9B54A76A92}" type="sibTrans" cxnId="{4B72B46E-DE60-4FCF-B2F4-A293CED01316}">
      <dgm:prSet/>
      <dgm:spPr/>
      <dgm:t>
        <a:bodyPr/>
        <a:lstStyle/>
        <a:p>
          <a:endParaRPr lang="ru-RU"/>
        </a:p>
      </dgm:t>
    </dgm:pt>
    <dgm:pt modelId="{91E5127F-A45C-4DBE-9942-E07957164F70}" type="parTrans" cxnId="{4B72B46E-DE60-4FCF-B2F4-A293CED01316}">
      <dgm:prSet/>
      <dgm:spPr/>
      <dgm:t>
        <a:bodyPr/>
        <a:lstStyle/>
        <a:p>
          <a:endParaRPr lang="ru-RU"/>
        </a:p>
      </dgm:t>
    </dgm:pt>
    <dgm:pt modelId="{E95A5CE1-390F-4B57-BF31-9BE8A193A395}" type="pres">
      <dgm:prSet presAssocID="{AE4BA2EA-454B-4848-8748-B47706BA89B6}" presName="diagram" presStyleCnt="0">
        <dgm:presLayoutVars>
          <dgm:dir/>
          <dgm:resizeHandles val="exact"/>
        </dgm:presLayoutVars>
      </dgm:prSet>
      <dgm:spPr/>
      <dgm:t>
        <a:bodyPr/>
        <a:lstStyle/>
        <a:p>
          <a:endParaRPr lang="ru-RU"/>
        </a:p>
      </dgm:t>
    </dgm:pt>
    <dgm:pt modelId="{5983D5C1-60D2-46B1-85FE-72635B79FECD}" type="pres">
      <dgm:prSet presAssocID="{4A90821D-B42C-4D21-BE5D-51E976B29D32}" presName="node" presStyleLbl="node1" presStyleIdx="0" presStyleCnt="4" custLinFactNeighborX="32333" custLinFactNeighborY="-10333">
        <dgm:presLayoutVars>
          <dgm:bulletEnabled val="1"/>
        </dgm:presLayoutVars>
      </dgm:prSet>
      <dgm:spPr/>
      <dgm:t>
        <a:bodyPr/>
        <a:lstStyle/>
        <a:p>
          <a:endParaRPr lang="ru-RU"/>
        </a:p>
      </dgm:t>
    </dgm:pt>
    <dgm:pt modelId="{711A7031-E31A-44A2-82EB-92C9D1A83766}" type="pres">
      <dgm:prSet presAssocID="{29ED7242-885A-4B5F-A739-5F9B54A76A92}" presName="sibTrans" presStyleCnt="0"/>
      <dgm:spPr/>
    </dgm:pt>
    <dgm:pt modelId="{475F9A6B-15C4-49AD-A33F-DD84C8B9A2A2}" type="pres">
      <dgm:prSet presAssocID="{C48B4DBF-50C1-4135-A913-EFCF877498FA}" presName="node" presStyleLbl="node1" presStyleIdx="1" presStyleCnt="4" custAng="0" custScaleX="55335" custScaleY="120267" custLinFactX="-20492" custLinFactY="40262" custLinFactNeighborX="-100000" custLinFactNeighborY="100000">
        <dgm:presLayoutVars>
          <dgm:bulletEnabled val="1"/>
        </dgm:presLayoutVars>
      </dgm:prSet>
      <dgm:spPr/>
      <dgm:t>
        <a:bodyPr/>
        <a:lstStyle/>
        <a:p>
          <a:endParaRPr lang="ru-RU"/>
        </a:p>
      </dgm:t>
    </dgm:pt>
    <dgm:pt modelId="{E3A3F2AA-864F-4D90-BD95-2FA0BF57A69A}" type="pres">
      <dgm:prSet presAssocID="{0A0E821C-4DB2-4A0E-8019-7486E8FAEDB0}" presName="sibTrans" presStyleCnt="0"/>
      <dgm:spPr/>
    </dgm:pt>
    <dgm:pt modelId="{6FFE5BFC-6767-4EE1-874D-59D0B132DD2C}" type="pres">
      <dgm:prSet presAssocID="{E552C25E-0CDB-47BC-A329-3490B205A536}" presName="node" presStyleLbl="node1" presStyleIdx="2" presStyleCnt="4" custAng="0" custScaleX="50149" custScaleY="121850" custLinFactNeighborX="29993" custLinFactNeighborY="-227">
        <dgm:presLayoutVars>
          <dgm:bulletEnabled val="1"/>
        </dgm:presLayoutVars>
      </dgm:prSet>
      <dgm:spPr/>
      <dgm:t>
        <a:bodyPr/>
        <a:lstStyle/>
        <a:p>
          <a:endParaRPr lang="ru-RU"/>
        </a:p>
      </dgm:t>
    </dgm:pt>
    <dgm:pt modelId="{5254D0A6-BC01-431A-9DF1-5405D0393C7A}" type="pres">
      <dgm:prSet presAssocID="{3F029DC9-5452-47B9-9553-5E07099B05FA}" presName="sibTrans" presStyleCnt="0"/>
      <dgm:spPr/>
    </dgm:pt>
    <dgm:pt modelId="{5118A7B8-DBA5-4CB9-B4DA-61000825DD1C}" type="pres">
      <dgm:prSet presAssocID="{F325F234-E28C-40E0-879D-0D4AC226519C}" presName="node" presStyleLbl="node1" presStyleIdx="3" presStyleCnt="4" custAng="0" custScaleX="51569" custScaleY="121086" custLinFactNeighborX="29267" custLinFactNeighborY="-609">
        <dgm:presLayoutVars>
          <dgm:bulletEnabled val="1"/>
        </dgm:presLayoutVars>
      </dgm:prSet>
      <dgm:spPr/>
      <dgm:t>
        <a:bodyPr/>
        <a:lstStyle/>
        <a:p>
          <a:endParaRPr lang="ru-RU"/>
        </a:p>
      </dgm:t>
    </dgm:pt>
  </dgm:ptLst>
  <dgm:cxnLst>
    <dgm:cxn modelId="{EFF732BE-3674-4B56-BFED-B2C073C595C9}" type="presOf" srcId="{E552C25E-0CDB-47BC-A329-3490B205A536}" destId="{6FFE5BFC-6767-4EE1-874D-59D0B132DD2C}" srcOrd="0" destOrd="0" presId="urn:microsoft.com/office/officeart/2005/8/layout/default"/>
    <dgm:cxn modelId="{67B91F26-2B30-4D0F-8B8E-7603055E3CD5}" srcId="{AE4BA2EA-454B-4848-8748-B47706BA89B6}" destId="{F325F234-E28C-40E0-879D-0D4AC226519C}" srcOrd="3" destOrd="0" parTransId="{0A7D9F68-BA96-4370-B0FE-B0B17FC9C215}" sibTransId="{540DF702-A662-4F63-B69F-4BE96A587ABB}"/>
    <dgm:cxn modelId="{72B272B0-BFD5-42E1-A6EF-6298CF9FBBE3}" type="presOf" srcId="{C48B4DBF-50C1-4135-A913-EFCF877498FA}" destId="{475F9A6B-15C4-49AD-A33F-DD84C8B9A2A2}" srcOrd="0" destOrd="0" presId="urn:microsoft.com/office/officeart/2005/8/layout/default"/>
    <dgm:cxn modelId="{754ACDA1-1ABB-4A41-8124-D71846E88109}" srcId="{AE4BA2EA-454B-4848-8748-B47706BA89B6}" destId="{C48B4DBF-50C1-4135-A913-EFCF877498FA}" srcOrd="1" destOrd="0" parTransId="{8696B162-36B2-4AE2-8E1A-8114CBF2056A}" sibTransId="{0A0E821C-4DB2-4A0E-8019-7486E8FAEDB0}"/>
    <dgm:cxn modelId="{141FD01E-C7C3-4418-B112-B21217D9FEB3}" type="presOf" srcId="{AE4BA2EA-454B-4848-8748-B47706BA89B6}" destId="{E95A5CE1-390F-4B57-BF31-9BE8A193A395}" srcOrd="0" destOrd="0" presId="urn:microsoft.com/office/officeart/2005/8/layout/default"/>
    <dgm:cxn modelId="{B0DE1C79-18B7-41D0-AA97-3636E7091839}" type="presOf" srcId="{F325F234-E28C-40E0-879D-0D4AC226519C}" destId="{5118A7B8-DBA5-4CB9-B4DA-61000825DD1C}" srcOrd="0" destOrd="0" presId="urn:microsoft.com/office/officeart/2005/8/layout/default"/>
    <dgm:cxn modelId="{7B111947-8BC7-4900-AD1B-9DCBD3C62A32}" type="presOf" srcId="{4A90821D-B42C-4D21-BE5D-51E976B29D32}" destId="{5983D5C1-60D2-46B1-85FE-72635B79FECD}" srcOrd="0" destOrd="0" presId="urn:microsoft.com/office/officeart/2005/8/layout/default"/>
    <dgm:cxn modelId="{AD0C3B5F-5EAF-4D6C-A570-A82081C882AD}" srcId="{AE4BA2EA-454B-4848-8748-B47706BA89B6}" destId="{E552C25E-0CDB-47BC-A329-3490B205A536}" srcOrd="2" destOrd="0" parTransId="{27D99C99-3E2E-49C9-A742-2030A04A3847}" sibTransId="{3F029DC9-5452-47B9-9553-5E07099B05FA}"/>
    <dgm:cxn modelId="{4B72B46E-DE60-4FCF-B2F4-A293CED01316}" srcId="{AE4BA2EA-454B-4848-8748-B47706BA89B6}" destId="{4A90821D-B42C-4D21-BE5D-51E976B29D32}" srcOrd="0" destOrd="0" parTransId="{91E5127F-A45C-4DBE-9942-E07957164F70}" sibTransId="{29ED7242-885A-4B5F-A739-5F9B54A76A92}"/>
    <dgm:cxn modelId="{289D567B-58E6-4CD5-8536-37FE11CAC091}" type="presParOf" srcId="{E95A5CE1-390F-4B57-BF31-9BE8A193A395}" destId="{5983D5C1-60D2-46B1-85FE-72635B79FECD}" srcOrd="0" destOrd="0" presId="urn:microsoft.com/office/officeart/2005/8/layout/default"/>
    <dgm:cxn modelId="{A59B376B-9324-4BAC-83CC-93086AB0C058}" type="presParOf" srcId="{E95A5CE1-390F-4B57-BF31-9BE8A193A395}" destId="{711A7031-E31A-44A2-82EB-92C9D1A83766}" srcOrd="1" destOrd="0" presId="urn:microsoft.com/office/officeart/2005/8/layout/default"/>
    <dgm:cxn modelId="{88F7DB4F-5D4B-4DA7-BA80-FEA6470CF080}" type="presParOf" srcId="{E95A5CE1-390F-4B57-BF31-9BE8A193A395}" destId="{475F9A6B-15C4-49AD-A33F-DD84C8B9A2A2}" srcOrd="2" destOrd="0" presId="urn:microsoft.com/office/officeart/2005/8/layout/default"/>
    <dgm:cxn modelId="{D4A2630C-BC2D-4C3A-BE79-3EA90786F602}" type="presParOf" srcId="{E95A5CE1-390F-4B57-BF31-9BE8A193A395}" destId="{E3A3F2AA-864F-4D90-BD95-2FA0BF57A69A}" srcOrd="3" destOrd="0" presId="urn:microsoft.com/office/officeart/2005/8/layout/default"/>
    <dgm:cxn modelId="{09DAF105-6292-4CEE-8C3A-A43BD833E313}" type="presParOf" srcId="{E95A5CE1-390F-4B57-BF31-9BE8A193A395}" destId="{6FFE5BFC-6767-4EE1-874D-59D0B132DD2C}" srcOrd="4" destOrd="0" presId="urn:microsoft.com/office/officeart/2005/8/layout/default"/>
    <dgm:cxn modelId="{50DEB933-8C64-4156-B98E-B904F390FC06}" type="presParOf" srcId="{E95A5CE1-390F-4B57-BF31-9BE8A193A395}" destId="{5254D0A6-BC01-431A-9DF1-5405D0393C7A}" srcOrd="5" destOrd="0" presId="urn:microsoft.com/office/officeart/2005/8/layout/default"/>
    <dgm:cxn modelId="{B7B4F8D6-6B8B-4A97-A4A0-A3F739F4E194}" type="presParOf" srcId="{E95A5CE1-390F-4B57-BF31-9BE8A193A395}" destId="{5118A7B8-DBA5-4CB9-B4DA-61000825DD1C}" srcOrd="6" destOrd="0" presId="urn:microsoft.com/office/officeart/2005/8/layout/default"/>
  </dgm:cxnLst>
  <dgm:bg/>
  <dgm:whole/>
</dgm:dataModel>
</file>

<file path=ppt/diagrams/data2.xml><?xml version="1.0" encoding="utf-8"?>
<dgm:dataModel xmlns:dgm="http://schemas.openxmlformats.org/drawingml/2006/diagram" xmlns:a="http://schemas.openxmlformats.org/drawingml/2006/main">
  <dgm:ptLst>
    <dgm:pt modelId="{CBFE6C0F-8BD8-4ADB-B05F-D9B83B46DFA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E3886051-6448-4907-8CC4-7220ED07F0E0}">
      <dgm:prSet phldrT="[Текст]"/>
      <dgm:spPr/>
      <dgm:t>
        <a:bodyPr/>
        <a:lstStyle/>
        <a:p>
          <a:r>
            <a:rPr lang="ru-RU" dirty="0" smtClean="0">
              <a:solidFill>
                <a:schemeClr val="tx1"/>
              </a:solidFill>
            </a:rPr>
            <a:t>Воспитательно-образовательное  значение   игры</a:t>
          </a:r>
          <a:endParaRPr lang="ru-RU" dirty="0">
            <a:solidFill>
              <a:schemeClr val="tx1"/>
            </a:solidFill>
          </a:endParaRPr>
        </a:p>
      </dgm:t>
    </dgm:pt>
    <dgm:pt modelId="{70060C11-7361-4EE7-AE65-8AC191682B0A}" type="parTrans" cxnId="{B240B7AE-7114-4326-B9C7-3C1476AACB4F}">
      <dgm:prSet/>
      <dgm:spPr/>
      <dgm:t>
        <a:bodyPr/>
        <a:lstStyle/>
        <a:p>
          <a:endParaRPr lang="ru-RU"/>
        </a:p>
      </dgm:t>
    </dgm:pt>
    <dgm:pt modelId="{B6BD8739-0967-4BEC-8EA8-C1925CD6761E}" type="sibTrans" cxnId="{B240B7AE-7114-4326-B9C7-3C1476AACB4F}">
      <dgm:prSet/>
      <dgm:spPr/>
      <dgm:t>
        <a:bodyPr/>
        <a:lstStyle/>
        <a:p>
          <a:endParaRPr lang="ru-RU"/>
        </a:p>
      </dgm:t>
    </dgm:pt>
    <dgm:pt modelId="{6F641FA1-0E2F-4F8C-81D0-8D075B2817DC}">
      <dgm:prSet phldrT="[Текст]"/>
      <dgm:spPr/>
      <dgm:t>
        <a:bodyPr/>
        <a:lstStyle/>
        <a:p>
          <a:r>
            <a:rPr lang="ru-RU" dirty="0" smtClean="0">
              <a:solidFill>
                <a:schemeClr val="tx1"/>
              </a:solidFill>
            </a:rPr>
            <a:t>Степень  усвоения  детьми   содержания   и  правил</a:t>
          </a:r>
          <a:endParaRPr lang="ru-RU" dirty="0">
            <a:solidFill>
              <a:schemeClr val="tx1"/>
            </a:solidFill>
          </a:endParaRPr>
        </a:p>
      </dgm:t>
    </dgm:pt>
    <dgm:pt modelId="{EB2D678F-21F3-4477-9B30-C0B06AC2B411}" type="parTrans" cxnId="{67C0786A-F7CF-4BD9-854B-8151692AA764}">
      <dgm:prSet/>
      <dgm:spPr/>
      <dgm:t>
        <a:bodyPr/>
        <a:lstStyle/>
        <a:p>
          <a:endParaRPr lang="ru-RU"/>
        </a:p>
      </dgm:t>
    </dgm:pt>
    <dgm:pt modelId="{E8DE54DB-AA30-4572-95F6-959C1A016EEB}" type="sibTrans" cxnId="{67C0786A-F7CF-4BD9-854B-8151692AA764}">
      <dgm:prSet/>
      <dgm:spPr/>
      <dgm:t>
        <a:bodyPr/>
        <a:lstStyle/>
        <a:p>
          <a:endParaRPr lang="ru-RU"/>
        </a:p>
      </dgm:t>
    </dgm:pt>
    <dgm:pt modelId="{A9D98799-9A75-476C-8F68-8F4B0CB1FA89}">
      <dgm:prSet phldrT="[Текст]"/>
      <dgm:spPr/>
      <dgm:t>
        <a:bodyPr/>
        <a:lstStyle/>
        <a:p>
          <a:r>
            <a:rPr lang="ru-RU" dirty="0" smtClean="0">
              <a:solidFill>
                <a:schemeClr val="tx1"/>
              </a:solidFill>
            </a:rPr>
            <a:t>Оценка  приемов   ознакомления  с  игрой  и  руководство  ее  ходом</a:t>
          </a:r>
          <a:endParaRPr lang="ru-RU" dirty="0">
            <a:solidFill>
              <a:schemeClr val="tx1"/>
            </a:solidFill>
          </a:endParaRPr>
        </a:p>
      </dgm:t>
    </dgm:pt>
    <dgm:pt modelId="{8F20161D-ADBE-4E34-9699-D550A0F834C0}" type="parTrans" cxnId="{C4C52E9D-E237-4F1E-B213-20BEBB22D82D}">
      <dgm:prSet/>
      <dgm:spPr/>
      <dgm:t>
        <a:bodyPr/>
        <a:lstStyle/>
        <a:p>
          <a:endParaRPr lang="ru-RU"/>
        </a:p>
      </dgm:t>
    </dgm:pt>
    <dgm:pt modelId="{03F98E4A-2890-477A-9FE3-BED0BAAB70D4}" type="sibTrans" cxnId="{C4C52E9D-E237-4F1E-B213-20BEBB22D82D}">
      <dgm:prSet/>
      <dgm:spPr/>
      <dgm:t>
        <a:bodyPr/>
        <a:lstStyle/>
        <a:p>
          <a:endParaRPr lang="ru-RU"/>
        </a:p>
      </dgm:t>
    </dgm:pt>
    <dgm:pt modelId="{3B52AA9C-2A8D-4548-A437-7C7B77672F3D}" type="pres">
      <dgm:prSet presAssocID="{CBFE6C0F-8BD8-4ADB-B05F-D9B83B46DFAB}" presName="outerComposite" presStyleCnt="0">
        <dgm:presLayoutVars>
          <dgm:chMax val="5"/>
          <dgm:dir/>
          <dgm:resizeHandles val="exact"/>
        </dgm:presLayoutVars>
      </dgm:prSet>
      <dgm:spPr/>
      <dgm:t>
        <a:bodyPr/>
        <a:lstStyle/>
        <a:p>
          <a:endParaRPr lang="ru-RU"/>
        </a:p>
      </dgm:t>
    </dgm:pt>
    <dgm:pt modelId="{29086B42-DD79-49B7-8CA6-E2DC5FBC7F63}" type="pres">
      <dgm:prSet presAssocID="{CBFE6C0F-8BD8-4ADB-B05F-D9B83B46DFAB}" presName="dummyMaxCanvas" presStyleCnt="0">
        <dgm:presLayoutVars/>
      </dgm:prSet>
      <dgm:spPr/>
    </dgm:pt>
    <dgm:pt modelId="{E85B63DE-FF16-47BF-BD16-F774CE867938}" type="pres">
      <dgm:prSet presAssocID="{CBFE6C0F-8BD8-4ADB-B05F-D9B83B46DFAB}" presName="ThreeNodes_1" presStyleLbl="node1" presStyleIdx="0" presStyleCnt="3" custLinFactNeighborX="1757" custLinFactNeighborY="8448">
        <dgm:presLayoutVars>
          <dgm:bulletEnabled val="1"/>
        </dgm:presLayoutVars>
      </dgm:prSet>
      <dgm:spPr/>
      <dgm:t>
        <a:bodyPr/>
        <a:lstStyle/>
        <a:p>
          <a:endParaRPr lang="ru-RU"/>
        </a:p>
      </dgm:t>
    </dgm:pt>
    <dgm:pt modelId="{E9CE773C-BBF1-42D6-91B4-E27408DA0D77}" type="pres">
      <dgm:prSet presAssocID="{CBFE6C0F-8BD8-4ADB-B05F-D9B83B46DFAB}" presName="ThreeNodes_2" presStyleLbl="node1" presStyleIdx="1" presStyleCnt="3">
        <dgm:presLayoutVars>
          <dgm:bulletEnabled val="1"/>
        </dgm:presLayoutVars>
      </dgm:prSet>
      <dgm:spPr/>
      <dgm:t>
        <a:bodyPr/>
        <a:lstStyle/>
        <a:p>
          <a:endParaRPr lang="ru-RU"/>
        </a:p>
      </dgm:t>
    </dgm:pt>
    <dgm:pt modelId="{6432A7FD-EEAE-4059-B58B-6B867F7C90B8}" type="pres">
      <dgm:prSet presAssocID="{CBFE6C0F-8BD8-4ADB-B05F-D9B83B46DFAB}" presName="ThreeNodes_3" presStyleLbl="node1" presStyleIdx="2" presStyleCnt="3">
        <dgm:presLayoutVars>
          <dgm:bulletEnabled val="1"/>
        </dgm:presLayoutVars>
      </dgm:prSet>
      <dgm:spPr/>
      <dgm:t>
        <a:bodyPr/>
        <a:lstStyle/>
        <a:p>
          <a:endParaRPr lang="ru-RU"/>
        </a:p>
      </dgm:t>
    </dgm:pt>
    <dgm:pt modelId="{308BF183-850D-4935-90C5-67AADB4EF4EC}" type="pres">
      <dgm:prSet presAssocID="{CBFE6C0F-8BD8-4ADB-B05F-D9B83B46DFAB}" presName="ThreeConn_1-2" presStyleLbl="fgAccFollowNode1" presStyleIdx="0" presStyleCnt="2">
        <dgm:presLayoutVars>
          <dgm:bulletEnabled val="1"/>
        </dgm:presLayoutVars>
      </dgm:prSet>
      <dgm:spPr/>
      <dgm:t>
        <a:bodyPr/>
        <a:lstStyle/>
        <a:p>
          <a:endParaRPr lang="ru-RU"/>
        </a:p>
      </dgm:t>
    </dgm:pt>
    <dgm:pt modelId="{73A2C89B-3C36-4D0B-8F33-D26DB7B4F6D8}" type="pres">
      <dgm:prSet presAssocID="{CBFE6C0F-8BD8-4ADB-B05F-D9B83B46DFAB}" presName="ThreeConn_2-3" presStyleLbl="fgAccFollowNode1" presStyleIdx="1" presStyleCnt="2">
        <dgm:presLayoutVars>
          <dgm:bulletEnabled val="1"/>
        </dgm:presLayoutVars>
      </dgm:prSet>
      <dgm:spPr/>
      <dgm:t>
        <a:bodyPr/>
        <a:lstStyle/>
        <a:p>
          <a:endParaRPr lang="ru-RU"/>
        </a:p>
      </dgm:t>
    </dgm:pt>
    <dgm:pt modelId="{F769FC27-CA59-4D93-B514-6FC9ADB5A232}" type="pres">
      <dgm:prSet presAssocID="{CBFE6C0F-8BD8-4ADB-B05F-D9B83B46DFAB}" presName="ThreeNodes_1_text" presStyleLbl="node1" presStyleIdx="2" presStyleCnt="3">
        <dgm:presLayoutVars>
          <dgm:bulletEnabled val="1"/>
        </dgm:presLayoutVars>
      </dgm:prSet>
      <dgm:spPr/>
      <dgm:t>
        <a:bodyPr/>
        <a:lstStyle/>
        <a:p>
          <a:endParaRPr lang="ru-RU"/>
        </a:p>
      </dgm:t>
    </dgm:pt>
    <dgm:pt modelId="{EB0FCDA2-56B6-4CF6-BE5D-7BB96806CC07}" type="pres">
      <dgm:prSet presAssocID="{CBFE6C0F-8BD8-4ADB-B05F-D9B83B46DFAB}" presName="ThreeNodes_2_text" presStyleLbl="node1" presStyleIdx="2" presStyleCnt="3">
        <dgm:presLayoutVars>
          <dgm:bulletEnabled val="1"/>
        </dgm:presLayoutVars>
      </dgm:prSet>
      <dgm:spPr/>
      <dgm:t>
        <a:bodyPr/>
        <a:lstStyle/>
        <a:p>
          <a:endParaRPr lang="ru-RU"/>
        </a:p>
      </dgm:t>
    </dgm:pt>
    <dgm:pt modelId="{E705C87A-6C86-4C4C-B4F5-334677F35340}" type="pres">
      <dgm:prSet presAssocID="{CBFE6C0F-8BD8-4ADB-B05F-D9B83B46DFAB}" presName="ThreeNodes_3_text" presStyleLbl="node1" presStyleIdx="2" presStyleCnt="3">
        <dgm:presLayoutVars>
          <dgm:bulletEnabled val="1"/>
        </dgm:presLayoutVars>
      </dgm:prSet>
      <dgm:spPr/>
      <dgm:t>
        <a:bodyPr/>
        <a:lstStyle/>
        <a:p>
          <a:endParaRPr lang="ru-RU"/>
        </a:p>
      </dgm:t>
    </dgm:pt>
  </dgm:ptLst>
  <dgm:cxnLst>
    <dgm:cxn modelId="{C4C52E9D-E237-4F1E-B213-20BEBB22D82D}" srcId="{CBFE6C0F-8BD8-4ADB-B05F-D9B83B46DFAB}" destId="{A9D98799-9A75-476C-8F68-8F4B0CB1FA89}" srcOrd="2" destOrd="0" parTransId="{8F20161D-ADBE-4E34-9699-D550A0F834C0}" sibTransId="{03F98E4A-2890-477A-9FE3-BED0BAAB70D4}"/>
    <dgm:cxn modelId="{3BF4222A-52E0-41D3-9AE0-618E57483901}" type="presOf" srcId="{CBFE6C0F-8BD8-4ADB-B05F-D9B83B46DFAB}" destId="{3B52AA9C-2A8D-4548-A437-7C7B77672F3D}" srcOrd="0" destOrd="0" presId="urn:microsoft.com/office/officeart/2005/8/layout/vProcess5"/>
    <dgm:cxn modelId="{E5F3B119-8DB2-492E-89B9-B97DA7440C70}" type="presOf" srcId="{A9D98799-9A75-476C-8F68-8F4B0CB1FA89}" destId="{6432A7FD-EEAE-4059-B58B-6B867F7C90B8}" srcOrd="0" destOrd="0" presId="urn:microsoft.com/office/officeart/2005/8/layout/vProcess5"/>
    <dgm:cxn modelId="{67C0786A-F7CF-4BD9-854B-8151692AA764}" srcId="{CBFE6C0F-8BD8-4ADB-B05F-D9B83B46DFAB}" destId="{6F641FA1-0E2F-4F8C-81D0-8D075B2817DC}" srcOrd="1" destOrd="0" parTransId="{EB2D678F-21F3-4477-9B30-C0B06AC2B411}" sibTransId="{E8DE54DB-AA30-4572-95F6-959C1A016EEB}"/>
    <dgm:cxn modelId="{E66D4B70-1ABF-4772-BEF3-7D21A4BB19E1}" type="presOf" srcId="{E3886051-6448-4907-8CC4-7220ED07F0E0}" destId="{F769FC27-CA59-4D93-B514-6FC9ADB5A232}" srcOrd="1" destOrd="0" presId="urn:microsoft.com/office/officeart/2005/8/layout/vProcess5"/>
    <dgm:cxn modelId="{B240B7AE-7114-4326-B9C7-3C1476AACB4F}" srcId="{CBFE6C0F-8BD8-4ADB-B05F-D9B83B46DFAB}" destId="{E3886051-6448-4907-8CC4-7220ED07F0E0}" srcOrd="0" destOrd="0" parTransId="{70060C11-7361-4EE7-AE65-8AC191682B0A}" sibTransId="{B6BD8739-0967-4BEC-8EA8-C1925CD6761E}"/>
    <dgm:cxn modelId="{CB966141-1E1A-43ED-AD55-5DF09F58A493}" type="presOf" srcId="{A9D98799-9A75-476C-8F68-8F4B0CB1FA89}" destId="{E705C87A-6C86-4C4C-B4F5-334677F35340}" srcOrd="1" destOrd="0" presId="urn:microsoft.com/office/officeart/2005/8/layout/vProcess5"/>
    <dgm:cxn modelId="{A978911E-2243-43BC-94DD-E463EC564569}" type="presOf" srcId="{B6BD8739-0967-4BEC-8EA8-C1925CD6761E}" destId="{308BF183-850D-4935-90C5-67AADB4EF4EC}" srcOrd="0" destOrd="0" presId="urn:microsoft.com/office/officeart/2005/8/layout/vProcess5"/>
    <dgm:cxn modelId="{5CFE95E0-68FE-453E-806B-7A17267557CF}" type="presOf" srcId="{6F641FA1-0E2F-4F8C-81D0-8D075B2817DC}" destId="{EB0FCDA2-56B6-4CF6-BE5D-7BB96806CC07}" srcOrd="1" destOrd="0" presId="urn:microsoft.com/office/officeart/2005/8/layout/vProcess5"/>
    <dgm:cxn modelId="{64E13AC6-2BD8-4781-A660-66A0ACF23D6F}" type="presOf" srcId="{E3886051-6448-4907-8CC4-7220ED07F0E0}" destId="{E85B63DE-FF16-47BF-BD16-F774CE867938}" srcOrd="0" destOrd="0" presId="urn:microsoft.com/office/officeart/2005/8/layout/vProcess5"/>
    <dgm:cxn modelId="{137B6089-FA79-41C7-833A-079AEF052CE3}" type="presOf" srcId="{E8DE54DB-AA30-4572-95F6-959C1A016EEB}" destId="{73A2C89B-3C36-4D0B-8F33-D26DB7B4F6D8}" srcOrd="0" destOrd="0" presId="urn:microsoft.com/office/officeart/2005/8/layout/vProcess5"/>
    <dgm:cxn modelId="{F7F08BA0-4628-44BD-AEAC-AA37E10DF365}" type="presOf" srcId="{6F641FA1-0E2F-4F8C-81D0-8D075B2817DC}" destId="{E9CE773C-BBF1-42D6-91B4-E27408DA0D77}" srcOrd="0" destOrd="0" presId="urn:microsoft.com/office/officeart/2005/8/layout/vProcess5"/>
    <dgm:cxn modelId="{9317FFB4-2FC4-4C2C-A89F-B224BD15D2AA}" type="presParOf" srcId="{3B52AA9C-2A8D-4548-A437-7C7B77672F3D}" destId="{29086B42-DD79-49B7-8CA6-E2DC5FBC7F63}" srcOrd="0" destOrd="0" presId="urn:microsoft.com/office/officeart/2005/8/layout/vProcess5"/>
    <dgm:cxn modelId="{E3851AE2-4BFD-4C2F-93CF-2CD1755E35AC}" type="presParOf" srcId="{3B52AA9C-2A8D-4548-A437-7C7B77672F3D}" destId="{E85B63DE-FF16-47BF-BD16-F774CE867938}" srcOrd="1" destOrd="0" presId="urn:microsoft.com/office/officeart/2005/8/layout/vProcess5"/>
    <dgm:cxn modelId="{50D9FB50-4FB7-499B-ACCA-C49425F7EF09}" type="presParOf" srcId="{3B52AA9C-2A8D-4548-A437-7C7B77672F3D}" destId="{E9CE773C-BBF1-42D6-91B4-E27408DA0D77}" srcOrd="2" destOrd="0" presId="urn:microsoft.com/office/officeart/2005/8/layout/vProcess5"/>
    <dgm:cxn modelId="{D541BD71-B0BC-459C-A7C2-C9FEB16C7472}" type="presParOf" srcId="{3B52AA9C-2A8D-4548-A437-7C7B77672F3D}" destId="{6432A7FD-EEAE-4059-B58B-6B867F7C90B8}" srcOrd="3" destOrd="0" presId="urn:microsoft.com/office/officeart/2005/8/layout/vProcess5"/>
    <dgm:cxn modelId="{E0D363B1-3138-4411-B79E-873B2DE978CF}" type="presParOf" srcId="{3B52AA9C-2A8D-4548-A437-7C7B77672F3D}" destId="{308BF183-850D-4935-90C5-67AADB4EF4EC}" srcOrd="4" destOrd="0" presId="urn:microsoft.com/office/officeart/2005/8/layout/vProcess5"/>
    <dgm:cxn modelId="{B3C7B979-443D-4ED2-910C-8BC2471A24EE}" type="presParOf" srcId="{3B52AA9C-2A8D-4548-A437-7C7B77672F3D}" destId="{73A2C89B-3C36-4D0B-8F33-D26DB7B4F6D8}" srcOrd="5" destOrd="0" presId="urn:microsoft.com/office/officeart/2005/8/layout/vProcess5"/>
    <dgm:cxn modelId="{84453888-6849-479D-B337-4C583EB8D854}" type="presParOf" srcId="{3B52AA9C-2A8D-4548-A437-7C7B77672F3D}" destId="{F769FC27-CA59-4D93-B514-6FC9ADB5A232}" srcOrd="6" destOrd="0" presId="urn:microsoft.com/office/officeart/2005/8/layout/vProcess5"/>
    <dgm:cxn modelId="{87A1A81E-9343-4D64-8B96-F10B61B49936}" type="presParOf" srcId="{3B52AA9C-2A8D-4548-A437-7C7B77672F3D}" destId="{EB0FCDA2-56B6-4CF6-BE5D-7BB96806CC07}" srcOrd="7" destOrd="0" presId="urn:microsoft.com/office/officeart/2005/8/layout/vProcess5"/>
    <dgm:cxn modelId="{97B69614-C0ED-4EA4-AE9B-155EEEDE13A8}" type="presParOf" srcId="{3B52AA9C-2A8D-4548-A437-7C7B77672F3D}" destId="{E705C87A-6C86-4C4C-B4F5-334677F35340}" srcOrd="8" destOrd="0" presId="urn:microsoft.com/office/officeart/2005/8/layout/vProcess5"/>
  </dgm:cxnLst>
  <dgm:bg/>
  <dgm:whole/>
</dgm:dataModel>
</file>

<file path=ppt/diagrams/data3.xml><?xml version="1.0" encoding="utf-8"?>
<dgm:dataModel xmlns:dgm="http://schemas.openxmlformats.org/drawingml/2006/diagram" xmlns:a="http://schemas.openxmlformats.org/drawingml/2006/main">
  <dgm:ptLst>
    <dgm:pt modelId="{74B4FC2B-3EC2-48AF-B62B-A6084DA901E2}"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ru-RU"/>
        </a:p>
      </dgm:t>
    </dgm:pt>
    <dgm:pt modelId="{0FD4A06D-2D80-4BFA-AE1F-F2A779E34059}">
      <dgm:prSet phldrT="[Текст]"/>
      <dgm:spPr>
        <a:ln>
          <a:solidFill>
            <a:schemeClr val="tx1"/>
          </a:solidFill>
        </a:ln>
      </dgm:spPr>
      <dgm:t>
        <a:bodyPr/>
        <a:lstStyle/>
        <a:p>
          <a:r>
            <a:rPr lang="ru-RU" b="1" dirty="0" smtClean="0">
              <a:solidFill>
                <a:schemeClr val="tx1"/>
              </a:solidFill>
            </a:rPr>
            <a:t>Дидактическая   игра   направлена  на  развитие</a:t>
          </a:r>
          <a:endParaRPr lang="ru-RU" b="1" dirty="0">
            <a:solidFill>
              <a:schemeClr val="tx1"/>
            </a:solidFill>
          </a:endParaRPr>
        </a:p>
      </dgm:t>
    </dgm:pt>
    <dgm:pt modelId="{88880F7B-A772-4722-A425-48398712071C}" type="parTrans" cxnId="{8358D4E8-3D9F-438E-8E84-E4B28AA2461B}">
      <dgm:prSet/>
      <dgm:spPr/>
      <dgm:t>
        <a:bodyPr/>
        <a:lstStyle/>
        <a:p>
          <a:endParaRPr lang="ru-RU"/>
        </a:p>
      </dgm:t>
    </dgm:pt>
    <dgm:pt modelId="{D68E7764-91D1-407C-AE9A-786501D5A32A}" type="sibTrans" cxnId="{8358D4E8-3D9F-438E-8E84-E4B28AA2461B}">
      <dgm:prSet/>
      <dgm:spPr/>
      <dgm:t>
        <a:bodyPr/>
        <a:lstStyle/>
        <a:p>
          <a:endParaRPr lang="ru-RU"/>
        </a:p>
      </dgm:t>
    </dgm:pt>
    <dgm:pt modelId="{DEC80DE1-7CE5-434E-B41E-706599BC7249}">
      <dgm:prSet phldrT="[Текст]" custT="1"/>
      <dgm:spPr>
        <a:solidFill>
          <a:srgbClr val="8727A1"/>
        </a:solidFill>
      </dgm:spPr>
      <dgm:t>
        <a:bodyPr/>
        <a:lstStyle/>
        <a:p>
          <a:pPr algn="l"/>
          <a:r>
            <a:rPr lang="ru-RU" sz="1400" b="1" dirty="0" smtClean="0">
              <a:solidFill>
                <a:schemeClr val="tx1"/>
              </a:solidFill>
            </a:rPr>
            <a:t>Восприятие</a:t>
          </a:r>
        </a:p>
        <a:p>
          <a:pPr algn="l"/>
          <a:endParaRPr lang="ru-RU" sz="1400" dirty="0" smtClean="0"/>
        </a:p>
        <a:p>
          <a:pPr algn="l"/>
          <a:endParaRPr lang="ru-RU" sz="1400" dirty="0" smtClean="0"/>
        </a:p>
        <a:p>
          <a:pPr algn="l"/>
          <a:endParaRPr lang="ru-RU" sz="1400" dirty="0" smtClean="0"/>
        </a:p>
        <a:p>
          <a:pPr algn="l"/>
          <a:r>
            <a:rPr lang="ru-RU" sz="1400" dirty="0" smtClean="0"/>
            <a:t>  </a:t>
          </a:r>
          <a:r>
            <a:rPr lang="ru-RU" sz="1400" dirty="0" smtClean="0">
              <a:solidFill>
                <a:schemeClr val="tx1"/>
              </a:solidFill>
            </a:rPr>
            <a:t>(формирует  у   ребенка – умение  анализировать   предметы  по  таким   признакам, как  цвет, форма, величина)</a:t>
          </a:r>
          <a:endParaRPr lang="ru-RU" sz="1400" dirty="0">
            <a:solidFill>
              <a:schemeClr val="tx1"/>
            </a:solidFill>
          </a:endParaRPr>
        </a:p>
      </dgm:t>
    </dgm:pt>
    <dgm:pt modelId="{024E64F4-1FBD-4E13-94C5-D89ED1D62FEE}" type="parTrans" cxnId="{6B66A6F0-2FCB-4510-A9CF-CE40247D573B}">
      <dgm:prSet/>
      <dgm:spPr/>
      <dgm:t>
        <a:bodyPr/>
        <a:lstStyle/>
        <a:p>
          <a:endParaRPr lang="ru-RU"/>
        </a:p>
      </dgm:t>
    </dgm:pt>
    <dgm:pt modelId="{5439D86A-FC84-42D5-835E-52A82269D214}" type="sibTrans" cxnId="{6B66A6F0-2FCB-4510-A9CF-CE40247D573B}">
      <dgm:prSet/>
      <dgm:spPr/>
      <dgm:t>
        <a:bodyPr/>
        <a:lstStyle/>
        <a:p>
          <a:endParaRPr lang="ru-RU"/>
        </a:p>
      </dgm:t>
    </dgm:pt>
    <dgm:pt modelId="{82D07A90-6A4F-496D-AFB5-A9404B02067C}">
      <dgm:prSet phldrT="[Текст]" custT="1"/>
      <dgm:spPr>
        <a:solidFill>
          <a:srgbClr val="8727A1"/>
        </a:solidFill>
      </dgm:spPr>
      <dgm:t>
        <a:bodyPr/>
        <a:lstStyle/>
        <a:p>
          <a:pPr algn="l"/>
          <a:r>
            <a:rPr lang="ru-RU" sz="1400" b="1" dirty="0" smtClean="0">
              <a:solidFill>
                <a:schemeClr val="tx1"/>
              </a:solidFill>
            </a:rPr>
            <a:t>Творческие  способности</a:t>
          </a:r>
        </a:p>
        <a:p>
          <a:pPr algn="l"/>
          <a:endParaRPr lang="ru-RU" sz="1400" dirty="0" smtClean="0"/>
        </a:p>
        <a:p>
          <a:pPr algn="l"/>
          <a:endParaRPr lang="ru-RU" sz="1400" dirty="0" smtClean="0"/>
        </a:p>
        <a:p>
          <a:pPr algn="l"/>
          <a:endParaRPr lang="ru-RU" sz="1400" dirty="0" smtClean="0"/>
        </a:p>
        <a:p>
          <a:pPr algn="l"/>
          <a:r>
            <a:rPr lang="ru-RU" sz="1400" dirty="0" smtClean="0">
              <a:solidFill>
                <a:schemeClr val="tx1"/>
              </a:solidFill>
            </a:rPr>
            <a:t>  (развитие   ребенка   подразумевает   развитие  воображения   и  гибкого, нестандартного  мышления)</a:t>
          </a:r>
          <a:endParaRPr lang="ru-RU" sz="1400" dirty="0">
            <a:solidFill>
              <a:schemeClr val="tx1"/>
            </a:solidFill>
          </a:endParaRPr>
        </a:p>
      </dgm:t>
    </dgm:pt>
    <dgm:pt modelId="{64C8DDA3-FE09-4751-B460-4610E1A14C9E}" type="parTrans" cxnId="{A1D0CF5B-850F-46B6-9470-3DCB68BBD600}">
      <dgm:prSet/>
      <dgm:spPr/>
      <dgm:t>
        <a:bodyPr/>
        <a:lstStyle/>
        <a:p>
          <a:endParaRPr lang="ru-RU"/>
        </a:p>
      </dgm:t>
    </dgm:pt>
    <dgm:pt modelId="{9430F381-160C-41DF-A322-AD39A4E6B7EE}" type="sibTrans" cxnId="{A1D0CF5B-850F-46B6-9470-3DCB68BBD600}">
      <dgm:prSet/>
      <dgm:spPr/>
      <dgm:t>
        <a:bodyPr/>
        <a:lstStyle/>
        <a:p>
          <a:endParaRPr lang="ru-RU"/>
        </a:p>
      </dgm:t>
    </dgm:pt>
    <dgm:pt modelId="{9E1E8FDB-FC54-41B7-B986-7FDAABBBD5D6}">
      <dgm:prSet phldrT="[Текст]" custT="1"/>
      <dgm:spPr>
        <a:solidFill>
          <a:srgbClr val="8727A1"/>
        </a:solidFill>
      </dgm:spPr>
      <dgm:t>
        <a:bodyPr/>
        <a:lstStyle/>
        <a:p>
          <a:pPr algn="l"/>
          <a:r>
            <a:rPr lang="ru-RU" sz="1400" b="1" dirty="0" smtClean="0">
              <a:solidFill>
                <a:schemeClr val="tx1"/>
              </a:solidFill>
            </a:rPr>
            <a:t>Внимание</a:t>
          </a:r>
          <a:r>
            <a:rPr lang="ru-RU" sz="1400" dirty="0" smtClean="0">
              <a:solidFill>
                <a:schemeClr val="tx1"/>
              </a:solidFill>
            </a:rPr>
            <a:t> </a:t>
          </a:r>
        </a:p>
        <a:p>
          <a:pPr algn="l"/>
          <a:r>
            <a:rPr lang="ru-RU" sz="1400" dirty="0" smtClean="0"/>
            <a:t> </a:t>
          </a:r>
        </a:p>
        <a:p>
          <a:pPr algn="l"/>
          <a:endParaRPr lang="ru-RU" sz="1400" dirty="0" smtClean="0"/>
        </a:p>
        <a:p>
          <a:pPr algn="l"/>
          <a:endParaRPr lang="ru-RU" sz="1400" dirty="0" smtClean="0"/>
        </a:p>
        <a:p>
          <a:pPr algn="l"/>
          <a:endParaRPr lang="ru-RU" sz="1400" dirty="0" smtClean="0"/>
        </a:p>
        <a:p>
          <a:pPr algn="l"/>
          <a:r>
            <a:rPr lang="ru-RU" sz="1400" dirty="0" smtClean="0">
              <a:solidFill>
                <a:schemeClr val="tx1"/>
              </a:solidFill>
            </a:rPr>
            <a:t>(формирует   у  ребенка  умение   сосредотачиваться   на  определенных  сторонах   и явлениях   действительности</a:t>
          </a:r>
          <a:r>
            <a:rPr lang="ru-RU" sz="800" dirty="0" smtClean="0">
              <a:solidFill>
                <a:schemeClr val="tx1"/>
              </a:solidFill>
            </a:rPr>
            <a:t>)</a:t>
          </a:r>
          <a:endParaRPr lang="ru-RU" sz="800" dirty="0">
            <a:solidFill>
              <a:schemeClr val="tx1"/>
            </a:solidFill>
          </a:endParaRPr>
        </a:p>
      </dgm:t>
    </dgm:pt>
    <dgm:pt modelId="{1E5F6D87-5ED4-4F42-8D52-1193BC3FFF85}" type="parTrans" cxnId="{CAA3FBB5-A004-49DB-B4F3-67FA4D228AC2}">
      <dgm:prSet/>
      <dgm:spPr/>
      <dgm:t>
        <a:bodyPr/>
        <a:lstStyle/>
        <a:p>
          <a:endParaRPr lang="ru-RU"/>
        </a:p>
      </dgm:t>
    </dgm:pt>
    <dgm:pt modelId="{A3376B69-21B1-4BA2-8F39-CA1F173EEB9C}" type="sibTrans" cxnId="{CAA3FBB5-A004-49DB-B4F3-67FA4D228AC2}">
      <dgm:prSet/>
      <dgm:spPr/>
      <dgm:t>
        <a:bodyPr/>
        <a:lstStyle/>
        <a:p>
          <a:endParaRPr lang="ru-RU"/>
        </a:p>
      </dgm:t>
    </dgm:pt>
    <dgm:pt modelId="{9F13FF38-EF36-48E1-8239-7766F5E788E6}">
      <dgm:prSet custT="1"/>
      <dgm:spPr>
        <a:solidFill>
          <a:srgbClr val="8727A1"/>
        </a:solidFill>
      </dgm:spPr>
      <dgm:t>
        <a:bodyPr/>
        <a:lstStyle/>
        <a:p>
          <a:pPr algn="l"/>
          <a:r>
            <a:rPr lang="ru-RU" sz="1600" b="1" dirty="0" smtClean="0">
              <a:solidFill>
                <a:schemeClr val="tx1"/>
              </a:solidFill>
            </a:rPr>
            <a:t>Память</a:t>
          </a:r>
          <a:r>
            <a:rPr lang="ru-RU" sz="1600" dirty="0" smtClean="0">
              <a:solidFill>
                <a:schemeClr val="tx1"/>
              </a:solidFill>
            </a:rPr>
            <a:t> </a:t>
          </a:r>
        </a:p>
        <a:p>
          <a:pPr algn="l"/>
          <a:endParaRPr lang="ru-RU" sz="1600" dirty="0" smtClean="0"/>
        </a:p>
        <a:p>
          <a:pPr algn="l"/>
          <a:endParaRPr lang="ru-RU" sz="1600" dirty="0" smtClean="0"/>
        </a:p>
        <a:p>
          <a:pPr algn="l"/>
          <a:endParaRPr lang="ru-RU" sz="1600" dirty="0" smtClean="0"/>
        </a:p>
        <a:p>
          <a:pPr algn="l"/>
          <a:endParaRPr lang="ru-RU" sz="1600" dirty="0" smtClean="0"/>
        </a:p>
        <a:p>
          <a:pPr algn="l"/>
          <a:r>
            <a:rPr lang="ru-RU" sz="1600" dirty="0" smtClean="0">
              <a:solidFill>
                <a:schemeClr val="tx1"/>
              </a:solidFill>
            </a:rPr>
            <a:t>(которая   так  же, как  и  внимание, постепенно  становится   произвольной</a:t>
          </a:r>
          <a:r>
            <a:rPr lang="ru-RU" sz="1100" dirty="0" smtClean="0">
              <a:solidFill>
                <a:schemeClr val="tx1"/>
              </a:solidFill>
            </a:rPr>
            <a:t>)</a:t>
          </a:r>
          <a:endParaRPr lang="ru-RU" sz="1100" dirty="0">
            <a:solidFill>
              <a:schemeClr val="tx1"/>
            </a:solidFill>
          </a:endParaRPr>
        </a:p>
      </dgm:t>
    </dgm:pt>
    <dgm:pt modelId="{4AD884DC-C71F-4DA7-9390-C865FA179557}" type="parTrans" cxnId="{5A04AA0D-5983-4B31-BEBC-4664C7A186FC}">
      <dgm:prSet/>
      <dgm:spPr/>
      <dgm:t>
        <a:bodyPr/>
        <a:lstStyle/>
        <a:p>
          <a:endParaRPr lang="ru-RU"/>
        </a:p>
      </dgm:t>
    </dgm:pt>
    <dgm:pt modelId="{5669582A-3203-418A-9448-A27CFBD69D11}" type="sibTrans" cxnId="{5A04AA0D-5983-4B31-BEBC-4664C7A186FC}">
      <dgm:prSet/>
      <dgm:spPr/>
      <dgm:t>
        <a:bodyPr/>
        <a:lstStyle/>
        <a:p>
          <a:endParaRPr lang="ru-RU"/>
        </a:p>
      </dgm:t>
    </dgm:pt>
    <dgm:pt modelId="{1173D5F3-09A5-418F-8AB1-B35F8413A6AB}">
      <dgm:prSet custT="1"/>
      <dgm:spPr>
        <a:solidFill>
          <a:srgbClr val="8727A1"/>
        </a:solidFill>
      </dgm:spPr>
      <dgm:t>
        <a:bodyPr/>
        <a:lstStyle/>
        <a:p>
          <a:pPr algn="l"/>
          <a:r>
            <a:rPr lang="ru-RU" sz="1400" b="1" dirty="0" smtClean="0">
              <a:solidFill>
                <a:schemeClr val="tx1"/>
              </a:solidFill>
            </a:rPr>
            <a:t>Мышление</a:t>
          </a:r>
          <a:r>
            <a:rPr lang="ru-RU" sz="1400" b="1" dirty="0" smtClean="0"/>
            <a:t> </a:t>
          </a:r>
        </a:p>
        <a:p>
          <a:pPr algn="l"/>
          <a:endParaRPr lang="ru-RU" sz="1400" dirty="0" smtClean="0"/>
        </a:p>
        <a:p>
          <a:pPr algn="l"/>
          <a:r>
            <a:rPr lang="ru-RU" sz="1400" dirty="0" smtClean="0">
              <a:solidFill>
                <a:schemeClr val="tx1"/>
              </a:solidFill>
            </a:rPr>
            <a:t>(развитие  ребенка   происходит  при  условии   овладения   им  тремя   основными   формами   мышления: наглядно-действенным, наглядно-образным  и  логическим)</a:t>
          </a:r>
          <a:endParaRPr lang="ru-RU" sz="1400" dirty="0">
            <a:solidFill>
              <a:schemeClr val="tx1"/>
            </a:solidFill>
          </a:endParaRPr>
        </a:p>
      </dgm:t>
    </dgm:pt>
    <dgm:pt modelId="{815B3C17-CD7D-4644-8927-26943FA14D84}" type="parTrans" cxnId="{59C1E06E-9002-4DA2-B538-94F4B158F1B8}">
      <dgm:prSet/>
      <dgm:spPr/>
      <dgm:t>
        <a:bodyPr/>
        <a:lstStyle/>
        <a:p>
          <a:endParaRPr lang="ru-RU"/>
        </a:p>
      </dgm:t>
    </dgm:pt>
    <dgm:pt modelId="{E6A372EB-580E-4686-A9C4-3B0A38B1888D}" type="sibTrans" cxnId="{59C1E06E-9002-4DA2-B538-94F4B158F1B8}">
      <dgm:prSet/>
      <dgm:spPr/>
      <dgm:t>
        <a:bodyPr/>
        <a:lstStyle/>
        <a:p>
          <a:endParaRPr lang="ru-RU"/>
        </a:p>
      </dgm:t>
    </dgm:pt>
    <dgm:pt modelId="{E65FB867-C2C2-49E9-837C-C5656B224BC4}">
      <dgm:prSet custT="1"/>
      <dgm:spPr>
        <a:solidFill>
          <a:srgbClr val="8727A1"/>
        </a:solidFill>
      </dgm:spPr>
      <dgm:t>
        <a:bodyPr/>
        <a:lstStyle/>
        <a:p>
          <a:pPr algn="l"/>
          <a:r>
            <a:rPr lang="ru-RU" sz="1200" b="1" dirty="0" smtClean="0">
              <a:solidFill>
                <a:schemeClr val="tx1"/>
              </a:solidFill>
            </a:rPr>
            <a:t>Подготовка   ребенка  к  школе  </a:t>
          </a:r>
        </a:p>
        <a:p>
          <a:pPr algn="l"/>
          <a:endParaRPr lang="ru-RU" sz="1200" dirty="0" smtClean="0"/>
        </a:p>
        <a:p>
          <a:pPr algn="l"/>
          <a:endParaRPr lang="ru-RU" sz="1200" dirty="0" smtClean="0"/>
        </a:p>
        <a:p>
          <a:pPr algn="l"/>
          <a:endParaRPr lang="ru-RU" sz="1200" dirty="0" smtClean="0"/>
        </a:p>
        <a:p>
          <a:pPr algn="l"/>
          <a:r>
            <a:rPr lang="ru-RU" sz="1200" dirty="0" smtClean="0">
              <a:solidFill>
                <a:schemeClr val="tx1"/>
              </a:solidFill>
            </a:rPr>
            <a:t>(развивают  у  малыша  элементарные   математические   представления, знакомят  его  звуковым  анализом   слова, готовят  руку   к  овладению   письмом)</a:t>
          </a:r>
          <a:endParaRPr lang="ru-RU" sz="1200" dirty="0">
            <a:solidFill>
              <a:schemeClr val="tx1"/>
            </a:solidFill>
          </a:endParaRPr>
        </a:p>
      </dgm:t>
    </dgm:pt>
    <dgm:pt modelId="{FCDCEF22-5B4C-452C-A66C-B7C753298D47}" type="parTrans" cxnId="{DCB369D9-1254-496C-98DD-A7C45C2119C7}">
      <dgm:prSet/>
      <dgm:spPr/>
      <dgm:t>
        <a:bodyPr/>
        <a:lstStyle/>
        <a:p>
          <a:endParaRPr lang="ru-RU"/>
        </a:p>
      </dgm:t>
    </dgm:pt>
    <dgm:pt modelId="{8EB570E4-40D6-41AA-8C29-AC297BD3FD92}" type="sibTrans" cxnId="{DCB369D9-1254-496C-98DD-A7C45C2119C7}">
      <dgm:prSet/>
      <dgm:spPr/>
      <dgm:t>
        <a:bodyPr/>
        <a:lstStyle/>
        <a:p>
          <a:endParaRPr lang="ru-RU"/>
        </a:p>
      </dgm:t>
    </dgm:pt>
    <dgm:pt modelId="{B82F988B-6A2D-499A-8E9C-B40FAC279876}" type="pres">
      <dgm:prSet presAssocID="{74B4FC2B-3EC2-48AF-B62B-A6084DA901E2}" presName="Name0" presStyleCnt="0">
        <dgm:presLayoutVars>
          <dgm:chPref val="1"/>
          <dgm:dir/>
          <dgm:animOne val="branch"/>
          <dgm:animLvl val="lvl"/>
          <dgm:resizeHandles/>
        </dgm:presLayoutVars>
      </dgm:prSet>
      <dgm:spPr/>
      <dgm:t>
        <a:bodyPr/>
        <a:lstStyle/>
        <a:p>
          <a:endParaRPr lang="ru-RU"/>
        </a:p>
      </dgm:t>
    </dgm:pt>
    <dgm:pt modelId="{B030B47D-0FBB-4B4C-8488-8D312E6EA8CE}" type="pres">
      <dgm:prSet presAssocID="{0FD4A06D-2D80-4BFA-AE1F-F2A779E34059}" presName="vertOne" presStyleCnt="0"/>
      <dgm:spPr/>
    </dgm:pt>
    <dgm:pt modelId="{1EF53218-16A7-4FFF-9EE2-B3E5FC299EBC}" type="pres">
      <dgm:prSet presAssocID="{0FD4A06D-2D80-4BFA-AE1F-F2A779E34059}" presName="txOne" presStyleLbl="node0" presStyleIdx="0" presStyleCnt="1" custScaleY="40403">
        <dgm:presLayoutVars>
          <dgm:chPref val="3"/>
        </dgm:presLayoutVars>
      </dgm:prSet>
      <dgm:spPr/>
      <dgm:t>
        <a:bodyPr/>
        <a:lstStyle/>
        <a:p>
          <a:endParaRPr lang="ru-RU"/>
        </a:p>
      </dgm:t>
    </dgm:pt>
    <dgm:pt modelId="{869AF952-0D15-41D4-BF98-097759A0A011}" type="pres">
      <dgm:prSet presAssocID="{0FD4A06D-2D80-4BFA-AE1F-F2A779E34059}" presName="parTransOne" presStyleCnt="0"/>
      <dgm:spPr/>
    </dgm:pt>
    <dgm:pt modelId="{1B93DC78-49CC-4D90-9719-5EE1BAF3F922}" type="pres">
      <dgm:prSet presAssocID="{0FD4A06D-2D80-4BFA-AE1F-F2A779E34059}" presName="horzOne" presStyleCnt="0"/>
      <dgm:spPr/>
    </dgm:pt>
    <dgm:pt modelId="{813962C7-B8FA-45AF-9771-92DECA914696}" type="pres">
      <dgm:prSet presAssocID="{DEC80DE1-7CE5-434E-B41E-706599BC7249}" presName="vertTwo" presStyleCnt="0"/>
      <dgm:spPr/>
    </dgm:pt>
    <dgm:pt modelId="{6E7B6A0E-2036-49DB-BD7B-E1440D957E67}" type="pres">
      <dgm:prSet presAssocID="{DEC80DE1-7CE5-434E-B41E-706599BC7249}" presName="txTwo" presStyleLbl="node2" presStyleIdx="0" presStyleCnt="6" custScaleX="113996">
        <dgm:presLayoutVars>
          <dgm:chPref val="3"/>
        </dgm:presLayoutVars>
      </dgm:prSet>
      <dgm:spPr/>
      <dgm:t>
        <a:bodyPr/>
        <a:lstStyle/>
        <a:p>
          <a:endParaRPr lang="ru-RU"/>
        </a:p>
      </dgm:t>
    </dgm:pt>
    <dgm:pt modelId="{A2FE1BA2-BBD8-4AD0-8561-B7872BFE353F}" type="pres">
      <dgm:prSet presAssocID="{DEC80DE1-7CE5-434E-B41E-706599BC7249}" presName="horzTwo" presStyleCnt="0"/>
      <dgm:spPr/>
    </dgm:pt>
    <dgm:pt modelId="{19990735-F8F3-4271-BCC6-E1878AD34B79}" type="pres">
      <dgm:prSet presAssocID="{5439D86A-FC84-42D5-835E-52A82269D214}" presName="sibSpaceTwo" presStyleCnt="0"/>
      <dgm:spPr/>
    </dgm:pt>
    <dgm:pt modelId="{93F53673-242A-4ECD-B67B-029546010E29}" type="pres">
      <dgm:prSet presAssocID="{82D07A90-6A4F-496D-AFB5-A9404B02067C}" presName="vertTwo" presStyleCnt="0"/>
      <dgm:spPr/>
    </dgm:pt>
    <dgm:pt modelId="{176CF11B-2F99-4C54-B0E6-78AB0F94A701}" type="pres">
      <dgm:prSet presAssocID="{82D07A90-6A4F-496D-AFB5-A9404B02067C}" presName="txTwo" presStyleLbl="node2" presStyleIdx="1" presStyleCnt="6" custScaleX="125221" custLinFactNeighborX="-1741" custLinFactNeighborY="-353">
        <dgm:presLayoutVars>
          <dgm:chPref val="3"/>
        </dgm:presLayoutVars>
      </dgm:prSet>
      <dgm:spPr/>
      <dgm:t>
        <a:bodyPr/>
        <a:lstStyle/>
        <a:p>
          <a:endParaRPr lang="ru-RU"/>
        </a:p>
      </dgm:t>
    </dgm:pt>
    <dgm:pt modelId="{45DCAE1D-16DF-4736-9ED1-40D1CA41AE74}" type="pres">
      <dgm:prSet presAssocID="{82D07A90-6A4F-496D-AFB5-A9404B02067C}" presName="horzTwo" presStyleCnt="0"/>
      <dgm:spPr/>
    </dgm:pt>
    <dgm:pt modelId="{2BF350A3-A08E-4A24-B944-4917E422B273}" type="pres">
      <dgm:prSet presAssocID="{9430F381-160C-41DF-A322-AD39A4E6B7EE}" presName="sibSpaceTwo" presStyleCnt="0"/>
      <dgm:spPr/>
    </dgm:pt>
    <dgm:pt modelId="{EEE19B11-DBB2-42F7-96B7-090184A1229B}" type="pres">
      <dgm:prSet presAssocID="{9E1E8FDB-FC54-41B7-B986-7FDAABBBD5D6}" presName="vertTwo" presStyleCnt="0"/>
      <dgm:spPr/>
    </dgm:pt>
    <dgm:pt modelId="{57EFDA14-B4F0-492A-9245-FDE271E63C0F}" type="pres">
      <dgm:prSet presAssocID="{9E1E8FDB-FC54-41B7-B986-7FDAABBBD5D6}" presName="txTwo" presStyleLbl="node2" presStyleIdx="2" presStyleCnt="6" custScaleX="114618">
        <dgm:presLayoutVars>
          <dgm:chPref val="3"/>
        </dgm:presLayoutVars>
      </dgm:prSet>
      <dgm:spPr/>
      <dgm:t>
        <a:bodyPr/>
        <a:lstStyle/>
        <a:p>
          <a:endParaRPr lang="ru-RU"/>
        </a:p>
      </dgm:t>
    </dgm:pt>
    <dgm:pt modelId="{707D760D-7169-41AD-8BED-952E92438F57}" type="pres">
      <dgm:prSet presAssocID="{9E1E8FDB-FC54-41B7-B986-7FDAABBBD5D6}" presName="horzTwo" presStyleCnt="0"/>
      <dgm:spPr/>
    </dgm:pt>
    <dgm:pt modelId="{0E42761C-D60B-4148-8A03-6896004A1264}" type="pres">
      <dgm:prSet presAssocID="{A3376B69-21B1-4BA2-8F39-CA1F173EEB9C}" presName="sibSpaceTwo" presStyleCnt="0"/>
      <dgm:spPr/>
    </dgm:pt>
    <dgm:pt modelId="{BFAD9250-DF4D-4F61-AF80-3FA4CD4726C3}" type="pres">
      <dgm:prSet presAssocID="{9F13FF38-EF36-48E1-8239-7766F5E788E6}" presName="vertTwo" presStyleCnt="0"/>
      <dgm:spPr/>
    </dgm:pt>
    <dgm:pt modelId="{D677CE30-65DE-4648-A221-0D52E6D799BC}" type="pres">
      <dgm:prSet presAssocID="{9F13FF38-EF36-48E1-8239-7766F5E788E6}" presName="txTwo" presStyleLbl="node2" presStyleIdx="3" presStyleCnt="6" custScaleX="104795">
        <dgm:presLayoutVars>
          <dgm:chPref val="3"/>
        </dgm:presLayoutVars>
      </dgm:prSet>
      <dgm:spPr/>
      <dgm:t>
        <a:bodyPr/>
        <a:lstStyle/>
        <a:p>
          <a:endParaRPr lang="ru-RU"/>
        </a:p>
      </dgm:t>
    </dgm:pt>
    <dgm:pt modelId="{CC55F651-04CE-4076-93AE-9E44A9E73AF4}" type="pres">
      <dgm:prSet presAssocID="{9F13FF38-EF36-48E1-8239-7766F5E788E6}" presName="horzTwo" presStyleCnt="0"/>
      <dgm:spPr/>
    </dgm:pt>
    <dgm:pt modelId="{A9D111F9-4023-498A-BE8C-A92280B94DAC}" type="pres">
      <dgm:prSet presAssocID="{5669582A-3203-418A-9448-A27CFBD69D11}" presName="sibSpaceTwo" presStyleCnt="0"/>
      <dgm:spPr/>
    </dgm:pt>
    <dgm:pt modelId="{8D822376-B7C8-45BD-BFCF-1F4D13F2D4C5}" type="pres">
      <dgm:prSet presAssocID="{1173D5F3-09A5-418F-8AB1-B35F8413A6AB}" presName="vertTwo" presStyleCnt="0"/>
      <dgm:spPr/>
    </dgm:pt>
    <dgm:pt modelId="{F329BF67-301E-42C8-A20D-88CBD4134DB2}" type="pres">
      <dgm:prSet presAssocID="{1173D5F3-09A5-418F-8AB1-B35F8413A6AB}" presName="txTwo" presStyleLbl="node2" presStyleIdx="4" presStyleCnt="6" custScaleX="118819">
        <dgm:presLayoutVars>
          <dgm:chPref val="3"/>
        </dgm:presLayoutVars>
      </dgm:prSet>
      <dgm:spPr/>
      <dgm:t>
        <a:bodyPr/>
        <a:lstStyle/>
        <a:p>
          <a:endParaRPr lang="ru-RU"/>
        </a:p>
      </dgm:t>
    </dgm:pt>
    <dgm:pt modelId="{97FD1CB3-6677-4F7E-A5F2-EF0A3E338E46}" type="pres">
      <dgm:prSet presAssocID="{1173D5F3-09A5-418F-8AB1-B35F8413A6AB}" presName="horzTwo" presStyleCnt="0"/>
      <dgm:spPr/>
    </dgm:pt>
    <dgm:pt modelId="{D08B41BE-0DA8-45A4-9150-E340CB3240CB}" type="pres">
      <dgm:prSet presAssocID="{E6A372EB-580E-4686-A9C4-3B0A38B1888D}" presName="sibSpaceTwo" presStyleCnt="0"/>
      <dgm:spPr/>
    </dgm:pt>
    <dgm:pt modelId="{FD8FF522-5FF1-4D44-8BE9-3558B628C674}" type="pres">
      <dgm:prSet presAssocID="{E65FB867-C2C2-49E9-837C-C5656B224BC4}" presName="vertTwo" presStyleCnt="0"/>
      <dgm:spPr/>
    </dgm:pt>
    <dgm:pt modelId="{CEB29E72-F021-4205-8292-DE2591B7A40D}" type="pres">
      <dgm:prSet presAssocID="{E65FB867-C2C2-49E9-837C-C5656B224BC4}" presName="txTwo" presStyleLbl="node2" presStyleIdx="5" presStyleCnt="6" custScaleX="124401" custLinFactNeighborX="3746" custLinFactNeighborY="1441">
        <dgm:presLayoutVars>
          <dgm:chPref val="3"/>
        </dgm:presLayoutVars>
      </dgm:prSet>
      <dgm:spPr/>
      <dgm:t>
        <a:bodyPr/>
        <a:lstStyle/>
        <a:p>
          <a:endParaRPr lang="ru-RU"/>
        </a:p>
      </dgm:t>
    </dgm:pt>
    <dgm:pt modelId="{85699000-8E4F-4388-BAF9-2B913DBD37CD}" type="pres">
      <dgm:prSet presAssocID="{E65FB867-C2C2-49E9-837C-C5656B224BC4}" presName="horzTwo" presStyleCnt="0"/>
      <dgm:spPr/>
    </dgm:pt>
  </dgm:ptLst>
  <dgm:cxnLst>
    <dgm:cxn modelId="{CAA3FBB5-A004-49DB-B4F3-67FA4D228AC2}" srcId="{0FD4A06D-2D80-4BFA-AE1F-F2A779E34059}" destId="{9E1E8FDB-FC54-41B7-B986-7FDAABBBD5D6}" srcOrd="2" destOrd="0" parTransId="{1E5F6D87-5ED4-4F42-8D52-1193BC3FFF85}" sibTransId="{A3376B69-21B1-4BA2-8F39-CA1F173EEB9C}"/>
    <dgm:cxn modelId="{8358D4E8-3D9F-438E-8E84-E4B28AA2461B}" srcId="{74B4FC2B-3EC2-48AF-B62B-A6084DA901E2}" destId="{0FD4A06D-2D80-4BFA-AE1F-F2A779E34059}" srcOrd="0" destOrd="0" parTransId="{88880F7B-A772-4722-A425-48398712071C}" sibTransId="{D68E7764-91D1-407C-AE9A-786501D5A32A}"/>
    <dgm:cxn modelId="{C5CE8471-8FD3-4EB8-B57C-89FC458EB172}" type="presOf" srcId="{82D07A90-6A4F-496D-AFB5-A9404B02067C}" destId="{176CF11B-2F99-4C54-B0E6-78AB0F94A701}" srcOrd="0" destOrd="0" presId="urn:microsoft.com/office/officeart/2005/8/layout/hierarchy4"/>
    <dgm:cxn modelId="{A6957E11-1884-4F6D-8D7B-04DE8AB05BC2}" type="presOf" srcId="{0FD4A06D-2D80-4BFA-AE1F-F2A779E34059}" destId="{1EF53218-16A7-4FFF-9EE2-B3E5FC299EBC}" srcOrd="0" destOrd="0" presId="urn:microsoft.com/office/officeart/2005/8/layout/hierarchy4"/>
    <dgm:cxn modelId="{DCB369D9-1254-496C-98DD-A7C45C2119C7}" srcId="{0FD4A06D-2D80-4BFA-AE1F-F2A779E34059}" destId="{E65FB867-C2C2-49E9-837C-C5656B224BC4}" srcOrd="5" destOrd="0" parTransId="{FCDCEF22-5B4C-452C-A66C-B7C753298D47}" sibTransId="{8EB570E4-40D6-41AA-8C29-AC297BD3FD92}"/>
    <dgm:cxn modelId="{C5C13BB5-63A2-4EE8-B9D1-7F22B1CE5D3D}" type="presOf" srcId="{E65FB867-C2C2-49E9-837C-C5656B224BC4}" destId="{CEB29E72-F021-4205-8292-DE2591B7A40D}" srcOrd="0" destOrd="0" presId="urn:microsoft.com/office/officeart/2005/8/layout/hierarchy4"/>
    <dgm:cxn modelId="{C6A61375-E4B7-4169-B940-2FDCCC2CCE49}" type="presOf" srcId="{9E1E8FDB-FC54-41B7-B986-7FDAABBBD5D6}" destId="{57EFDA14-B4F0-492A-9245-FDE271E63C0F}" srcOrd="0" destOrd="0" presId="urn:microsoft.com/office/officeart/2005/8/layout/hierarchy4"/>
    <dgm:cxn modelId="{5A04AA0D-5983-4B31-BEBC-4664C7A186FC}" srcId="{0FD4A06D-2D80-4BFA-AE1F-F2A779E34059}" destId="{9F13FF38-EF36-48E1-8239-7766F5E788E6}" srcOrd="3" destOrd="0" parTransId="{4AD884DC-C71F-4DA7-9390-C865FA179557}" sibTransId="{5669582A-3203-418A-9448-A27CFBD69D11}"/>
    <dgm:cxn modelId="{59C1E06E-9002-4DA2-B538-94F4B158F1B8}" srcId="{0FD4A06D-2D80-4BFA-AE1F-F2A779E34059}" destId="{1173D5F3-09A5-418F-8AB1-B35F8413A6AB}" srcOrd="4" destOrd="0" parTransId="{815B3C17-CD7D-4644-8927-26943FA14D84}" sibTransId="{E6A372EB-580E-4686-A9C4-3B0A38B1888D}"/>
    <dgm:cxn modelId="{404A239D-AD12-46FC-8BAB-5C81D26551A1}" type="presOf" srcId="{74B4FC2B-3EC2-48AF-B62B-A6084DA901E2}" destId="{B82F988B-6A2D-499A-8E9C-B40FAC279876}" srcOrd="0" destOrd="0" presId="urn:microsoft.com/office/officeart/2005/8/layout/hierarchy4"/>
    <dgm:cxn modelId="{A1D0CF5B-850F-46B6-9470-3DCB68BBD600}" srcId="{0FD4A06D-2D80-4BFA-AE1F-F2A779E34059}" destId="{82D07A90-6A4F-496D-AFB5-A9404B02067C}" srcOrd="1" destOrd="0" parTransId="{64C8DDA3-FE09-4751-B460-4610E1A14C9E}" sibTransId="{9430F381-160C-41DF-A322-AD39A4E6B7EE}"/>
    <dgm:cxn modelId="{24804C03-E92E-4C6F-A599-7CC4D7B920F1}" type="presOf" srcId="{DEC80DE1-7CE5-434E-B41E-706599BC7249}" destId="{6E7B6A0E-2036-49DB-BD7B-E1440D957E67}" srcOrd="0" destOrd="0" presId="urn:microsoft.com/office/officeart/2005/8/layout/hierarchy4"/>
    <dgm:cxn modelId="{6B66A6F0-2FCB-4510-A9CF-CE40247D573B}" srcId="{0FD4A06D-2D80-4BFA-AE1F-F2A779E34059}" destId="{DEC80DE1-7CE5-434E-B41E-706599BC7249}" srcOrd="0" destOrd="0" parTransId="{024E64F4-1FBD-4E13-94C5-D89ED1D62FEE}" sibTransId="{5439D86A-FC84-42D5-835E-52A82269D214}"/>
    <dgm:cxn modelId="{E5B49463-FD7B-40EA-AFEE-8D9D8AB39AFD}" type="presOf" srcId="{9F13FF38-EF36-48E1-8239-7766F5E788E6}" destId="{D677CE30-65DE-4648-A221-0D52E6D799BC}" srcOrd="0" destOrd="0" presId="urn:microsoft.com/office/officeart/2005/8/layout/hierarchy4"/>
    <dgm:cxn modelId="{AB386AC2-935F-462F-A968-832F6812FAF4}" type="presOf" srcId="{1173D5F3-09A5-418F-8AB1-B35F8413A6AB}" destId="{F329BF67-301E-42C8-A20D-88CBD4134DB2}" srcOrd="0" destOrd="0" presId="urn:microsoft.com/office/officeart/2005/8/layout/hierarchy4"/>
    <dgm:cxn modelId="{3775EE2D-3DCA-4DD6-81E6-CA523EFC8022}" type="presParOf" srcId="{B82F988B-6A2D-499A-8E9C-B40FAC279876}" destId="{B030B47D-0FBB-4B4C-8488-8D312E6EA8CE}" srcOrd="0" destOrd="0" presId="urn:microsoft.com/office/officeart/2005/8/layout/hierarchy4"/>
    <dgm:cxn modelId="{D6C983DD-9F8B-4069-9BF9-ACCFB6C12DDD}" type="presParOf" srcId="{B030B47D-0FBB-4B4C-8488-8D312E6EA8CE}" destId="{1EF53218-16A7-4FFF-9EE2-B3E5FC299EBC}" srcOrd="0" destOrd="0" presId="urn:microsoft.com/office/officeart/2005/8/layout/hierarchy4"/>
    <dgm:cxn modelId="{CA4D3671-9792-4DCF-9D0D-4E08C3CA3FF6}" type="presParOf" srcId="{B030B47D-0FBB-4B4C-8488-8D312E6EA8CE}" destId="{869AF952-0D15-41D4-BF98-097759A0A011}" srcOrd="1" destOrd="0" presId="urn:microsoft.com/office/officeart/2005/8/layout/hierarchy4"/>
    <dgm:cxn modelId="{B49CA5CC-3C79-40E1-85EB-21B645E65BBF}" type="presParOf" srcId="{B030B47D-0FBB-4B4C-8488-8D312E6EA8CE}" destId="{1B93DC78-49CC-4D90-9719-5EE1BAF3F922}" srcOrd="2" destOrd="0" presId="urn:microsoft.com/office/officeart/2005/8/layout/hierarchy4"/>
    <dgm:cxn modelId="{3B929936-C95E-4AC6-9003-BBE336540F6B}" type="presParOf" srcId="{1B93DC78-49CC-4D90-9719-5EE1BAF3F922}" destId="{813962C7-B8FA-45AF-9771-92DECA914696}" srcOrd="0" destOrd="0" presId="urn:microsoft.com/office/officeart/2005/8/layout/hierarchy4"/>
    <dgm:cxn modelId="{6297BD1A-D7EC-4CDC-920B-C836A5A96EF9}" type="presParOf" srcId="{813962C7-B8FA-45AF-9771-92DECA914696}" destId="{6E7B6A0E-2036-49DB-BD7B-E1440D957E67}" srcOrd="0" destOrd="0" presId="urn:microsoft.com/office/officeart/2005/8/layout/hierarchy4"/>
    <dgm:cxn modelId="{1E8167CE-8D73-415D-A703-F3EDBB8F9A81}" type="presParOf" srcId="{813962C7-B8FA-45AF-9771-92DECA914696}" destId="{A2FE1BA2-BBD8-4AD0-8561-B7872BFE353F}" srcOrd="1" destOrd="0" presId="urn:microsoft.com/office/officeart/2005/8/layout/hierarchy4"/>
    <dgm:cxn modelId="{AED7E589-AB1F-437A-839E-FE47A7B02E01}" type="presParOf" srcId="{1B93DC78-49CC-4D90-9719-5EE1BAF3F922}" destId="{19990735-F8F3-4271-BCC6-E1878AD34B79}" srcOrd="1" destOrd="0" presId="urn:microsoft.com/office/officeart/2005/8/layout/hierarchy4"/>
    <dgm:cxn modelId="{7208697E-D7A4-4392-8981-C2882D646956}" type="presParOf" srcId="{1B93DC78-49CC-4D90-9719-5EE1BAF3F922}" destId="{93F53673-242A-4ECD-B67B-029546010E29}" srcOrd="2" destOrd="0" presId="urn:microsoft.com/office/officeart/2005/8/layout/hierarchy4"/>
    <dgm:cxn modelId="{85C14E59-F17D-4DB8-AC27-35EDE287F370}" type="presParOf" srcId="{93F53673-242A-4ECD-B67B-029546010E29}" destId="{176CF11B-2F99-4C54-B0E6-78AB0F94A701}" srcOrd="0" destOrd="0" presId="urn:microsoft.com/office/officeart/2005/8/layout/hierarchy4"/>
    <dgm:cxn modelId="{9E1AACA2-C118-4F4D-A277-9C388EFFF8A8}" type="presParOf" srcId="{93F53673-242A-4ECD-B67B-029546010E29}" destId="{45DCAE1D-16DF-4736-9ED1-40D1CA41AE74}" srcOrd="1" destOrd="0" presId="urn:microsoft.com/office/officeart/2005/8/layout/hierarchy4"/>
    <dgm:cxn modelId="{52550E04-2F19-4A35-92CB-D5FF214A4466}" type="presParOf" srcId="{1B93DC78-49CC-4D90-9719-5EE1BAF3F922}" destId="{2BF350A3-A08E-4A24-B944-4917E422B273}" srcOrd="3" destOrd="0" presId="urn:microsoft.com/office/officeart/2005/8/layout/hierarchy4"/>
    <dgm:cxn modelId="{2CB901AC-0965-4070-A153-F8D2D94CFE9E}" type="presParOf" srcId="{1B93DC78-49CC-4D90-9719-5EE1BAF3F922}" destId="{EEE19B11-DBB2-42F7-96B7-090184A1229B}" srcOrd="4" destOrd="0" presId="urn:microsoft.com/office/officeart/2005/8/layout/hierarchy4"/>
    <dgm:cxn modelId="{E5D64CFE-481A-4703-8B69-CEAA42A9A5FB}" type="presParOf" srcId="{EEE19B11-DBB2-42F7-96B7-090184A1229B}" destId="{57EFDA14-B4F0-492A-9245-FDE271E63C0F}" srcOrd="0" destOrd="0" presId="urn:microsoft.com/office/officeart/2005/8/layout/hierarchy4"/>
    <dgm:cxn modelId="{F2C20BB2-7CA9-40EE-A1F9-7F06025353BE}" type="presParOf" srcId="{EEE19B11-DBB2-42F7-96B7-090184A1229B}" destId="{707D760D-7169-41AD-8BED-952E92438F57}" srcOrd="1" destOrd="0" presId="urn:microsoft.com/office/officeart/2005/8/layout/hierarchy4"/>
    <dgm:cxn modelId="{61674D2E-BE31-497C-8399-AE791B39599E}" type="presParOf" srcId="{1B93DC78-49CC-4D90-9719-5EE1BAF3F922}" destId="{0E42761C-D60B-4148-8A03-6896004A1264}" srcOrd="5" destOrd="0" presId="urn:microsoft.com/office/officeart/2005/8/layout/hierarchy4"/>
    <dgm:cxn modelId="{C7BF3CF3-D4AB-4198-B388-00BE162A9C41}" type="presParOf" srcId="{1B93DC78-49CC-4D90-9719-5EE1BAF3F922}" destId="{BFAD9250-DF4D-4F61-AF80-3FA4CD4726C3}" srcOrd="6" destOrd="0" presId="urn:microsoft.com/office/officeart/2005/8/layout/hierarchy4"/>
    <dgm:cxn modelId="{B3A87275-FAD1-4A30-BFF4-3A310EF417D8}" type="presParOf" srcId="{BFAD9250-DF4D-4F61-AF80-3FA4CD4726C3}" destId="{D677CE30-65DE-4648-A221-0D52E6D799BC}" srcOrd="0" destOrd="0" presId="urn:microsoft.com/office/officeart/2005/8/layout/hierarchy4"/>
    <dgm:cxn modelId="{FAE4E460-868F-4573-9351-A50AB19C2D0C}" type="presParOf" srcId="{BFAD9250-DF4D-4F61-AF80-3FA4CD4726C3}" destId="{CC55F651-04CE-4076-93AE-9E44A9E73AF4}" srcOrd="1" destOrd="0" presId="urn:microsoft.com/office/officeart/2005/8/layout/hierarchy4"/>
    <dgm:cxn modelId="{858FC7B0-E817-4172-9A25-9385DF03A267}" type="presParOf" srcId="{1B93DC78-49CC-4D90-9719-5EE1BAF3F922}" destId="{A9D111F9-4023-498A-BE8C-A92280B94DAC}" srcOrd="7" destOrd="0" presId="urn:microsoft.com/office/officeart/2005/8/layout/hierarchy4"/>
    <dgm:cxn modelId="{5620CD0F-9E66-4F7A-BD64-06EDCE3AD9C6}" type="presParOf" srcId="{1B93DC78-49CC-4D90-9719-5EE1BAF3F922}" destId="{8D822376-B7C8-45BD-BFCF-1F4D13F2D4C5}" srcOrd="8" destOrd="0" presId="urn:microsoft.com/office/officeart/2005/8/layout/hierarchy4"/>
    <dgm:cxn modelId="{29C2C738-8B40-42FD-932A-D18A5FE4B3F9}" type="presParOf" srcId="{8D822376-B7C8-45BD-BFCF-1F4D13F2D4C5}" destId="{F329BF67-301E-42C8-A20D-88CBD4134DB2}" srcOrd="0" destOrd="0" presId="urn:microsoft.com/office/officeart/2005/8/layout/hierarchy4"/>
    <dgm:cxn modelId="{CDA99615-6E14-49F4-BDE7-005D8450AEE9}" type="presParOf" srcId="{8D822376-B7C8-45BD-BFCF-1F4D13F2D4C5}" destId="{97FD1CB3-6677-4F7E-A5F2-EF0A3E338E46}" srcOrd="1" destOrd="0" presId="urn:microsoft.com/office/officeart/2005/8/layout/hierarchy4"/>
    <dgm:cxn modelId="{28481EB1-CF5C-49BA-A628-6DD8DCE2B309}" type="presParOf" srcId="{1B93DC78-49CC-4D90-9719-5EE1BAF3F922}" destId="{D08B41BE-0DA8-45A4-9150-E340CB3240CB}" srcOrd="9" destOrd="0" presId="urn:microsoft.com/office/officeart/2005/8/layout/hierarchy4"/>
    <dgm:cxn modelId="{A8633A87-0940-44C6-ADBC-8FC7B26AC0EA}" type="presParOf" srcId="{1B93DC78-49CC-4D90-9719-5EE1BAF3F922}" destId="{FD8FF522-5FF1-4D44-8BE9-3558B628C674}" srcOrd="10" destOrd="0" presId="urn:microsoft.com/office/officeart/2005/8/layout/hierarchy4"/>
    <dgm:cxn modelId="{B56D24A9-A297-47EC-BCDC-58D60D7D9830}" type="presParOf" srcId="{FD8FF522-5FF1-4D44-8BE9-3558B628C674}" destId="{CEB29E72-F021-4205-8292-DE2591B7A40D}" srcOrd="0" destOrd="0" presId="urn:microsoft.com/office/officeart/2005/8/layout/hierarchy4"/>
    <dgm:cxn modelId="{CE6073DD-B8E8-4B53-AA20-0EBCAD5C8F9A}" type="presParOf" srcId="{FD8FF522-5FF1-4D44-8BE9-3558B628C674}" destId="{85699000-8E4F-4388-BAF9-2B913DBD37CD}" srcOrd="1" destOrd="0" presId="urn:microsoft.com/office/officeart/2005/8/layout/hierarchy4"/>
  </dgm:cxnLst>
  <dgm:bg/>
  <dgm:whole/>
</dgm:dataModel>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5B106E36-FD25-4E2D-B0AA-010F637433A0}" type="datetimeFigureOut">
              <a:rPr lang="ru-RU" smtClean="0"/>
              <a:pPr/>
              <a:t>31.03.2013</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31.03.2013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31.03.2013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31.03.2013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31.03.2013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31.03.2013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wheel spokes="3"/>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31.03.2013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wheel spokes="3"/>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31.03.2013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wheel spokes="3"/>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31.03.2013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31.03.2013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5B106E36-FD25-4E2D-B0AA-010F637433A0}" type="datetimeFigureOut">
              <a:rPr lang="ru-RU" smtClean="0"/>
              <a:pPr/>
              <a:t>31.03.2013</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725C68B6-61C2-468F-89AB-4B9F7531AA68}" type="slidenum">
              <a:rPr lang="ru-RU" smtClean="0"/>
              <a:pPr/>
              <a:t>‹#›</a:t>
            </a:fld>
            <a:endParaRPr lang="ru-RU"/>
          </a:p>
        </p:txBody>
      </p:sp>
    </p:spTree>
  </p:cSld>
  <p:clrMapOvr>
    <a:masterClrMapping/>
  </p:clrMapOvr>
  <p:transition>
    <p:wheel spokes="3"/>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B106E36-FD25-4E2D-B0AA-010F637433A0}" type="datetimeFigureOut">
              <a:rPr lang="ru-RU" smtClean="0"/>
              <a:pPr/>
              <a:t>31.03.2013</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heel spokes="3"/>
  </p:transition>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1428736"/>
            <a:ext cx="7772400" cy="1975104"/>
          </a:xfrm>
        </p:spPr>
        <p:txBody>
          <a:bodyPr>
            <a:normAutofit fontScale="90000"/>
          </a:bodyPr>
          <a:lstStyle/>
          <a:p>
            <a:pPr algn="ctr"/>
            <a:r>
              <a:rPr lang="ru-RU" dirty="0" smtClean="0">
                <a:solidFill>
                  <a:srgbClr val="8727A1"/>
                </a:solidFill>
              </a:rPr>
              <a:t>Презентация «Организация игровой деятельности дошкольников и руководство ею»</a:t>
            </a:r>
            <a:endParaRPr lang="ru-RU" dirty="0">
              <a:solidFill>
                <a:srgbClr val="8727A1"/>
              </a:solidFill>
            </a:endParaRPr>
          </a:p>
        </p:txBody>
      </p:sp>
      <p:sp>
        <p:nvSpPr>
          <p:cNvPr id="3" name="Подзаголовок 2"/>
          <p:cNvSpPr>
            <a:spLocks noGrp="1"/>
          </p:cNvSpPr>
          <p:nvPr>
            <p:ph type="subTitle" idx="1"/>
          </p:nvPr>
        </p:nvSpPr>
        <p:spPr>
          <a:xfrm>
            <a:off x="1000100" y="4214818"/>
            <a:ext cx="7772400" cy="1508760"/>
          </a:xfrm>
        </p:spPr>
        <p:txBody>
          <a:bodyPr>
            <a:normAutofit fontScale="92500" lnSpcReduction="20000"/>
          </a:bodyPr>
          <a:lstStyle/>
          <a:p>
            <a:endParaRPr lang="ru-RU" dirty="0" smtClean="0"/>
          </a:p>
          <a:p>
            <a:endParaRPr lang="ru-RU" dirty="0" smtClean="0"/>
          </a:p>
          <a:p>
            <a:endParaRPr lang="ru-RU" dirty="0" smtClean="0"/>
          </a:p>
          <a:p>
            <a:endParaRPr lang="ru-RU" dirty="0" smtClean="0"/>
          </a:p>
          <a:p>
            <a:r>
              <a:rPr lang="ru-RU" dirty="0" smtClean="0"/>
              <a:t>                                                                                                Составитель Э.В.Миллер</a:t>
            </a:r>
          </a:p>
          <a:p>
            <a:r>
              <a:rPr lang="ru-RU" dirty="0" smtClean="0"/>
              <a:t>                                                                                                ГБДОУ №11</a:t>
            </a:r>
            <a:endParaRPr lang="ru-RU" dirty="0"/>
          </a:p>
        </p:txBody>
      </p:sp>
    </p:spTree>
  </p:cSld>
  <p:clrMapOvr>
    <a:masterClrMapping/>
  </p:clrMapOvr>
  <p:transition>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7200" dirty="0" smtClean="0">
                <a:latin typeface="Monotype Corsiva" pitchFamily="66" charset="0"/>
              </a:rPr>
              <a:t>Сюжетные игры</a:t>
            </a:r>
            <a:endParaRPr lang="ru-RU" dirty="0"/>
          </a:p>
        </p:txBody>
      </p:sp>
      <p:sp>
        <p:nvSpPr>
          <p:cNvPr id="3" name="Содержимое 2"/>
          <p:cNvSpPr>
            <a:spLocks noGrp="1"/>
          </p:cNvSpPr>
          <p:nvPr>
            <p:ph idx="1"/>
          </p:nvPr>
        </p:nvSpPr>
        <p:spPr/>
        <p:txBody>
          <a:bodyPr>
            <a:normAutofit/>
          </a:bodyPr>
          <a:lstStyle/>
          <a:p>
            <a:pPr>
              <a:buNone/>
            </a:pPr>
            <a:r>
              <a:rPr lang="ru-RU" sz="7200" dirty="0" smtClean="0">
                <a:latin typeface="Monotype Corsiva" pitchFamily="66" charset="0"/>
              </a:rPr>
              <a:t>  </a:t>
            </a:r>
          </a:p>
          <a:p>
            <a:pPr>
              <a:buNone/>
            </a:pPr>
            <a:r>
              <a:rPr lang="ru-RU" sz="7200" dirty="0" smtClean="0">
                <a:latin typeface="Monotype Corsiva" pitchFamily="66" charset="0"/>
              </a:rPr>
              <a:t>   </a:t>
            </a:r>
            <a:endParaRPr lang="ru-RU" sz="7200" dirty="0">
              <a:latin typeface="Monotype Corsiva" pitchFamily="66" charset="0"/>
            </a:endParaRPr>
          </a:p>
        </p:txBody>
      </p:sp>
      <p:pic>
        <p:nvPicPr>
          <p:cNvPr id="4" name="Содержимое 3" descr="IMG_0003.jpg"/>
          <p:cNvPicPr>
            <a:picLocks noChangeAspect="1"/>
          </p:cNvPicPr>
          <p:nvPr/>
        </p:nvPicPr>
        <p:blipFill>
          <a:blip r:embed="rId2" cstate="print"/>
          <a:stretch>
            <a:fillRect/>
          </a:stretch>
        </p:blipFill>
        <p:spPr>
          <a:xfrm>
            <a:off x="571472" y="4429108"/>
            <a:ext cx="3664397" cy="2428892"/>
          </a:xfrm>
          <a:prstGeom prst="rect">
            <a:avLst/>
          </a:prstGeom>
        </p:spPr>
      </p:pic>
      <p:pic>
        <p:nvPicPr>
          <p:cNvPr id="5" name="Содержимое 3" descr="SL371236.JPG"/>
          <p:cNvPicPr>
            <a:picLocks noChangeAspect="1"/>
          </p:cNvPicPr>
          <p:nvPr/>
        </p:nvPicPr>
        <p:blipFill>
          <a:blip r:embed="rId3" cstate="print"/>
          <a:stretch>
            <a:fillRect/>
          </a:stretch>
        </p:blipFill>
        <p:spPr>
          <a:xfrm>
            <a:off x="4857752" y="4391812"/>
            <a:ext cx="3286148" cy="2466188"/>
          </a:xfrm>
          <a:prstGeom prst="rect">
            <a:avLst/>
          </a:prstGeom>
        </p:spPr>
      </p:pic>
      <p:pic>
        <p:nvPicPr>
          <p:cNvPr id="6" name="Рисунок 5" descr="IMG_4074.JPG"/>
          <p:cNvPicPr>
            <a:picLocks noChangeAspect="1"/>
          </p:cNvPicPr>
          <p:nvPr/>
        </p:nvPicPr>
        <p:blipFill>
          <a:blip r:embed="rId4" cstate="print"/>
          <a:stretch>
            <a:fillRect/>
          </a:stretch>
        </p:blipFill>
        <p:spPr>
          <a:xfrm>
            <a:off x="571473" y="1643050"/>
            <a:ext cx="3714776" cy="2476517"/>
          </a:xfrm>
          <a:prstGeom prst="rect">
            <a:avLst/>
          </a:prstGeom>
        </p:spPr>
      </p:pic>
      <p:pic>
        <p:nvPicPr>
          <p:cNvPr id="8" name="Рисунок 7" descr="IMG_4083.JPG"/>
          <p:cNvPicPr>
            <a:picLocks noChangeAspect="1"/>
          </p:cNvPicPr>
          <p:nvPr/>
        </p:nvPicPr>
        <p:blipFill>
          <a:blip r:embed="rId5" cstate="print"/>
          <a:stretch>
            <a:fillRect/>
          </a:stretch>
        </p:blipFill>
        <p:spPr>
          <a:xfrm>
            <a:off x="4857752" y="1643050"/>
            <a:ext cx="3393273" cy="2476496"/>
          </a:xfrm>
          <a:prstGeom prst="rect">
            <a:avLst/>
          </a:prstGeom>
        </p:spPr>
      </p:pic>
    </p:spTree>
  </p:cSld>
  <p:clrMapOvr>
    <a:masterClrMapping/>
  </p:clrMapOvr>
  <p:transition>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0000"/>
                </a:solidFill>
              </a:rPr>
              <a:t>Младший дошкольный возраст -</a:t>
            </a:r>
            <a:br>
              <a:rPr lang="ru-RU" dirty="0" smtClean="0">
                <a:solidFill>
                  <a:srgbClr val="000000"/>
                </a:solidFill>
              </a:rPr>
            </a:br>
            <a:r>
              <a:rPr lang="ru-RU" dirty="0" smtClean="0">
                <a:solidFill>
                  <a:srgbClr val="000000"/>
                </a:solidFill>
              </a:rPr>
              <a:t>режиссерская игра</a:t>
            </a:r>
            <a:endParaRPr lang="ru-RU" dirty="0"/>
          </a:p>
        </p:txBody>
      </p:sp>
      <p:sp>
        <p:nvSpPr>
          <p:cNvPr id="3" name="Содержимое 2"/>
          <p:cNvSpPr>
            <a:spLocks noGrp="1"/>
          </p:cNvSpPr>
          <p:nvPr>
            <p:ph idx="1"/>
          </p:nvPr>
        </p:nvSpPr>
        <p:spPr/>
        <p:txBody>
          <a:bodyPr>
            <a:normAutofit fontScale="77500" lnSpcReduction="20000"/>
          </a:bodyPr>
          <a:lstStyle/>
          <a:p>
            <a:pPr>
              <a:buNone/>
            </a:pPr>
            <a:r>
              <a:rPr lang="ru-RU" dirty="0" smtClean="0"/>
              <a:t>      В младшем дошкольном возрасте ярко выражено стремление к деятельности. Взрослый для ребенка- носитель определенной общественной функции. Желание ребенка выполнять такую же функцию приводит к развитию игры. Дети овладевают способами игровой деятельности – игровыми действиями с игрушками и предметами – заменителями,  приобретают первичные умения ролевого поведения. Ребенок 3-4 лет способен подражать игровым действиям и охотно это делает. Игра ребенка первой половины 4 года жизни – скорее игра рядом, чем вместе. В играх возникающих по инициативе детей отражаются умения, приобретенные в совместных со взрослым играх. Сюжеты игр простые, не развернутые, содержащие 1 -2 роли. </a:t>
            </a:r>
            <a:endParaRPr lang="ru-RU" dirty="0"/>
          </a:p>
        </p:txBody>
      </p:sp>
    </p:spTree>
  </p:cSld>
  <p:clrMapOvr>
    <a:masterClrMapping/>
  </p:clrMapOvr>
  <p:transition>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642918"/>
            <a:ext cx="7772400" cy="914400"/>
          </a:xfrm>
        </p:spPr>
        <p:txBody>
          <a:bodyPr/>
          <a:lstStyle/>
          <a:p>
            <a:r>
              <a:rPr lang="ru-RU" dirty="0" smtClean="0"/>
              <a:t> </a:t>
            </a:r>
            <a:endParaRPr lang="ru-RU" dirty="0"/>
          </a:p>
        </p:txBody>
      </p:sp>
      <p:sp>
        <p:nvSpPr>
          <p:cNvPr id="3" name="Содержимое 2"/>
          <p:cNvSpPr>
            <a:spLocks noGrp="1"/>
          </p:cNvSpPr>
          <p:nvPr>
            <p:ph idx="1"/>
          </p:nvPr>
        </p:nvSpPr>
        <p:spPr/>
        <p:txBody>
          <a:bodyPr>
            <a:normAutofit fontScale="70000" lnSpcReduction="20000"/>
          </a:bodyPr>
          <a:lstStyle/>
          <a:p>
            <a:pPr>
              <a:buNone/>
            </a:pPr>
            <a:r>
              <a:rPr lang="ru-RU" dirty="0" smtClean="0"/>
              <a:t>      К 4 годам основные трудности в поведении и общении ребенка с окружающими, которые были связаны с кризисом 3-х лет (упрямство, строптивость, конфликтность и др.), постепенно проходят, и любознательный малыш активно осваивает окружающий его мир предметов и вещей, мир человеческих отношений. Лучше всего это удается детям в игре. В этот возрастной период сверстники становятся для ребенка более привлекательными и предпочитаемыми партнерами по игре, чем взрослые. В общую игры вовлекается от 2 до 5 детей, а продолжительность совместных игр составляет в среднем 15-20 минут, в отдельных случаях может достигать и 40-50 минут. В этом возрасте дети становятся более избирательными во взаимоотношениях и общении: у них есть постоянные партнеры по играм, все более ярко проявляется предпочтение к играм с детьми одного пола.</a:t>
            </a:r>
            <a:endParaRPr lang="ru-RU" dirty="0"/>
          </a:p>
        </p:txBody>
      </p:sp>
      <p:sp>
        <p:nvSpPr>
          <p:cNvPr id="4" name="Прямоугольник 3"/>
          <p:cNvSpPr/>
          <p:nvPr/>
        </p:nvSpPr>
        <p:spPr>
          <a:xfrm>
            <a:off x="1500166" y="142852"/>
            <a:ext cx="6286512" cy="1200329"/>
          </a:xfrm>
          <a:prstGeom prst="rect">
            <a:avLst/>
          </a:prstGeom>
        </p:spPr>
        <p:txBody>
          <a:bodyPr wrap="square">
            <a:spAutoFit/>
          </a:bodyPr>
          <a:lstStyle/>
          <a:p>
            <a:pPr algn="ctr"/>
            <a:r>
              <a:rPr lang="ru-RU" sz="3600" dirty="0" smtClean="0">
                <a:solidFill>
                  <a:srgbClr val="000000"/>
                </a:solidFill>
              </a:rPr>
              <a:t>Средний дошкольный возраст – ролевая игра</a:t>
            </a:r>
            <a:endParaRPr lang="ru-RU" sz="3600" dirty="0"/>
          </a:p>
        </p:txBody>
      </p:sp>
    </p:spTree>
  </p:cSld>
  <p:clrMapOvr>
    <a:masterClrMapping/>
  </p:clrMapOvr>
  <p:transition>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dirty="0" smtClean="0">
                <a:solidFill>
                  <a:srgbClr val="000000"/>
                </a:solidFill>
              </a:rPr>
              <a:t>Старший дошкольный возраст – игра с правилами, режиссерская игра, игра - фантазия</a:t>
            </a:r>
            <a:endParaRPr lang="ru-RU" sz="3200" dirty="0"/>
          </a:p>
        </p:txBody>
      </p:sp>
      <p:sp>
        <p:nvSpPr>
          <p:cNvPr id="3" name="Содержимое 2"/>
          <p:cNvSpPr>
            <a:spLocks noGrp="1"/>
          </p:cNvSpPr>
          <p:nvPr>
            <p:ph idx="1"/>
          </p:nvPr>
        </p:nvSpPr>
        <p:spPr>
          <a:xfrm>
            <a:off x="928662" y="2286000"/>
            <a:ext cx="7772400" cy="4572000"/>
          </a:xfrm>
        </p:spPr>
        <p:txBody>
          <a:bodyPr>
            <a:normAutofit fontScale="55000" lnSpcReduction="20000"/>
          </a:bodyPr>
          <a:lstStyle/>
          <a:p>
            <a:pPr>
              <a:buNone/>
            </a:pPr>
            <a:r>
              <a:rPr lang="ru-RU" dirty="0" smtClean="0"/>
              <a:t>        Существенные изменения  в старшем возрасте происходят в детской игре, в игровом взаимодействии в котором существенное место начинает занимать совместное обсуждение правил игры. Дети часто пытаются контролировать действия друг друга: указывают, как должен вести себя тот или иной персонаж. Если же во время игры возникают конфликты, дети объясняют партнеру свои действия или критикуют его действия, ссылаясь на правила. При распределении детьми ролей для игры можно иногда наблюдать и попытки совместного решения проблем. Вместе с тем согласование своих действий  у детей часто происходит еще по ходу самой игры. Усложняется игровое пространство, например, в игре «Театр» выделяется «сцена» и «гримерная». Игровые действия становятся разнообразными. В играх дети способны отражать достаточно сложные социальные события: рождение ребенка, свадьба, праздник, война и др. Дети этого возраста могут по ходу игры: брать на себя 2 роли, переходя от одной к другой, вступать о взаимодействия с несколькими партнерами по игре, исполняя как главную, так и подчиненную роли (например, медсестра выполняет распоряжения врача, но пациенты, в свою очередь, выполняют ее указания)</a:t>
            </a:r>
            <a:endParaRPr lang="ru-RU" dirty="0"/>
          </a:p>
        </p:txBody>
      </p:sp>
    </p:spTree>
  </p:cSld>
  <p:clrMapOvr>
    <a:masterClrMapping/>
  </p:clrMapOvr>
  <p:transition>
    <p:wheel spokes="3"/>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000" dirty="0" smtClean="0">
                <a:latin typeface="Monotype Corsiva" pitchFamily="66" charset="0"/>
              </a:rPr>
              <a:t>Подвижные игры</a:t>
            </a:r>
            <a:endParaRPr lang="ru-RU" dirty="0"/>
          </a:p>
        </p:txBody>
      </p:sp>
      <p:sp>
        <p:nvSpPr>
          <p:cNvPr id="3" name="Содержимое 2"/>
          <p:cNvSpPr>
            <a:spLocks noGrp="1"/>
          </p:cNvSpPr>
          <p:nvPr>
            <p:ph idx="1"/>
          </p:nvPr>
        </p:nvSpPr>
        <p:spPr/>
        <p:txBody>
          <a:bodyPr>
            <a:normAutofit/>
          </a:bodyPr>
          <a:lstStyle/>
          <a:p>
            <a:pPr>
              <a:buNone/>
            </a:pPr>
            <a:endParaRPr lang="ru-RU" sz="7200" dirty="0" smtClean="0">
              <a:latin typeface="Monotype Corsiva" pitchFamily="66" charset="0"/>
            </a:endParaRPr>
          </a:p>
          <a:p>
            <a:pPr>
              <a:buNone/>
            </a:pPr>
            <a:r>
              <a:rPr lang="ru-RU" sz="7200" dirty="0" smtClean="0">
                <a:latin typeface="Monotype Corsiva" pitchFamily="66" charset="0"/>
              </a:rPr>
              <a:t>   </a:t>
            </a:r>
            <a:endParaRPr lang="ru-RU" sz="7200" dirty="0">
              <a:latin typeface="Monotype Corsiva" pitchFamily="66" charset="0"/>
            </a:endParaRPr>
          </a:p>
        </p:txBody>
      </p:sp>
      <p:pic>
        <p:nvPicPr>
          <p:cNvPr id="5" name="Рисунок 4" descr="IMG_4168.JPG"/>
          <p:cNvPicPr>
            <a:picLocks noChangeAspect="1"/>
          </p:cNvPicPr>
          <p:nvPr/>
        </p:nvPicPr>
        <p:blipFill>
          <a:blip r:embed="rId2" cstate="print"/>
          <a:stretch>
            <a:fillRect/>
          </a:stretch>
        </p:blipFill>
        <p:spPr>
          <a:xfrm>
            <a:off x="857224" y="1857363"/>
            <a:ext cx="3357586" cy="2238391"/>
          </a:xfrm>
          <a:prstGeom prst="rect">
            <a:avLst/>
          </a:prstGeom>
        </p:spPr>
      </p:pic>
      <p:pic>
        <p:nvPicPr>
          <p:cNvPr id="6" name="Рисунок 5" descr="IMG_4186.JPG"/>
          <p:cNvPicPr>
            <a:picLocks noChangeAspect="1"/>
          </p:cNvPicPr>
          <p:nvPr/>
        </p:nvPicPr>
        <p:blipFill>
          <a:blip r:embed="rId3" cstate="print"/>
          <a:stretch>
            <a:fillRect/>
          </a:stretch>
        </p:blipFill>
        <p:spPr>
          <a:xfrm>
            <a:off x="5214942" y="1857364"/>
            <a:ext cx="3429024" cy="2214578"/>
          </a:xfrm>
          <a:prstGeom prst="rect">
            <a:avLst/>
          </a:prstGeom>
        </p:spPr>
      </p:pic>
      <p:pic>
        <p:nvPicPr>
          <p:cNvPr id="7" name="Рисунок 6" descr="IMG_4202.JPG"/>
          <p:cNvPicPr>
            <a:picLocks noChangeAspect="1"/>
          </p:cNvPicPr>
          <p:nvPr/>
        </p:nvPicPr>
        <p:blipFill>
          <a:blip r:embed="rId4" cstate="print"/>
          <a:stretch>
            <a:fillRect/>
          </a:stretch>
        </p:blipFill>
        <p:spPr>
          <a:xfrm>
            <a:off x="857224" y="4357694"/>
            <a:ext cx="3393273" cy="2262182"/>
          </a:xfrm>
          <a:prstGeom prst="rect">
            <a:avLst/>
          </a:prstGeom>
        </p:spPr>
      </p:pic>
      <p:pic>
        <p:nvPicPr>
          <p:cNvPr id="8" name="Рисунок 7" descr="IMG_4231.JPG"/>
          <p:cNvPicPr>
            <a:picLocks noChangeAspect="1"/>
          </p:cNvPicPr>
          <p:nvPr/>
        </p:nvPicPr>
        <p:blipFill>
          <a:blip r:embed="rId5" cstate="print"/>
          <a:stretch>
            <a:fillRect/>
          </a:stretch>
        </p:blipFill>
        <p:spPr>
          <a:xfrm>
            <a:off x="5214942" y="4357694"/>
            <a:ext cx="3393273" cy="2262182"/>
          </a:xfrm>
          <a:prstGeom prst="rect">
            <a:avLst/>
          </a:prstGeom>
        </p:spPr>
      </p:pic>
    </p:spTree>
  </p:cSld>
  <p:clrMapOvr>
    <a:masterClrMapping/>
  </p:clrMapOvr>
  <p:transition>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512064"/>
            <a:ext cx="7758138" cy="130854"/>
          </a:xfrm>
        </p:spPr>
        <p:txBody>
          <a:bodyPr/>
          <a:lstStyle/>
          <a:p>
            <a:endParaRPr lang="ru-RU" dirty="0"/>
          </a:p>
        </p:txBody>
      </p:sp>
      <p:sp>
        <p:nvSpPr>
          <p:cNvPr id="3" name="Содержимое 2"/>
          <p:cNvSpPr>
            <a:spLocks noGrp="1"/>
          </p:cNvSpPr>
          <p:nvPr>
            <p:ph idx="1"/>
          </p:nvPr>
        </p:nvSpPr>
        <p:spPr>
          <a:xfrm>
            <a:off x="928662" y="714356"/>
            <a:ext cx="7758138" cy="5641204"/>
          </a:xfrm>
        </p:spPr>
        <p:txBody>
          <a:bodyPr>
            <a:normAutofit fontScale="70000" lnSpcReduction="20000"/>
          </a:bodyPr>
          <a:lstStyle/>
          <a:p>
            <a:pPr>
              <a:buNone/>
            </a:pPr>
            <a:r>
              <a:rPr lang="ru-RU" b="1" dirty="0" smtClean="0"/>
              <a:t>Подвижная игра — одно из важных средств всестороннего воспитания детей дошкольного возраста. Характерная ее особенность — комплексность воздействия на организм и на все стороны личности ребенка: в игре одновременно осуществляется физическое, умственное, нравственное, эстетическое и трудовое воспитание. Во время игры дети действуют в соответствии с правилами, которые обязательны для всех участников. Правила регулируют поведение играющих и способствуют выработке взаимопомощи, коллективизма, честности, дисциплинированности. Вместе с тем необходимость выполнять правила, а также преодолевать препятствия, неизбежные в игре, содействует воспитанию волевых качеств — выдержки, смелости, решительности, умения справляться с отрицательными эмоциями.</a:t>
            </a:r>
          </a:p>
          <a:p>
            <a:pPr>
              <a:buNone/>
            </a:pPr>
            <a:r>
              <a:rPr lang="ru-RU" b="1" dirty="0" smtClean="0"/>
              <a:t>       В подвижных играх ребенку приходится самому решать, как действовать, чтобы достигнуть цели. Быстрая и порой неожиданная смена условий заставляет искать все новые и новые пути решения возникающих задач. Все это способствует развитию самостоятельности, активности, инициативы, творчества, сообразительности.</a:t>
            </a:r>
          </a:p>
        </p:txBody>
      </p:sp>
    </p:spTree>
  </p:cSld>
  <p:clrMapOvr>
    <a:masterClrMapping/>
  </p:clrMapOvr>
  <p:transition>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b="1" dirty="0" smtClean="0">
                <a:solidFill>
                  <a:schemeClr val="tx2">
                    <a:lumMod val="10000"/>
                  </a:schemeClr>
                </a:solidFill>
              </a:rPr>
              <a:t>Классификация подвижных игр по сложности</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92500" lnSpcReduction="10000"/>
          </a:bodyPr>
          <a:lstStyle/>
          <a:p>
            <a:pPr>
              <a:buNone/>
            </a:pPr>
            <a:r>
              <a:rPr lang="ru-RU" sz="3500" b="1" i="1" dirty="0" smtClean="0"/>
              <a:t>Элементарные                           Сложные</a:t>
            </a:r>
          </a:p>
          <a:p>
            <a:pPr>
              <a:buNone/>
            </a:pPr>
            <a:r>
              <a:rPr lang="ru-RU" sz="3500" b="1" i="1" dirty="0" smtClean="0"/>
              <a:t>          игры</a:t>
            </a:r>
            <a:endParaRPr lang="ru-RU" sz="3500" dirty="0" smtClean="0"/>
          </a:p>
          <a:p>
            <a:pPr>
              <a:buNone/>
            </a:pPr>
            <a:r>
              <a:rPr lang="ru-RU" dirty="0" smtClean="0"/>
              <a:t>Сюжетные                                       Городки</a:t>
            </a:r>
          </a:p>
          <a:p>
            <a:pPr>
              <a:buNone/>
            </a:pPr>
            <a:r>
              <a:rPr lang="ru-RU" i="1" dirty="0" smtClean="0"/>
              <a:t>(сюжет образный                        </a:t>
            </a:r>
            <a:r>
              <a:rPr lang="ru-RU" dirty="0" smtClean="0"/>
              <a:t>Бадминтон</a:t>
            </a:r>
            <a:endParaRPr lang="ru-RU" i="1" dirty="0" smtClean="0"/>
          </a:p>
          <a:p>
            <a:pPr>
              <a:buNone/>
            </a:pPr>
            <a:r>
              <a:rPr lang="ru-RU" i="1" dirty="0" smtClean="0"/>
              <a:t> или условный)                              </a:t>
            </a:r>
            <a:r>
              <a:rPr lang="ru-RU" dirty="0" smtClean="0"/>
              <a:t> Настольный </a:t>
            </a:r>
            <a:endParaRPr lang="ru-RU" i="1" dirty="0" smtClean="0"/>
          </a:p>
          <a:p>
            <a:pPr>
              <a:buNone/>
            </a:pPr>
            <a:r>
              <a:rPr lang="ru-RU" dirty="0" smtClean="0"/>
              <a:t>Бессюжетные                                 Волейбол</a:t>
            </a:r>
          </a:p>
          <a:p>
            <a:pPr>
              <a:buNone/>
            </a:pPr>
            <a:r>
              <a:rPr lang="ru-RU" dirty="0" smtClean="0"/>
              <a:t>Игры-забавы                                  Футбол</a:t>
            </a:r>
          </a:p>
          <a:p>
            <a:pPr>
              <a:buNone/>
            </a:pPr>
            <a:r>
              <a:rPr lang="ru-RU" dirty="0" smtClean="0"/>
              <a:t>Игры-аттракционы                      Хоккей</a:t>
            </a:r>
          </a:p>
          <a:p>
            <a:pPr>
              <a:buNone/>
            </a:pPr>
            <a:r>
              <a:rPr lang="ru-RU" dirty="0" smtClean="0"/>
              <a:t>Игровые упражнения                 Баскетбол</a:t>
            </a:r>
          </a:p>
          <a:p>
            <a:pPr>
              <a:buNone/>
            </a:pPr>
            <a:endParaRPr lang="ru-RU" dirty="0" smtClean="0"/>
          </a:p>
          <a:p>
            <a:pPr>
              <a:buNone/>
            </a:pPr>
            <a:endParaRPr lang="ru-RU" dirty="0" smtClean="0"/>
          </a:p>
          <a:p>
            <a:pPr>
              <a:buNone/>
            </a:pPr>
            <a:endParaRPr lang="ru-RU" dirty="0"/>
          </a:p>
        </p:txBody>
      </p:sp>
    </p:spTree>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b="1" dirty="0" smtClean="0">
                <a:solidFill>
                  <a:schemeClr val="tx2">
                    <a:lumMod val="10000"/>
                  </a:schemeClr>
                </a:solidFill>
              </a:rPr>
              <a:t>Классификация подвижных игр по степени физической нагрузки</a:t>
            </a:r>
            <a:endParaRPr lang="ru-RU" sz="3200" dirty="0">
              <a:solidFill>
                <a:schemeClr val="tx2">
                  <a:lumMod val="10000"/>
                </a:schemeClr>
              </a:solidFill>
            </a:endParaRPr>
          </a:p>
        </p:txBody>
      </p:sp>
      <p:sp>
        <p:nvSpPr>
          <p:cNvPr id="3" name="Содержимое 2"/>
          <p:cNvSpPr>
            <a:spLocks noGrp="1"/>
          </p:cNvSpPr>
          <p:nvPr>
            <p:ph idx="1"/>
          </p:nvPr>
        </p:nvSpPr>
        <p:spPr/>
        <p:txBody>
          <a:bodyPr>
            <a:normAutofit fontScale="62500" lnSpcReduction="20000"/>
          </a:bodyPr>
          <a:lstStyle/>
          <a:p>
            <a:pPr lvl="0">
              <a:buNone/>
            </a:pPr>
            <a:r>
              <a:rPr lang="ru-RU" sz="3600" b="1" dirty="0" smtClean="0"/>
              <a:t>Большой подвижности</a:t>
            </a:r>
            <a:endParaRPr lang="ru-RU" sz="3600" dirty="0" smtClean="0"/>
          </a:p>
          <a:p>
            <a:pPr>
              <a:buNone/>
            </a:pPr>
            <a:r>
              <a:rPr lang="ru-RU" b="1" dirty="0" smtClean="0"/>
              <a:t>«Пятнашки», </a:t>
            </a:r>
          </a:p>
          <a:p>
            <a:pPr>
              <a:buNone/>
            </a:pPr>
            <a:r>
              <a:rPr lang="ru-RU" b="1" dirty="0" smtClean="0"/>
              <a:t>«Мы веселые ребята»,</a:t>
            </a:r>
          </a:p>
          <a:p>
            <a:pPr>
              <a:buNone/>
            </a:pPr>
            <a:r>
              <a:rPr lang="ru-RU" b="1" dirty="0" smtClean="0"/>
              <a:t> «Мыши и кот», </a:t>
            </a:r>
          </a:p>
          <a:p>
            <a:pPr>
              <a:buNone/>
            </a:pPr>
            <a:r>
              <a:rPr lang="ru-RU" b="1" dirty="0" smtClean="0"/>
              <a:t>«Рыбаки и рыбки»,                                      </a:t>
            </a:r>
            <a:r>
              <a:rPr lang="ru-RU" sz="4000" b="1" dirty="0" smtClean="0"/>
              <a:t>Малой подвижности</a:t>
            </a:r>
            <a:endParaRPr lang="ru-RU" b="1" dirty="0" smtClean="0"/>
          </a:p>
          <a:p>
            <a:pPr>
              <a:buNone/>
            </a:pPr>
            <a:r>
              <a:rPr lang="ru-RU" b="1" dirty="0" smtClean="0"/>
              <a:t> «Бездомный заяц» и др.                                «Чего не стало?», </a:t>
            </a:r>
          </a:p>
          <a:p>
            <a:pPr lvl="0">
              <a:buNone/>
            </a:pPr>
            <a:r>
              <a:rPr lang="ru-RU" sz="4000" b="1" dirty="0" smtClean="0"/>
              <a:t>                                                                 </a:t>
            </a:r>
            <a:r>
              <a:rPr lang="ru-RU" sz="2900" b="1" dirty="0" smtClean="0"/>
              <a:t>«Кто позвал?», </a:t>
            </a:r>
            <a:endParaRPr lang="ru-RU" sz="4000" b="1" dirty="0" smtClean="0"/>
          </a:p>
          <a:p>
            <a:pPr lvl="0">
              <a:buNone/>
            </a:pPr>
            <a:r>
              <a:rPr lang="ru-RU" sz="4000" b="1" dirty="0" smtClean="0"/>
              <a:t>Средней подвижности                </a:t>
            </a:r>
            <a:r>
              <a:rPr lang="ru-RU" sz="2800" b="1" dirty="0" smtClean="0"/>
              <a:t>«Съедобное - несъедобное», </a:t>
            </a:r>
            <a:endParaRPr lang="ru-RU" sz="4000" dirty="0" smtClean="0"/>
          </a:p>
          <a:p>
            <a:pPr>
              <a:buNone/>
            </a:pPr>
            <a:r>
              <a:rPr lang="ru-RU" b="1" dirty="0" smtClean="0"/>
              <a:t>«Море волнуется раз…»,                                «Где цыпленок» и др.</a:t>
            </a:r>
          </a:p>
          <a:p>
            <a:pPr>
              <a:buNone/>
            </a:pPr>
            <a:r>
              <a:rPr lang="ru-RU" b="1" dirty="0" smtClean="0"/>
              <a:t>«Ручеек»,                                                  </a:t>
            </a:r>
          </a:p>
          <a:p>
            <a:pPr>
              <a:buNone/>
            </a:pPr>
            <a:r>
              <a:rPr lang="ru-RU" b="1" dirty="0" smtClean="0"/>
              <a:t>«Пустое место », </a:t>
            </a:r>
          </a:p>
          <a:p>
            <a:pPr>
              <a:buNone/>
            </a:pPr>
            <a:r>
              <a:rPr lang="ru-RU" b="1" dirty="0" smtClean="0"/>
              <a:t>«Заинька, выходи»,</a:t>
            </a:r>
          </a:p>
          <a:p>
            <a:pPr>
              <a:buNone/>
            </a:pPr>
            <a:r>
              <a:rPr lang="ru-RU" b="1" dirty="0" smtClean="0"/>
              <a:t> «Светофор» и др.</a:t>
            </a:r>
            <a:endParaRPr lang="ru-RU" dirty="0" smtClean="0"/>
          </a:p>
          <a:p>
            <a:pPr>
              <a:buNone/>
            </a:pPr>
            <a:endParaRPr lang="ru-RU" dirty="0" smtClean="0"/>
          </a:p>
          <a:p>
            <a:pPr>
              <a:buNone/>
            </a:pPr>
            <a:endParaRPr lang="ru-RU" dirty="0"/>
          </a:p>
        </p:txBody>
      </p:sp>
      <p:sp>
        <p:nvSpPr>
          <p:cNvPr id="4" name="Половина рамки 3"/>
          <p:cNvSpPr/>
          <p:nvPr/>
        </p:nvSpPr>
        <p:spPr>
          <a:xfrm>
            <a:off x="4714876" y="2857496"/>
            <a:ext cx="785818" cy="1071570"/>
          </a:xfrm>
          <a:prstGeom prst="halfFrame">
            <a:avLst>
              <a:gd name="adj1" fmla="val 17576"/>
              <a:gd name="adj2" fmla="val 2242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Половина рамки 4"/>
          <p:cNvSpPr/>
          <p:nvPr/>
        </p:nvSpPr>
        <p:spPr>
          <a:xfrm>
            <a:off x="857224" y="1643050"/>
            <a:ext cx="785818" cy="1071570"/>
          </a:xfrm>
          <a:prstGeom prst="halfFrame">
            <a:avLst>
              <a:gd name="adj1" fmla="val 17576"/>
              <a:gd name="adj2" fmla="val 2242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Половина рамки 5"/>
          <p:cNvSpPr/>
          <p:nvPr/>
        </p:nvSpPr>
        <p:spPr>
          <a:xfrm>
            <a:off x="857224" y="4071942"/>
            <a:ext cx="785818" cy="1071570"/>
          </a:xfrm>
          <a:prstGeom prst="halfFrame">
            <a:avLst>
              <a:gd name="adj1" fmla="val 17576"/>
              <a:gd name="adj2" fmla="val 2242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Половина рамки 7"/>
          <p:cNvSpPr/>
          <p:nvPr/>
        </p:nvSpPr>
        <p:spPr>
          <a:xfrm flipH="1" flipV="1">
            <a:off x="3571868" y="2786058"/>
            <a:ext cx="714380" cy="1143008"/>
          </a:xfrm>
          <a:prstGeom prst="halfFrame">
            <a:avLst>
              <a:gd name="adj1" fmla="val 18974"/>
              <a:gd name="adj2" fmla="val 22051"/>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Половина рамки 8"/>
          <p:cNvSpPr/>
          <p:nvPr/>
        </p:nvSpPr>
        <p:spPr>
          <a:xfrm flipH="1" flipV="1">
            <a:off x="3714744" y="5214950"/>
            <a:ext cx="714380" cy="1143008"/>
          </a:xfrm>
          <a:prstGeom prst="halfFrame">
            <a:avLst>
              <a:gd name="adj1" fmla="val 18974"/>
              <a:gd name="adj2" fmla="val 22051"/>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Половина рамки 9"/>
          <p:cNvSpPr/>
          <p:nvPr/>
        </p:nvSpPr>
        <p:spPr>
          <a:xfrm flipH="1" flipV="1">
            <a:off x="7786710" y="3929066"/>
            <a:ext cx="714380" cy="1143008"/>
          </a:xfrm>
          <a:prstGeom prst="halfFrame">
            <a:avLst>
              <a:gd name="adj1" fmla="val 18974"/>
              <a:gd name="adj2" fmla="val 22051"/>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ransition>
    <p:wheel spokes="3"/>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800" b="1" dirty="0" smtClean="0">
                <a:solidFill>
                  <a:schemeClr val="tx2">
                    <a:lumMod val="10000"/>
                  </a:schemeClr>
                </a:solidFill>
              </a:rPr>
              <a:t>Характеристика </a:t>
            </a:r>
            <a:r>
              <a:rPr lang="ru-RU" sz="2800" b="1" dirty="0" err="1" smtClean="0">
                <a:solidFill>
                  <a:schemeClr val="tx2">
                    <a:lumMod val="10000"/>
                  </a:schemeClr>
                </a:solidFill>
              </a:rPr>
              <a:t>п</a:t>
            </a:r>
            <a:r>
              <a:rPr lang="ru-RU" sz="2800" b="1" dirty="0" smtClean="0">
                <a:solidFill>
                  <a:schemeClr val="tx2">
                    <a:lumMod val="10000"/>
                  </a:schemeClr>
                </a:solidFill>
              </a:rPr>
              <a:t>/и для детей разных возрастных групп</a:t>
            </a:r>
            <a:r>
              <a:rPr lang="ru-RU" dirty="0" smtClean="0"/>
              <a:t/>
            </a:r>
            <a:br>
              <a:rPr lang="ru-RU" dirty="0" smtClean="0"/>
            </a:br>
            <a:endParaRPr lang="ru-RU" dirty="0"/>
          </a:p>
        </p:txBody>
      </p:sp>
      <p:sp>
        <p:nvSpPr>
          <p:cNvPr id="3" name="Содержимое 2"/>
          <p:cNvSpPr>
            <a:spLocks noGrp="1"/>
          </p:cNvSpPr>
          <p:nvPr>
            <p:ph idx="1"/>
          </p:nvPr>
        </p:nvSpPr>
        <p:spPr>
          <a:xfrm>
            <a:off x="785786" y="1500174"/>
            <a:ext cx="7901014" cy="4855386"/>
          </a:xfrm>
        </p:spPr>
        <p:txBody>
          <a:bodyPr>
            <a:normAutofit fontScale="70000" lnSpcReduction="20000"/>
          </a:bodyPr>
          <a:lstStyle/>
          <a:p>
            <a:pPr>
              <a:buNone/>
            </a:pPr>
            <a:r>
              <a:rPr lang="ru-RU" sz="4800" b="1" dirty="0" smtClean="0">
                <a:solidFill>
                  <a:schemeClr val="tx2">
                    <a:lumMod val="10000"/>
                  </a:schemeClr>
                </a:solidFill>
              </a:rPr>
              <a:t>  </a:t>
            </a:r>
            <a:r>
              <a:rPr lang="ru-RU" b="1" dirty="0" smtClean="0">
                <a:solidFill>
                  <a:schemeClr val="tx2">
                    <a:lumMod val="10000"/>
                  </a:schemeClr>
                </a:solidFill>
              </a:rPr>
              <a:t>                                                      </a:t>
            </a:r>
            <a:r>
              <a:rPr lang="ru-RU" sz="4500" b="1" dirty="0" smtClean="0">
                <a:solidFill>
                  <a:schemeClr val="tx2">
                    <a:lumMod val="10000"/>
                  </a:schemeClr>
                </a:solidFill>
              </a:rPr>
              <a:t>Сюжет</a:t>
            </a:r>
            <a:endParaRPr lang="ru-RU" dirty="0" smtClean="0">
              <a:solidFill>
                <a:schemeClr val="tx2">
                  <a:lumMod val="10000"/>
                </a:schemeClr>
              </a:solidFill>
            </a:endParaRPr>
          </a:p>
          <a:p>
            <a:pPr>
              <a:buNone/>
            </a:pPr>
            <a:r>
              <a:rPr lang="ru-RU" sz="1500" b="1" dirty="0" smtClean="0"/>
              <a:t>                                      Младший возраст	                                                                                             Старший возраст</a:t>
            </a:r>
          </a:p>
          <a:p>
            <a:pPr>
              <a:buNone/>
            </a:pPr>
            <a:r>
              <a:rPr lang="ru-RU" dirty="0" smtClean="0"/>
              <a:t>Подвижные игры для малышей                Чем старше дети, тем отличаются простотой сюжета               сложнее сюжет и</a:t>
            </a:r>
          </a:p>
          <a:p>
            <a:pPr>
              <a:buNone/>
            </a:pPr>
            <a:r>
              <a:rPr lang="ru-RU" dirty="0" smtClean="0"/>
              <a:t>                                                                                           правила игр</a:t>
            </a:r>
          </a:p>
          <a:p>
            <a:pPr>
              <a:buNone/>
            </a:pPr>
            <a:r>
              <a:rPr lang="ru-RU" sz="5000" b="1" dirty="0" smtClean="0">
                <a:solidFill>
                  <a:schemeClr val="tx2">
                    <a:lumMod val="10000"/>
                  </a:schemeClr>
                </a:solidFill>
              </a:rPr>
              <a:t>                                    </a:t>
            </a:r>
            <a:r>
              <a:rPr lang="ru-RU" sz="4500" b="1" dirty="0" smtClean="0">
                <a:solidFill>
                  <a:schemeClr val="tx2">
                    <a:lumMod val="10000"/>
                  </a:schemeClr>
                </a:solidFill>
              </a:rPr>
              <a:t>Роли</a:t>
            </a:r>
            <a:endParaRPr lang="ru-RU" sz="5000" b="1" dirty="0" smtClean="0">
              <a:solidFill>
                <a:schemeClr val="tx2">
                  <a:lumMod val="10000"/>
                </a:schemeClr>
              </a:solidFill>
            </a:endParaRPr>
          </a:p>
          <a:p>
            <a:pPr>
              <a:buNone/>
            </a:pPr>
            <a:r>
              <a:rPr lang="ru-RU" sz="2800" dirty="0" smtClean="0"/>
              <a:t>Количество ролей в играх детей                  В играх детей более старшего младшего                                  возраста количество ролей </a:t>
            </a:r>
          </a:p>
          <a:p>
            <a:pPr>
              <a:buNone/>
            </a:pPr>
            <a:r>
              <a:rPr lang="ru-RU" sz="2800" dirty="0" smtClean="0"/>
              <a:t>Возраста незначительно                                         (до 3—4). Роли </a:t>
            </a:r>
          </a:p>
          <a:p>
            <a:pPr>
              <a:buNone/>
            </a:pPr>
            <a:r>
              <a:rPr lang="ru-RU" sz="2800" dirty="0" smtClean="0"/>
              <a:t>увеличивается(1—2).                                   распределяются между всеми </a:t>
            </a:r>
          </a:p>
          <a:p>
            <a:pPr>
              <a:buNone/>
            </a:pPr>
            <a:r>
              <a:rPr lang="ru-RU" sz="2800" dirty="0" smtClean="0"/>
              <a:t>Главную роль выполняет                                                   детьми.</a:t>
            </a:r>
          </a:p>
          <a:p>
            <a:pPr>
              <a:buNone/>
            </a:pPr>
            <a:r>
              <a:rPr lang="ru-RU" sz="2800" dirty="0" smtClean="0"/>
              <a:t>воспитатель, а малыши</a:t>
            </a:r>
          </a:p>
          <a:p>
            <a:pPr>
              <a:buNone/>
            </a:pPr>
            <a:r>
              <a:rPr lang="ru-RU" sz="2800" dirty="0" smtClean="0"/>
              <a:t>изображают одинаковые персонажи</a:t>
            </a:r>
          </a:p>
          <a:p>
            <a:pPr>
              <a:buNone/>
            </a:pPr>
            <a:endParaRPr lang="ru-RU" sz="1800" dirty="0" smtClean="0"/>
          </a:p>
          <a:p>
            <a:pPr>
              <a:buNone/>
            </a:pPr>
            <a:endParaRPr lang="ru-RU" sz="1800" dirty="0" smtClean="0"/>
          </a:p>
          <a:p>
            <a:pPr>
              <a:buNone/>
            </a:pPr>
            <a:endParaRPr lang="ru-RU" sz="1800" dirty="0" smtClean="0"/>
          </a:p>
          <a:p>
            <a:pPr>
              <a:buNone/>
            </a:pPr>
            <a:endParaRPr lang="ru-RU" dirty="0"/>
          </a:p>
        </p:txBody>
      </p:sp>
    </p:spTree>
  </p:cSld>
  <p:clrMapOvr>
    <a:masterClrMapping/>
  </p:clrMapOvr>
  <p:transition>
    <p:wheel spokes="3"/>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tx2">
                    <a:lumMod val="10000"/>
                  </a:schemeClr>
                </a:solidFill>
              </a:rPr>
              <a:t>Правила</a:t>
            </a:r>
            <a:endParaRPr lang="ru-RU" dirty="0"/>
          </a:p>
        </p:txBody>
      </p:sp>
      <p:sp>
        <p:nvSpPr>
          <p:cNvPr id="3" name="Содержимое 2"/>
          <p:cNvSpPr>
            <a:spLocks noGrp="1"/>
          </p:cNvSpPr>
          <p:nvPr>
            <p:ph idx="1"/>
          </p:nvPr>
        </p:nvSpPr>
        <p:spPr/>
        <p:txBody>
          <a:bodyPr>
            <a:normAutofit fontScale="40000" lnSpcReduction="20000"/>
          </a:bodyPr>
          <a:lstStyle/>
          <a:p>
            <a:pPr>
              <a:buNone/>
            </a:pPr>
            <a:r>
              <a:rPr lang="ru-RU" sz="3200" b="1" dirty="0" smtClean="0">
                <a:solidFill>
                  <a:schemeClr val="tx2">
                    <a:lumMod val="10000"/>
                  </a:schemeClr>
                </a:solidFill>
              </a:rPr>
              <a:t>                                                                           </a:t>
            </a:r>
          </a:p>
          <a:p>
            <a:pPr>
              <a:buNone/>
            </a:pPr>
            <a:r>
              <a:rPr lang="ru-RU" sz="3800" b="1" dirty="0" smtClean="0"/>
              <a:t>В младших группах правила очень                               Со временем вводятся ограничения </a:t>
            </a:r>
          </a:p>
          <a:p>
            <a:pPr>
              <a:buNone/>
            </a:pPr>
            <a:r>
              <a:rPr lang="ru-RU" sz="3800" b="1" dirty="0" smtClean="0"/>
              <a:t>просты и носят подсказывающий                                  действий: убегать в определенном </a:t>
            </a:r>
          </a:p>
          <a:p>
            <a:pPr>
              <a:buNone/>
            </a:pPr>
            <a:r>
              <a:rPr lang="ru-RU" sz="3800" b="1" dirty="0" smtClean="0"/>
              <a:t> характер, количество их невелико                               направлении; пойманным отходить в </a:t>
            </a:r>
          </a:p>
          <a:p>
            <a:pPr>
              <a:buNone/>
            </a:pPr>
            <a:r>
              <a:rPr lang="ru-RU" sz="3800" b="1" dirty="0" smtClean="0"/>
              <a:t> (1—2), они связаны с сюжетом,                                       сторону.</a:t>
            </a:r>
          </a:p>
          <a:p>
            <a:pPr>
              <a:buNone/>
            </a:pPr>
            <a:r>
              <a:rPr lang="ru-RU" sz="3800" b="1" dirty="0" smtClean="0"/>
              <a:t>вытекают из содержания игры.                                       В играх с элементами соревнования </a:t>
            </a:r>
          </a:p>
          <a:p>
            <a:pPr>
              <a:buNone/>
            </a:pPr>
            <a:r>
              <a:rPr lang="ru-RU" sz="3800" b="1" dirty="0" smtClean="0"/>
              <a:t>Выполнение правил сводится к                                       сначала каждый действует сам за себя </a:t>
            </a:r>
          </a:p>
          <a:p>
            <a:pPr>
              <a:buNone/>
            </a:pPr>
            <a:r>
              <a:rPr lang="ru-RU" sz="3800" b="1" dirty="0" smtClean="0"/>
              <a:t> действиям по сигналу: на один сигнал                      (кто раньше всех успеет принести </a:t>
            </a:r>
          </a:p>
          <a:p>
            <a:pPr>
              <a:buNone/>
            </a:pPr>
            <a:r>
              <a:rPr lang="ru-RU" sz="3800" b="1" dirty="0" smtClean="0"/>
              <a:t> дети выбегают из дома, на другой —                          предмет), потом вводится    </a:t>
            </a:r>
          </a:p>
          <a:p>
            <a:pPr>
              <a:buNone/>
            </a:pPr>
            <a:r>
              <a:rPr lang="ru-RU" sz="3800" b="1" dirty="0" smtClean="0"/>
              <a:t>возвращаются на свои места.                                           коллективная ответственность: </a:t>
            </a:r>
          </a:p>
          <a:p>
            <a:pPr>
              <a:buNone/>
            </a:pPr>
            <a:r>
              <a:rPr lang="ru-RU" sz="3800" b="1" dirty="0" smtClean="0"/>
              <a:t>                                                                                                            соревнующиеся делятся на группы, </a:t>
            </a:r>
            <a:br>
              <a:rPr lang="ru-RU" sz="3800" b="1" dirty="0" smtClean="0"/>
            </a:br>
            <a:r>
              <a:rPr lang="ru-RU" sz="3800" b="1" dirty="0" smtClean="0"/>
              <a:t>                                                                                                   делятся на группы, учитывается </a:t>
            </a:r>
          </a:p>
          <a:p>
            <a:pPr>
              <a:buNone/>
            </a:pPr>
            <a:r>
              <a:rPr lang="ru-RU" sz="3800" b="1" dirty="0" smtClean="0"/>
              <a:t>                                                                                                            результат всего коллектива </a:t>
            </a:r>
          </a:p>
          <a:p>
            <a:pPr>
              <a:buNone/>
            </a:pPr>
            <a:endParaRPr lang="ru-RU" dirty="0"/>
          </a:p>
        </p:txBody>
      </p:sp>
    </p:spTree>
  </p:cSld>
  <p:clrMapOvr>
    <a:masterClrMapping/>
  </p:clrMapOvr>
  <p:transition>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928662" y="1714488"/>
            <a:ext cx="7772400" cy="4572000"/>
          </a:xfrm>
        </p:spPr>
        <p:txBody>
          <a:bodyPr>
            <a:normAutofit fontScale="70000" lnSpcReduction="20000"/>
          </a:bodyPr>
          <a:lstStyle/>
          <a:p>
            <a:pPr>
              <a:buNone/>
            </a:pPr>
            <a:r>
              <a:rPr lang="ru-RU" dirty="0" smtClean="0"/>
              <a:t>Дошкольный возраст- это начало всестороннего развития и формирования личности. Игра- лучшее средство удовлетворения интересов и потребностей ребенка, реализации его замыслов, желаний и стремлений. Через игровую деятельность  ребенок познает нравственные требования, учится общению со сверстниками, овладевает трудовыми умениями и навыками. Педагог должен умело управлять игрой и направлять ее в нужное русло.</a:t>
            </a:r>
          </a:p>
          <a:p>
            <a:pPr>
              <a:buNone/>
            </a:pPr>
            <a:r>
              <a:rPr lang="ru-RU" dirty="0" smtClean="0"/>
              <a:t>Дошкольное детство делится на младший (3-4 года), средний  (4-5 года) и старший (5-7 лет) дошкольный возраст. Для правильной организации игровой развивающей среды в условиях дошкольного образовательного учреждений (группы) и семьи необходимо знать основные возрастные особенности развития детей дошкольного возраста.</a:t>
            </a:r>
            <a:endParaRPr lang="ru-RU" dirty="0"/>
          </a:p>
        </p:txBody>
      </p:sp>
    </p:spTree>
  </p:cSld>
  <p:clrMapOvr>
    <a:masterClrMapping/>
  </p:clrMapOvr>
  <p:transition>
    <p:wheel spokes="3"/>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tx2">
                    <a:lumMod val="10000"/>
                  </a:schemeClr>
                </a:solidFill>
              </a:rPr>
              <a:t>Методика проведения подвижных игр</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92500"/>
          </a:bodyPr>
          <a:lstStyle/>
          <a:p>
            <a:pPr>
              <a:buNone/>
            </a:pPr>
            <a:r>
              <a:rPr lang="ru-RU" b="1" dirty="0" smtClean="0"/>
              <a:t>                                    Выбор игры</a:t>
            </a:r>
            <a:endParaRPr lang="ru-RU" dirty="0" smtClean="0"/>
          </a:p>
          <a:p>
            <a:pPr>
              <a:buNone/>
            </a:pPr>
            <a:r>
              <a:rPr lang="ru-RU" b="1" dirty="0" smtClean="0"/>
              <a:t>     Игры отбираются в соответствии с задачами воспитания, возрастными особенностями детей, их состоянием здоровья, подготовленностью. Принимается во внимание также место игры в режиме дня, время года, метеоролого-климатические и другие условия. Нужно учитывать и степень организованности детей, их дисциплинированность.</a:t>
            </a:r>
            <a:endParaRPr lang="ru-RU" dirty="0" smtClean="0"/>
          </a:p>
          <a:p>
            <a:pPr>
              <a:buNone/>
            </a:pPr>
            <a:endParaRPr lang="ru-RU" dirty="0"/>
          </a:p>
        </p:txBody>
      </p:sp>
    </p:spTree>
  </p:cSld>
  <p:clrMapOvr>
    <a:masterClrMapping/>
  </p:clrMapOvr>
  <p:transition>
    <p:wheel spokes="3"/>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400" b="1" dirty="0" smtClean="0">
                <a:solidFill>
                  <a:schemeClr val="tx2">
                    <a:lumMod val="10000"/>
                  </a:schemeClr>
                </a:solidFill>
              </a:rPr>
              <a:t>Сбор детей на игру.</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70000" lnSpcReduction="20000"/>
          </a:bodyPr>
          <a:lstStyle/>
          <a:p>
            <a:pPr>
              <a:buNone/>
            </a:pPr>
            <a:r>
              <a:rPr lang="ru-RU" b="1" dirty="0" smtClean="0">
                <a:latin typeface="+mj-lt"/>
              </a:rPr>
              <a:t>Младший возраст</a:t>
            </a:r>
          </a:p>
          <a:p>
            <a:pPr>
              <a:buNone/>
            </a:pPr>
            <a:r>
              <a:rPr lang="ru-RU" dirty="0" smtClean="0">
                <a:latin typeface="+mj-lt"/>
              </a:rPr>
              <a:t>    В младшей группе воспитатель начинает играть с 3—5 детьми, постепенно к ним присоединяются остальные. </a:t>
            </a:r>
          </a:p>
          <a:p>
            <a:pPr>
              <a:buNone/>
            </a:pPr>
            <a:r>
              <a:rPr lang="ru-RU" dirty="0" smtClean="0">
                <a:latin typeface="+mj-lt"/>
              </a:rPr>
              <a:t>    1 Позвонить в колокольчик </a:t>
            </a:r>
          </a:p>
          <a:p>
            <a:pPr>
              <a:buNone/>
            </a:pPr>
            <a:r>
              <a:rPr lang="ru-RU" dirty="0" smtClean="0">
                <a:latin typeface="+mj-lt"/>
              </a:rPr>
              <a:t>    2 Внести красивую игрушку </a:t>
            </a:r>
          </a:p>
          <a:p>
            <a:pPr>
              <a:buNone/>
            </a:pPr>
            <a:r>
              <a:rPr lang="ru-RU" b="1" dirty="0" smtClean="0">
                <a:latin typeface="+mj-lt"/>
              </a:rPr>
              <a:t>Старший возраст</a:t>
            </a:r>
          </a:p>
          <a:p>
            <a:pPr>
              <a:buNone/>
            </a:pPr>
            <a:r>
              <a:rPr lang="ru-RU" dirty="0" smtClean="0">
                <a:latin typeface="+mj-lt"/>
              </a:rPr>
              <a:t>    1.Слово, удар в бубен, колокольчик, взмах флажком и т. д.</a:t>
            </a:r>
          </a:p>
          <a:p>
            <a:pPr>
              <a:buNone/>
            </a:pPr>
            <a:r>
              <a:rPr lang="ru-RU" dirty="0" smtClean="0">
                <a:latin typeface="+mj-lt"/>
              </a:rPr>
              <a:t>    2.поручить наиболее активным детям собрать всех для игры. </a:t>
            </a:r>
          </a:p>
          <a:p>
            <a:pPr>
              <a:buNone/>
            </a:pPr>
            <a:r>
              <a:rPr lang="ru-RU" dirty="0" smtClean="0">
                <a:latin typeface="+mj-lt"/>
              </a:rPr>
              <a:t>    3. </a:t>
            </a:r>
            <a:r>
              <a:rPr lang="ru-RU" dirty="0" err="1" smtClean="0">
                <a:latin typeface="+mj-lt"/>
              </a:rPr>
              <a:t>Зазывалки</a:t>
            </a:r>
            <a:endParaRPr lang="ru-RU" dirty="0" smtClean="0">
              <a:latin typeface="+mj-lt"/>
            </a:endParaRPr>
          </a:p>
          <a:p>
            <a:pPr>
              <a:buNone/>
            </a:pPr>
            <a:r>
              <a:rPr lang="ru-RU" dirty="0" smtClean="0">
                <a:latin typeface="+mj-lt"/>
              </a:rPr>
              <a:t>     Собирать детей надо быстро (1—2 мин), потому что всякая задержка снижает интерес к игре.</a:t>
            </a:r>
            <a:endParaRPr lang="ru-RU" dirty="0">
              <a:latin typeface="+mj-lt"/>
            </a:endParaRPr>
          </a:p>
        </p:txBody>
      </p:sp>
    </p:spTree>
  </p:cSld>
  <p:clrMapOvr>
    <a:masterClrMapping/>
  </p:clrMapOvr>
  <p:transition>
    <p:wheel spokes="3"/>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400" b="1" dirty="0" smtClean="0">
                <a:solidFill>
                  <a:schemeClr val="tx2">
                    <a:lumMod val="10000"/>
                  </a:schemeClr>
                </a:solidFill>
              </a:rPr>
              <a:t>Роль взрослого</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85000" lnSpcReduction="10000"/>
          </a:bodyPr>
          <a:lstStyle/>
          <a:p>
            <a:pPr>
              <a:buNone/>
            </a:pPr>
            <a:r>
              <a:rPr lang="ru-RU" b="1" dirty="0" smtClean="0"/>
              <a:t>     Делает указания как в ходе игры, так и перед ее повторением, оценивает действия и поведение детей.</a:t>
            </a:r>
            <a:endParaRPr lang="ru-RU" dirty="0" smtClean="0"/>
          </a:p>
          <a:p>
            <a:pPr>
              <a:buNone/>
            </a:pPr>
            <a:r>
              <a:rPr lang="ru-RU" b="1" dirty="0" smtClean="0"/>
              <a:t>     Педагог подсказывает, как целесообразнее выполнять движение, ловить и увертываться</a:t>
            </a:r>
            <a:endParaRPr lang="ru-RU" dirty="0" smtClean="0"/>
          </a:p>
          <a:p>
            <a:pPr>
              <a:buNone/>
            </a:pPr>
            <a:r>
              <a:rPr lang="ru-RU" b="1" dirty="0" smtClean="0"/>
              <a:t>     Воспитатель регулирует физическую нагрузку</a:t>
            </a:r>
            <a:endParaRPr lang="ru-RU" dirty="0" smtClean="0"/>
          </a:p>
          <a:p>
            <a:pPr>
              <a:buNone/>
            </a:pPr>
            <a:r>
              <a:rPr lang="ru-RU" b="1" dirty="0" smtClean="0"/>
              <a:t>     Подводит итоги игры: отмечает тех, кто правильно выполнял движения, проявлял ловкость, быстроту, смекалку, сообразительность, соблюдал правила, выручал товарищей.</a:t>
            </a:r>
            <a:endParaRPr lang="ru-RU" dirty="0"/>
          </a:p>
        </p:txBody>
      </p:sp>
    </p:spTree>
  </p:cSld>
  <p:clrMapOvr>
    <a:masterClrMapping/>
  </p:clrMapOvr>
  <p:transition>
    <p:wheel spokes="3"/>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000" dirty="0" smtClean="0">
                <a:latin typeface="Monotype Corsiva" pitchFamily="66" charset="0"/>
              </a:rPr>
              <a:t>Дидактические игры</a:t>
            </a:r>
            <a:br>
              <a:rPr lang="ru-RU" sz="6000" dirty="0" smtClean="0">
                <a:latin typeface="Monotype Corsiva" pitchFamily="66" charset="0"/>
              </a:rPr>
            </a:br>
            <a:endParaRPr lang="ru-RU" dirty="0"/>
          </a:p>
        </p:txBody>
      </p:sp>
      <p:sp>
        <p:nvSpPr>
          <p:cNvPr id="3" name="Содержимое 2"/>
          <p:cNvSpPr>
            <a:spLocks noGrp="1"/>
          </p:cNvSpPr>
          <p:nvPr>
            <p:ph idx="1"/>
          </p:nvPr>
        </p:nvSpPr>
        <p:spPr/>
        <p:txBody>
          <a:bodyPr/>
          <a:lstStyle/>
          <a:p>
            <a:pPr algn="ctr">
              <a:buNone/>
            </a:pPr>
            <a:endParaRPr lang="ru-RU" sz="7200" dirty="0" smtClean="0">
              <a:latin typeface="Monotype Corsiva" pitchFamily="66" charset="0"/>
            </a:endParaRPr>
          </a:p>
          <a:p>
            <a:endParaRPr lang="ru-RU" dirty="0"/>
          </a:p>
        </p:txBody>
      </p:sp>
      <p:pic>
        <p:nvPicPr>
          <p:cNvPr id="4" name="Рисунок 3" descr="IMG_4025.JPG"/>
          <p:cNvPicPr>
            <a:picLocks noChangeAspect="1"/>
          </p:cNvPicPr>
          <p:nvPr/>
        </p:nvPicPr>
        <p:blipFill>
          <a:blip r:embed="rId2" cstate="print"/>
          <a:stretch>
            <a:fillRect/>
          </a:stretch>
        </p:blipFill>
        <p:spPr>
          <a:xfrm>
            <a:off x="714348" y="1500174"/>
            <a:ext cx="3714744" cy="2476496"/>
          </a:xfrm>
          <a:prstGeom prst="rect">
            <a:avLst/>
          </a:prstGeom>
        </p:spPr>
      </p:pic>
      <p:pic>
        <p:nvPicPr>
          <p:cNvPr id="5" name="Рисунок 4" descr="IMG_4016.JPG"/>
          <p:cNvPicPr>
            <a:picLocks noChangeAspect="1"/>
          </p:cNvPicPr>
          <p:nvPr/>
        </p:nvPicPr>
        <p:blipFill>
          <a:blip r:embed="rId3" cstate="print"/>
          <a:stretch>
            <a:fillRect/>
          </a:stretch>
        </p:blipFill>
        <p:spPr>
          <a:xfrm>
            <a:off x="5143504" y="1500174"/>
            <a:ext cx="3643338" cy="2428892"/>
          </a:xfrm>
          <a:prstGeom prst="rect">
            <a:avLst/>
          </a:prstGeom>
        </p:spPr>
      </p:pic>
      <p:pic>
        <p:nvPicPr>
          <p:cNvPr id="7" name="Рисунок 6" descr="IMG_4008.JPG"/>
          <p:cNvPicPr>
            <a:picLocks noChangeAspect="1"/>
          </p:cNvPicPr>
          <p:nvPr/>
        </p:nvPicPr>
        <p:blipFill>
          <a:blip r:embed="rId4" cstate="print"/>
          <a:stretch>
            <a:fillRect/>
          </a:stretch>
        </p:blipFill>
        <p:spPr>
          <a:xfrm>
            <a:off x="714348" y="4357694"/>
            <a:ext cx="3750459" cy="2500306"/>
          </a:xfrm>
          <a:prstGeom prst="rect">
            <a:avLst/>
          </a:prstGeom>
        </p:spPr>
      </p:pic>
      <p:pic>
        <p:nvPicPr>
          <p:cNvPr id="8" name="Рисунок 7" descr="IMG_4068.JPG"/>
          <p:cNvPicPr>
            <a:picLocks noChangeAspect="1"/>
          </p:cNvPicPr>
          <p:nvPr/>
        </p:nvPicPr>
        <p:blipFill>
          <a:blip r:embed="rId5" cstate="print"/>
          <a:stretch>
            <a:fillRect/>
          </a:stretch>
        </p:blipFill>
        <p:spPr>
          <a:xfrm>
            <a:off x="5072066" y="4381504"/>
            <a:ext cx="3714743" cy="2476496"/>
          </a:xfrm>
          <a:prstGeom prst="rect">
            <a:avLst/>
          </a:prstGeom>
        </p:spPr>
      </p:pic>
    </p:spTree>
  </p:cSld>
  <p:clrMapOvr>
    <a:masterClrMapping/>
  </p:clrMapOvr>
  <p:transition>
    <p:wheel spokes="3"/>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928662" y="357166"/>
            <a:ext cx="7758138" cy="154898"/>
          </a:xfrm>
        </p:spPr>
        <p:txBody>
          <a:bodyPr/>
          <a:lstStyle/>
          <a:p>
            <a:endParaRPr lang="ru-RU" dirty="0"/>
          </a:p>
        </p:txBody>
      </p:sp>
      <p:sp>
        <p:nvSpPr>
          <p:cNvPr id="3" name="Содержимое 2"/>
          <p:cNvSpPr>
            <a:spLocks noGrp="1"/>
          </p:cNvSpPr>
          <p:nvPr>
            <p:ph idx="1"/>
          </p:nvPr>
        </p:nvSpPr>
        <p:spPr>
          <a:xfrm>
            <a:off x="857224" y="571480"/>
            <a:ext cx="7929618" cy="5929354"/>
          </a:xfrm>
        </p:spPr>
        <p:txBody>
          <a:bodyPr>
            <a:normAutofit fontScale="70000" lnSpcReduction="20000"/>
          </a:bodyPr>
          <a:lstStyle/>
          <a:p>
            <a:pPr>
              <a:buNone/>
            </a:pPr>
            <a:r>
              <a:rPr lang="ru-RU" dirty="0" smtClean="0"/>
              <a:t>Дидактические игры – одно из средств воспитания и обучения детей дошкольного возраста. В каждой возрастной группе, должны быть разнообразные дидактические игры. Необходимость подбора разнообразных игр и игрушек рассеивает внимание детей, не позволяет им хорошо овладевать дидактическим содержанием и правилами. При подборе игр перед детьми ставятся иногда слишком легкие или наоборот, чрезмерно трудные задачи. Игры должны быть доступны детям и вместе с тем требовать определенного напряжения сил, способствовать их развитию и самоорганизации. Ребенка в этих играх привлекает прежде всего игровая ситуация, а играя, он незаметно для себя решает дидактическую задачу. Дидактические игры – незаменимое средство обучения детей преодолению различных затруднений в умственной и нравственной их деятельности. А так же формирование взаимоотношения детей, умение действовать по очереди и в соответствии с правилами игры, считаться с желаниями участников игры, помогать товарищам в затруднениях. Однако эти качества личности не воспитываются в ребенке сами по себе, их нужно постепенно, терпеливо формировать.</a:t>
            </a:r>
            <a:endParaRPr lang="ru-RU" dirty="0"/>
          </a:p>
        </p:txBody>
      </p:sp>
    </p:spTree>
  </p:cSld>
  <p:clrMapOvr>
    <a:masterClrMapping/>
  </p:clrMapOvr>
  <p:transition>
    <p:wheel spokes="3"/>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pSp>
        <p:nvGrpSpPr>
          <p:cNvPr id="4" name="Organization Chart 41"/>
          <p:cNvGrpSpPr>
            <a:grpSpLocks noChangeAspect="1"/>
          </p:cNvGrpSpPr>
          <p:nvPr/>
        </p:nvGrpSpPr>
        <p:grpSpPr bwMode="auto">
          <a:xfrm>
            <a:off x="785786" y="1071546"/>
            <a:ext cx="7901014" cy="5284804"/>
            <a:chOff x="1134" y="1268"/>
            <a:chExt cx="4835" cy="694"/>
          </a:xfrm>
        </p:grpSpPr>
        <p:cxnSp>
          <p:nvCxnSpPr>
            <p:cNvPr id="1028" name="_s1028"/>
            <p:cNvCxnSpPr>
              <a:cxnSpLocks noChangeShapeType="1"/>
              <a:stCxn id="15" idx="0"/>
              <a:endCxn id="10" idx="2"/>
            </p:cNvCxnSpPr>
            <p:nvPr/>
          </p:nvCxnSpPr>
          <p:spPr bwMode="auto">
            <a:xfrm rot="16200000" flipV="1">
              <a:off x="4479" y="615"/>
              <a:ext cx="118" cy="1999"/>
            </a:xfrm>
            <a:prstGeom prst="bentConnector3">
              <a:avLst>
                <a:gd name="adj1" fmla="val 50000"/>
              </a:avLst>
            </a:prstGeom>
            <a:noFill/>
            <a:ln w="28575">
              <a:solidFill>
                <a:schemeClr val="tx1"/>
              </a:solidFill>
              <a:miter lim="800000"/>
              <a:headEnd/>
              <a:tailEnd/>
            </a:ln>
          </p:spPr>
        </p:cxnSp>
        <p:cxnSp>
          <p:nvCxnSpPr>
            <p:cNvPr id="1029" name="_s1029"/>
            <p:cNvCxnSpPr>
              <a:cxnSpLocks noChangeShapeType="1"/>
              <a:stCxn id="14" idx="0"/>
              <a:endCxn id="10" idx="2"/>
            </p:cNvCxnSpPr>
            <p:nvPr/>
          </p:nvCxnSpPr>
          <p:spPr bwMode="auto">
            <a:xfrm rot="16200000" flipV="1">
              <a:off x="3486" y="1608"/>
              <a:ext cx="118" cy="14"/>
            </a:xfrm>
            <a:prstGeom prst="bentConnector3">
              <a:avLst>
                <a:gd name="adj1" fmla="val 50000"/>
              </a:avLst>
            </a:prstGeom>
            <a:noFill/>
            <a:ln w="28575">
              <a:solidFill>
                <a:schemeClr val="tx1"/>
              </a:solidFill>
              <a:miter lim="800000"/>
              <a:headEnd/>
              <a:tailEnd/>
            </a:ln>
          </p:spPr>
        </p:cxnSp>
        <p:cxnSp>
          <p:nvCxnSpPr>
            <p:cNvPr id="1030" name="_s1030"/>
            <p:cNvCxnSpPr>
              <a:cxnSpLocks noChangeShapeType="1"/>
              <a:stCxn id="13" idx="0"/>
              <a:endCxn id="10" idx="2"/>
            </p:cNvCxnSpPr>
            <p:nvPr/>
          </p:nvCxnSpPr>
          <p:spPr bwMode="auto">
            <a:xfrm rot="16200000" flipV="1">
              <a:off x="3983" y="1112"/>
              <a:ext cx="118" cy="1007"/>
            </a:xfrm>
            <a:prstGeom prst="bentConnector3">
              <a:avLst>
                <a:gd name="adj1" fmla="val 50000"/>
              </a:avLst>
            </a:prstGeom>
            <a:noFill/>
            <a:ln w="28575">
              <a:solidFill>
                <a:schemeClr val="tx1"/>
              </a:solidFill>
              <a:miter lim="800000"/>
              <a:headEnd/>
              <a:tailEnd/>
            </a:ln>
          </p:spPr>
        </p:cxnSp>
        <p:cxnSp>
          <p:nvCxnSpPr>
            <p:cNvPr id="1031" name="_s1031"/>
            <p:cNvCxnSpPr>
              <a:cxnSpLocks noChangeShapeType="1"/>
              <a:stCxn id="12" idx="0"/>
              <a:endCxn id="10" idx="2"/>
            </p:cNvCxnSpPr>
            <p:nvPr/>
          </p:nvCxnSpPr>
          <p:spPr bwMode="auto">
            <a:xfrm rot="5400000" flipH="1" flipV="1">
              <a:off x="2990" y="1125"/>
              <a:ext cx="118" cy="979"/>
            </a:xfrm>
            <a:prstGeom prst="bentConnector3">
              <a:avLst>
                <a:gd name="adj1" fmla="val 50000"/>
              </a:avLst>
            </a:prstGeom>
            <a:noFill/>
            <a:ln w="28575">
              <a:solidFill>
                <a:schemeClr val="tx1"/>
              </a:solidFill>
              <a:miter lim="800000"/>
              <a:headEnd/>
              <a:tailEnd/>
            </a:ln>
          </p:spPr>
        </p:cxnSp>
        <p:cxnSp>
          <p:nvCxnSpPr>
            <p:cNvPr id="1032" name="_s1032"/>
            <p:cNvCxnSpPr>
              <a:cxnSpLocks noChangeShapeType="1"/>
              <a:stCxn id="11" idx="0"/>
              <a:endCxn id="10" idx="2"/>
            </p:cNvCxnSpPr>
            <p:nvPr/>
          </p:nvCxnSpPr>
          <p:spPr bwMode="auto">
            <a:xfrm rot="5400000" flipH="1" flipV="1">
              <a:off x="2493" y="629"/>
              <a:ext cx="118" cy="1972"/>
            </a:xfrm>
            <a:prstGeom prst="bentConnector3">
              <a:avLst>
                <a:gd name="adj1" fmla="val 50000"/>
              </a:avLst>
            </a:prstGeom>
            <a:noFill/>
            <a:ln w="28575">
              <a:solidFill>
                <a:schemeClr val="tx1"/>
              </a:solidFill>
              <a:miter lim="800000"/>
              <a:headEnd/>
              <a:tailEnd/>
            </a:ln>
          </p:spPr>
        </p:cxnSp>
        <p:sp>
          <p:nvSpPr>
            <p:cNvPr id="10" name="_s1033"/>
            <p:cNvSpPr>
              <a:spLocks noChangeArrowheads="1"/>
            </p:cNvSpPr>
            <p:nvPr/>
          </p:nvSpPr>
          <p:spPr bwMode="auto">
            <a:xfrm>
              <a:off x="1527" y="1268"/>
              <a:ext cx="4022" cy="288"/>
            </a:xfrm>
            <a:prstGeom prst="roundRect">
              <a:avLst>
                <a:gd name="adj" fmla="val 16667"/>
              </a:avLst>
            </a:prstGeom>
            <a:solidFill>
              <a:srgbClr val="8727A1">
                <a:alpha val="75000"/>
              </a:srgbClr>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effectLst/>
                  <a:latin typeface="Arial" charset="0"/>
                  <a:cs typeface="Arial" charset="0"/>
                </a:rPr>
                <a:t>ДИДАКТИЧЕСКАЯ</a:t>
              </a:r>
              <a:r>
                <a:rPr kumimoji="0" lang="ru-RU" sz="2800" b="1" i="0" u="none" strike="noStrike" cap="none" normalizeH="0" dirty="0" smtClean="0">
                  <a:ln>
                    <a:noFill/>
                  </a:ln>
                  <a:effectLst/>
                  <a:latin typeface="Arial" charset="0"/>
                  <a:cs typeface="Arial" charset="0"/>
                </a:rPr>
                <a:t> ИГРА </a:t>
              </a:r>
              <a:r>
                <a:rPr kumimoji="0" lang="ru-RU" sz="2800" b="1" i="0" u="none" strike="noStrike" cap="none" normalizeH="0" baseline="0" dirty="0" smtClean="0">
                  <a:ln>
                    <a:noFill/>
                  </a:ln>
                  <a:effectLst/>
                  <a:latin typeface="Arial" charset="0"/>
                  <a:cs typeface="Arial" charset="0"/>
                </a:rPr>
                <a:t>РАЗВИВАЕТ</a:t>
              </a:r>
              <a:endParaRPr kumimoji="0" lang="ru-RU" sz="2800" b="1" i="0" u="none" strike="noStrike" cap="none" normalizeH="0" baseline="0" dirty="0" smtClean="0">
                <a:ln>
                  <a:noFill/>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effectLst/>
                  <a:latin typeface="Arial" charset="0"/>
                  <a:cs typeface="Arial" charset="0"/>
                </a:rPr>
                <a:t>у </a:t>
              </a:r>
              <a:r>
                <a:rPr kumimoji="0" lang="ru-RU" sz="3600" b="1" i="0" u="none" strike="noStrike" cap="none" normalizeH="0" baseline="0" dirty="0" smtClean="0">
                  <a:ln>
                    <a:noFill/>
                  </a:ln>
                  <a:effectLst/>
                  <a:latin typeface="Arial" charset="0"/>
                  <a:cs typeface="Arial" charset="0"/>
                </a:rPr>
                <a:t>дошкольников</a:t>
              </a:r>
              <a:endParaRPr kumimoji="0" lang="ru-RU" sz="3600" b="1" i="0" u="none" strike="noStrike" cap="none" normalizeH="0" baseline="0" dirty="0" smtClean="0">
                <a:ln>
                  <a:noFill/>
                </a:ln>
                <a:effectLst/>
                <a:latin typeface="Arial" charset="0"/>
                <a:cs typeface="Arial" charset="0"/>
              </a:endParaRPr>
            </a:p>
          </p:txBody>
        </p:sp>
        <p:sp>
          <p:nvSpPr>
            <p:cNvPr id="11" name="_s1034"/>
            <p:cNvSpPr>
              <a:spLocks noChangeArrowheads="1"/>
            </p:cNvSpPr>
            <p:nvPr/>
          </p:nvSpPr>
          <p:spPr bwMode="auto">
            <a:xfrm>
              <a:off x="1134" y="1674"/>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800080"/>
                  </a:solidFill>
                  <a:effectLst/>
                  <a:latin typeface="Arial" charset="0"/>
                  <a:cs typeface="Arial" charset="0"/>
                </a:rPr>
                <a:t>Мысли-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800080"/>
                  </a:solidFill>
                  <a:effectLst/>
                  <a:latin typeface="Arial" charset="0"/>
                  <a:cs typeface="Arial" charset="0"/>
                </a:rPr>
                <a:t>тельные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800080"/>
                  </a:solidFill>
                  <a:effectLst/>
                  <a:latin typeface="Arial" charset="0"/>
                  <a:cs typeface="Arial" charset="0"/>
                </a:rPr>
                <a:t>способности</a:t>
              </a:r>
            </a:p>
          </p:txBody>
        </p:sp>
        <p:sp>
          <p:nvSpPr>
            <p:cNvPr id="12" name="_s1035"/>
            <p:cNvSpPr>
              <a:spLocks noChangeArrowheads="1"/>
            </p:cNvSpPr>
            <p:nvPr/>
          </p:nvSpPr>
          <p:spPr bwMode="auto">
            <a:xfrm>
              <a:off x="2127" y="1674"/>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800080"/>
                  </a:solidFill>
                  <a:effectLst/>
                  <a:latin typeface="Arial" charset="0"/>
                  <a:cs typeface="Arial" charset="0"/>
                </a:rPr>
                <a:t>Общи-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800080"/>
                  </a:solidFill>
                  <a:effectLst/>
                  <a:latin typeface="Arial" charset="0"/>
                  <a:cs typeface="Arial" charset="0"/>
                </a:rPr>
                <a:t>тельность</a:t>
              </a:r>
            </a:p>
          </p:txBody>
        </p:sp>
        <p:sp>
          <p:nvSpPr>
            <p:cNvPr id="13" name="_s1036"/>
            <p:cNvSpPr>
              <a:spLocks noChangeArrowheads="1"/>
            </p:cNvSpPr>
            <p:nvPr/>
          </p:nvSpPr>
          <p:spPr bwMode="auto">
            <a:xfrm>
              <a:off x="4113" y="1674"/>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rgbClr val="800080"/>
                  </a:solidFill>
                  <a:effectLst/>
                  <a:latin typeface="Arial" charset="0"/>
                  <a:cs typeface="Arial" charset="0"/>
                </a:rPr>
                <a:t>Умение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rgbClr val="800080"/>
                  </a:solidFill>
                  <a:effectLst/>
                  <a:latin typeface="Arial" charset="0"/>
                  <a:cs typeface="Arial" charset="0"/>
                </a:rPr>
                <a:t>подчиняться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rgbClr val="800080"/>
                  </a:solidFill>
                  <a:effectLst/>
                  <a:latin typeface="Arial" charset="0"/>
                  <a:cs typeface="Arial" charset="0"/>
                </a:rPr>
                <a:t>установленным</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rgbClr val="800080"/>
                  </a:solidFill>
                  <a:effectLst/>
                  <a:latin typeface="Arial" charset="0"/>
                  <a:cs typeface="Arial" charset="0"/>
                </a:rPr>
                <a:t> правилам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rgbClr val="800080"/>
                  </a:solidFill>
                  <a:effectLst/>
                  <a:latin typeface="Arial" charset="0"/>
                  <a:cs typeface="Arial" charset="0"/>
                </a:rPr>
                <a:t>игры</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300" b="1" i="0" u="none" strike="noStrike" cap="none" normalizeH="0" baseline="0" dirty="0" smtClean="0">
                <a:ln>
                  <a:noFill/>
                </a:ln>
                <a:solidFill>
                  <a:srgbClr val="800080"/>
                </a:solidFill>
                <a:effectLst/>
                <a:latin typeface="Arial" charset="0"/>
                <a:cs typeface="Arial" charset="0"/>
              </a:endParaRPr>
            </a:p>
          </p:txBody>
        </p:sp>
        <p:sp>
          <p:nvSpPr>
            <p:cNvPr id="14" name="_s1037"/>
            <p:cNvSpPr>
              <a:spLocks noChangeArrowheads="1"/>
            </p:cNvSpPr>
            <p:nvPr/>
          </p:nvSpPr>
          <p:spPr bwMode="auto">
            <a:xfrm>
              <a:off x="3120" y="1674"/>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smtClean="0">
                  <a:ln>
                    <a:noFill/>
                  </a:ln>
                  <a:solidFill>
                    <a:srgbClr val="800080"/>
                  </a:solidFill>
                  <a:effectLst/>
                  <a:latin typeface="Arial" charset="0"/>
                  <a:cs typeface="Arial" charset="0"/>
                </a:rPr>
                <a:t>Умение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smtClean="0">
                  <a:ln>
                    <a:noFill/>
                  </a:ln>
                  <a:solidFill>
                    <a:srgbClr val="800080"/>
                  </a:solidFill>
                  <a:effectLst/>
                  <a:latin typeface="Arial" charset="0"/>
                  <a:cs typeface="Arial" charset="0"/>
                </a:rPr>
                <a:t>строить</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smtClean="0">
                  <a:ln>
                    <a:noFill/>
                  </a:ln>
                  <a:solidFill>
                    <a:srgbClr val="800080"/>
                  </a:solidFill>
                  <a:effectLst/>
                  <a:latin typeface="Arial" charset="0"/>
                  <a:cs typeface="Arial" charset="0"/>
                </a:rPr>
                <a:t>взаимо-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smtClean="0">
                  <a:ln>
                    <a:noFill/>
                  </a:ln>
                  <a:solidFill>
                    <a:srgbClr val="800080"/>
                  </a:solidFill>
                  <a:effectLst/>
                  <a:latin typeface="Arial" charset="0"/>
                  <a:cs typeface="Arial" charset="0"/>
                </a:rPr>
                <a:t>отношения</a:t>
              </a:r>
            </a:p>
          </p:txBody>
        </p:sp>
        <p:sp>
          <p:nvSpPr>
            <p:cNvPr id="15" name="_s1038"/>
            <p:cNvSpPr>
              <a:spLocks noChangeArrowheads="1"/>
            </p:cNvSpPr>
            <p:nvPr/>
          </p:nvSpPr>
          <p:spPr bwMode="auto">
            <a:xfrm>
              <a:off x="5106" y="1674"/>
              <a:ext cx="863"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800080"/>
                  </a:solidFill>
                  <a:effectLst/>
                  <a:latin typeface="Arial" charset="0"/>
                  <a:cs typeface="Arial" charset="0"/>
                </a:rPr>
                <a:t>Усидчи-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800080"/>
                  </a:solidFill>
                  <a:effectLst/>
                  <a:latin typeface="Arial" charset="0"/>
                  <a:cs typeface="Arial" charset="0"/>
                </a:rPr>
                <a:t>вость,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800080"/>
                  </a:solidFill>
                  <a:effectLst/>
                  <a:latin typeface="Arial" charset="0"/>
                  <a:cs typeface="Arial" charset="0"/>
                </a:rPr>
                <a:t>Внимание,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800080"/>
                  </a:solidFill>
                  <a:effectLst/>
                  <a:latin typeface="Arial" charset="0"/>
                  <a:cs typeface="Arial" charset="0"/>
                </a:rPr>
                <a:t>восприятие</a:t>
              </a:r>
            </a:p>
          </p:txBody>
        </p:sp>
      </p:gr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graphicFrame>
        <p:nvGraphicFramePr>
          <p:cNvPr id="4" name="Содержимое 3"/>
          <p:cNvGraphicFramePr>
            <a:graphicFrameLocks noGrp="1"/>
          </p:cNvGraphicFramePr>
          <p:nvPr>
            <p:ph idx="1"/>
          </p:nvPr>
        </p:nvGraphicFramePr>
        <p:xfrm>
          <a:off x="714348" y="0"/>
          <a:ext cx="7972452" cy="6356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Прямая соединительная линия 5"/>
          <p:cNvCxnSpPr/>
          <p:nvPr/>
        </p:nvCxnSpPr>
        <p:spPr>
          <a:xfrm rot="5400000">
            <a:off x="4107653" y="2893215"/>
            <a:ext cx="92869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rot="5400000">
            <a:off x="2143108" y="2428868"/>
            <a:ext cx="1000132" cy="1000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rot="16200000" flipH="1">
            <a:off x="6215074" y="2500306"/>
            <a:ext cx="928694" cy="78581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spokes="3"/>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b="1" dirty="0" smtClean="0">
                <a:solidFill>
                  <a:schemeClr val="bg2"/>
                </a:solidFill>
              </a:rPr>
              <a:t>Анализ  проведения  дидактической  игры</a:t>
            </a:r>
            <a:endParaRPr lang="ru-RU" b="1" dirty="0">
              <a:solidFill>
                <a:schemeClr val="bg2"/>
              </a:solidFill>
            </a:endParaRPr>
          </a:p>
        </p:txBody>
      </p:sp>
      <p:graphicFrame>
        <p:nvGraphicFramePr>
          <p:cNvPr id="5" name="Содержимое 4"/>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3"/>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142844" y="642918"/>
          <a:ext cx="8786874" cy="592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3"/>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600" dirty="0" smtClean="0">
                <a:latin typeface="Monotype Corsiva" pitchFamily="66" charset="0"/>
              </a:rPr>
              <a:t>Строительные игры</a:t>
            </a:r>
            <a:br>
              <a:rPr lang="ru-RU" sz="6600" dirty="0" smtClean="0">
                <a:latin typeface="Monotype Corsiva" pitchFamily="66" charset="0"/>
              </a:rPr>
            </a:br>
            <a:endParaRPr lang="ru-RU" dirty="0"/>
          </a:p>
        </p:txBody>
      </p:sp>
      <p:pic>
        <p:nvPicPr>
          <p:cNvPr id="4" name="Содержимое 3" descr="IMG_3976.JPG"/>
          <p:cNvPicPr>
            <a:picLocks noGrp="1" noChangeAspect="1"/>
          </p:cNvPicPr>
          <p:nvPr>
            <p:ph idx="1"/>
          </p:nvPr>
        </p:nvPicPr>
        <p:blipFill>
          <a:blip r:embed="rId2" cstate="print"/>
          <a:stretch>
            <a:fillRect/>
          </a:stretch>
        </p:blipFill>
        <p:spPr>
          <a:xfrm>
            <a:off x="928662" y="1571612"/>
            <a:ext cx="3319455" cy="2212970"/>
          </a:xfrm>
        </p:spPr>
      </p:pic>
      <p:pic>
        <p:nvPicPr>
          <p:cNvPr id="5" name="Рисунок 4" descr="IMG_4026.JPG"/>
          <p:cNvPicPr>
            <a:picLocks noChangeAspect="1"/>
          </p:cNvPicPr>
          <p:nvPr/>
        </p:nvPicPr>
        <p:blipFill>
          <a:blip r:embed="rId3" cstate="print"/>
          <a:stretch>
            <a:fillRect/>
          </a:stretch>
        </p:blipFill>
        <p:spPr>
          <a:xfrm>
            <a:off x="5000628" y="1500174"/>
            <a:ext cx="3428991" cy="2285994"/>
          </a:xfrm>
          <a:prstGeom prst="rect">
            <a:avLst/>
          </a:prstGeom>
        </p:spPr>
      </p:pic>
      <p:pic>
        <p:nvPicPr>
          <p:cNvPr id="6" name="Рисунок 5" descr="IMG_4277.JPG"/>
          <p:cNvPicPr>
            <a:picLocks noChangeAspect="1"/>
          </p:cNvPicPr>
          <p:nvPr/>
        </p:nvPicPr>
        <p:blipFill>
          <a:blip r:embed="rId4" cstate="print"/>
          <a:stretch>
            <a:fillRect/>
          </a:stretch>
        </p:blipFill>
        <p:spPr>
          <a:xfrm>
            <a:off x="928662" y="4286256"/>
            <a:ext cx="3500430" cy="2333620"/>
          </a:xfrm>
          <a:prstGeom prst="rect">
            <a:avLst/>
          </a:prstGeom>
        </p:spPr>
      </p:pic>
      <p:pic>
        <p:nvPicPr>
          <p:cNvPr id="7" name="Рисунок 6" descr="IMG_3994.JPG"/>
          <p:cNvPicPr>
            <a:picLocks noChangeAspect="1"/>
          </p:cNvPicPr>
          <p:nvPr/>
        </p:nvPicPr>
        <p:blipFill>
          <a:blip r:embed="rId5" cstate="print"/>
          <a:stretch>
            <a:fillRect/>
          </a:stretch>
        </p:blipFill>
        <p:spPr>
          <a:xfrm>
            <a:off x="5143504" y="4148245"/>
            <a:ext cx="3357586" cy="2518039"/>
          </a:xfrm>
          <a:prstGeom prst="rect">
            <a:avLst/>
          </a:prstGeom>
        </p:spPr>
      </p:pic>
    </p:spTree>
  </p:cSld>
  <p:clrMapOvr>
    <a:masterClrMapping/>
  </p:clrMapOvr>
  <p:transition>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28596" y="285728"/>
            <a:ext cx="8258204" cy="5840435"/>
          </a:xfrm>
        </p:spPr>
        <p:txBody>
          <a:bodyPr/>
          <a:lstStyle/>
          <a:p>
            <a:pPr>
              <a:buNone/>
            </a:pPr>
            <a:endParaRPr lang="ru-RU" dirty="0"/>
          </a:p>
        </p:txBody>
      </p:sp>
      <p:sp>
        <p:nvSpPr>
          <p:cNvPr id="4" name="Рамка 3"/>
          <p:cNvSpPr/>
          <p:nvPr/>
        </p:nvSpPr>
        <p:spPr>
          <a:xfrm>
            <a:off x="1428728" y="285728"/>
            <a:ext cx="6357982" cy="2071702"/>
          </a:xfrm>
          <a:prstGeom prst="frame">
            <a:avLst/>
          </a:prstGeom>
          <a:solidFill>
            <a:srgbClr val="8727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rPr>
              <a:t>Обобщение жизненного опыта детей знаниями и впечатлениями, которые могут быть реализованы в игре, через разные источники информации.</a:t>
            </a:r>
            <a:endParaRPr lang="ru-RU" sz="2400" dirty="0">
              <a:solidFill>
                <a:schemeClr val="tx1"/>
              </a:solidFill>
            </a:endParaRPr>
          </a:p>
        </p:txBody>
      </p:sp>
      <p:sp>
        <p:nvSpPr>
          <p:cNvPr id="5" name="Багетная рамка 4"/>
          <p:cNvSpPr/>
          <p:nvPr/>
        </p:nvSpPr>
        <p:spPr>
          <a:xfrm>
            <a:off x="1142976" y="2643182"/>
            <a:ext cx="2857520" cy="1714512"/>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Экскурсии, посещение музеев и театров</a:t>
            </a:r>
            <a:endParaRPr lang="ru-RU" dirty="0">
              <a:solidFill>
                <a:schemeClr val="tx1"/>
              </a:solidFill>
            </a:endParaRPr>
          </a:p>
        </p:txBody>
      </p:sp>
      <p:sp>
        <p:nvSpPr>
          <p:cNvPr id="6" name="Багетная рамка 5"/>
          <p:cNvSpPr/>
          <p:nvPr/>
        </p:nvSpPr>
        <p:spPr>
          <a:xfrm>
            <a:off x="3143240" y="4786322"/>
            <a:ext cx="2857520" cy="171451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Художественно – творческая деятельность, беседы,  обсуждение  событий и т.д.</a:t>
            </a:r>
            <a:endParaRPr lang="ru-RU" dirty="0">
              <a:solidFill>
                <a:schemeClr val="tx1"/>
              </a:solidFill>
            </a:endParaRPr>
          </a:p>
        </p:txBody>
      </p:sp>
      <p:sp>
        <p:nvSpPr>
          <p:cNvPr id="7" name="Багетная рамка 6"/>
          <p:cNvSpPr/>
          <p:nvPr/>
        </p:nvSpPr>
        <p:spPr>
          <a:xfrm>
            <a:off x="5143504" y="2643182"/>
            <a:ext cx="3143272" cy="171451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Встречи с интересными людьми, художественное слово, прогулки, </a:t>
            </a:r>
          </a:p>
          <a:p>
            <a:pPr algn="ctr"/>
            <a:r>
              <a:rPr lang="ru-RU" dirty="0" smtClean="0">
                <a:solidFill>
                  <a:schemeClr val="tx1"/>
                </a:solidFill>
              </a:rPr>
              <a:t>наблюдения</a:t>
            </a:r>
            <a:endParaRPr lang="ru-RU" dirty="0">
              <a:solidFill>
                <a:schemeClr val="tx1"/>
              </a:solidFill>
            </a:endParaRPr>
          </a:p>
        </p:txBody>
      </p:sp>
      <p:cxnSp>
        <p:nvCxnSpPr>
          <p:cNvPr id="9" name="Прямая соединительная линия 8"/>
          <p:cNvCxnSpPr>
            <a:stCxn id="4" idx="2"/>
            <a:endCxn id="6" idx="6"/>
          </p:cNvCxnSpPr>
          <p:nvPr/>
        </p:nvCxnSpPr>
        <p:spPr>
          <a:xfrm rot="5400000">
            <a:off x="3375414" y="3554017"/>
            <a:ext cx="2428892" cy="357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a:endCxn id="5" idx="6"/>
          </p:cNvCxnSpPr>
          <p:nvPr/>
        </p:nvCxnSpPr>
        <p:spPr>
          <a:xfrm rot="5400000">
            <a:off x="2464579" y="2464587"/>
            <a:ext cx="285752"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rot="16200000" flipH="1">
            <a:off x="6393669" y="2464587"/>
            <a:ext cx="285752" cy="7143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spokes="3"/>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rgbClr val="C00000"/>
                </a:solidFill>
              </a:rPr>
              <a:t/>
            </a:r>
            <a:br>
              <a:rPr lang="ru-RU" sz="1600" b="1" dirty="0" smtClean="0">
                <a:solidFill>
                  <a:srgbClr val="C00000"/>
                </a:solidFill>
              </a:rPr>
            </a:br>
            <a:r>
              <a:rPr lang="ru-RU" sz="3600" b="1" dirty="0" smtClean="0">
                <a:solidFill>
                  <a:srgbClr val="000000"/>
                </a:solidFill>
              </a:rPr>
              <a:t>КОНСТРУИРОВАНИЕ ИЗ СТРОИТЕЛЬНЫХ МАТЕРИАЛОВ</a:t>
            </a:r>
            <a:endParaRPr lang="ru-RU" dirty="0">
              <a:solidFill>
                <a:srgbClr val="000000"/>
              </a:solidFill>
            </a:endParaRPr>
          </a:p>
        </p:txBody>
      </p:sp>
      <p:sp>
        <p:nvSpPr>
          <p:cNvPr id="3" name="Содержимое 2"/>
          <p:cNvSpPr>
            <a:spLocks noGrp="1"/>
          </p:cNvSpPr>
          <p:nvPr>
            <p:ph idx="1"/>
          </p:nvPr>
        </p:nvSpPr>
        <p:spPr/>
        <p:txBody>
          <a:bodyPr>
            <a:normAutofit fontScale="62500" lnSpcReduction="20000"/>
          </a:bodyPr>
          <a:lstStyle/>
          <a:p>
            <a:pPr marL="108000" indent="360000" algn="just"/>
            <a:r>
              <a:rPr lang="ru-RU" sz="3200" b="1" dirty="0" smtClean="0"/>
              <a:t>Конструирование из игровых строительных материалов является наиболее доступным и легким видом конструирования для дошкольников.</a:t>
            </a:r>
            <a:endParaRPr lang="ru-RU" sz="3200" dirty="0" smtClean="0"/>
          </a:p>
          <a:p>
            <a:pPr marL="108000" indent="360000" algn="just">
              <a:buFont typeface="Wingdings" pitchFamily="2" charset="2"/>
              <a:buChar char="Ø"/>
            </a:pPr>
            <a:endParaRPr lang="ru-RU" sz="1600" dirty="0" smtClean="0"/>
          </a:p>
          <a:p>
            <a:pPr marL="108000" indent="360000" algn="just"/>
            <a:r>
              <a:rPr lang="ru-RU" sz="3200" b="1" dirty="0" smtClean="0"/>
              <a:t>Детали строительных наборов представляют собой правильные геометрические тела (кубы, цилиндры, бруски и т. д.) с математически точными размерами всех их параметров. Это дает возможность детям с наименьшими трудностями, чем из других материалов, получить конструкцию предмета, передавая пропорциональность его частей, симметричное их расположение. </a:t>
            </a:r>
          </a:p>
          <a:p>
            <a:pPr marL="108000" indent="360000" algn="just">
              <a:buClr>
                <a:schemeClr val="tx1"/>
              </a:buClr>
            </a:pPr>
            <a:r>
              <a:rPr lang="ru-RU" sz="3200" b="1" dirty="0" smtClean="0"/>
              <a:t>В игре «Конструктор» дети учатся решать более сложные конструктивные задачи, знакомятся с различными способами соединения деталей, создают всевозможные подвижные конструкции, тогда как строительные наборы предназначены для сооружения в основном неподвижных построек.</a:t>
            </a:r>
          </a:p>
          <a:p>
            <a:pPr>
              <a:buNone/>
            </a:pPr>
            <a:endParaRPr lang="ru-RU" dirty="0"/>
          </a:p>
        </p:txBody>
      </p:sp>
    </p:spTree>
  </p:cSld>
  <p:clrMapOvr>
    <a:masterClrMapping/>
  </p:clrMapOvr>
  <p:transition>
    <p:wheel spokes="3"/>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000000"/>
                </a:solidFill>
              </a:rPr>
              <a:t>ЗНАЧЕНИЕ КОНСТРУИРОВАНИЯ</a:t>
            </a:r>
            <a:endParaRPr lang="ru-RU" dirty="0">
              <a:solidFill>
                <a:srgbClr val="000000"/>
              </a:solidFill>
            </a:endParaRPr>
          </a:p>
        </p:txBody>
      </p:sp>
      <p:sp>
        <p:nvSpPr>
          <p:cNvPr id="3" name="Содержимое 2"/>
          <p:cNvSpPr>
            <a:spLocks noGrp="1"/>
          </p:cNvSpPr>
          <p:nvPr>
            <p:ph idx="1"/>
          </p:nvPr>
        </p:nvSpPr>
        <p:spPr/>
        <p:txBody>
          <a:bodyPr>
            <a:normAutofit fontScale="55000" lnSpcReduction="20000"/>
          </a:bodyPr>
          <a:lstStyle/>
          <a:p>
            <a:r>
              <a:rPr lang="ru-RU" sz="3200" b="1" dirty="0" smtClean="0"/>
              <a:t>Обучение детей конструированию имеет большое значение в подготовке детей к школе, развитии у них мышления, памяти, воображения и способности к самостоятельному творчеству</a:t>
            </a:r>
          </a:p>
          <a:p>
            <a:pPr marL="108000" indent="360000" algn="just"/>
            <a:r>
              <a:rPr lang="ru-RU" sz="3200" b="1" dirty="0" smtClean="0"/>
              <a:t>На занятиях конструктивной деятельностью у дошкольника формируются важные качества; умение слушать воспитателя, принимать умственную задачу и находить способ ее решения</a:t>
            </a:r>
            <a:endParaRPr lang="ru-RU" sz="1400" dirty="0" smtClean="0"/>
          </a:p>
          <a:p>
            <a:pPr marL="108000" indent="360000" algn="just"/>
            <a:r>
              <a:rPr lang="ru-RU" sz="3200" b="1" dirty="0" smtClean="0"/>
              <a:t>Они начинают понимать, что при выполнении задания важен не только практический результат, но и приобретение новых умений, знаний, новых способов деятельности.</a:t>
            </a:r>
            <a:endParaRPr lang="ru-RU" sz="1400" dirty="0" smtClean="0"/>
          </a:p>
          <a:p>
            <a:pPr marL="108000" indent="360000" algn="just"/>
            <a:r>
              <a:rPr lang="ru-RU" sz="3200" b="1" dirty="0" smtClean="0"/>
              <a:t>Ребенок уже в состоянии анализировать свои действия, выделять их существенные звенья, сознательно изменять и перестраивать их в зависимости от получаемого результата.</a:t>
            </a:r>
            <a:r>
              <a:rPr lang="ru-RU" sz="3200" dirty="0" smtClean="0"/>
              <a:t> </a:t>
            </a:r>
            <a:endParaRPr lang="ru-RU" sz="1400" dirty="0" smtClean="0"/>
          </a:p>
          <a:p>
            <a:pPr marL="108000" indent="360000" algn="just"/>
            <a:r>
              <a:rPr lang="ru-RU" sz="3200" b="1" dirty="0" smtClean="0"/>
              <a:t>Ребенок учится управлять своими психическими процессами, что является важной предпосылкой для успешного обучения в школе</a:t>
            </a:r>
            <a:endParaRPr lang="ru-RU" dirty="0"/>
          </a:p>
        </p:txBody>
      </p:sp>
    </p:spTree>
  </p:cSld>
  <p:clrMapOvr>
    <a:masterClrMapping/>
  </p:clrMapOvr>
  <p:transition>
    <p:wheel spokes="3"/>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solidFill>
                  <a:srgbClr val="000000"/>
                </a:solidFill>
              </a:rPr>
              <a:t>Младший возраст</a:t>
            </a:r>
            <a:endParaRPr lang="ru-RU" dirty="0">
              <a:solidFill>
                <a:srgbClr val="000000"/>
              </a:solidFill>
            </a:endParaRPr>
          </a:p>
        </p:txBody>
      </p:sp>
      <p:sp>
        <p:nvSpPr>
          <p:cNvPr id="3" name="Содержимое 2"/>
          <p:cNvSpPr>
            <a:spLocks noGrp="1"/>
          </p:cNvSpPr>
          <p:nvPr>
            <p:ph idx="1"/>
          </p:nvPr>
        </p:nvSpPr>
        <p:spPr>
          <a:xfrm>
            <a:off x="642910" y="1783560"/>
            <a:ext cx="8043890" cy="4931588"/>
          </a:xfrm>
        </p:spPr>
        <p:txBody>
          <a:bodyPr>
            <a:normAutofit fontScale="55000" lnSpcReduction="20000"/>
          </a:bodyPr>
          <a:lstStyle/>
          <a:p>
            <a:pPr marL="0" indent="360000" algn="just">
              <a:lnSpc>
                <a:spcPct val="120000"/>
              </a:lnSpc>
              <a:buNone/>
            </a:pPr>
            <a:r>
              <a:rPr lang="ru-RU" sz="3200" b="1" dirty="0" smtClean="0"/>
              <a:t>Конструктивная деятельность в младшем дошкольном возрасте ограничена   возведением несложных построек по образцу и по замыслу.</a:t>
            </a:r>
          </a:p>
          <a:p>
            <a:pPr algn="just">
              <a:buNone/>
            </a:pPr>
            <a:endParaRPr lang="ru-RU" sz="1100" b="1" dirty="0" smtClean="0">
              <a:solidFill>
                <a:schemeClr val="accent2">
                  <a:lumMod val="75000"/>
                </a:schemeClr>
              </a:solidFill>
            </a:endParaRPr>
          </a:p>
          <a:p>
            <a:pPr algn="ctr">
              <a:buNone/>
            </a:pPr>
            <a:r>
              <a:rPr lang="ru-RU" sz="4000" b="1" dirty="0" smtClean="0">
                <a:solidFill>
                  <a:srgbClr val="000000"/>
                </a:solidFill>
              </a:rPr>
              <a:t>Задачи</a:t>
            </a:r>
          </a:p>
          <a:p>
            <a:pPr algn="ctr">
              <a:buNone/>
            </a:pPr>
            <a:endParaRPr lang="ru-RU" sz="1100" b="1" dirty="0" smtClean="0">
              <a:solidFill>
                <a:srgbClr val="C00000"/>
              </a:solidFill>
            </a:endParaRPr>
          </a:p>
          <a:p>
            <a:pPr marL="180000" indent="360000" algn="just">
              <a:lnSpc>
                <a:spcPct val="120000"/>
              </a:lnSpc>
              <a:buFont typeface="Wingdings" pitchFamily="2" charset="2"/>
              <a:buChar char="q"/>
            </a:pPr>
            <a:r>
              <a:rPr lang="ru-RU" sz="3200" b="1" dirty="0" smtClean="0"/>
              <a:t>Поощрение исследовательского интереса, проведение простейших наблюдений. Знакомство со способами обследования предметов, включая простейшие опыты (тонет — не тонет, рвется — не рвется).</a:t>
            </a:r>
            <a:endParaRPr lang="ru-RU" sz="1400" b="1" dirty="0" smtClean="0"/>
          </a:p>
          <a:p>
            <a:pPr marL="180000" indent="360000" algn="just">
              <a:lnSpc>
                <a:spcPct val="120000"/>
              </a:lnSpc>
              <a:buFont typeface="Wingdings" pitchFamily="2" charset="2"/>
              <a:buChar char="q"/>
            </a:pPr>
            <a:r>
              <a:rPr lang="ru-RU" sz="3200" b="1" dirty="0" smtClean="0"/>
              <a:t>Подведение детей к простейшему анализу созданных построек. Совершенствование конструктивных умений</a:t>
            </a:r>
          </a:p>
          <a:p>
            <a:pPr marL="180000" indent="360000" algn="just">
              <a:lnSpc>
                <a:spcPct val="120000"/>
              </a:lnSpc>
              <a:buFont typeface="Wingdings" pitchFamily="2" charset="2"/>
              <a:buChar char="q"/>
            </a:pPr>
            <a:r>
              <a:rPr lang="ru-RU" sz="3200" b="1" dirty="0" smtClean="0"/>
              <a:t>Закрепление умения различать, называть и использовать основные строительные детали (кубики, кирпичики, пластины, цилиндры, трехгранные призмы), сооружать новые постройки, используя полученные ранее умения (накладывание, приставление, прикладывание), использовать в постройках детали разного цвета. Поддержание чувства радости, возникающего при удачном создании постройки</a:t>
            </a:r>
          </a:p>
        </p:txBody>
      </p:sp>
    </p:spTree>
  </p:cSld>
  <p:clrMapOvr>
    <a:masterClrMapping/>
  </p:clrMapOvr>
  <p:transition>
    <p:wheel spokes="3"/>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solidFill>
                  <a:srgbClr val="000000"/>
                </a:solidFill>
              </a:rPr>
              <a:t>Средний возраст</a:t>
            </a:r>
            <a:endParaRPr lang="ru-RU" dirty="0">
              <a:solidFill>
                <a:srgbClr val="000000"/>
              </a:solidFill>
            </a:endParaRPr>
          </a:p>
        </p:txBody>
      </p:sp>
      <p:sp>
        <p:nvSpPr>
          <p:cNvPr id="3" name="Содержимое 2"/>
          <p:cNvSpPr>
            <a:spLocks noGrp="1"/>
          </p:cNvSpPr>
          <p:nvPr>
            <p:ph idx="1"/>
          </p:nvPr>
        </p:nvSpPr>
        <p:spPr>
          <a:xfrm>
            <a:off x="571472" y="1783560"/>
            <a:ext cx="8115328" cy="4860150"/>
          </a:xfrm>
        </p:spPr>
        <p:txBody>
          <a:bodyPr>
            <a:normAutofit fontScale="55000" lnSpcReduction="20000"/>
          </a:bodyPr>
          <a:lstStyle/>
          <a:p>
            <a:pPr>
              <a:buNone/>
            </a:pPr>
            <a:r>
              <a:rPr lang="ru-RU" sz="3200" b="1" dirty="0" smtClean="0"/>
              <a:t>Усложняется конструирование. Постройки могут включать 5-6 деталей. Формируются навыки конструирования по собственному замыслу, а также планирование последовательности действий.</a:t>
            </a:r>
          </a:p>
          <a:p>
            <a:pPr algn="ctr">
              <a:buNone/>
            </a:pPr>
            <a:r>
              <a:rPr lang="ru-RU" sz="4000" b="1" dirty="0" smtClean="0">
                <a:solidFill>
                  <a:srgbClr val="000000"/>
                </a:solidFill>
              </a:rPr>
              <a:t>Задачи</a:t>
            </a:r>
          </a:p>
          <a:p>
            <a:pPr marL="180000" indent="360000" algn="just">
              <a:lnSpc>
                <a:spcPct val="120000"/>
              </a:lnSpc>
            </a:pPr>
            <a:r>
              <a:rPr lang="ru-RU" sz="3200" b="1" dirty="0" smtClean="0"/>
              <a:t>Привлечение внимания детей к различным зданиям и сооружениям вокруг их домов, детского сада. На прогулках в процессе игр рассматривание с детьми машин, тележек, автобусов и других видов транспорта, выделяя их части, называя их форму и расположение по отношению к самой большой части.</a:t>
            </a:r>
          </a:p>
          <a:p>
            <a:pPr marL="180000" indent="360000" algn="just">
              <a:lnSpc>
                <a:spcPct val="120000"/>
              </a:lnSpc>
            </a:pPr>
            <a:r>
              <a:rPr lang="ru-RU" sz="3200" b="1" dirty="0" smtClean="0"/>
              <a:t>Развитие умения самостоятельно измерять постройки (по высоте, длине и ширине), соблюдать заданный воспитателем принцип конструкции («Построй такой же домик, но высокий»).</a:t>
            </a:r>
          </a:p>
          <a:p>
            <a:pPr marL="180000" indent="360000" algn="just">
              <a:lnSpc>
                <a:spcPct val="120000"/>
              </a:lnSpc>
            </a:pPr>
            <a:r>
              <a:rPr lang="ru-RU" sz="3200" b="1" dirty="0" smtClean="0"/>
              <a:t>Сооружение детьми построек из крупного и мелкого строительного материала, использование деталей разных цветов для создания и украшения построек. Развитие представлений об архитектурных формах. </a:t>
            </a:r>
          </a:p>
          <a:p>
            <a:pPr marL="180000" indent="360000" algn="just">
              <a:lnSpc>
                <a:spcPct val="120000"/>
              </a:lnSpc>
              <a:buFont typeface="Wingdings" pitchFamily="2" charset="2"/>
              <a:buChar char="q"/>
            </a:pPr>
            <a:endParaRPr lang="ru-RU" sz="3200" b="1" dirty="0" smtClean="0">
              <a:solidFill>
                <a:schemeClr val="accent2">
                  <a:lumMod val="75000"/>
                </a:schemeClr>
              </a:solidFill>
            </a:endParaRPr>
          </a:p>
          <a:p>
            <a:pPr>
              <a:buNone/>
            </a:pPr>
            <a:endParaRPr lang="ru-RU" sz="3200" b="1" dirty="0" smtClean="0">
              <a:solidFill>
                <a:schemeClr val="accent2">
                  <a:lumMod val="75000"/>
                </a:schemeClr>
              </a:solidFill>
            </a:endParaRPr>
          </a:p>
          <a:p>
            <a:endParaRPr lang="ru-RU" dirty="0"/>
          </a:p>
        </p:txBody>
      </p:sp>
    </p:spTree>
  </p:cSld>
  <p:clrMapOvr>
    <a:masterClrMapping/>
  </p:clrMapOvr>
  <p:transition>
    <p:wheel spokes="3"/>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solidFill>
                  <a:srgbClr val="000000"/>
                </a:solidFill>
              </a:rPr>
              <a:t>Старший возраст</a:t>
            </a:r>
            <a:endParaRPr lang="ru-RU" dirty="0">
              <a:solidFill>
                <a:srgbClr val="000000"/>
              </a:solidFill>
            </a:endParaRPr>
          </a:p>
        </p:txBody>
      </p:sp>
      <p:sp>
        <p:nvSpPr>
          <p:cNvPr id="3" name="Содержимое 2"/>
          <p:cNvSpPr>
            <a:spLocks noGrp="1"/>
          </p:cNvSpPr>
          <p:nvPr>
            <p:ph idx="1"/>
          </p:nvPr>
        </p:nvSpPr>
        <p:spPr>
          <a:xfrm>
            <a:off x="857224" y="1357298"/>
            <a:ext cx="7829576" cy="4998262"/>
          </a:xfrm>
        </p:spPr>
        <p:txBody>
          <a:bodyPr>
            <a:normAutofit fontScale="55000" lnSpcReduction="20000"/>
          </a:bodyPr>
          <a:lstStyle/>
          <a:p>
            <a:pPr>
              <a:buNone/>
            </a:pPr>
            <a:r>
              <a:rPr lang="ru-RU" sz="3200" dirty="0" smtClean="0"/>
              <a:t>Конструирование характеризуется умением анализировать условия, в которых протекает эта деятельность. Дети используют и называют различные детали деревянного конструктора. Могут заменить детали постройки в зависимости от имеющегося материала. </a:t>
            </a:r>
            <a:r>
              <a:rPr lang="ru-RU" sz="3200" b="1" dirty="0" smtClean="0"/>
              <a:t>Овладевают обобщенным способом обследования образца.</a:t>
            </a:r>
            <a:r>
              <a:rPr lang="ru-RU" sz="3200" dirty="0" smtClean="0"/>
              <a:t> Дети способны выделять основные части предполагаемой постройки. </a:t>
            </a:r>
            <a:r>
              <a:rPr lang="ru-RU" sz="3200" b="1" dirty="0" smtClean="0"/>
              <a:t>Конструктивная деятельность может осуществляться на основе схемы, по замыслу и по условиям.</a:t>
            </a:r>
            <a:r>
              <a:rPr lang="ru-RU" sz="3200" dirty="0" smtClean="0"/>
              <a:t> Появляется конструирование в ходе совместной деятельности.</a:t>
            </a:r>
          </a:p>
          <a:p>
            <a:pPr algn="ctr">
              <a:buNone/>
            </a:pPr>
            <a:r>
              <a:rPr lang="ru-RU" sz="4400" b="1" dirty="0" smtClean="0">
                <a:solidFill>
                  <a:srgbClr val="000000"/>
                </a:solidFill>
              </a:rPr>
              <a:t>Задачи</a:t>
            </a:r>
          </a:p>
          <a:p>
            <a:pPr marL="180000" indent="360000" algn="just">
              <a:lnSpc>
                <a:spcPct val="120000"/>
              </a:lnSpc>
            </a:pPr>
            <a:r>
              <a:rPr lang="ru-RU" sz="3200" b="1" dirty="0" smtClean="0"/>
              <a:t>Развитие умения устанавливать связь между создаваемыми постройками и тем, что дети видят в окружающей жизни; создавать разнообразные постройки и конструкции (дома, спортивное и игровое оборудование и т.п.).</a:t>
            </a:r>
          </a:p>
          <a:p>
            <a:pPr marL="180000" indent="360000" algn="just">
              <a:lnSpc>
                <a:spcPct val="120000"/>
              </a:lnSpc>
            </a:pPr>
            <a:r>
              <a:rPr lang="ru-RU" sz="3200" b="1" dirty="0" smtClean="0"/>
              <a:t>Закрепление умения выделять основные части и характерные детали конструкций; анализировать сделанные педагогом поделки и постройки; на основе анализа находить конструктивные решения и планировать создание собственной постройки.</a:t>
            </a:r>
          </a:p>
          <a:p>
            <a:pPr>
              <a:buNone/>
            </a:pPr>
            <a:endParaRPr lang="ru-RU" sz="3200" dirty="0" smtClean="0">
              <a:solidFill>
                <a:schemeClr val="accent2">
                  <a:lumMod val="75000"/>
                </a:schemeClr>
              </a:solidFill>
            </a:endParaRPr>
          </a:p>
          <a:p>
            <a:pPr>
              <a:buNone/>
            </a:pPr>
            <a:endParaRPr lang="ru-RU" dirty="0"/>
          </a:p>
        </p:txBody>
      </p:sp>
      <p:sp>
        <p:nvSpPr>
          <p:cNvPr id="4" name="Прямоугольник 3"/>
          <p:cNvSpPr/>
          <p:nvPr/>
        </p:nvSpPr>
        <p:spPr>
          <a:xfrm>
            <a:off x="4106968" y="3244334"/>
            <a:ext cx="184731" cy="369332"/>
          </a:xfrm>
          <a:prstGeom prst="rect">
            <a:avLst/>
          </a:prstGeom>
        </p:spPr>
        <p:txBody>
          <a:bodyPr wrap="none">
            <a:spAutoFit/>
          </a:bodyPr>
          <a:lstStyle/>
          <a:p>
            <a:endParaRPr lang="ru-RU" dirty="0"/>
          </a:p>
        </p:txBody>
      </p:sp>
    </p:spTree>
  </p:cSld>
  <p:clrMapOvr>
    <a:masterClrMapping/>
  </p:clrMapOvr>
  <p:transition>
    <p:wheel spokes="3"/>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857224" y="214290"/>
            <a:ext cx="7829576" cy="297774"/>
          </a:xfrm>
        </p:spPr>
        <p:txBody>
          <a:bodyPr/>
          <a:lstStyle/>
          <a:p>
            <a:endParaRPr lang="ru-RU" dirty="0"/>
          </a:p>
        </p:txBody>
      </p:sp>
      <p:sp>
        <p:nvSpPr>
          <p:cNvPr id="3" name="Содержимое 2"/>
          <p:cNvSpPr>
            <a:spLocks noGrp="1"/>
          </p:cNvSpPr>
          <p:nvPr>
            <p:ph idx="1"/>
          </p:nvPr>
        </p:nvSpPr>
        <p:spPr>
          <a:xfrm>
            <a:off x="928662" y="642918"/>
            <a:ext cx="7758138" cy="5712642"/>
          </a:xfrm>
        </p:spPr>
        <p:txBody>
          <a:bodyPr>
            <a:normAutofit fontScale="62500" lnSpcReduction="20000"/>
          </a:bodyPr>
          <a:lstStyle/>
          <a:p>
            <a:pPr marL="180000" indent="360000" algn="just"/>
            <a:r>
              <a:rPr lang="ru-RU" sz="3200" b="1" dirty="0" smtClean="0"/>
              <a:t>Знакомство с новыми деталями: разнообразными по форме и величине пластинами, брусками, цилиндрами, конусами и др. Закрепление умения заменять одни детали другими.</a:t>
            </a:r>
          </a:p>
          <a:p>
            <a:pPr marL="180000" indent="360000" algn="just"/>
            <a:r>
              <a:rPr lang="ru-RU" sz="3200" b="1" dirty="0" smtClean="0"/>
              <a:t>Формирование умения создавать различные по величине и конструкции постройки одного и того же объекта.</a:t>
            </a:r>
          </a:p>
          <a:p>
            <a:pPr marL="180000" indent="360000" algn="just"/>
            <a:r>
              <a:rPr lang="ru-RU" sz="3200" b="1" dirty="0" smtClean="0"/>
              <a:t>Закрепление умения строить по рисунку, самостоятельно подбирать необходимый строительный материал.</a:t>
            </a:r>
          </a:p>
          <a:p>
            <a:pPr marL="180000" indent="360000" algn="just"/>
            <a:r>
              <a:rPr lang="ru-RU" sz="3200" b="1" dirty="0" smtClean="0"/>
              <a:t>Развитие умения работать коллективно, объединять свои поделки в соответствии с общим замыслом, договариваться, кто какую часть работы будет выполнять; помогать друг другу при необходимости.</a:t>
            </a:r>
          </a:p>
          <a:p>
            <a:pPr marL="180000" indent="360000" algn="just"/>
            <a:r>
              <a:rPr lang="ru-RU" sz="3200" b="1" u="sng" dirty="0" smtClean="0"/>
              <a:t>Проектная деятельность</a:t>
            </a:r>
            <a:r>
              <a:rPr lang="ru-RU" sz="3200" dirty="0" smtClean="0"/>
              <a:t>. </a:t>
            </a:r>
            <a:r>
              <a:rPr lang="ru-RU" sz="3200" b="1" dirty="0" smtClean="0"/>
              <a:t>Создание условий для реализации детьми проектов трех типов: исследовательских, творческих и нормативных.</a:t>
            </a:r>
          </a:p>
          <a:p>
            <a:pPr marL="180000" indent="360000" algn="just"/>
            <a:r>
              <a:rPr lang="ru-RU" sz="3200" b="1" dirty="0" smtClean="0"/>
              <a:t>Развитие проектной деятельности исследовательского типа. Организация презентации проектов. Формирование у детей представлений об авторстве проекта.</a:t>
            </a:r>
          </a:p>
          <a:p>
            <a:pPr marL="180000" indent="360000" algn="just"/>
            <a:r>
              <a:rPr lang="ru-RU" sz="3200" b="1" dirty="0" smtClean="0"/>
              <a:t>Создание условий для реализации проектной деятельности творческого типа. (Творческие проекты в этом возрасте носят индивидуальный характер.)</a:t>
            </a:r>
            <a:endParaRPr lang="ru-RU" dirty="0" smtClean="0"/>
          </a:p>
          <a:p>
            <a:pPr>
              <a:buNone/>
            </a:pPr>
            <a:endParaRPr lang="ru-RU" dirty="0"/>
          </a:p>
        </p:txBody>
      </p:sp>
    </p:spTree>
  </p:cSld>
  <p:clrMapOvr>
    <a:masterClrMapping/>
  </p:clrMapOvr>
  <p:transition>
    <p:wheel spokes="3"/>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G_4144.JPG"/>
          <p:cNvPicPr>
            <a:picLocks noChangeAspect="1"/>
          </p:cNvPicPr>
          <p:nvPr/>
        </p:nvPicPr>
        <p:blipFill>
          <a:blip r:embed="rId2" cstate="print"/>
          <a:stretch>
            <a:fillRect/>
          </a:stretch>
        </p:blipFill>
        <p:spPr>
          <a:xfrm>
            <a:off x="5929306" y="1857364"/>
            <a:ext cx="3214694" cy="4822041"/>
          </a:xfrm>
          <a:prstGeom prst="rect">
            <a:avLst/>
          </a:prstGeom>
        </p:spPr>
      </p:pic>
      <p:sp>
        <p:nvSpPr>
          <p:cNvPr id="2" name="Заголовок 1"/>
          <p:cNvSpPr>
            <a:spLocks noGrp="1"/>
          </p:cNvSpPr>
          <p:nvPr>
            <p:ph type="title"/>
          </p:nvPr>
        </p:nvSpPr>
        <p:spPr/>
        <p:txBody>
          <a:bodyPr/>
          <a:lstStyle/>
          <a:p>
            <a:pPr algn="ctr"/>
            <a:r>
              <a:rPr lang="ru-RU" sz="6600" dirty="0" smtClean="0">
                <a:latin typeface="Monotype Corsiva" pitchFamily="66" charset="0"/>
              </a:rPr>
              <a:t>Компьютерные игры</a:t>
            </a:r>
            <a:r>
              <a:rPr lang="ru-RU" dirty="0" smtClean="0">
                <a:latin typeface="Monotype Corsiva" pitchFamily="66" charset="0"/>
              </a:rPr>
              <a:t/>
            </a:r>
            <a:br>
              <a:rPr lang="ru-RU" dirty="0" smtClean="0">
                <a:latin typeface="Monotype Corsiva" pitchFamily="66" charset="0"/>
              </a:rPr>
            </a:br>
            <a:endParaRPr lang="ru-RU" dirty="0"/>
          </a:p>
        </p:txBody>
      </p:sp>
      <p:sp>
        <p:nvSpPr>
          <p:cNvPr id="3" name="Содержимое 2"/>
          <p:cNvSpPr>
            <a:spLocks noGrp="1"/>
          </p:cNvSpPr>
          <p:nvPr>
            <p:ph idx="1"/>
          </p:nvPr>
        </p:nvSpPr>
        <p:spPr>
          <a:xfrm>
            <a:off x="642910" y="1785926"/>
            <a:ext cx="7772400" cy="4572000"/>
          </a:xfrm>
        </p:spPr>
        <p:txBody>
          <a:bodyPr>
            <a:normAutofit lnSpcReduction="10000"/>
          </a:bodyPr>
          <a:lstStyle/>
          <a:p>
            <a:pPr>
              <a:buNone/>
            </a:pPr>
            <a:r>
              <a:rPr lang="ru-RU" dirty="0" smtClean="0"/>
              <a:t>        «За» и «Против»</a:t>
            </a:r>
          </a:p>
          <a:p>
            <a:pPr>
              <a:buNone/>
            </a:pPr>
            <a:r>
              <a:rPr lang="ru-RU" dirty="0" smtClean="0"/>
              <a:t>Современные дети очень </a:t>
            </a:r>
          </a:p>
          <a:p>
            <a:pPr>
              <a:buNone/>
            </a:pPr>
            <a:r>
              <a:rPr lang="ru-RU" dirty="0" smtClean="0"/>
              <a:t>много общаются с</a:t>
            </a:r>
          </a:p>
          <a:p>
            <a:pPr>
              <a:buNone/>
            </a:pPr>
            <a:r>
              <a:rPr lang="ru-RU" dirty="0" smtClean="0"/>
              <a:t> телевидением, видео и </a:t>
            </a:r>
          </a:p>
          <a:p>
            <a:pPr>
              <a:buNone/>
            </a:pPr>
            <a:r>
              <a:rPr lang="ru-RU" dirty="0" smtClean="0"/>
              <a:t>компьютером. Если </a:t>
            </a:r>
          </a:p>
          <a:p>
            <a:pPr>
              <a:buNone/>
            </a:pPr>
            <a:r>
              <a:rPr lang="ru-RU" dirty="0" smtClean="0"/>
              <a:t>предыдущее поколение,</a:t>
            </a:r>
          </a:p>
          <a:p>
            <a:pPr>
              <a:buNone/>
            </a:pPr>
            <a:r>
              <a:rPr lang="ru-RU" dirty="0" smtClean="0"/>
              <a:t> было поколением книг, </a:t>
            </a:r>
          </a:p>
          <a:p>
            <a:pPr>
              <a:buNone/>
            </a:pPr>
            <a:r>
              <a:rPr lang="ru-RU" dirty="0" smtClean="0"/>
              <a:t>то современное получает </a:t>
            </a:r>
          </a:p>
          <a:p>
            <a:pPr>
              <a:buNone/>
            </a:pPr>
            <a:r>
              <a:rPr lang="ru-RU" dirty="0" smtClean="0"/>
              <a:t>информацию через видео ряд</a:t>
            </a:r>
          </a:p>
          <a:p>
            <a:pPr algn="ctr">
              <a:buNone/>
            </a:pPr>
            <a:endParaRPr lang="ru-RU" dirty="0"/>
          </a:p>
        </p:txBody>
      </p:sp>
    </p:spTree>
  </p:cSld>
  <p:clrMapOvr>
    <a:masterClrMapping/>
  </p:clrMapOvr>
  <p:transition>
    <p:wheel spokes="3"/>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0000"/>
                </a:solidFill>
              </a:rPr>
              <a:t>Достоинства компьютера</a:t>
            </a:r>
            <a:endParaRPr lang="ru-RU" dirty="0">
              <a:solidFill>
                <a:srgbClr val="000000"/>
              </a:solidFill>
            </a:endParaRPr>
          </a:p>
        </p:txBody>
      </p:sp>
      <p:sp>
        <p:nvSpPr>
          <p:cNvPr id="3" name="Содержимое 2"/>
          <p:cNvSpPr>
            <a:spLocks noGrp="1"/>
          </p:cNvSpPr>
          <p:nvPr>
            <p:ph idx="1"/>
          </p:nvPr>
        </p:nvSpPr>
        <p:spPr/>
        <p:txBody>
          <a:bodyPr>
            <a:normAutofit fontScale="85000" lnSpcReduction="20000"/>
          </a:bodyPr>
          <a:lstStyle/>
          <a:p>
            <a:r>
              <a:rPr lang="ru-RU" dirty="0" smtClean="0"/>
              <a:t>Компьютер может помочь  развитию у детей таких важнейших операций мышления как обобщение и классификация</a:t>
            </a:r>
          </a:p>
          <a:p>
            <a:r>
              <a:rPr lang="ru-RU" dirty="0" smtClean="0"/>
              <a:t>В процессе занятий на компьютере улучшаются память и внимание детей.</a:t>
            </a:r>
          </a:p>
          <a:p>
            <a:r>
              <a:rPr lang="ru-RU" dirty="0" smtClean="0"/>
              <a:t>При игре в компьютерные игры у детей раньше развивается знаковая функция сознания, которая лежит в основе абстрактного мышления (</a:t>
            </a:r>
            <a:r>
              <a:rPr lang="ru-RU" dirty="0" err="1" smtClean="0"/>
              <a:t>мышления</a:t>
            </a:r>
            <a:r>
              <a:rPr lang="ru-RU" dirty="0" smtClean="0"/>
              <a:t> без опоры на внешние предметы)</a:t>
            </a:r>
          </a:p>
          <a:p>
            <a:r>
              <a:rPr lang="ru-RU" dirty="0" smtClean="0"/>
              <a:t>Компьютерные игры имеют большое значение не только для развития их моторики, для  формирования координации зрительной и моторной функции</a:t>
            </a:r>
            <a:endParaRPr lang="ru-RU" dirty="0"/>
          </a:p>
        </p:txBody>
      </p:sp>
    </p:spTree>
  </p:cSld>
  <p:clrMapOvr>
    <a:masterClrMapping/>
  </p:clrMapOvr>
  <p:transition>
    <p:wheel spokes="3"/>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0000"/>
                </a:solidFill>
              </a:rPr>
              <a:t>Недостатки компьютера</a:t>
            </a:r>
            <a:endParaRPr lang="ru-RU" dirty="0">
              <a:solidFill>
                <a:srgbClr val="000000"/>
              </a:solidFill>
            </a:endParaRPr>
          </a:p>
        </p:txBody>
      </p:sp>
      <p:sp>
        <p:nvSpPr>
          <p:cNvPr id="3" name="Содержимое 2"/>
          <p:cNvSpPr>
            <a:spLocks noGrp="1"/>
          </p:cNvSpPr>
          <p:nvPr>
            <p:ph idx="1"/>
          </p:nvPr>
        </p:nvSpPr>
        <p:spPr/>
        <p:txBody>
          <a:bodyPr/>
          <a:lstStyle/>
          <a:p>
            <a:r>
              <a:rPr lang="ru-RU" dirty="0" smtClean="0"/>
              <a:t>Чрезмерное обращение с компьютером может привести к ухудшению зрения ребенка, а так же отрицательно сказаться на его психическом здоровье. Особенно это опасно для застенчивых детей.</a:t>
            </a:r>
            <a:endParaRPr lang="ru-RU" dirty="0"/>
          </a:p>
        </p:txBody>
      </p:sp>
    </p:spTree>
  </p:cSld>
  <p:clrMapOvr>
    <a:masterClrMapping/>
  </p:clrMapOvr>
  <p:transition>
    <p:wheel spokes="3"/>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pPr>
              <a:buNone/>
            </a:pPr>
            <a:r>
              <a:rPr lang="ru-RU" dirty="0" smtClean="0"/>
              <a:t>Детям 3-4 лет не стоит сидеть у компьютера больше 20 минут, а к 6-7 годам это время ежедневной игры можно увеличить до получаса.</a:t>
            </a:r>
          </a:p>
          <a:p>
            <a:pPr>
              <a:buNone/>
            </a:pPr>
            <a:r>
              <a:rPr lang="ru-RU" dirty="0" smtClean="0"/>
              <a:t>И главное, нельзя уповать только на компьютер. Ребенок – маленький человек, он может  формироваться и развиваться только общаясь с людьми и живя </a:t>
            </a:r>
            <a:r>
              <a:rPr lang="ru-RU" smtClean="0"/>
              <a:t>в реальном мире.</a:t>
            </a:r>
            <a:endParaRPr lang="ru-RU"/>
          </a:p>
        </p:txBody>
      </p:sp>
    </p:spTree>
  </p:cSld>
  <p:clrMapOvr>
    <a:masterClrMapping/>
  </p:clrMapOvr>
  <p:transition>
    <p:wheel spokes="3"/>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8-конечная звезда 3"/>
          <p:cNvSpPr/>
          <p:nvPr/>
        </p:nvSpPr>
        <p:spPr>
          <a:xfrm>
            <a:off x="3286116" y="2857496"/>
            <a:ext cx="2286016" cy="1785950"/>
          </a:xfrm>
          <a:prstGeom prst="star8">
            <a:avLst/>
          </a:prstGeom>
          <a:solidFill>
            <a:srgbClr val="8727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Условия для развития игровой деятельности</a:t>
            </a:r>
            <a:endParaRPr lang="ru-RU" dirty="0"/>
          </a:p>
        </p:txBody>
      </p:sp>
      <p:sp>
        <p:nvSpPr>
          <p:cNvPr id="5" name="Облако 4"/>
          <p:cNvSpPr/>
          <p:nvPr/>
        </p:nvSpPr>
        <p:spPr>
          <a:xfrm>
            <a:off x="214282" y="857232"/>
            <a:ext cx="3143272" cy="135732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Возможность самостоятельно менять игровую деятельность</a:t>
            </a:r>
            <a:endParaRPr lang="ru-RU" dirty="0"/>
          </a:p>
        </p:txBody>
      </p:sp>
      <p:sp>
        <p:nvSpPr>
          <p:cNvPr id="6" name="Облако 5"/>
          <p:cNvSpPr/>
          <p:nvPr/>
        </p:nvSpPr>
        <p:spPr>
          <a:xfrm>
            <a:off x="0" y="3143248"/>
            <a:ext cx="2928926" cy="135732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Учет половых различий детей</a:t>
            </a:r>
            <a:endParaRPr lang="ru-RU" dirty="0"/>
          </a:p>
        </p:txBody>
      </p:sp>
      <p:sp>
        <p:nvSpPr>
          <p:cNvPr id="7" name="Облако 6"/>
          <p:cNvSpPr/>
          <p:nvPr/>
        </p:nvSpPr>
        <p:spPr>
          <a:xfrm>
            <a:off x="142844" y="5286388"/>
            <a:ext cx="3143272" cy="135732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Наличие комфортного места для каждого ребенка</a:t>
            </a:r>
            <a:endParaRPr lang="ru-RU" dirty="0"/>
          </a:p>
        </p:txBody>
      </p:sp>
      <p:sp>
        <p:nvSpPr>
          <p:cNvPr id="8" name="Облако 7"/>
          <p:cNvSpPr/>
          <p:nvPr/>
        </p:nvSpPr>
        <p:spPr>
          <a:xfrm>
            <a:off x="5786446" y="3000372"/>
            <a:ext cx="3143272" cy="135732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Каждому  возрасту своя игрушка</a:t>
            </a:r>
            <a:endParaRPr lang="ru-RU" dirty="0"/>
          </a:p>
        </p:txBody>
      </p:sp>
      <p:sp>
        <p:nvSpPr>
          <p:cNvPr id="9" name="Облако 8"/>
          <p:cNvSpPr/>
          <p:nvPr/>
        </p:nvSpPr>
        <p:spPr>
          <a:xfrm>
            <a:off x="5857884" y="5286388"/>
            <a:ext cx="3143272" cy="135732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Обеспечение условной изолированности</a:t>
            </a:r>
            <a:endParaRPr lang="ru-RU" dirty="0"/>
          </a:p>
        </p:txBody>
      </p:sp>
      <p:sp>
        <p:nvSpPr>
          <p:cNvPr id="10" name="Облако 9"/>
          <p:cNvSpPr/>
          <p:nvPr/>
        </p:nvSpPr>
        <p:spPr>
          <a:xfrm>
            <a:off x="5572132" y="857232"/>
            <a:ext cx="3143272" cy="135732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Построение развивающего пространства</a:t>
            </a:r>
            <a:endParaRPr lang="ru-RU" dirty="0"/>
          </a:p>
        </p:txBody>
      </p:sp>
      <p:cxnSp>
        <p:nvCxnSpPr>
          <p:cNvPr id="12" name="Прямая соединительная линия 11"/>
          <p:cNvCxnSpPr>
            <a:stCxn id="4" idx="4"/>
            <a:endCxn id="6" idx="0"/>
          </p:cNvCxnSpPr>
          <p:nvPr/>
        </p:nvCxnSpPr>
        <p:spPr>
          <a:xfrm rot="10800000" flipV="1">
            <a:off x="2926486" y="3750471"/>
            <a:ext cx="359631"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a:stCxn id="4" idx="0"/>
          </p:cNvCxnSpPr>
          <p:nvPr/>
        </p:nvCxnSpPr>
        <p:spPr>
          <a:xfrm>
            <a:off x="5572132" y="3750471"/>
            <a:ext cx="357190" cy="357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a:stCxn id="4" idx="5"/>
          </p:cNvCxnSpPr>
          <p:nvPr/>
        </p:nvCxnSpPr>
        <p:spPr>
          <a:xfrm rot="16200000" flipV="1">
            <a:off x="2644072" y="2142218"/>
            <a:ext cx="1118802" cy="834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a:stCxn id="4" idx="7"/>
          </p:cNvCxnSpPr>
          <p:nvPr/>
        </p:nvCxnSpPr>
        <p:spPr>
          <a:xfrm rot="5400000" flipH="1" flipV="1">
            <a:off x="4988217" y="2249375"/>
            <a:ext cx="1118802" cy="6205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stCxn id="4" idx="3"/>
          </p:cNvCxnSpPr>
          <p:nvPr/>
        </p:nvCxnSpPr>
        <p:spPr>
          <a:xfrm rot="5400000">
            <a:off x="2644072" y="4452440"/>
            <a:ext cx="1047364" cy="906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a:stCxn id="4" idx="1"/>
          </p:cNvCxnSpPr>
          <p:nvPr/>
        </p:nvCxnSpPr>
        <p:spPr>
          <a:xfrm rot="16200000" flipH="1">
            <a:off x="5131093" y="4488159"/>
            <a:ext cx="1190240" cy="97772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spokes="3"/>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pPr>
              <a:buNone/>
            </a:pPr>
            <a:r>
              <a:rPr lang="ru-RU" dirty="0" smtClean="0"/>
              <a:t>    Таким образом, игра-это ведущая деятельность у детей в дошкольном возрасте. Иными словами, игра-это то, чем и в чем наши дети живут с рождения и, как минимум, до школы. А раз игра и жизнь у детей волшебным образом (и объективно) неразделимы, то мы, взрослые, должны это принять и сделать игру своей союзницей в деле обучения и развития своих детей.</a:t>
            </a:r>
            <a:endParaRPr lang="ru-RU" dirty="0"/>
          </a:p>
        </p:txBody>
      </p:sp>
    </p:spTree>
  </p:cSld>
  <p:clrMapOvr>
    <a:masterClrMapping/>
  </p:clrMapOvr>
  <p:transition>
    <p:wheel spokes="3"/>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pPr>
              <a:buNone/>
            </a:pPr>
            <a:endParaRPr lang="ru-RU" dirty="0" smtClean="0"/>
          </a:p>
          <a:p>
            <a:pPr>
              <a:buNone/>
            </a:pPr>
            <a:endParaRPr lang="ru-RU" dirty="0" smtClean="0"/>
          </a:p>
          <a:p>
            <a:pPr algn="ctr">
              <a:buNone/>
            </a:pPr>
            <a:r>
              <a:rPr lang="ru-RU" sz="6600" dirty="0" smtClean="0">
                <a:solidFill>
                  <a:srgbClr val="8727A1"/>
                </a:solidFill>
                <a:latin typeface="Monotype Corsiva" pitchFamily="66" charset="0"/>
              </a:rPr>
              <a:t>Спасибо за внимание!!!</a:t>
            </a:r>
            <a:endParaRPr lang="ru-RU" sz="6600" dirty="0">
              <a:solidFill>
                <a:srgbClr val="8727A1"/>
              </a:solidFill>
              <a:latin typeface="Monotype Corsiva" pitchFamily="66" charset="0"/>
            </a:endParaRPr>
          </a:p>
        </p:txBody>
      </p:sp>
    </p:spTree>
  </p:cSld>
  <p:clrMapOvr>
    <a:masterClrMapping/>
  </p:clrMapOvr>
  <p:transition>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0000"/>
                </a:solidFill>
              </a:rPr>
              <a:t>Формирование оснований для развития детской игры</a:t>
            </a:r>
            <a:endParaRPr lang="ru-RU" dirty="0">
              <a:solidFill>
                <a:srgbClr val="000000"/>
              </a:solidFill>
            </a:endParaRPr>
          </a:p>
        </p:txBody>
      </p:sp>
      <p:sp>
        <p:nvSpPr>
          <p:cNvPr id="3" name="Содержимое 2"/>
          <p:cNvSpPr>
            <a:spLocks noGrp="1"/>
          </p:cNvSpPr>
          <p:nvPr>
            <p:ph idx="1"/>
          </p:nvPr>
        </p:nvSpPr>
        <p:spPr/>
        <p:txBody>
          <a:bodyPr>
            <a:normAutofit lnSpcReduction="10000"/>
          </a:bodyPr>
          <a:lstStyle/>
          <a:p>
            <a:pPr>
              <a:buFontTx/>
              <a:buChar char="-"/>
            </a:pPr>
            <a:r>
              <a:rPr lang="ru-RU" dirty="0" smtClean="0"/>
              <a:t>Беседы</a:t>
            </a:r>
          </a:p>
          <a:p>
            <a:pPr>
              <a:buFontTx/>
              <a:buChar char="-"/>
            </a:pPr>
            <a:r>
              <a:rPr lang="ru-RU" dirty="0" smtClean="0"/>
              <a:t>Диалоги с детьми</a:t>
            </a:r>
          </a:p>
          <a:p>
            <a:pPr>
              <a:buFontTx/>
              <a:buChar char="-"/>
            </a:pPr>
            <a:r>
              <a:rPr lang="ru-RU" dirty="0" smtClean="0"/>
              <a:t>Чтение художественной литературы</a:t>
            </a:r>
          </a:p>
          <a:p>
            <a:pPr>
              <a:buFontTx/>
              <a:buChar char="-"/>
            </a:pPr>
            <a:r>
              <a:rPr lang="ru-RU" dirty="0" smtClean="0"/>
              <a:t>Целевые прогулки и экскурсии</a:t>
            </a:r>
          </a:p>
          <a:p>
            <a:pPr>
              <a:buFontTx/>
              <a:buChar char="-"/>
            </a:pPr>
            <a:r>
              <a:rPr lang="ru-RU" dirty="0" smtClean="0"/>
              <a:t>Использование технических средств</a:t>
            </a:r>
          </a:p>
          <a:p>
            <a:pPr>
              <a:buFontTx/>
              <a:buChar char="-"/>
            </a:pPr>
            <a:r>
              <a:rPr lang="ru-RU" dirty="0" smtClean="0"/>
              <a:t>Наблюдение за играми других детей</a:t>
            </a:r>
          </a:p>
          <a:p>
            <a:pPr>
              <a:buFontTx/>
              <a:buChar char="-"/>
            </a:pPr>
            <a:r>
              <a:rPr lang="ru-RU" dirty="0" smtClean="0"/>
              <a:t>Использование  музыкального репертуара</a:t>
            </a:r>
          </a:p>
          <a:p>
            <a:pPr>
              <a:buFontTx/>
              <a:buChar char="-"/>
            </a:pPr>
            <a:r>
              <a:rPr lang="ru-RU" dirty="0" smtClean="0"/>
              <a:t>Составление альбомов, книг по теме игр и т.д.</a:t>
            </a:r>
            <a:endParaRPr lang="ru-RU" dirty="0"/>
          </a:p>
        </p:txBody>
      </p:sp>
    </p:spTree>
  </p:cSld>
  <p:clrMapOvr>
    <a:masterClrMapping/>
  </p:clrMapOvr>
  <p:transition>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857224" y="428604"/>
            <a:ext cx="7829576" cy="83460"/>
          </a:xfrm>
        </p:spPr>
        <p:txBody>
          <a:bodyPr/>
          <a:lstStyle/>
          <a:p>
            <a:endParaRPr lang="ru-RU" dirty="0"/>
          </a:p>
        </p:txBody>
      </p:sp>
      <p:sp>
        <p:nvSpPr>
          <p:cNvPr id="3" name="Содержимое 2"/>
          <p:cNvSpPr>
            <a:spLocks noGrp="1"/>
          </p:cNvSpPr>
          <p:nvPr>
            <p:ph idx="1"/>
          </p:nvPr>
        </p:nvSpPr>
        <p:spPr>
          <a:xfrm>
            <a:off x="714348" y="500042"/>
            <a:ext cx="7972452" cy="5855518"/>
          </a:xfrm>
        </p:spPr>
        <p:txBody>
          <a:bodyPr>
            <a:normAutofit fontScale="92500" lnSpcReduction="10000"/>
          </a:bodyPr>
          <a:lstStyle/>
          <a:p>
            <a:pPr>
              <a:buNone/>
            </a:pPr>
            <a:r>
              <a:rPr lang="ru-RU" dirty="0" smtClean="0"/>
              <a:t>   </a:t>
            </a:r>
            <a:r>
              <a:rPr lang="ru-RU" dirty="0" smtClean="0"/>
              <a:t> </a:t>
            </a:r>
            <a:r>
              <a:rPr lang="ru-RU" dirty="0" smtClean="0"/>
              <a:t>В игре ребенок познает мир, знакомится со свойствами предметов. При этом он экспериментирует, проявляет инициативу и творчество. Во время игры формируется внимание, воображение, память, мышление,         развивается речь ребенка. Именно в игре закладываются положительные взаимоотношения со сверстниками. Игра сама по себе универсальный стимулятор. Главное, в поддержании игрового интереса- чуткость, наблюдательность педагога, проявление творческого подхода в организации игры, умение заинтересовать ребенка игровым сюжетом.</a:t>
            </a:r>
            <a:endParaRPr lang="ru-RU" dirty="0"/>
          </a:p>
        </p:txBody>
      </p:sp>
    </p:spTree>
  </p:cSld>
  <p:clrMapOvr>
    <a:masterClrMapping/>
  </p:clrMapOvr>
  <p:transition>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Блок-схема: типовой процесс 3"/>
          <p:cNvSpPr/>
          <p:nvPr/>
        </p:nvSpPr>
        <p:spPr>
          <a:xfrm>
            <a:off x="500034" y="1857364"/>
            <a:ext cx="2714644" cy="3214710"/>
          </a:xfrm>
          <a:prstGeom prst="flowChartPredefinedProcess">
            <a:avLst/>
          </a:prstGeom>
          <a:solidFill>
            <a:srgbClr val="8727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Роль взрослого в игровой деятельности детей</a:t>
            </a:r>
            <a:endParaRPr lang="ru-RU" sz="2400" dirty="0"/>
          </a:p>
        </p:txBody>
      </p:sp>
      <p:sp>
        <p:nvSpPr>
          <p:cNvPr id="5" name="Половина рамки 4"/>
          <p:cNvSpPr/>
          <p:nvPr/>
        </p:nvSpPr>
        <p:spPr>
          <a:xfrm>
            <a:off x="4071934" y="1857364"/>
            <a:ext cx="3786214" cy="3071834"/>
          </a:xfrm>
          <a:prstGeom prst="halfFrame">
            <a:avLst>
              <a:gd name="adj1" fmla="val 8270"/>
              <a:gd name="adj2" fmla="val 82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r>
              <a:rPr lang="ru-RU" dirty="0" smtClean="0">
                <a:solidFill>
                  <a:schemeClr val="tx1"/>
                </a:solidFill>
              </a:rPr>
              <a:t>   </a:t>
            </a:r>
            <a:r>
              <a:rPr lang="ru-RU" sz="2000" dirty="0" smtClean="0">
                <a:solidFill>
                  <a:schemeClr val="tx1"/>
                </a:solidFill>
              </a:rPr>
              <a:t>Носитель игровых умений</a:t>
            </a:r>
          </a:p>
          <a:p>
            <a:endParaRPr lang="ru-RU" sz="2000" dirty="0" smtClean="0">
              <a:solidFill>
                <a:schemeClr val="tx1"/>
              </a:solidFill>
            </a:endParaRPr>
          </a:p>
          <a:p>
            <a:pPr>
              <a:buFontTx/>
              <a:buChar char="-"/>
            </a:pPr>
            <a:r>
              <a:rPr lang="ru-RU" sz="2000" dirty="0" smtClean="0">
                <a:solidFill>
                  <a:schemeClr val="tx1"/>
                </a:solidFill>
              </a:rPr>
              <a:t>   Партнер в игре</a:t>
            </a:r>
          </a:p>
          <a:p>
            <a:endParaRPr lang="ru-RU" sz="2000" dirty="0" smtClean="0">
              <a:solidFill>
                <a:schemeClr val="tx1"/>
              </a:solidFill>
            </a:endParaRPr>
          </a:p>
          <a:p>
            <a:pPr>
              <a:buFontTx/>
              <a:buChar char="-"/>
            </a:pPr>
            <a:r>
              <a:rPr lang="ru-RU" sz="2000" dirty="0" smtClean="0">
                <a:solidFill>
                  <a:schemeClr val="tx1"/>
                </a:solidFill>
              </a:rPr>
              <a:t>   Помощник в организации и</a:t>
            </a:r>
          </a:p>
          <a:p>
            <a:r>
              <a:rPr lang="ru-RU" sz="2000" dirty="0" smtClean="0">
                <a:solidFill>
                  <a:schemeClr val="tx1"/>
                </a:solidFill>
              </a:rPr>
              <a:t>    регуляции игры</a:t>
            </a:r>
          </a:p>
          <a:p>
            <a:endParaRPr lang="ru-RU" sz="2000" dirty="0" smtClean="0">
              <a:solidFill>
                <a:schemeClr val="tx1"/>
              </a:solidFill>
            </a:endParaRPr>
          </a:p>
          <a:p>
            <a:pPr>
              <a:buFontTx/>
              <a:buChar char="-"/>
            </a:pPr>
            <a:r>
              <a:rPr lang="ru-RU" sz="2000" dirty="0" smtClean="0">
                <a:solidFill>
                  <a:schemeClr val="tx1"/>
                </a:solidFill>
              </a:rPr>
              <a:t>   Наблюдатель</a:t>
            </a:r>
            <a:endParaRPr lang="ru-RU" sz="2000" dirty="0">
              <a:solidFill>
                <a:schemeClr val="tx1"/>
              </a:solidFill>
            </a:endParaRPr>
          </a:p>
        </p:txBody>
      </p:sp>
      <p:cxnSp>
        <p:nvCxnSpPr>
          <p:cNvPr id="7" name="Прямая со стрелкой 6"/>
          <p:cNvCxnSpPr/>
          <p:nvPr/>
        </p:nvCxnSpPr>
        <p:spPr>
          <a:xfrm>
            <a:off x="3214678" y="2428868"/>
            <a:ext cx="78581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3214678" y="3000372"/>
            <a:ext cx="78581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3214678" y="3571876"/>
            <a:ext cx="78581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3214678" y="4357694"/>
            <a:ext cx="78581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dirty="0" smtClean="0">
                <a:solidFill>
                  <a:srgbClr val="000000"/>
                </a:solidFill>
              </a:rPr>
              <a:t>Федеральные государственные требования к структуре основной общеобразовательной программы дошкольного образования</a:t>
            </a:r>
            <a:endParaRPr lang="ru-RU" sz="2800" dirty="0">
              <a:solidFill>
                <a:srgbClr val="000000"/>
              </a:solidFill>
            </a:endParaRPr>
          </a:p>
        </p:txBody>
      </p:sp>
      <p:sp>
        <p:nvSpPr>
          <p:cNvPr id="3" name="Содержимое 2"/>
          <p:cNvSpPr>
            <a:spLocks noGrp="1"/>
          </p:cNvSpPr>
          <p:nvPr>
            <p:ph idx="1"/>
          </p:nvPr>
        </p:nvSpPr>
        <p:spPr/>
        <p:txBody>
          <a:bodyPr/>
          <a:lstStyle/>
          <a:p>
            <a:endParaRPr lang="ru-RU" dirty="0"/>
          </a:p>
        </p:txBody>
      </p:sp>
      <p:sp>
        <p:nvSpPr>
          <p:cNvPr id="4" name="Скругленный прямоугольник 3"/>
          <p:cNvSpPr/>
          <p:nvPr/>
        </p:nvSpPr>
        <p:spPr>
          <a:xfrm>
            <a:off x="3000364" y="1857364"/>
            <a:ext cx="2857520" cy="1143008"/>
          </a:xfrm>
          <a:prstGeom prst="roundRect">
            <a:avLst/>
          </a:prstGeom>
          <a:solidFill>
            <a:srgbClr val="8727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rPr>
              <a:t>Использование в педагогическом процессе всего многообразия игр</a:t>
            </a:r>
            <a:endParaRPr lang="ru-RU" sz="2000" dirty="0">
              <a:solidFill>
                <a:schemeClr val="tx1"/>
              </a:solidFill>
            </a:endParaRPr>
          </a:p>
        </p:txBody>
      </p:sp>
      <p:sp>
        <p:nvSpPr>
          <p:cNvPr id="5" name="Прямоугольник с двумя вырезанными противолежащими углами 4"/>
          <p:cNvSpPr/>
          <p:nvPr/>
        </p:nvSpPr>
        <p:spPr>
          <a:xfrm>
            <a:off x="857224" y="3071810"/>
            <a:ext cx="2786082" cy="1285884"/>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Строительно – конструктивные, игры - экспериментирования</a:t>
            </a:r>
            <a:endParaRPr lang="ru-RU" dirty="0">
              <a:solidFill>
                <a:schemeClr val="tx1"/>
              </a:solidFill>
            </a:endParaRPr>
          </a:p>
        </p:txBody>
      </p:sp>
      <p:sp>
        <p:nvSpPr>
          <p:cNvPr id="6" name="Прямоугольник с двумя скругленными противолежащими углами 5"/>
          <p:cNvSpPr/>
          <p:nvPr/>
        </p:nvSpPr>
        <p:spPr>
          <a:xfrm>
            <a:off x="5500694" y="3071810"/>
            <a:ext cx="2571768" cy="135732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Сюжетно – ролевые, режиссерские,</a:t>
            </a:r>
          </a:p>
          <a:p>
            <a:pPr algn="ctr"/>
            <a:r>
              <a:rPr lang="ru-RU" dirty="0" smtClean="0">
                <a:solidFill>
                  <a:schemeClr val="tx1"/>
                </a:solidFill>
              </a:rPr>
              <a:t> театрализованные </a:t>
            </a:r>
            <a:endParaRPr lang="ru-RU" dirty="0">
              <a:solidFill>
                <a:schemeClr val="tx1"/>
              </a:solidFill>
            </a:endParaRPr>
          </a:p>
        </p:txBody>
      </p:sp>
      <p:sp>
        <p:nvSpPr>
          <p:cNvPr id="7" name="Прямоугольник с двумя скругленными соседними углами 6"/>
          <p:cNvSpPr/>
          <p:nvPr/>
        </p:nvSpPr>
        <p:spPr>
          <a:xfrm>
            <a:off x="857224" y="4714884"/>
            <a:ext cx="2786082" cy="142876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Игры – фантазии, </a:t>
            </a:r>
          </a:p>
          <a:p>
            <a:pPr algn="ctr"/>
            <a:r>
              <a:rPr lang="ru-RU" dirty="0" smtClean="0">
                <a:solidFill>
                  <a:schemeClr val="tx1"/>
                </a:solidFill>
              </a:rPr>
              <a:t>дидактические,</a:t>
            </a:r>
          </a:p>
          <a:p>
            <a:pPr algn="ctr"/>
            <a:r>
              <a:rPr lang="ru-RU" dirty="0" smtClean="0">
                <a:solidFill>
                  <a:schemeClr val="tx1"/>
                </a:solidFill>
              </a:rPr>
              <a:t> развивающие </a:t>
            </a:r>
            <a:endParaRPr lang="ru-RU" dirty="0">
              <a:solidFill>
                <a:schemeClr val="tx1"/>
              </a:solidFill>
            </a:endParaRPr>
          </a:p>
        </p:txBody>
      </p:sp>
      <p:sp>
        <p:nvSpPr>
          <p:cNvPr id="8" name="Прямоугольник с одним вырезанным углом 7"/>
          <p:cNvSpPr/>
          <p:nvPr/>
        </p:nvSpPr>
        <p:spPr>
          <a:xfrm>
            <a:off x="5500694" y="4714884"/>
            <a:ext cx="2643206" cy="142876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Подвижные,</a:t>
            </a:r>
          </a:p>
          <a:p>
            <a:pPr algn="ctr"/>
            <a:r>
              <a:rPr lang="ru-RU" dirty="0" smtClean="0">
                <a:solidFill>
                  <a:schemeClr val="tx1"/>
                </a:solidFill>
              </a:rPr>
              <a:t>спортивные</a:t>
            </a:r>
            <a:endParaRPr lang="ru-RU" dirty="0">
              <a:solidFill>
                <a:schemeClr val="tx1"/>
              </a:solidFill>
            </a:endParaRPr>
          </a:p>
        </p:txBody>
      </p:sp>
      <p:cxnSp>
        <p:nvCxnSpPr>
          <p:cNvPr id="10" name="Соединительная линия уступом 9"/>
          <p:cNvCxnSpPr>
            <a:endCxn id="7" idx="0"/>
          </p:cNvCxnSpPr>
          <p:nvPr/>
        </p:nvCxnSpPr>
        <p:spPr>
          <a:xfrm rot="5400000">
            <a:off x="2536811" y="3893347"/>
            <a:ext cx="2642412" cy="429422"/>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Соединительная линия уступом 9"/>
          <p:cNvCxnSpPr>
            <a:endCxn id="8" idx="2"/>
          </p:cNvCxnSpPr>
          <p:nvPr/>
        </p:nvCxnSpPr>
        <p:spPr>
          <a:xfrm rot="16200000" flipH="1">
            <a:off x="3929455" y="3858025"/>
            <a:ext cx="2643206" cy="499272"/>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hape 18"/>
          <p:cNvCxnSpPr>
            <a:stCxn id="4" idx="1"/>
            <a:endCxn id="5" idx="3"/>
          </p:cNvCxnSpPr>
          <p:nvPr/>
        </p:nvCxnSpPr>
        <p:spPr>
          <a:xfrm rot="10800000" flipV="1">
            <a:off x="2250266" y="2428868"/>
            <a:ext cx="750099" cy="642942"/>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hape 20"/>
          <p:cNvCxnSpPr>
            <a:stCxn id="4" idx="3"/>
            <a:endCxn id="6" idx="3"/>
          </p:cNvCxnSpPr>
          <p:nvPr/>
        </p:nvCxnSpPr>
        <p:spPr>
          <a:xfrm>
            <a:off x="5857884" y="2428868"/>
            <a:ext cx="928694" cy="642942"/>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571472" y="1500174"/>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heel spokes="3"/>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Другая 3">
      <a:dk1>
        <a:srgbClr val="F7AACF"/>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751</TotalTime>
  <Words>2798</Words>
  <PresentationFormat>Экран (4:3)</PresentationFormat>
  <Paragraphs>260</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Метро</vt:lpstr>
      <vt:lpstr>Презентация «Организация игровой деятельности дошкольников и руководство ею»</vt:lpstr>
      <vt:lpstr>Слайд 2</vt:lpstr>
      <vt:lpstr>Слайд 3</vt:lpstr>
      <vt:lpstr>Слайд 4</vt:lpstr>
      <vt:lpstr>Формирование оснований для развития детской игры</vt:lpstr>
      <vt:lpstr>Слайд 6</vt:lpstr>
      <vt:lpstr>Слайд 7</vt:lpstr>
      <vt:lpstr>Федеральные государственные требования к структуре основной общеобразовательной программы дошкольного образования</vt:lpstr>
      <vt:lpstr>Слайд 9</vt:lpstr>
      <vt:lpstr>Сюжетные игры</vt:lpstr>
      <vt:lpstr>Младший дошкольный возраст - режиссерская игра</vt:lpstr>
      <vt:lpstr> </vt:lpstr>
      <vt:lpstr>Старший дошкольный возраст – игра с правилами, режиссерская игра, игра - фантазия</vt:lpstr>
      <vt:lpstr>Подвижные игры</vt:lpstr>
      <vt:lpstr>Слайд 15</vt:lpstr>
      <vt:lpstr>Классификация подвижных игр по сложности </vt:lpstr>
      <vt:lpstr>Классификация подвижных игр по степени физической нагрузки</vt:lpstr>
      <vt:lpstr>Характеристика п/и для детей разных возрастных групп </vt:lpstr>
      <vt:lpstr>Правила</vt:lpstr>
      <vt:lpstr>Методика проведения подвижных игр </vt:lpstr>
      <vt:lpstr>Сбор детей на игру. </vt:lpstr>
      <vt:lpstr>Роль взрослого </vt:lpstr>
      <vt:lpstr>Дидактические игры </vt:lpstr>
      <vt:lpstr>Слайд 24</vt:lpstr>
      <vt:lpstr>Слайд 25</vt:lpstr>
      <vt:lpstr> </vt:lpstr>
      <vt:lpstr>Анализ  проведения  дидактической  игры</vt:lpstr>
      <vt:lpstr>Слайд 28</vt:lpstr>
      <vt:lpstr>Строительные игры </vt:lpstr>
      <vt:lpstr> КОНСТРУИРОВАНИЕ ИЗ СТРОИТЕЛЬНЫХ МАТЕРИАЛОВ</vt:lpstr>
      <vt:lpstr>ЗНАЧЕНИЕ КОНСТРУИРОВАНИЯ</vt:lpstr>
      <vt:lpstr>Младший возраст</vt:lpstr>
      <vt:lpstr>Средний возраст</vt:lpstr>
      <vt:lpstr>Старший возраст</vt:lpstr>
      <vt:lpstr>Слайд 35</vt:lpstr>
      <vt:lpstr>Компьютерные игры </vt:lpstr>
      <vt:lpstr>Достоинства компьютера</vt:lpstr>
      <vt:lpstr>Недостатки компьютера</vt:lpstr>
      <vt:lpstr>Слайд 39</vt:lpstr>
      <vt:lpstr>Слайд 40</vt:lpstr>
      <vt:lpstr>Слайд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«Организация игровой деятельности дошкольников и руководство ею»</dc:title>
  <dc:creator>user</dc:creator>
  <cp:lastModifiedBy>user</cp:lastModifiedBy>
  <cp:revision>85</cp:revision>
  <dcterms:created xsi:type="dcterms:W3CDTF">2013-02-24T13:27:42Z</dcterms:created>
  <dcterms:modified xsi:type="dcterms:W3CDTF">2013-03-31T11:11:12Z</dcterms:modified>
</cp:coreProperties>
</file>