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7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B45A"/>
    <a:srgbClr val="08080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3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с родителями по экологическому воспитанию дошкольников</a:t>
            </a:r>
            <a:r>
              <a:rPr lang="ru-RU" sz="36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/>
          </a:p>
        </p:txBody>
      </p:sp>
      <p:pic>
        <p:nvPicPr>
          <p:cNvPr id="5" name="Содержимое 4" descr="SAM_10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000240"/>
            <a:ext cx="4071965" cy="3000395"/>
          </a:xfrm>
        </p:spPr>
      </p:pic>
      <p:pic>
        <p:nvPicPr>
          <p:cNvPr id="7" name="Рисунок 6" descr="0002-002-Zdorove-eto-kapital-dannyj-nam-ne-tolko-prirodoj-ot-rozhdenija-no.jpg"/>
          <p:cNvPicPr>
            <a:picLocks noChangeAspect="1"/>
          </p:cNvPicPr>
          <p:nvPr/>
        </p:nvPicPr>
        <p:blipFill>
          <a:blip r:embed="rId3"/>
          <a:srcRect l="39063" t="14563" r="21875" b="25243"/>
          <a:stretch>
            <a:fillRect/>
          </a:stretch>
        </p:blipFill>
        <p:spPr>
          <a:xfrm>
            <a:off x="4643438" y="2000240"/>
            <a:ext cx="3571900" cy="442913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Анкетирование</a:t>
            </a:r>
            <a:endParaRPr lang="ru-RU" sz="36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1571612"/>
            <a:ext cx="4071966" cy="4857784"/>
          </a:xfrm>
          <a:solidFill>
            <a:schemeClr val="tx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pPr algn="just"/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Анкета для родителей «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Экологическое воспитание детей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just"/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Анкета для родителей "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Использование художественной литературы в семье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</a:t>
            </a:r>
          </a:p>
          <a:p>
            <a:pPr algn="just">
              <a:buNone/>
            </a:pP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«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Книга в семье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Анкета для родителей «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Насколько вы компетентны в вопросах экологии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?» и т. д.</a:t>
            </a:r>
          </a:p>
          <a:p>
            <a:endParaRPr lang="ru-RU" dirty="0"/>
          </a:p>
        </p:txBody>
      </p:sp>
      <p:pic>
        <p:nvPicPr>
          <p:cNvPr id="4" name="Рисунок 3" descr="1977.jpg"/>
          <p:cNvPicPr>
            <a:picLocks noChangeAspect="1"/>
          </p:cNvPicPr>
          <p:nvPr/>
        </p:nvPicPr>
        <p:blipFill>
          <a:blip r:embed="rId2"/>
          <a:srcRect l="4511" t="4762" r="9774"/>
          <a:stretch>
            <a:fillRect/>
          </a:stretch>
        </p:blipFill>
        <p:spPr>
          <a:xfrm>
            <a:off x="500034" y="1571612"/>
            <a:ext cx="3952095" cy="4857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357322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Темы бесед и консультации с родителями по экологическому воспитанию</a:t>
            </a:r>
            <a:r>
              <a:rPr lang="ru-RU" b="1" dirty="0" smtClean="0">
                <a:solidFill>
                  <a:srgbClr val="FFFF00"/>
                </a:solidFill>
              </a:rPr>
              <a:t/>
            </a:r>
            <a:br>
              <a:rPr lang="ru-RU" b="1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00174"/>
            <a:ext cx="8572560" cy="5143536"/>
          </a:xfrm>
          <a:solidFill>
            <a:schemeClr val="tx1">
              <a:lumMod val="95000"/>
            </a:schemeClr>
          </a:solidFill>
        </p:spPr>
        <p:txBody>
          <a:bodyPr>
            <a:normAutofit fontScale="70000" lnSpcReduction="20000"/>
          </a:bodyPr>
          <a:lstStyle/>
          <a:p>
            <a:endParaRPr lang="ru-RU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Не причиняя вреда природе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(Обговорить правила поведения в природе.)</a:t>
            </a:r>
          </a:p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Пусть цветут травы!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(Познакомить с травянистыми растениями, рассказать об их пользе, о том, как их беречь.)</a:t>
            </a:r>
          </a:p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Поклонись   ягодке.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(Поговорить   о ягодах,   рассказать,   какие знания можно дать детям, правила сбора ягод, их охрана.)</a:t>
            </a:r>
          </a:p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Крылатые доктора.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(Познакомить с птицами, за которыми можно проводить наблюдения; на что обращать внимание, какую помощь можем оказать им зимой; каким кормом можно кормить.)</a:t>
            </a:r>
          </a:p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Сокровища леса.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(Роль леса в жизни человека; что человек получает от леса, как вести себя в лесу; помощь человека лесу.)</a:t>
            </a:r>
          </a:p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 Ядовитые растения. 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(Познакомить с ними, каковы правила обращения с ними, охрана ядовитых растений.)</a:t>
            </a:r>
          </a:p>
          <a:p>
            <a:pPr>
              <a:buNone/>
            </a:pP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285860"/>
            <a:ext cx="8229600" cy="2286016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Спасибо за внимание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Задача воспитателей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показать родителям необходимость воспитания у детей экологической культуры.»  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7752" y="1571612"/>
            <a:ext cx="4000528" cy="5000660"/>
          </a:xfrm>
          <a:solidFill>
            <a:schemeClr val="tx1">
              <a:lumMod val="95000"/>
            </a:schemeClr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i="1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  Что включает в себя понятие «экологическая культура»?</a:t>
            </a:r>
          </a:p>
          <a:p>
            <a:pPr algn="ctr">
              <a:buNone/>
            </a:pPr>
            <a:r>
              <a:rPr lang="ru-RU" sz="2000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Экологическая культура </a:t>
            </a:r>
            <a:r>
              <a:rPr lang="ru-RU" sz="2000" i="1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0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это знания, практические навыки, эстетические переживания — эмоциональное отношение и практические поступки и поведение детей (сопереживание, сочувствие, интерес и желание оказать помощь природе, умение любоваться ее красотой и т. д.</a:t>
            </a:r>
          </a:p>
          <a:p>
            <a:pPr algn="ctr"/>
            <a:endParaRPr lang="ru-RU" sz="2400" i="1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2644232493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857364"/>
            <a:ext cx="4429156" cy="3857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86766" cy="1441438"/>
          </a:xfrm>
        </p:spPr>
        <p:txBody>
          <a:bodyPr>
            <a:noAutofit/>
          </a:bodyPr>
          <a:lstStyle/>
          <a:p>
            <a:pPr algn="ctr"/>
            <a:r>
              <a:rPr lang="ru-RU" sz="32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работе с родителями по экологическому воспитанию детей необходимо использовать </a:t>
            </a:r>
            <a:endParaRPr lang="ru-RU" sz="3200" i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0" y="2071678"/>
            <a:ext cx="4114800" cy="3071834"/>
          </a:xfrm>
          <a:solidFill>
            <a:schemeClr val="tx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Нетрадиционные формы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деловые игры;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бюро педагогических услуг;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прямой телефон;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круглый стол;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дискуссии.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1857365"/>
            <a:ext cx="3829048" cy="2286015"/>
          </a:xfrm>
          <a:solidFill>
            <a:schemeClr val="tx1">
              <a:lumMod val="95000"/>
            </a:schemeClr>
          </a:solidFill>
        </p:spPr>
        <p:txBody>
          <a:bodyPr/>
          <a:lstStyle/>
          <a:p>
            <a:pPr algn="just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Традиционные формы: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Родительские собрания;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консультации; 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беседы;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конференции.</a:t>
            </a:r>
          </a:p>
          <a:p>
            <a:endParaRPr lang="ru-RU" dirty="0"/>
          </a:p>
        </p:txBody>
      </p:sp>
      <p:pic>
        <p:nvPicPr>
          <p:cNvPr id="8" name="Рисунок 7" descr="SAM_10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4143380"/>
            <a:ext cx="3786214" cy="2714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028-028-Konsultatsii-dlja-roditelej-roditelskie-sobranija-besedy.jpg"/>
          <p:cNvPicPr>
            <a:picLocks noChangeAspect="1"/>
          </p:cNvPicPr>
          <p:nvPr/>
        </p:nvPicPr>
        <p:blipFill>
          <a:blip r:embed="rId2"/>
          <a:srcRect l="54688" t="53222"/>
          <a:stretch>
            <a:fillRect/>
          </a:stretch>
        </p:blipFill>
        <p:spPr>
          <a:xfrm>
            <a:off x="4786314" y="214290"/>
            <a:ext cx="4143372" cy="3139280"/>
          </a:xfrm>
          <a:prstGeom prst="rect">
            <a:avLst/>
          </a:prstGeom>
        </p:spPr>
      </p:pic>
      <p:pic>
        <p:nvPicPr>
          <p:cNvPr id="8" name="Рисунок 7" descr="0028-028-Konsultatsii-dlja-roditelej-roditelskie-sobranija-besedy.jpg"/>
          <p:cNvPicPr>
            <a:picLocks noChangeAspect="1"/>
          </p:cNvPicPr>
          <p:nvPr/>
        </p:nvPicPr>
        <p:blipFill>
          <a:blip r:embed="rId2"/>
          <a:srcRect l="68750" t="8585" b="46796"/>
          <a:stretch>
            <a:fillRect/>
          </a:stretch>
        </p:blipFill>
        <p:spPr>
          <a:xfrm>
            <a:off x="214282" y="2857496"/>
            <a:ext cx="3571900" cy="3786214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14283" y="285728"/>
            <a:ext cx="4429155" cy="2928958"/>
          </a:xfrm>
        </p:spPr>
        <p:txBody>
          <a:bodyPr>
            <a:normAutofit/>
          </a:bodyPr>
          <a:lstStyle/>
          <a:p>
            <a:pPr algn="ctr"/>
            <a:r>
              <a:rPr lang="ru-RU" sz="2400" i="1" dirty="0" smtClean="0">
                <a:solidFill>
                  <a:srgbClr val="FFFF00"/>
                </a:solidFill>
              </a:rPr>
              <a:t>Работу следует проводить в двух направлениях:</a:t>
            </a:r>
            <a:br>
              <a:rPr lang="ru-RU" sz="2400" i="1" dirty="0" smtClean="0">
                <a:solidFill>
                  <a:srgbClr val="FFFF00"/>
                </a:solidFill>
              </a:rPr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>1. педагог — родитель;</a:t>
            </a:r>
            <a:br>
              <a:rPr lang="ru-RU" sz="2400" i="1" dirty="0" smtClean="0"/>
            </a:br>
            <a:r>
              <a:rPr lang="ru-RU" sz="2400" i="1" dirty="0" smtClean="0"/>
              <a:t> 2. педагог — ребенок —      родитель.</a:t>
            </a:r>
            <a:br>
              <a:rPr lang="ru-RU" sz="2400" i="1" dirty="0" smtClean="0"/>
            </a:b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3786182" y="3500438"/>
            <a:ext cx="5143535" cy="3143272"/>
          </a:xfrm>
          <a:solidFill>
            <a:schemeClr val="tx1">
              <a:lumMod val="95000"/>
            </a:schemeClr>
          </a:solidFill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Прежде   чем   выстраивать   работу, надо понять, с кем предстоит работать (образовательный уровень родителей, психологическое состояние семьи, ее микроклимат). Значит, 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важно проводить работу дифференцированно, 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объединив родителей в подгруппы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14414" y="571480"/>
            <a:ext cx="7472386" cy="1071570"/>
          </a:xfrm>
        </p:spPr>
        <p:txBody>
          <a:bodyPr>
            <a:normAutofit fontScale="90000"/>
          </a:bodyPr>
          <a:lstStyle/>
          <a:p>
            <a:r>
              <a:rPr lang="ru-RU" sz="3100" b="1" i="1" cap="sm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Работы с родителями в экологическом воспитании дошкольников</a:t>
            </a:r>
            <a:r>
              <a:rPr lang="ru-RU" b="1" i="1" cap="sm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i="1" dirty="0" smtClean="0">
              <a:solidFill>
                <a:srgbClr val="FFFF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429124" y="1643050"/>
            <a:ext cx="4429156" cy="5072098"/>
          </a:xfrm>
          <a:solidFill>
            <a:schemeClr val="tx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ru-RU" sz="2000" b="1" i="1" cap="sm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Цели:</a:t>
            </a:r>
            <a:r>
              <a:rPr lang="ru-RU" sz="2000" b="1" cap="sm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формирование экологической компетентности и природоохранной деятельности родителей в улучшении качества окружающей среды и в деле воспитания детей.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cap="sm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Актуальность: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cap="sm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сохранность окружающей природы: улиц, леса, парка;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cap="sm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экологическое воспитание детей и родителей, создание позитивного образа чистого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города.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0008-008-Trudovye-poruchenija.jpg"/>
          <p:cNvPicPr>
            <a:picLocks noChangeAspect="1"/>
          </p:cNvPicPr>
          <p:nvPr/>
        </p:nvPicPr>
        <p:blipFill>
          <a:blip r:embed="rId2"/>
          <a:srcRect l="52344" t="19468"/>
          <a:stretch>
            <a:fillRect/>
          </a:stretch>
        </p:blipFill>
        <p:spPr>
          <a:xfrm>
            <a:off x="285720" y="1643050"/>
            <a:ext cx="4357686" cy="5072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FF00"/>
                </a:solidFill>
              </a:rPr>
              <a:t>Предложить родителям серию наблюдений в природе</a:t>
            </a:r>
            <a:endParaRPr lang="ru-RU" i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4" y="1714488"/>
            <a:ext cx="4071966" cy="4286280"/>
          </a:xfrm>
          <a:solidFill>
            <a:schemeClr val="tx1">
              <a:lumMod val="95000"/>
            </a:schemeClr>
          </a:solidFill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Прислушиваться к голосам птиц, наблюдать за животными, растениями  и т. д. И если подобное предлагать детям и родителям регулярно, то они научатся слушать. </a:t>
            </a:r>
          </a:p>
          <a:p>
            <a:endParaRPr lang="ru-RU" dirty="0"/>
          </a:p>
        </p:txBody>
      </p:sp>
      <p:pic>
        <p:nvPicPr>
          <p:cNvPr id="4" name="Рисунок 3" descr="12.jpg"/>
          <p:cNvPicPr>
            <a:picLocks noChangeAspect="1"/>
          </p:cNvPicPr>
          <p:nvPr/>
        </p:nvPicPr>
        <p:blipFill>
          <a:blip r:embed="rId2"/>
          <a:srcRect l="10127" r="16456"/>
          <a:stretch>
            <a:fillRect/>
          </a:stretch>
        </p:blipFill>
        <p:spPr>
          <a:xfrm>
            <a:off x="214282" y="1714488"/>
            <a:ext cx="4643470" cy="43232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Трудовые поручения</a:t>
            </a:r>
            <a:endParaRPr lang="ru-RU" sz="32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7686" y="1142984"/>
            <a:ext cx="4572032" cy="2786081"/>
          </a:xfrm>
          <a:solidFill>
            <a:schemeClr val="tx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Показателем эффективности экологической образованности и воспитанности являются не только знания и поведение ребенка в природе, но и его участие 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улучшении природного окружения своей местности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534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3929074"/>
            <a:ext cx="4071966" cy="2928926"/>
          </a:xfrm>
          <a:prstGeom prst="rect">
            <a:avLst/>
          </a:prstGeom>
        </p:spPr>
      </p:pic>
      <p:pic>
        <p:nvPicPr>
          <p:cNvPr id="6" name="Рисунок 5" descr="1282565340_1272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214422"/>
            <a:ext cx="4071966" cy="2732504"/>
          </a:xfrm>
          <a:prstGeom prst="rect">
            <a:avLst/>
          </a:prstGeom>
        </p:spPr>
      </p:pic>
      <p:pic>
        <p:nvPicPr>
          <p:cNvPr id="7" name="Рисунок 6" descr="etologia-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4000504"/>
            <a:ext cx="4572032" cy="2857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Советы для родителей</a:t>
            </a:r>
            <a:endParaRPr lang="ru-RU" sz="36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7929618" cy="3357586"/>
          </a:xfrm>
          <a:solidFill>
            <a:schemeClr val="tx1">
              <a:lumMod val="95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Советы родителям, чьи дети проявляют жестокость по отношению к животным.</a:t>
            </a:r>
            <a:endParaRPr lang="ru-RU" sz="24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Прочитать книги о природе Бианки, Пришвина,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Чарушина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Паустовского.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Предложить, если дома нет объекта природы, его завести и вместе ухаживать.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Оказывать   вместе   с   ребенком помощь животным на улице.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Советы родителям, чьи дети равнодушны к животным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Вырастить   в   семье   комнатное растение и зарисовать его (ребенок должен знать цель — подарить кому то, украсить комнату).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Приобрести   игрушку   —   образ животного, обыграть ее.</a:t>
            </a:r>
          </a:p>
          <a:p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e4714f23f4948d1706257e12beff817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4500570"/>
            <a:ext cx="3857620" cy="2357430"/>
          </a:xfrm>
          <a:prstGeom prst="rect">
            <a:avLst/>
          </a:prstGeom>
        </p:spPr>
      </p:pic>
      <p:pic>
        <p:nvPicPr>
          <p:cNvPr id="6" name="Рисунок 5" descr="3531037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4500570"/>
            <a:ext cx="3643338" cy="2357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Педагогические ширмы</a:t>
            </a:r>
            <a:endParaRPr lang="ru-RU" sz="36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1785926"/>
            <a:ext cx="4357718" cy="4340237"/>
          </a:xfrm>
          <a:solidFill>
            <a:schemeClr val="tx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i="1" dirty="0" smtClean="0"/>
              <a:t>   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Педагогические ширмы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которых родителям необходимо давать четкие, конкретные, практические советы по узкой теме. При этом родители должны получать ответы на интересующие их вопросы. </a:t>
            </a:r>
          </a:p>
          <a:p>
            <a:pPr algn="just"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Например: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рассказать ребенку, чему научить его, на что обратить внимание дома, на природе. </a:t>
            </a:r>
          </a:p>
          <a:p>
            <a:pPr algn="just">
              <a:buNone/>
            </a:pP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6f05d32f81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357298"/>
            <a:ext cx="3857652" cy="5000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350</Words>
  <PresentationFormat>Экран (4:3)</PresentationFormat>
  <Paragraphs>53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Работа с родителями по экологическому воспитанию дошкольников </vt:lpstr>
      <vt:lpstr>« Задача воспитателей - показать родителям необходимость воспитания у детей экологической культуры.»  </vt:lpstr>
      <vt:lpstr>В работе с родителями по экологическому воспитанию детей необходимо использовать </vt:lpstr>
      <vt:lpstr>Работу следует проводить в двух направлениях:  1. педагог — родитель;  2. педагог — ребенок —      родитель. </vt:lpstr>
      <vt:lpstr>Работы с родителями в экологическом воспитании дошкольников. </vt:lpstr>
      <vt:lpstr>Предложить родителям серию наблюдений в природе</vt:lpstr>
      <vt:lpstr> Трудовые поручения</vt:lpstr>
      <vt:lpstr>Советы для родителей</vt:lpstr>
      <vt:lpstr> Педагогические ширмы</vt:lpstr>
      <vt:lpstr>Анкетирование</vt:lpstr>
      <vt:lpstr>Темы бесед и консультации с родителями по экологическому воспитанию 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с родителями по экологическому воспитанию дошкольников </dc:title>
  <dc:creator>Olga</dc:creator>
  <cp:lastModifiedBy>Синютины</cp:lastModifiedBy>
  <cp:revision>58</cp:revision>
  <dcterms:created xsi:type="dcterms:W3CDTF">2014-01-20T12:28:44Z</dcterms:created>
  <dcterms:modified xsi:type="dcterms:W3CDTF">2014-03-23T18:09:17Z</dcterms:modified>
</cp:coreProperties>
</file>