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8" r:id="rId5"/>
    <p:sldId id="263" r:id="rId6"/>
    <p:sldId id="270" r:id="rId7"/>
    <p:sldId id="269" r:id="rId8"/>
    <p:sldId id="265" r:id="rId9"/>
    <p:sldId id="272" r:id="rId10"/>
    <p:sldId id="278" r:id="rId11"/>
    <p:sldId id="279" r:id="rId12"/>
    <p:sldId id="275" r:id="rId13"/>
    <p:sldId id="266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  <a:srgbClr val="00E6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7158" y="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Муниципальное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казенное дошкольное образовательное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учреждение детский сад №7  компенсирующего вида «Золушка» городского округа «Город Йошкар-Ола»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71802" y="1714488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ПРОЕКТ</a:t>
            </a:r>
            <a:endParaRPr lang="ru-RU" sz="60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12" y="3429000"/>
            <a:ext cx="353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во </a:t>
            </a:r>
            <a:r>
              <a:rPr lang="en-US" sz="2800" b="1" dirty="0" smtClean="0">
                <a:solidFill>
                  <a:srgbClr val="0070C0"/>
                </a:solidFill>
              </a:rPr>
              <a:t>II </a:t>
            </a:r>
            <a:r>
              <a:rPr lang="ru-RU" sz="2800" b="1" dirty="0" smtClean="0">
                <a:solidFill>
                  <a:srgbClr val="0070C0"/>
                </a:solidFill>
              </a:rPr>
              <a:t>младшей группе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41049" y="2714620"/>
            <a:ext cx="4302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«Уроки здоровья»</a:t>
            </a:r>
            <a:endParaRPr lang="ru-RU" sz="40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7356" y="3857628"/>
            <a:ext cx="558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 произведениям С.В.Михалкова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803045"/>
            <a:ext cx="785818" cy="112628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66740">
            <a:off x="5215114" y="4925937"/>
            <a:ext cx="657911" cy="87468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89467">
            <a:off x="2744944" y="4823751"/>
            <a:ext cx="741960" cy="98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96558" y="21859"/>
            <a:ext cx="543296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«Физическая культура»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0298" y="714356"/>
            <a:ext cx="3576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ежимные моменты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912975" y="1951672"/>
            <a:ext cx="2873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Мы зарядкой занимались: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На носочки поднимались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И тянули ручки ввысь,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Ну-ка, солнышка коснись!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71600" y="1628800"/>
            <a:ext cx="3557360" cy="199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39952" y="3717032"/>
            <a:ext cx="3499765" cy="196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71472" y="3929066"/>
            <a:ext cx="33710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 потом мы приседали,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Меньше мышки в норке стали.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Ну-ка, спрячемся от кошки: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Носик прижимаем к ножке.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Лаврова Т.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214942" y="1428736"/>
            <a:ext cx="193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 «Зарядка»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 descr="C:\Users\M.E.G\Documents\125___01\IMG_74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3356992"/>
            <a:ext cx="3977640" cy="22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96558" y="21859"/>
            <a:ext cx="54019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«Режимные моменты»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2128" y="571480"/>
            <a:ext cx="1778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рогулка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428728" y="4214818"/>
            <a:ext cx="2380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Малыши-крепыши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Вышли на площадку,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Малыши-крепыши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Делают зарядку!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(Т. Волгина)</a:t>
            </a:r>
          </a:p>
        </p:txBody>
      </p:sp>
      <p:pic>
        <p:nvPicPr>
          <p:cNvPr id="3" name="Picture 2" descr="C:\Users\M.E.G\Desktop\1\Рисунок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547664" y="1196752"/>
            <a:ext cx="3672408" cy="210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86050" y="5072074"/>
            <a:ext cx="1787236" cy="100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85852" y="0"/>
            <a:ext cx="7009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«Художественное творчество»</a:t>
            </a:r>
            <a:endParaRPr lang="ru-RU" sz="4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5942" y="642918"/>
            <a:ext cx="1258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Л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епка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2976" y="4071942"/>
            <a:ext cx="3565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 «Консервированные 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овощи и фрукты»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3042" y="1214422"/>
            <a:ext cx="502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 «Полезные овощи и фрукты»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14348" y="1714488"/>
            <a:ext cx="3499658" cy="19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57752" y="3286124"/>
            <a:ext cx="3071553" cy="172489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214942" y="1714488"/>
            <a:ext cx="1965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исование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285992"/>
            <a:ext cx="4468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«Нарисуем красивые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                           полотенца»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58920" y="3571876"/>
            <a:ext cx="2241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ппликация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59439" y="0"/>
            <a:ext cx="5984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Взаимодействие с семьей</a:t>
            </a:r>
            <a:endParaRPr lang="ru-RU" sz="4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5801" y="928670"/>
            <a:ext cx="3797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формление альбома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97152"/>
            <a:ext cx="642942" cy="85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373216"/>
            <a:ext cx="596942" cy="79362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785786" y="1571612"/>
            <a:ext cx="57567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«Мама, папа я спортивная семья»</a:t>
            </a:r>
          </a:p>
          <a:p>
            <a:endParaRPr lang="ru-RU" dirty="0"/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445224"/>
            <a:ext cx="500066" cy="71672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928662" y="3214686"/>
            <a:ext cx="5676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- Атрибуты для подвижных игр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 -Изготовление нетрадиционного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 физкультурного оборудования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4348" y="2143116"/>
            <a:ext cx="4113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омощь в организации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7554" y="2714620"/>
            <a:ext cx="52842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предметно-развивающей среды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09321" y="0"/>
            <a:ext cx="6248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Этапы реализации проекта</a:t>
            </a:r>
            <a:endParaRPr lang="ru-RU" sz="4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4472" y="857232"/>
            <a:ext cx="1220206" cy="45178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III</a:t>
            </a:r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этап</a:t>
            </a:r>
            <a:endParaRPr lang="ru-RU" sz="28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4917" y="785794"/>
            <a:ext cx="3288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ЗАКЛЮЧИТЕЛЬНЫЙ</a:t>
            </a:r>
            <a:endParaRPr lang="ru-RU" sz="28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1268760"/>
            <a:ext cx="289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Теперь мы знаем</a:t>
            </a:r>
            <a:endParaRPr lang="ru-RU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6BA42C"/>
              </a:solidFill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006102"/>
            <a:ext cx="642942" cy="85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877272"/>
            <a:ext cx="596942" cy="79362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6141273"/>
            <a:ext cx="500066" cy="71672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3212976"/>
            <a:ext cx="3343921" cy="187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4427984" y="1196752"/>
            <a:ext cx="344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ак стать здоровым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042" y="1571612"/>
            <a:ext cx="5109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Ч</a:t>
            </a:r>
            <a:r>
              <a:rPr lang="ru-RU" sz="2800" b="1" dirty="0" smtClean="0">
                <a:solidFill>
                  <a:srgbClr val="0070C0"/>
                </a:solidFill>
              </a:rPr>
              <a:t>тобы оставаться здоровыми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15345" y="2714620"/>
            <a:ext cx="1914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Правильно</a:t>
            </a:r>
          </a:p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питаться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034" y="4214818"/>
            <a:ext cx="246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Не переедать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0430" y="2500306"/>
            <a:ext cx="224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Чистить зубы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599" y="2832083"/>
            <a:ext cx="1811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Одеваться</a:t>
            </a:r>
          </a:p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по погоде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8662" y="2119962"/>
            <a:ext cx="2624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Делать зарядку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7616" y="2071678"/>
            <a:ext cx="190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Закаляться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1789" y="3832215"/>
            <a:ext cx="2230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Есть овощи 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фрукты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1603" y="5429264"/>
            <a:ext cx="583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Соблюдать правильный режим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14195" y="692696"/>
            <a:ext cx="421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Образовательная область</a:t>
            </a:r>
            <a:endParaRPr lang="ru-RU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6BA42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1052736"/>
            <a:ext cx="2266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доровье»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1700808"/>
            <a:ext cx="351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Интегративные связи</a:t>
            </a:r>
            <a:endParaRPr lang="ru-RU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6BA42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2132856"/>
            <a:ext cx="510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Ч</a:t>
            </a:r>
            <a:r>
              <a:rPr lang="ru-RU" sz="2400" b="1" dirty="0" smtClean="0">
                <a:solidFill>
                  <a:srgbClr val="0070C0"/>
                </a:solidFill>
              </a:rPr>
              <a:t>тение художественной литературы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2492896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ознание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2852936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оциализация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573016"/>
            <a:ext cx="396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Х</a:t>
            </a:r>
            <a:r>
              <a:rPr lang="ru-RU" sz="2400" b="1" dirty="0" smtClean="0">
                <a:solidFill>
                  <a:srgbClr val="0070C0"/>
                </a:solidFill>
              </a:rPr>
              <a:t>удожественное творчество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3212976"/>
            <a:ext cx="303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</a:rPr>
              <a:t>изическая культура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47664" y="436510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</a:rPr>
              <a:t>ормирование начальных представлений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 здоровом образе жизни посредством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 ознакомления детей с художественными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произведениями С.В.Михалкова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55917" y="3636313"/>
            <a:ext cx="1356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Цель: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714744" y="0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Задачи:</a:t>
            </a:r>
            <a:endParaRPr lang="ru-RU" sz="4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1228539"/>
            <a:ext cx="740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</a:rPr>
              <a:t>азвивать познавательную активность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детей на основе прочитанных произведений.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2285992"/>
            <a:ext cx="7204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2.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</a:rPr>
              <a:t>оспитывать умение слушать и понимать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литературные произведения.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662" y="3429000"/>
            <a:ext cx="7923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3.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Ф</a:t>
            </a:r>
            <a:r>
              <a:rPr lang="ru-RU" sz="2800" b="1" dirty="0" smtClean="0">
                <a:solidFill>
                  <a:srgbClr val="0070C0"/>
                </a:solidFill>
              </a:rPr>
              <a:t>ормировать первоначальные элементарные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представления о здоровом образе жизни.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662" y="4572008"/>
            <a:ext cx="710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4.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акреплять полученные знания и навыки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в различных видах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00166" y="0"/>
            <a:ext cx="6248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Этапы реализации проекта</a:t>
            </a:r>
            <a:endParaRPr lang="ru-RU" sz="4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928670"/>
            <a:ext cx="1027845" cy="42862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I</a:t>
            </a:r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этап</a:t>
            </a:r>
            <a:endParaRPr lang="ru-RU" sz="28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0364" y="928670"/>
            <a:ext cx="363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ПОДГОТОВИТЕЛЬНЫЙ</a:t>
            </a:r>
            <a:endParaRPr lang="ru-RU" sz="28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3507778"/>
            <a:ext cx="534280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-О</a:t>
            </a:r>
            <a:r>
              <a:rPr lang="ru-RU" sz="2800" b="1" dirty="0" smtClean="0">
                <a:solidFill>
                  <a:srgbClr val="0070C0"/>
                </a:solidFill>
              </a:rPr>
              <a:t>рганизация предметно-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развивающей среды  в группе.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     </a:t>
            </a:r>
            <a:r>
              <a:rPr lang="ru-RU" sz="2800" b="1" i="1" dirty="0" smtClean="0">
                <a:solidFill>
                  <a:srgbClr val="00B050"/>
                </a:solidFill>
              </a:rPr>
              <a:t>Подбор произведений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                С.В.Михалкова, стихов, 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                загадок о здоровье.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1428736"/>
            <a:ext cx="8780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-П</a:t>
            </a:r>
            <a:r>
              <a:rPr lang="ru-RU" sz="2800" b="1" dirty="0" smtClean="0">
                <a:solidFill>
                  <a:srgbClr val="0070C0"/>
                </a:solidFill>
              </a:rPr>
              <a:t>остановка проблемы перед детьми и родителями 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9024" y="2000240"/>
            <a:ext cx="7413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Почему необходимо заботиться о здоровье?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034" y="2428868"/>
            <a:ext cx="4636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-А</a:t>
            </a:r>
            <a:r>
              <a:rPr lang="ru-RU" sz="2800" b="1" dirty="0" smtClean="0">
                <a:solidFill>
                  <a:srgbClr val="0070C0"/>
                </a:solidFill>
              </a:rPr>
              <a:t>нкетирование родителей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1" name="Picture 2" descr="C:\Users\МЭЛ\Desktop\Александрова М.В\Портфолио С.В. Михлков\Фото книжные уголи, книги\IMG_137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29256" y="2571745"/>
            <a:ext cx="2743144" cy="205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214414" y="3000372"/>
            <a:ext cx="42258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«Здоровый образ жизни»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00166" y="0"/>
            <a:ext cx="6248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Этапы реализации проекта</a:t>
            </a:r>
            <a:endParaRPr lang="ru-RU" sz="4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850" y="857232"/>
            <a:ext cx="264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ПРАКТИЧЕСКИЙ</a:t>
            </a:r>
            <a:endParaRPr lang="ru-RU" sz="28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9214" y="857232"/>
            <a:ext cx="1124026" cy="45178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II</a:t>
            </a:r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этап</a:t>
            </a:r>
            <a:endParaRPr lang="ru-RU" sz="28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10" y="1714488"/>
            <a:ext cx="8042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Организация непосредственно образовательной</a:t>
            </a:r>
          </a:p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деятельности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8153" y="2500306"/>
            <a:ext cx="6059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Ч</a:t>
            </a:r>
            <a:r>
              <a:rPr lang="ru-RU" sz="2800" b="1" dirty="0" smtClean="0">
                <a:solidFill>
                  <a:srgbClr val="0070C0"/>
                </a:solidFill>
              </a:rPr>
              <a:t>тение художественной литературы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0430" y="2143116"/>
            <a:ext cx="186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ознание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2143116"/>
            <a:ext cx="2553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</a:rPr>
              <a:t>оциализация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2928934"/>
            <a:ext cx="3672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Ф</a:t>
            </a:r>
            <a:r>
              <a:rPr lang="ru-RU" sz="2800" b="1" dirty="0" smtClean="0">
                <a:solidFill>
                  <a:srgbClr val="0070C0"/>
                </a:solidFill>
              </a:rPr>
              <a:t>изическая культура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1934" y="2945311"/>
            <a:ext cx="4703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Х</a:t>
            </a:r>
            <a:r>
              <a:rPr lang="ru-RU" sz="2800" b="1" dirty="0" smtClean="0">
                <a:solidFill>
                  <a:srgbClr val="0070C0"/>
                </a:solidFill>
              </a:rPr>
              <a:t>удожественное творчество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3760777"/>
            <a:ext cx="7360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Совместная деятельность осуществляемая в</a:t>
            </a:r>
          </a:p>
          <a:p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ходе режимных моментов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5918" y="4834606"/>
            <a:ext cx="446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Взаимодействие с семьей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4652" y="5429264"/>
            <a:ext cx="360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6BA42C"/>
                </a:solidFill>
              </a:rPr>
              <a:t> Работа с педагогами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14348" y="21859"/>
            <a:ext cx="810670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Чтение художественной литературы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0176" y="714356"/>
            <a:ext cx="3770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ак у </a:t>
            </a:r>
            <a:r>
              <a:rPr lang="ru-RU" sz="2800" b="1" dirty="0" smtClean="0">
                <a:solidFill>
                  <a:srgbClr val="0070C0"/>
                </a:solidFill>
              </a:rPr>
              <a:t>нашей Любы»</a:t>
            </a:r>
            <a:endParaRPr lang="ru-RU" sz="2800" b="1" dirty="0" smtClean="0">
              <a:ln w="10541" cmpd="sng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429" y="1594482"/>
            <a:ext cx="3268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Как у нашей Любы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Разболелись зубы: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Слабые, непрочные -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Детские, молочные...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Целый день бедняжка стонет..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91044" y="3429000"/>
            <a:ext cx="3549535" cy="199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4669584" y="2060848"/>
            <a:ext cx="3646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агадывание загадок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2432" y="3501008"/>
            <a:ext cx="315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Перед сном и после сна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Гигиена всем нужна!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Промыв глазки, ушки, губы...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Очень важно чистить ... ЗУБЫ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44194" y="2564904"/>
            <a:ext cx="16641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про зубы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ЭЛ\Desktop\марина\x_4f56e9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572140"/>
            <a:ext cx="714380" cy="655053"/>
          </a:xfrm>
          <a:prstGeom prst="foldedCorner">
            <a:avLst>
              <a:gd name="adj" fmla="val 23034"/>
            </a:avLst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52880" y="21859"/>
            <a:ext cx="295786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«Познание» 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857356" y="785794"/>
            <a:ext cx="504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- Б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еседы с детьми о здоровье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596" y="4000504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ассматривание картинок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5918" y="5017013"/>
            <a:ext cx="4438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-Р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ассказ о правилах ухода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 l="9667" t="2633"/>
          <a:stretch>
            <a:fillRect/>
          </a:stretch>
        </p:blipFill>
        <p:spPr bwMode="auto">
          <a:xfrm>
            <a:off x="899592" y="1772816"/>
            <a:ext cx="3559323" cy="21570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571472" y="462029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изображением здорового и больного зуба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286380" y="5548986"/>
            <a:ext cx="182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 зубами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6423" y="1428736"/>
            <a:ext cx="2615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Э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кскурсия в    </a:t>
            </a:r>
          </a:p>
        </p:txBody>
      </p:sp>
      <p:pic>
        <p:nvPicPr>
          <p:cNvPr id="30" name="Picture 5" descr="C:\Users\M.E.G\Documents\125___01\IMG_7462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11463" y="2500306"/>
            <a:ext cx="3562004" cy="199921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6444638" y="1928802"/>
            <a:ext cx="212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медкомнату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643174" y="21859"/>
            <a:ext cx="398698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«Социализация»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1736" y="714356"/>
            <a:ext cx="3607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идактические игры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1282" y="1405582"/>
            <a:ext cx="309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«Можно - нельзя»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71736" y="1928802"/>
            <a:ext cx="386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«Полезные продукты»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2500306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«Зубы, зрение, слух»</a:t>
            </a:r>
          </a:p>
        </p:txBody>
      </p:sp>
      <p:pic>
        <p:nvPicPr>
          <p:cNvPr id="29" name="Picture 2" descr="C:\Users\M.E.G\Documents\125___01\IMG_746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3107" y="3071810"/>
            <a:ext cx="4617720" cy="259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214578" cy="14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олилиния 10"/>
          <p:cNvSpPr/>
          <p:nvPr/>
        </p:nvSpPr>
        <p:spPr>
          <a:xfrm rot="16200000">
            <a:off x="-2937346" y="2937345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ЭЛ\Desktop\марина\1186330404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54215"/>
            <a:ext cx="857256" cy="1071570"/>
          </a:xfrm>
          <a:prstGeom prst="rect">
            <a:avLst/>
          </a:prstGeom>
          <a:noFill/>
        </p:spPr>
      </p:pic>
      <p:pic>
        <p:nvPicPr>
          <p:cNvPr id="1028" name="Picture 4" descr="C:\Users\МЭЛ\Desktop\марина\330026694634_55_2d79c398a05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0"/>
            <a:ext cx="642942" cy="64294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0" y="0"/>
            <a:ext cx="9144000" cy="1357298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5400000">
            <a:off x="5223344" y="2937347"/>
            <a:ext cx="6858001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0" y="5874691"/>
            <a:ext cx="9144000" cy="983309"/>
          </a:xfrm>
          <a:custGeom>
            <a:avLst/>
            <a:gdLst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785794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357158 w 9144000"/>
              <a:gd name="connsiteY3" fmla="*/ 714356 h 785794"/>
              <a:gd name="connsiteX4" fmla="*/ 0 w 9144000"/>
              <a:gd name="connsiteY4" fmla="*/ 0 h 785794"/>
              <a:gd name="connsiteX0" fmla="*/ 0 w 9144000"/>
              <a:gd name="connsiteY0" fmla="*/ 0 h 785794"/>
              <a:gd name="connsiteX1" fmla="*/ 9144000 w 9144000"/>
              <a:gd name="connsiteY1" fmla="*/ 0 h 785794"/>
              <a:gd name="connsiteX2" fmla="*/ 9144000 w 9144000"/>
              <a:gd name="connsiteY2" fmla="*/ 785794 h 785794"/>
              <a:gd name="connsiteX3" fmla="*/ 0 w 9144000"/>
              <a:gd name="connsiteY3" fmla="*/ 642918 h 785794"/>
              <a:gd name="connsiteX4" fmla="*/ 0 w 9144000"/>
              <a:gd name="connsiteY4" fmla="*/ 0 h 785794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889437"/>
              <a:gd name="connsiteX1" fmla="*/ 9144000 w 9144000"/>
              <a:gd name="connsiteY1" fmla="*/ 0 h 889437"/>
              <a:gd name="connsiteX2" fmla="*/ 9144000 w 9144000"/>
              <a:gd name="connsiteY2" fmla="*/ 785794 h 889437"/>
              <a:gd name="connsiteX3" fmla="*/ 0 w 9144000"/>
              <a:gd name="connsiteY3" fmla="*/ 642918 h 889437"/>
              <a:gd name="connsiteX4" fmla="*/ 0 w 9144000"/>
              <a:gd name="connsiteY4" fmla="*/ 0 h 889437"/>
              <a:gd name="connsiteX0" fmla="*/ 0 w 9144000"/>
              <a:gd name="connsiteY0" fmla="*/ 0 h 1340500"/>
              <a:gd name="connsiteX1" fmla="*/ 9144000 w 9144000"/>
              <a:gd name="connsiteY1" fmla="*/ 0 h 1340500"/>
              <a:gd name="connsiteX2" fmla="*/ 9144000 w 9144000"/>
              <a:gd name="connsiteY2" fmla="*/ 785794 h 1340500"/>
              <a:gd name="connsiteX3" fmla="*/ 0 w 9144000"/>
              <a:gd name="connsiteY3" fmla="*/ 642918 h 1340500"/>
              <a:gd name="connsiteX4" fmla="*/ 0 w 9144000"/>
              <a:gd name="connsiteY4" fmla="*/ 0 h 1340500"/>
              <a:gd name="connsiteX0" fmla="*/ 0 w 9144000"/>
              <a:gd name="connsiteY0" fmla="*/ 0 h 983309"/>
              <a:gd name="connsiteX1" fmla="*/ 9144000 w 9144000"/>
              <a:gd name="connsiteY1" fmla="*/ 0 h 983309"/>
              <a:gd name="connsiteX2" fmla="*/ 9144000 w 9144000"/>
              <a:gd name="connsiteY2" fmla="*/ 785794 h 983309"/>
              <a:gd name="connsiteX3" fmla="*/ 0 w 9144000"/>
              <a:gd name="connsiteY3" fmla="*/ 285727 h 983309"/>
              <a:gd name="connsiteX4" fmla="*/ 0 w 9144000"/>
              <a:gd name="connsiteY4" fmla="*/ 0 h 9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3309">
                <a:moveTo>
                  <a:pt x="0" y="0"/>
                </a:moveTo>
                <a:lnTo>
                  <a:pt x="9144000" y="0"/>
                </a:lnTo>
                <a:lnTo>
                  <a:pt x="9144000" y="785794"/>
                </a:lnTo>
                <a:cubicBezTo>
                  <a:pt x="6178542" y="81056"/>
                  <a:pt x="3012286" y="983309"/>
                  <a:pt x="0" y="28572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E668">
                  <a:tint val="66000"/>
                  <a:satMod val="160000"/>
                </a:srgbClr>
              </a:gs>
              <a:gs pos="50000">
                <a:srgbClr val="00E668">
                  <a:tint val="44500"/>
                  <a:satMod val="160000"/>
                </a:srgbClr>
              </a:gs>
              <a:gs pos="100000">
                <a:srgbClr val="00E668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E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5929330"/>
            <a:ext cx="9144000" cy="428627"/>
          </a:xfrm>
          <a:custGeom>
            <a:avLst/>
            <a:gdLst>
              <a:gd name="connsiteX0" fmla="*/ 0 w 8004517"/>
              <a:gd name="connsiteY0" fmla="*/ 0 h 309489"/>
              <a:gd name="connsiteX1" fmla="*/ 970671 w 8004517"/>
              <a:gd name="connsiteY1" fmla="*/ 154745 h 309489"/>
              <a:gd name="connsiteX2" fmla="*/ 2686929 w 8004517"/>
              <a:gd name="connsiteY2" fmla="*/ 182880 h 309489"/>
              <a:gd name="connsiteX3" fmla="*/ 2686929 w 8004517"/>
              <a:gd name="connsiteY3" fmla="*/ 182880 h 309489"/>
              <a:gd name="connsiteX4" fmla="*/ 4107766 w 8004517"/>
              <a:gd name="connsiteY4" fmla="*/ 140677 h 309489"/>
              <a:gd name="connsiteX5" fmla="*/ 5359791 w 8004517"/>
              <a:gd name="connsiteY5" fmla="*/ 84406 h 309489"/>
              <a:gd name="connsiteX6" fmla="*/ 6879102 w 8004517"/>
              <a:gd name="connsiteY6" fmla="*/ 154745 h 309489"/>
              <a:gd name="connsiteX7" fmla="*/ 8004517 w 8004517"/>
              <a:gd name="connsiteY7" fmla="*/ 309489 h 309489"/>
              <a:gd name="connsiteX8" fmla="*/ 8004517 w 8004517"/>
              <a:gd name="connsiteY8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517" h="309489">
                <a:moveTo>
                  <a:pt x="0" y="0"/>
                </a:moveTo>
                <a:cubicBezTo>
                  <a:pt x="261425" y="62132"/>
                  <a:pt x="522850" y="124265"/>
                  <a:pt x="970671" y="154745"/>
                </a:cubicBezTo>
                <a:cubicBezTo>
                  <a:pt x="1418492" y="185225"/>
                  <a:pt x="2686929" y="182880"/>
                  <a:pt x="2686929" y="182880"/>
                </a:cubicBezTo>
                <a:lnTo>
                  <a:pt x="2686929" y="182880"/>
                </a:lnTo>
                <a:lnTo>
                  <a:pt x="4107766" y="140677"/>
                </a:lnTo>
                <a:cubicBezTo>
                  <a:pt x="4553243" y="124265"/>
                  <a:pt x="4897902" y="82061"/>
                  <a:pt x="5359791" y="84406"/>
                </a:cubicBezTo>
                <a:cubicBezTo>
                  <a:pt x="5821680" y="86751"/>
                  <a:pt x="6438314" y="117231"/>
                  <a:pt x="6879102" y="154745"/>
                </a:cubicBezTo>
                <a:cubicBezTo>
                  <a:pt x="7319890" y="192259"/>
                  <a:pt x="8004517" y="309489"/>
                  <a:pt x="8004517" y="309489"/>
                </a:cubicBezTo>
                <a:lnTo>
                  <a:pt x="8004517" y="309489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142984"/>
            <a:ext cx="142876" cy="1285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785794"/>
            <a:ext cx="142876" cy="1285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500174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01024" y="4857760"/>
            <a:ext cx="133352" cy="1285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0958" y="55721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857224" y="668635"/>
            <a:ext cx="71438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92867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0958" y="4857760"/>
            <a:ext cx="71438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4651" t="2326" r="10930" b="2325"/>
          <a:stretch>
            <a:fillRect/>
          </a:stretch>
        </p:blipFill>
        <p:spPr bwMode="auto">
          <a:xfrm>
            <a:off x="7715272" y="5000636"/>
            <a:ext cx="857256" cy="1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7643834" y="5143512"/>
            <a:ext cx="214314" cy="2000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41765" y="21859"/>
            <a:ext cx="291611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«Здоровье»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9712" y="785794"/>
            <a:ext cx="5172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ртикуляционная гимнастика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7136" y="1428736"/>
            <a:ext cx="3193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«Почистим зубки»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6" cstate="print"/>
          <a:srcRect l="8986" t="3011"/>
          <a:stretch>
            <a:fillRect/>
          </a:stretch>
        </p:blipFill>
        <p:spPr bwMode="auto">
          <a:xfrm>
            <a:off x="755576" y="1844824"/>
            <a:ext cx="3143553" cy="195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714612" y="4857760"/>
            <a:ext cx="3766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олоскание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рта после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185736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спользование зубной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500562" y="2921017"/>
            <a:ext cx="3578629" cy="200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409068" y="2285992"/>
            <a:ext cx="116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щетки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159676" y="5357826"/>
            <a:ext cx="2341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приема пищи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075080" y="4143380"/>
            <a:ext cx="292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Чистить зубы каждый день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Нам с ребятами не лень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503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папа</dc:creator>
  <cp:lastModifiedBy>M.E.G</cp:lastModifiedBy>
  <cp:revision>143</cp:revision>
  <dcterms:created xsi:type="dcterms:W3CDTF">2013-03-02T18:42:34Z</dcterms:created>
  <dcterms:modified xsi:type="dcterms:W3CDTF">2013-09-08T14:57:11Z</dcterms:modified>
</cp:coreProperties>
</file>