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sldIdLst>
    <p:sldId id="256" r:id="rId10"/>
    <p:sldId id="257" r:id="rId11"/>
    <p:sldId id="270" r:id="rId12"/>
    <p:sldId id="258" r:id="rId13"/>
    <p:sldId id="271" r:id="rId14"/>
    <p:sldId id="266" r:id="rId15"/>
    <p:sldId id="259" r:id="rId16"/>
    <p:sldId id="261" r:id="rId17"/>
    <p:sldId id="267" r:id="rId18"/>
    <p:sldId id="263" r:id="rId19"/>
    <p:sldId id="272" r:id="rId20"/>
    <p:sldId id="268" r:id="rId21"/>
    <p:sldId id="273" r:id="rId22"/>
    <p:sldId id="269" r:id="rId23"/>
    <p:sldId id="265" r:id="rId24"/>
    <p:sldId id="26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AC02F-BDEB-415A-98DC-FA746CC04FC7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830F-C122-45C7-914D-B85ABD2C6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4893-CA17-436C-AF0B-2C0515694AC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C79F-DF15-4EE4-A88A-38B6333B9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43C8-B80E-4C82-A02A-1505C9A9A747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C845B-FF16-4BB4-927B-38D80555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ADDC-37F9-4D33-8058-53325913E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E9ED-E99D-46EF-A3DC-5BDA26B61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A876-3603-4976-B005-ECD04902C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8627-B8CA-482E-8E4F-9AC47442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CF31-D09A-42FF-B682-70CE2C4F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A222-1A99-4144-A0A4-9D954DE8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7F57-189D-49E4-BB00-E8AD1B1F3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FD7E-1C3F-4BB8-9619-5927ED338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969F-59E5-428D-94DA-D9D466A4F0BB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AEB3-E7A2-492B-931B-6EEA75D7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F086-76A0-435A-93A7-C76C3F968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FD62-22ED-42C6-A7FD-EF671CC1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DE4-08BB-4D1A-8328-7049593D5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F126-4FEA-45AF-A526-75D1E5F65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F6CF-5056-4F84-88E6-C8E80E84A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62CB-A5AB-4497-B68D-EAA89C18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B19B-3CD0-4033-BE30-FC3E6AEF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54B6-6C04-48FB-9396-170CA7BD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C959-AE9D-4FCB-BD71-D734256D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A30C-05AD-4F35-83CE-85FD5B5C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7BD9-7D7F-4038-9A7A-73A5D80E2255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21F72-3F23-4620-B48F-0B90CA5CB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C440-C3F3-491B-B33B-92E845A5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AB2F-DED7-4031-8818-A1F3A9E7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5D82-2871-4A4D-BCAE-F10E11AB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4ED6-222E-42D4-A518-7EC101F48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CA04F-DCBA-410C-8288-319C34E0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8CF3-BDC0-48D4-AE44-63C245437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8CDF-739E-4171-8EBD-B993F93A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75BB-9405-4B9E-A802-DAE54C97A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EEA4-6A7C-48C7-9571-7F727F4C4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F52F-0CC5-4203-B29F-1CC44993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7A5B-146A-425B-A28A-9516B6C74315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5B72-BDED-4DE4-AE55-500E20205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85D2-04B4-4D59-9AE4-5DA205F1F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D79C-DF22-4F1F-BECB-BC465F587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86F5-A593-4EA2-9334-C089734D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92BD-A31D-4D27-914D-F758F422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A123-DCF5-4B4A-9D6D-599C84B0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D3F4-3A7A-4221-AC31-D08C7C82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36A3-2026-4C19-B6F7-79013D7A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1B98-3AB8-400E-8F98-634BA3CE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E6FD-A863-4E40-B39F-936DDDDD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A945-C7D1-415D-982B-287398CD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E7E4-1468-4E4F-A489-AE4E04E5B60F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3887-A63D-4593-BECE-92E2BBE57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37AC-D163-4FA2-AC32-EFC9AE43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6FC2-169F-42F1-A203-59419E5C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5357-6660-44A7-BA60-C12E7C2E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2881-CEFC-4D5B-B986-FCF082A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D8CA-FCAE-43CF-9DD7-36588C76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6487-4B88-4C7D-A7ED-47DE69600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B510-004E-491E-BEF5-62BE18609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A8A3-A386-4D81-A9B9-3DD5376E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3D0C-BD87-44C8-B146-E8EC8713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7206-73E9-46F1-8D2D-F7328A77E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7260-FD97-4C14-BC93-21E3E3D9397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85C1-C0A0-4DCE-8671-CE14B6612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6DA8-AA7B-441E-86C4-5DEAEDB1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1D4D-E5D9-4F09-900D-4D02EC91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C6B1-6C34-4DBA-8055-2021542F8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55A78-60D7-47DE-AA27-500EE1F09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C4B7-A4F3-4D68-A3BE-5A5EF363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36CF-4B25-43B9-A945-C951A074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94B5-A2AE-4504-8579-10B8B0B2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13ED-0219-46E7-A871-3639B47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D056C-E2E8-4B3B-8771-C76DCDF64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D3D7-4B64-49FC-BC80-9D8929686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34C9-2E13-434D-B229-CB4D2FB0ED2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EFE3-D4FD-4FB1-8B2A-DACF43A49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47B5-C8C1-44D0-8006-E6BE0A4D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678E-99FC-48E0-8F43-4331919F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6D27-D3A3-4F24-9FF5-E0AB7BD4D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C9D4-AD0B-48D5-9637-0F6BC0D77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B68F-04E1-4A51-9024-7E83D13E4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FB45-C8FB-4A21-A35D-F6AE8E86D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E6A7-D23C-4FF2-A193-9F851BE5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DC43-4852-4150-9FF9-33BB6CDD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2E29-C245-4698-9ED9-63FE70B14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6D03-B52C-4A5C-AF28-88C545DD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0490-54F6-40B0-9EF3-E2552863AAC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AFB6-E9F2-4978-81FA-E3F765333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DE5-1094-4F6E-930A-2F5EAD10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7B8F-EEAA-4A77-8D92-16ECD706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6FCB-4B0E-4AD7-9A9D-852820B21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09C7-D408-4B06-AC35-928EFC38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FA05B-0CDD-4327-8818-7CB371834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C43C-0B84-431F-A722-31318B45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131EA-6F2C-49C9-B01B-790509E5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0628-21B9-4068-9E27-C54C5CA83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F479-95CF-42E2-9C9C-BA71167F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391B-5533-4930-941D-FF0D548A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8992-A85F-45FA-B6BE-38F7D55165BB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9C96-DEA7-455B-985D-4A5EB626D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4234-7CE9-4346-95F3-5002ED65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69FC5-D2BC-4B78-A561-84CF2642F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AAAA-9BEA-4ED7-9C88-D542DC7D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2C9C-4ADF-45C5-9CB2-FE8A675D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4CDA-6A97-435D-97E2-F00C104CF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AF63-0ECF-4995-838F-10D88EB38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CBC0-796A-4DE3-BED6-FAD61707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7B05-A5E6-43A6-87FF-C2A00281A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B58C-3396-4459-A976-589F2620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DE4D-D417-41F0-A645-92C8E780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2F5DFBB-B27D-48D6-9272-74BF64E4E0F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5381420-05D0-41C1-85B9-1394CAD73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1ECA8ED-EC01-415A-BA75-E94BD10E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A57F60C-BEC9-4482-9207-954501378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5DF3D52-C9E8-4051-AB25-A2BFD0BC1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859BB24-274D-4511-8788-670E3C80B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81BF18D-88D2-4375-AFE4-E3091F54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994166F-F70D-4A1B-9006-347E217DF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E3BA780-40EB-413B-A516-ED3CA7F8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4240B75-7F95-4AB0-9DFB-853FE5973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955681" cy="1470025"/>
          </a:xfrm>
        </p:spPr>
        <p:txBody>
          <a:bodyPr/>
          <a:lstStyle/>
          <a:p>
            <a:pPr eaLnBrk="1" hangingPunct="1"/>
            <a:r>
              <a:rPr lang="ru-RU" b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Детское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экспериментирование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Arial Narrow" pitchFamily="34" charset="0"/>
              </a:rPr>
              <a:t>Подготовила: Сидоренко Ирина Викторовна,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Arial Narrow" pitchFamily="34" charset="0"/>
              </a:rPr>
              <a:t> воспитатель 1 категории МБДОУ детский сад № 74 г.о.Самара 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026" name="Picture 2" descr="C:\Users\Сергей\Desktop\для презент фото\DSCN16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916832"/>
            <a:ext cx="6552728" cy="383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374211"/>
            <a:ext cx="77048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Эксперименты классифицируются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 разным принципам: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/>
              <a:t>По характеру объектов</a:t>
            </a:r>
            <a:r>
              <a:rPr lang="ru-RU" sz="2000" dirty="0" smtClean="0"/>
              <a:t>,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месту проведения опытов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количеству детей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причине их проведения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характеру включения в педагогический процесс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продолжительности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количеству наблюдений за одним и тем же объектом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месту в цикле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характеру мыслительных операций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характеру познавательной деятельности детей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/>
              <a:t>По способу применения в аудитории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для презент фото\DSCN0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84784"/>
            <a:ext cx="3755752" cy="4752528"/>
          </a:xfrm>
          <a:prstGeom prst="rect">
            <a:avLst/>
          </a:prstGeom>
          <a:noFill/>
        </p:spPr>
      </p:pic>
      <p:pic>
        <p:nvPicPr>
          <p:cNvPr id="2051" name="Picture 3" descr="C:\Users\Сергей\Desktop\для презент фото\DSCN09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098353" y="2174455"/>
            <a:ext cx="4752529" cy="35172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76470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Экспериментируем с водой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642938" y="4143375"/>
            <a:ext cx="3786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074" name="Picture 2" descr="C:\Users\Сергей\Desktop\для презент фото\DSCN09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7982305" cy="598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ергей\Desktop\для презент фото\DSCN16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548680"/>
            <a:ext cx="4230956" cy="317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ергей\Desktop\для презент фото\DSCN16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429000"/>
            <a:ext cx="3744416" cy="281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для презент фото\DSCN16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3212896"/>
            <a:ext cx="3744416" cy="280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76470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Экспериментируем с  воздухом</a:t>
            </a:r>
            <a:endParaRPr lang="ru-RU" sz="2400" dirty="0"/>
          </a:p>
        </p:txBody>
      </p:sp>
      <p:pic>
        <p:nvPicPr>
          <p:cNvPr id="5123" name="Picture 3" descr="C:\Users\Сергей\Desktop\для презент фото\DSCN16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412776"/>
            <a:ext cx="3960440" cy="297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для презент фото\DSCN15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3456384" cy="258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Сергей\Desktop\для презент фото\DSCN15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836712"/>
            <a:ext cx="3377629" cy="252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Сергей\Desktop\для презент фото\DSCN15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3501008"/>
            <a:ext cx="3653260" cy="273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467544" y="3429000"/>
            <a:ext cx="2088232" cy="18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194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"/>
                <a:cs typeface="Arial"/>
              </a:rPr>
              <a:t>Огород</a:t>
            </a:r>
            <a:endParaRPr lang="ru-RU" sz="3600" b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6588224" y="5157192"/>
            <a:ext cx="1800200" cy="11645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"/>
                <a:cs typeface="Arial"/>
              </a:rPr>
              <a:t>окне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 rot="21409944">
            <a:off x="6804248" y="4149080"/>
            <a:ext cx="936104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451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"/>
                <a:cs typeface="Arial"/>
              </a:rPr>
              <a:t>на</a:t>
            </a:r>
            <a:endParaRPr lang="ru-RU" sz="3600" b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G:\ОЛИГАРХ\74\Осень\DSCN06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628800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дсад\se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5445224"/>
            <a:ext cx="7200800" cy="108012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620688"/>
            <a:ext cx="784887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«Лучше один раз увидеть, чем сто раз услышать»,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гласит народная мудрость.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«Лучше один раз испытать, попробовать, сделать своими руками»,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утверждают педагоги-практики.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Экспериментирование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выступает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как: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>метод обучения</a:t>
            </a:r>
          </a:p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>форма организации педагогического процесса</a:t>
            </a:r>
          </a:p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>вид познавательной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c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149080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76470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экспериментирование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</a:t>
            </a:r>
            <a:r>
              <a:rPr lang="ru-RU" sz="2400" dirty="0" smtClean="0"/>
              <a:t>положительно влияют на эмоциональную сферу ребёнка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 даёт детям реальные представления о различных сторонах изучаемого объекта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 активизируются его мыслительные процессы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 идёт обогащение памяти ребёнка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 стимулирует развитие речи.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дсад\school222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4653136"/>
            <a:ext cx="1986701" cy="1765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200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экспериментирование </a:t>
            </a:r>
          </a:p>
          <a:p>
            <a:r>
              <a:rPr lang="ru-RU" sz="2400" dirty="0" smtClean="0"/>
              <a:t>тесно связано с другими видами деятельности:</a:t>
            </a:r>
          </a:p>
          <a:p>
            <a:endParaRPr lang="ru-RU" sz="10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400" dirty="0" smtClean="0"/>
              <a:t> </a:t>
            </a:r>
            <a:r>
              <a:rPr lang="ru-RU" sz="2000" dirty="0" smtClean="0"/>
              <a:t>Наблюдения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Развитие речи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Изобразительная деятельность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Трудовая деятельность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Чтение художественной литературы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Физическая культура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Музыка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ru-RU" sz="2000" dirty="0" smtClean="0"/>
              <a:t> Формирование элементарных математических представлений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дсад\school222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5157192"/>
            <a:ext cx="1440160" cy="127968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83568" y="360236"/>
            <a:ext cx="76328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Основные принципы организации детского экспериментирования: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Связь теории с практикой;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Развивающий характер воспитания и обучения;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Индивидуализация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гуманизация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образования;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Природосообразность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акцент на психолого-возрастные особенности дошкольников;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Целостность и системность обучающего процесса;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Взаимодействие трех факторов: детский сад, семья, общество.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:\j02320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4653136"/>
            <a:ext cx="2096219" cy="177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552" y="476672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Что дает экспериментальная деятельность?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Ребенок, почувствовавший себя исследователем, овладевший искусством эксперимента, побеждает нерешительность и неуверенность в себе.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него просыпаются инициатива, способность преодолевать трудности, переживать неудачи и достигать успеха, умение оценивать и восхищаться достижением товарища и готовность придти ему на помощь. Опыт собственных открытий - одна из лучших школ характера.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Главное, создать воображение ребенка целостные живые образы разных уголков Земли и окружающего мира.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дсад\school222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4941168"/>
            <a:ext cx="1662549" cy="1477293"/>
          </a:xfrm>
          <a:prstGeom prst="rect">
            <a:avLst/>
          </a:prstGeom>
          <a:noFill/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71500" y="171450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620688"/>
            <a:ext cx="74888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Основные положения </a:t>
            </a:r>
          </a:p>
          <a:p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sz="2000" dirty="0" smtClean="0"/>
              <a:t>Детское экспериментирование является особой формой      поисковой деятельности;</a:t>
            </a:r>
          </a:p>
          <a:p>
            <a:endParaRPr lang="ru-RU" sz="2000" dirty="0" smtClean="0"/>
          </a:p>
          <a:p>
            <a:pPr>
              <a:buBlip>
                <a:blip r:embed="rId3"/>
              </a:buBlip>
            </a:pPr>
            <a:r>
              <a:rPr lang="ru-RU" sz="2000" dirty="0" smtClean="0"/>
              <a:t> В детском экспериментировании наиболее мощно проявляется собственная активность детей;</a:t>
            </a:r>
          </a:p>
          <a:p>
            <a:endParaRPr lang="ru-RU" sz="2000" dirty="0" smtClean="0"/>
          </a:p>
          <a:p>
            <a:pPr>
              <a:buBlip>
                <a:blip r:embed="rId3"/>
              </a:buBlip>
            </a:pPr>
            <a:r>
              <a:rPr lang="ru-RU" sz="2000" dirty="0" smtClean="0"/>
              <a:t> Детское экспериментирование является стержнем любого процесса детского творчества;</a:t>
            </a:r>
          </a:p>
          <a:p>
            <a:endParaRPr lang="ru-RU" sz="2000" dirty="0" smtClean="0"/>
          </a:p>
          <a:p>
            <a:pPr>
              <a:buBlip>
                <a:blip r:embed="rId3"/>
              </a:buBlip>
            </a:pPr>
            <a:r>
              <a:rPr lang="ru-RU" sz="2000" dirty="0" smtClean="0"/>
              <a:t> Наиболее органично взаимодействуют психические процессы дифференцировании и интеграции;</a:t>
            </a:r>
          </a:p>
          <a:p>
            <a:endParaRPr lang="ru-RU" sz="2000" dirty="0" smtClean="0"/>
          </a:p>
          <a:p>
            <a:pPr lvl="0">
              <a:buBlip>
                <a:blip r:embed="rId3"/>
              </a:buBlip>
            </a:pPr>
            <a:r>
              <a:rPr lang="ru-RU" sz="2000" dirty="0" smtClean="0"/>
              <a:t> Является всеобщим способом функционирования  психики.</a:t>
            </a:r>
          </a:p>
          <a:p>
            <a:pPr>
              <a:buBlip>
                <a:blip r:embed="rId3"/>
              </a:buBlip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20688"/>
            <a:ext cx="7560840" cy="56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Достоинства детского экспериментирования:</a:t>
            </a:r>
          </a:p>
          <a:p>
            <a:endParaRPr lang="ru-RU" dirty="0" smtClean="0"/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Дети получают реальные представления о различных сторонах изучаемого объекта, о его взаимоотношениях с другими объектами и со средой обитания.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Идет обогащение памяти ребенка, активизируется его мыслительные процессы, 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Развивается речь ребенка, так как ему необходимо давать отчет об увиденном, формулировать обнаруженные закономерности и выводы 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Происходит накопление фонда умственных приемов и операций, которые рассматриваются как умственные умения 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 важно и для формирования самостоятельности, </a:t>
            </a:r>
            <a:r>
              <a:rPr lang="ru-RU" dirty="0" err="1" smtClean="0"/>
              <a:t>целеполагания</a:t>
            </a:r>
            <a:r>
              <a:rPr lang="ru-RU" dirty="0" smtClean="0"/>
              <a:t>, способности преобразовывать какие-либо предметы и явления для достижения определенного результата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развивается эмоциональная сфера ребенка, творческие способности, формируются трудовые навыки, укрепляется здоровье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159023"/>
            <a:ext cx="73448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Структура экспериментирования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постановка проблемы;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поиск путей решения проблемы;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проведение наблюдения;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обсуждение увиденных результатов;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формулировка выводов.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Сергей\Desktop\для презент фото\DSCN1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140968"/>
            <a:ext cx="4320480" cy="324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nd rectangle bevel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Другая 13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C00000"/>
      </a:hlink>
      <a:folHlink>
        <a:srgbClr val="7030A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056</Template>
  <TotalTime>643</TotalTime>
  <Words>447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round 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Детское экспериментирование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в презентации</dc:title>
  <dc:creator>Мила</dc:creator>
  <cp:lastModifiedBy>user</cp:lastModifiedBy>
  <cp:revision>78</cp:revision>
  <dcterms:created xsi:type="dcterms:W3CDTF">2009-12-12T12:05:12Z</dcterms:created>
  <dcterms:modified xsi:type="dcterms:W3CDTF">2014-03-23T15:46:30Z</dcterms:modified>
</cp:coreProperties>
</file>