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41" d="100"/>
          <a:sy n="41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37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305800" cy="244827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Итоги года по линиям развития детей </a:t>
            </a:r>
            <a:br>
              <a:rPr lang="ru-RU" dirty="0" smtClean="0"/>
            </a:br>
            <a:r>
              <a:rPr lang="ru-RU" dirty="0" smtClean="0"/>
              <a:t>2-3 года</a:t>
            </a:r>
            <a:endParaRPr lang="ru-RU" dirty="0"/>
          </a:p>
        </p:txBody>
      </p:sp>
    </p:spTree>
  </p:cSld>
  <p:clrMapOvr>
    <a:masterClrMapping/>
  </p:clrMapOvr>
  <p:transition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Стремимся к самостоятельности!</a:t>
            </a:r>
            <a:br>
              <a:rPr lang="ru-RU" dirty="0" smtClean="0"/>
            </a:br>
            <a:r>
              <a:rPr lang="ru-RU" dirty="0" smtClean="0"/>
              <a:t>Кризис 3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Кризис 3 лет – граница между ранним и дошкольным возрастом – один из наиболее трудных моментов в жизни ребенка. Это разрушение, пересмотр старой системы социальных отношений. Ребенок, отделяясь от взрослых, пытается установить с ними новые, более глубокие отношения.</a:t>
            </a:r>
          </a:p>
          <a:p>
            <a:r>
              <a:rPr lang="ru-RU" dirty="0" smtClean="0"/>
              <a:t>    Изменение позиции ребенка – новая позиция «Я – САМ», возрастание его самостоятельности и активности, требуют от близких взрослых своевременной перестройки. Если же новые отношения с ребенком не складываются, его инициатива не поощряется, самостоятельность постоянно ограничивается, у ребенка возникают собственно КРИЗИСНЫЕ ЯВЛЕНИЯ, проявляющиеся в отношениях со взрослыми </a:t>
            </a:r>
          </a:p>
          <a:p>
            <a:endParaRPr lang="ru-RU" dirty="0" smtClean="0"/>
          </a:p>
          <a:p>
            <a:r>
              <a:rPr lang="ru-RU" sz="4000" dirty="0" smtClean="0"/>
              <a:t>1.    Негативизм </a:t>
            </a:r>
          </a:p>
          <a:p>
            <a:r>
              <a:rPr lang="ru-RU" sz="4000" dirty="0" smtClean="0"/>
              <a:t>2.    Упрямство </a:t>
            </a:r>
          </a:p>
          <a:p>
            <a:r>
              <a:rPr lang="ru-RU" sz="4000" dirty="0" smtClean="0"/>
              <a:t>3.    Строптивость. </a:t>
            </a:r>
          </a:p>
          <a:p>
            <a:r>
              <a:rPr lang="ru-RU" sz="4000" dirty="0" smtClean="0"/>
              <a:t>4.    Своеволие</a:t>
            </a:r>
          </a:p>
          <a:p>
            <a:r>
              <a:rPr lang="ru-RU" sz="4000" dirty="0" smtClean="0"/>
              <a:t>5.     Бунт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Чтобы кризис прошёл благополучно, любите ребёнка!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Постоянно ругать и наказывать ребенка за все неприятные для Вас проявления его самостоятельности.</a:t>
            </a:r>
          </a:p>
          <a:p>
            <a:r>
              <a:rPr lang="ru-RU" dirty="0" smtClean="0"/>
              <a:t>Не говорить «да», когда необходимо твердое «нет».</a:t>
            </a:r>
          </a:p>
          <a:p>
            <a:r>
              <a:rPr lang="ru-RU" dirty="0" smtClean="0"/>
              <a:t>Не пытаться любыми путями сгладить кризис, помня, что в дальнейшем у ребенка может повыситься чувство ответственности.</a:t>
            </a:r>
          </a:p>
          <a:p>
            <a:r>
              <a:rPr lang="ru-RU" dirty="0" smtClean="0"/>
              <a:t>Не приучать малыша к легким победам, давая довод для самовосхваления, потому что потом любое поражение для него станет трагедией. И в то же время не подчеркивать свою силу и превосходство над ним, противодействуя ему во всем, – это приведет чуть позже или к безразличию во всем, или к разным видам завуалированного мщения исподтишка.</a:t>
            </a:r>
          </a:p>
          <a:p>
            <a:r>
              <a:rPr lang="ru-RU" dirty="0" smtClean="0"/>
              <a:t>Запомните, все, что происходит с нашим ребенком, мы рассматриваем и оцениваем с позиции взрослого, а не его, многое не понимая при этом.</a:t>
            </a:r>
            <a:endParaRPr lang="ru-RU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05800" cy="5688632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«Детство»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400" i="1" dirty="0" smtClean="0"/>
              <a:t>Цель программы: </a:t>
            </a:r>
            <a:r>
              <a:rPr lang="ru-RU" sz="1400" dirty="0" smtClean="0"/>
              <a:t>обеспечение всестороннего развития ребенка в период дошкольного детства: интеллектуального, физического, эмоционального, нравственного, волевого, социально-личностного, через соответствующую его возрастным особенностям развивающую среду.</a:t>
            </a:r>
            <a:br>
              <a:rPr lang="ru-RU" sz="1400" dirty="0" smtClean="0"/>
            </a:br>
            <a:r>
              <a:rPr lang="ru-RU" sz="1400" dirty="0" smtClean="0"/>
              <a:t>Все содержание программы условно объединяется вокруг четырех основных блоков: </a:t>
            </a:r>
            <a:br>
              <a:rPr lang="ru-RU" sz="1400" dirty="0" smtClean="0"/>
            </a:br>
            <a:r>
              <a:rPr lang="ru-RU" sz="2400" dirty="0" smtClean="0"/>
              <a:t>«Познание»: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Это помощь дошкольникам в освоении разнообразных доступных способов познания окружающего мира (сравнение, элементарный анализ, обобщение и др.), развитии их познавательной активности, любознательности.</a:t>
            </a:r>
            <a:br>
              <a:rPr lang="ru-RU" sz="1400" dirty="0" smtClean="0"/>
            </a:br>
            <a:r>
              <a:rPr lang="ru-RU" sz="2400" dirty="0" smtClean="0"/>
              <a:t>«Гуманное отношение»: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Ориентация детей на доброжелательное, бережное, заботливое отношение к миру, развитие гуманных чувств и отношения к окружающему миру.</a:t>
            </a:r>
            <a:br>
              <a:rPr lang="ru-RU" sz="1400" dirty="0" smtClean="0"/>
            </a:br>
            <a:r>
              <a:rPr lang="ru-RU" sz="2400" dirty="0" smtClean="0"/>
              <a:t>«Созидание»: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Блок творчества: развитие самостоятельности как высшего проявления творчества.</a:t>
            </a:r>
            <a:br>
              <a:rPr lang="ru-RU" sz="1400" dirty="0" smtClean="0"/>
            </a:br>
            <a:r>
              <a:rPr lang="ru-RU" sz="2400" dirty="0" smtClean="0"/>
              <a:t>«Здоровый образ жизни»: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Воспитание двигательной культуры, привычки вести здоровый образ жизни.</a:t>
            </a:r>
            <a:br>
              <a:rPr lang="ru-RU" sz="1400" dirty="0" smtClean="0"/>
            </a:br>
            <a:r>
              <a:rPr lang="ru-RU" sz="1400" dirty="0" smtClean="0"/>
              <a:t>Особый акцент в программе сделан на приобщение детей к миру природы, воспитание бережного отношения к природным объектам. </a:t>
            </a:r>
            <a:br>
              <a:rPr lang="ru-RU" sz="1400" dirty="0" smtClean="0"/>
            </a:br>
            <a:r>
              <a:rPr lang="ru-RU" sz="3200" dirty="0" smtClean="0"/>
              <a:t>Девиз программы "Детство": "Чувствовать - Познавать - Творить".</a:t>
            </a:r>
            <a:endParaRPr lang="ru-RU" sz="3200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76672"/>
            <a:ext cx="7772400" cy="2520280"/>
          </a:xfrm>
        </p:spPr>
        <p:txBody>
          <a:bodyPr/>
          <a:lstStyle/>
          <a:p>
            <a:r>
              <a:rPr lang="ru-RU" sz="2800" i="1" dirty="0" smtClean="0"/>
              <a:t>Дошкольный возраст – самый важный период для развития способностей ребенка. В этот период идет активное развитие всего организма, формирование высшей нервной деятельности, созидательная работа коры головного мозга, наращивание интеллекта.</a:t>
            </a: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140968"/>
            <a:ext cx="7772400" cy="252028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Ребенок готов усвоить массу новой информации об окружающем мире. Ему становятся понятны абстрактные явления, новые формы деятельности, он готов сравнивать, рассуждать, анализировать, учиться связно излагать свои мысли, концентрировать внимание.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692695"/>
          <a:ext cx="7848872" cy="5616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658889"/>
                <a:gridCol w="2813719"/>
                <a:gridCol w="1296144"/>
              </a:tblGrid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</a:t>
                      </a:r>
                    </a:p>
                    <a:p>
                      <a:r>
                        <a:rPr lang="ru-RU" dirty="0" smtClean="0"/>
                        <a:t>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вопросы</a:t>
                      </a:r>
                      <a:endParaRPr lang="ru-RU" dirty="0"/>
                    </a:p>
                  </a:txBody>
                  <a:tcPr/>
                </a:tc>
              </a:tr>
              <a:tr h="122701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г.6м.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Понимает рассказ без показа о событиях, опирающихся прошлый на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Пользуется многословными предложениями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Где?</a:t>
                      </a:r>
                    </a:p>
                    <a:p>
                      <a:r>
                        <a:rPr lang="ru-RU" dirty="0" smtClean="0"/>
                        <a:t>Куда?</a:t>
                      </a:r>
                      <a:endParaRPr lang="ru-RU" dirty="0"/>
                    </a:p>
                  </a:txBody>
                  <a:tcPr/>
                </a:tc>
              </a:tr>
              <a:tr h="1510172">
                <a:tc>
                  <a:txBody>
                    <a:bodyPr/>
                    <a:lstStyle/>
                    <a:p>
                      <a:r>
                        <a:rPr lang="ru-RU" dirty="0" smtClean="0"/>
                        <a:t>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Понимает содержание рассказов. Сказок о событиях которые сам не видел. Но элементы знакомы.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Пользуется придаточными предложениям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Почему?</a:t>
                      </a:r>
                    </a:p>
                    <a:p>
                      <a:r>
                        <a:rPr lang="ru-RU" dirty="0" smtClean="0"/>
                        <a:t>Когда?</a:t>
                      </a:r>
                      <a:endParaRPr lang="ru-RU" dirty="0"/>
                    </a:p>
                  </a:txBody>
                  <a:tcPr/>
                </a:tc>
              </a:tr>
              <a:tr h="1793330">
                <a:tc>
                  <a:txBody>
                    <a:bodyPr/>
                    <a:lstStyle/>
                    <a:p>
                      <a:r>
                        <a:rPr lang="ru-RU" dirty="0" smtClean="0"/>
                        <a:t>4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Понимает содержание со скрытым смыслом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Отвечает на вопросы многосложными придаточными предложениями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Классифицирует</a:t>
                      </a:r>
                      <a:r>
                        <a:rPr lang="ru-RU" baseline="0" dirty="0" smtClean="0"/>
                        <a:t> предметы. Раскладывая на 2 группы.</a:t>
                      </a:r>
                      <a:endParaRPr lang="ru-RU" dirty="0"/>
                    </a:p>
                  </a:txBody>
                  <a:tcPr/>
                </a:tc>
              </a:tr>
              <a:tr h="3775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Сенсорное развитие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1988840"/>
          <a:ext cx="7848872" cy="42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452"/>
                <a:gridCol w="3255129"/>
                <a:gridCol w="261629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</a:t>
                      </a:r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dirty="0" smtClean="0"/>
                        <a:t>2 г.6 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Подбирает к образцу предметы 4-х цветов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Ориентируется в 6 контрастных формах предметов</a:t>
                      </a:r>
                      <a:endParaRPr lang="ru-RU" dirty="0"/>
                    </a:p>
                  </a:txBody>
                  <a:tcPr/>
                </a:tc>
              </a:tr>
              <a:tr h="1596482">
                <a:tc>
                  <a:txBody>
                    <a:bodyPr/>
                    <a:lstStyle/>
                    <a:p>
                      <a:r>
                        <a:rPr lang="ru-RU" dirty="0" smtClean="0"/>
                        <a:t>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Называет 4 цвета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Использует по назначению геометрические фигуры</a:t>
                      </a:r>
                      <a:r>
                        <a:rPr lang="ru-RU" baseline="0" dirty="0" smtClean="0"/>
                        <a:t> (путем наложения)</a:t>
                      </a:r>
                      <a:endParaRPr lang="ru-RU" dirty="0"/>
                    </a:p>
                  </a:txBody>
                  <a:tcPr/>
                </a:tc>
              </a:tr>
              <a:tr h="1217924">
                <a:tc>
                  <a:txBody>
                    <a:bodyPr/>
                    <a:lstStyle/>
                    <a:p>
                      <a:r>
                        <a:rPr lang="ru-RU" dirty="0" smtClean="0"/>
                        <a:t>4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Называет 6 цветов : красный, синий, зеленый, желтый. голубой, розовый.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СКЛАДЫВАЕТ РАЗРЕЗНУЮ КАРТИНКУ </a:t>
                      </a:r>
                      <a:r>
                        <a:rPr lang="ru-RU" dirty="0" smtClean="0"/>
                        <a:t>из 3-4 частей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Культурно-гигиенические навыки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2276872"/>
          <a:ext cx="7704855" cy="393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3672408"/>
                <a:gridCol w="2880319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Одевание</a:t>
                      </a:r>
                      <a:endParaRPr lang="ru-RU" dirty="0"/>
                    </a:p>
                  </a:txBody>
                  <a:tcPr/>
                </a:tc>
              </a:tr>
              <a:tr h="977828">
                <a:tc>
                  <a:txBody>
                    <a:bodyPr/>
                    <a:lstStyle/>
                    <a:p>
                      <a:r>
                        <a:rPr lang="ru-RU" dirty="0" smtClean="0"/>
                        <a:t>2 г.6 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 довольно аккуратно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Самостоятельно</a:t>
                      </a:r>
                      <a:r>
                        <a:rPr lang="ru-RU" baseline="0" dirty="0" smtClean="0"/>
                        <a:t> одевается (не застегивает пуговицы)</a:t>
                      </a:r>
                      <a:endParaRPr lang="ru-RU" dirty="0"/>
                    </a:p>
                  </a:txBody>
                  <a:tcPr/>
                </a:tc>
              </a:tr>
              <a:tr h="977828">
                <a:tc>
                  <a:txBody>
                    <a:bodyPr/>
                    <a:lstStyle/>
                    <a:p>
                      <a:r>
                        <a:rPr lang="ru-RU" dirty="0" smtClean="0"/>
                        <a:t>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Пользуется салфеткой при еде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Одевается самостоятельно с небольшой помощью взрослого</a:t>
                      </a:r>
                      <a:endParaRPr lang="ru-RU" dirty="0"/>
                    </a:p>
                  </a:txBody>
                  <a:tcPr/>
                </a:tc>
              </a:tr>
              <a:tr h="977828">
                <a:tc>
                  <a:txBody>
                    <a:bodyPr/>
                    <a:lstStyle/>
                    <a:p>
                      <a:r>
                        <a:rPr lang="ru-RU" dirty="0" smtClean="0"/>
                        <a:t>4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 из мелкой тарелки. Используя вилку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одевании самостоятельно застегивает пуговицы, молнии, шнурки.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1143000"/>
          </a:xfrm>
        </p:spPr>
        <p:txBody>
          <a:bodyPr/>
          <a:lstStyle/>
          <a:p>
            <a:pPr algn="ctr"/>
            <a:r>
              <a:rPr lang="ru-RU" dirty="0" smtClean="0"/>
              <a:t>Социальное развитие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060848"/>
          <a:ext cx="6096000" cy="3026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  <a:gridCol w="4344144"/>
              </a:tblGrid>
              <a:tr h="558062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ru-RU" dirty="0" smtClean="0"/>
                        <a:t>2 г6м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Дети ориентируются на оценку взрослыми</a:t>
                      </a:r>
                      <a:r>
                        <a:rPr lang="ru-RU" baseline="0" dirty="0" smtClean="0"/>
                        <a:t> их деятельности</a:t>
                      </a:r>
                      <a:endParaRPr lang="ru-RU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ru-RU" dirty="0" smtClean="0"/>
                        <a:t>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Проявляется самостоятельность, независимость, часто употребляет</a:t>
                      </a:r>
                    </a:p>
                    <a:p>
                      <a:r>
                        <a:rPr lang="ru-RU" dirty="0" smtClean="0"/>
                        <a:t> «Я сам»</a:t>
                      </a:r>
                      <a:endParaRPr lang="ru-RU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ru-RU" dirty="0" smtClean="0"/>
                        <a:t>4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деятельности начинает ставить цель, соподчиняя между собой отдельные мотивы деятельности.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Психологические особенности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1800" dirty="0" smtClean="0"/>
              <a:t>На третьем году жизни дети становятся самостоятельнее. Продолжает развиваться предметная деятельность, ситуативно-деловое общение ребенка и взрослого; совершенствуются восприятие, речь, начальные формы произвольного поведения, игры, наглядно-действенное мышление.</a:t>
            </a:r>
            <a:br>
              <a:rPr lang="ru-RU" sz="1800" dirty="0" smtClean="0"/>
            </a:br>
            <a:r>
              <a:rPr lang="ru-RU" sz="1800" dirty="0" smtClean="0"/>
              <a:t>Развитие предметной деятельности связано с усвоением культурных способов действия с различными предметами. Развиваются действия соотносящие и орудийные.</a:t>
            </a:r>
            <a:br>
              <a:rPr lang="ru-RU" sz="1800" dirty="0" smtClean="0"/>
            </a:br>
            <a:r>
              <a:rPr lang="ru-RU" sz="1800" dirty="0" smtClean="0"/>
              <a:t>Умение выполнять орудийные действия развивает произвольность, преобразуя натуральные формы активности в культурные на основе предлагаемой взрослыми модели, которая выступает в качестве не только объекта подражания, но и образца, регулирующего собственную активность ребенка.</a:t>
            </a:r>
            <a:br>
              <a:rPr lang="ru-RU" sz="1800" dirty="0" smtClean="0"/>
            </a:br>
            <a:r>
              <a:rPr lang="ru-RU" sz="1800" dirty="0" smtClean="0"/>
              <a:t>Интенсивно развивается активная речь детей. К 3 годам они осваивают основные грамматические структуры, пытаются строить простые предложения, в разговоре со взрослым используют практически все части речи. Активный словарь достигает примерно 1000-1500 слов. К концу третьего года жизни речь становится средством общения ребенка со сверстниками. В этом возрасте у детей формируются новые виды деятельности: игра, рисование, конструирование.</a:t>
            </a:r>
            <a:endParaRPr lang="ru-RU" sz="1800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Игра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Autofit/>
          </a:bodyPr>
          <a:lstStyle/>
          <a:p>
            <a:r>
              <a:rPr lang="ru-RU" sz="1600" dirty="0" smtClean="0"/>
              <a:t>Игра носит процессуальный характер, главное в ней — действия. Они совершаются с игровыми предметами, приближенными к реальности. В середине третьего года жизни появляются действия с предметами-заместителями.</a:t>
            </a:r>
          </a:p>
          <a:p>
            <a:r>
              <a:rPr lang="ru-RU" sz="1600" dirty="0" smtClean="0"/>
              <a:t>Появление собственно изобразительной деятельности обусловлено тем, что ребенок уже способен сформулировать намерение изобразить какой-либо предмет. Типичным является изображение человека в виде «</a:t>
            </a:r>
            <a:r>
              <a:rPr lang="ru-RU" sz="1600" dirty="0" err="1" smtClean="0"/>
              <a:t>головонога</a:t>
            </a:r>
            <a:r>
              <a:rPr lang="ru-RU" sz="1600" dirty="0" smtClean="0"/>
              <a:t>» — окружности и отходящих от нее линий.</a:t>
            </a:r>
          </a:p>
          <a:p>
            <a:r>
              <a:rPr lang="ru-RU" sz="1600" dirty="0" smtClean="0"/>
              <a:t>К третьему году жизни совершенствуются зрительные и слуховые ориентировки, что позволяет детям безошибочно выполнять ряд заданий: осуществлять выбор из двух-трех предметов по форме, величине и цвету; различать мелодии; петь.</a:t>
            </a:r>
          </a:p>
          <a:p>
            <a:r>
              <a:rPr lang="ru-RU" sz="1600" dirty="0" smtClean="0"/>
              <a:t>Совершенствуется слуховое восприятие, прежде всего фонематический слух. К 3 годам дети воспринимают все звуки родного языка, но произносят их с большими искажениями.</a:t>
            </a:r>
          </a:p>
          <a:p>
            <a:r>
              <a:rPr lang="ru-RU" sz="1600" dirty="0" smtClean="0"/>
              <a:t>Основной формой мышления становится наглядно-действенная: возникающие в жизни ребенка проблемные ситуации разрешаются путем реального действия с предметами.</a:t>
            </a:r>
          </a:p>
          <a:p>
            <a:r>
              <a:rPr lang="ru-RU" sz="1600" dirty="0" smtClean="0"/>
              <a:t>Для детей этого возраста характерна неосознанность мотивов, импульсивность и зависимость чувств и желаний от ситуации. Дети легко заражаются эмоциональным состоянием сверстников. Однако в этот период начинает складываться и произвольность поведения. Она обусловлена развитием орудийных действий и речи. У детей появляются чувства гордости и стыда, начинают формироваться элементы самосознания, связанные с идентификацией с именем и полом. Завершается ранний возраст кризисом 3 лет. Ребенок осознает себя как отдельного человека, отличного от взрослого. </a:t>
            </a:r>
            <a:r>
              <a:rPr lang="ru-RU" sz="1600" b="1" dirty="0" smtClean="0"/>
              <a:t>У него формируется образ Я.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830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Итоги года по линиям развития детей  2-3 года</vt:lpstr>
      <vt:lpstr>«Детство»  Цель программы: обеспечение всестороннего развития ребенка в период дошкольного детства: интеллектуального, физического, эмоционального, нравственного, волевого, социально-личностного, через соответствующую его возрастным особенностям развивающую среду. Все содержание программы условно объединяется вокруг четырех основных блоков:  «Познание»: Это помощь дошкольникам в освоении разнообразных доступных способов познания окружающего мира (сравнение, элементарный анализ, обобщение и др.), развитии их познавательной активности, любознательности. «Гуманное отношение»: Ориентация детей на доброжелательное, бережное, заботливое отношение к миру, развитие гуманных чувств и отношения к окружающему миру. «Созидание»: Блок творчества: развитие самостоятельности как высшего проявления творчества. «Здоровый образ жизни»: Воспитание двигательной культуры, привычки вести здоровый образ жизни. Особый акцент в программе сделан на приобщение детей к миру природы, воспитание бережного отношения к природным объектам.  Девиз программы "Детство": "Чувствовать - Познавать - Творить".</vt:lpstr>
      <vt:lpstr>Дошкольный возраст – самый важный период для развития способностей ребенка. В этот период идет активное развитие всего организма, формирование высшей нервной деятельности, созидательная работа коры головного мозга, наращивание интеллекта.</vt:lpstr>
      <vt:lpstr>Слайд 4</vt:lpstr>
      <vt:lpstr>Сенсорное развитие</vt:lpstr>
      <vt:lpstr>Культурно-гигиенические навыки</vt:lpstr>
      <vt:lpstr>Социальное развитие</vt:lpstr>
      <vt:lpstr>Психологические особенности</vt:lpstr>
      <vt:lpstr>Игра</vt:lpstr>
      <vt:lpstr>Стремимся к самостоятельности! Кризис 3 лет</vt:lpstr>
      <vt:lpstr>Чтобы кризис прошёл благополучно, любите ребёнка!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года по линиям развития детей  2-3 года</dc:title>
  <dc:creator>Tanja</dc:creator>
  <cp:lastModifiedBy>Tanja</cp:lastModifiedBy>
  <cp:revision>15</cp:revision>
  <dcterms:created xsi:type="dcterms:W3CDTF">2011-05-28T16:50:17Z</dcterms:created>
  <dcterms:modified xsi:type="dcterms:W3CDTF">2011-05-30T10:24:31Z</dcterms:modified>
</cp:coreProperties>
</file>