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8" r:id="rId2"/>
  </p:sldMasterIdLst>
  <p:notesMasterIdLst>
    <p:notesMasterId r:id="rId22"/>
  </p:notesMasterIdLst>
  <p:sldIdLst>
    <p:sldId id="256" r:id="rId3"/>
    <p:sldId id="273" r:id="rId4"/>
    <p:sldId id="274" r:id="rId5"/>
    <p:sldId id="275" r:id="rId6"/>
    <p:sldId id="276" r:id="rId7"/>
    <p:sldId id="258" r:id="rId8"/>
    <p:sldId id="257" r:id="rId9"/>
    <p:sldId id="259" r:id="rId10"/>
    <p:sldId id="260" r:id="rId11"/>
    <p:sldId id="261" r:id="rId12"/>
    <p:sldId id="263" r:id="rId13"/>
    <p:sldId id="264" r:id="rId14"/>
    <p:sldId id="265" r:id="rId15"/>
    <p:sldId id="272" r:id="rId16"/>
    <p:sldId id="267" r:id="rId17"/>
    <p:sldId id="270" r:id="rId18"/>
    <p:sldId id="277" r:id="rId19"/>
    <p:sldId id="278" r:id="rId20"/>
    <p:sldId id="27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1887" autoAdjust="0"/>
  </p:normalViewPr>
  <p:slideViewPr>
    <p:cSldViewPr>
      <p:cViewPr varScale="1">
        <p:scale>
          <a:sx n="65" d="100"/>
          <a:sy n="65" d="100"/>
        </p:scale>
        <p:origin x="-6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98594-EBE2-4F86-A6EC-D8223FCB24C6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4A5C3-1F77-4B2D-AEFC-50F52F6A1C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7476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4A5C3-1F77-4B2D-AEFC-50F52F6A1CE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3092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4A5C3-1F77-4B2D-AEFC-50F52F6A1CEE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FA70263-6318-4580-B1D5-E69792393FAC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FD4A754-5C7C-46F1-883C-DFB4010B4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0263-6318-4580-B1D5-E69792393FAC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A754-5C7C-46F1-883C-DFB4010B4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0263-6318-4580-B1D5-E69792393FAC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A754-5C7C-46F1-883C-DFB4010B4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AC24-1A37-4593-8D85-5B1DC66BCB93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C894-C8DC-4D0D-B028-92A7940D1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AC24-1A37-4593-8D85-5B1DC66BCB93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C894-C8DC-4D0D-B028-92A7940D1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AC24-1A37-4593-8D85-5B1DC66BCB93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C894-C8DC-4D0D-B028-92A7940D1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AC24-1A37-4593-8D85-5B1DC66BCB93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C894-C8DC-4D0D-B028-92A7940D1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AC24-1A37-4593-8D85-5B1DC66BCB93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C894-C8DC-4D0D-B028-92A7940D1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AC24-1A37-4593-8D85-5B1DC66BCB93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C894-C8DC-4D0D-B028-92A7940D1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AC24-1A37-4593-8D85-5B1DC66BCB93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C894-C8DC-4D0D-B028-92A7940D1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AC24-1A37-4593-8D85-5B1DC66BCB93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C894-C8DC-4D0D-B028-92A7940D1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A70263-6318-4580-B1D5-E69792393FAC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D4A754-5C7C-46F1-883C-DFB4010B44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AC24-1A37-4593-8D85-5B1DC66BCB93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C894-C8DC-4D0D-B028-92A7940D1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AC24-1A37-4593-8D85-5B1DC66BCB93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C894-C8DC-4D0D-B028-92A7940D1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AC24-1A37-4593-8D85-5B1DC66BCB93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C894-C8DC-4D0D-B028-92A7940D1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FA70263-6318-4580-B1D5-E69792393FAC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FD4A754-5C7C-46F1-883C-DFB4010B4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0263-6318-4580-B1D5-E69792393FAC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A754-5C7C-46F1-883C-DFB4010B44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0263-6318-4580-B1D5-E69792393FAC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A754-5C7C-46F1-883C-DFB4010B44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A70263-6318-4580-B1D5-E69792393FAC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D4A754-5C7C-46F1-883C-DFB4010B44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0263-6318-4580-B1D5-E69792393FAC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A754-5C7C-46F1-883C-DFB4010B4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A70263-6318-4580-B1D5-E69792393FAC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D4A754-5C7C-46F1-883C-DFB4010B44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A70263-6318-4580-B1D5-E69792393FAC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D4A754-5C7C-46F1-883C-DFB4010B44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FA70263-6318-4580-B1D5-E69792393FAC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D4A754-5C7C-46F1-883C-DFB4010B4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7AC24-1A37-4593-8D85-5B1DC66BCB93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6C894-C8DC-4D0D-B028-92A7940D1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1643050"/>
            <a:ext cx="7143800" cy="4857784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Родительское собрание – консультация на тему:</a:t>
            </a:r>
            <a:br>
              <a:rPr lang="ru-RU" sz="2800" dirty="0" smtClean="0"/>
            </a:br>
            <a:r>
              <a:rPr lang="ru-RU" sz="4400" dirty="0" smtClean="0"/>
              <a:t>«Отцы и дети»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майзерова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chemeClr val="tx1"/>
                </a:solidFill>
              </a:rPr>
              <a:t>СПб, 2013 год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14290"/>
            <a:ext cx="8458200" cy="1214446"/>
          </a:xfrm>
        </p:spPr>
        <p:txBody>
          <a:bodyPr anchor="t">
            <a:normAutofit lnSpcReduction="10000"/>
          </a:bodyPr>
          <a:lstStyle/>
          <a:p>
            <a:pPr algn="ctr"/>
            <a:endParaRPr lang="ru-RU" sz="1000" dirty="0" smtClean="0"/>
          </a:p>
          <a:p>
            <a:pPr algn="ctr"/>
            <a:r>
              <a:rPr lang="ru-RU" sz="1900" dirty="0" smtClean="0">
                <a:solidFill>
                  <a:schemeClr val="tx1"/>
                </a:solidFill>
              </a:rPr>
              <a:t>Государственное бюджетное дошкольное образовательное учреждение детский сад № 55 </a:t>
            </a:r>
          </a:p>
          <a:p>
            <a:pPr algn="ctr"/>
            <a:r>
              <a:rPr lang="ru-RU" sz="1900" dirty="0" err="1" smtClean="0">
                <a:solidFill>
                  <a:schemeClr val="tx1"/>
                </a:solidFill>
              </a:rPr>
              <a:t>Колпинского</a:t>
            </a:r>
            <a:r>
              <a:rPr lang="ru-RU" sz="1900" dirty="0" smtClean="0">
                <a:solidFill>
                  <a:schemeClr val="tx1"/>
                </a:solidFill>
              </a:rPr>
              <a:t> района Санкт-Петербурга</a:t>
            </a:r>
          </a:p>
          <a:p>
            <a:pPr algn="ctr"/>
            <a:endParaRPr lang="ru-RU" sz="3200" dirty="0" smtClean="0"/>
          </a:p>
        </p:txBody>
      </p:sp>
      <p:pic>
        <p:nvPicPr>
          <p:cNvPr id="4" name="Picture 5" descr="I:\Гендерная психология\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5072074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42910" y="571480"/>
            <a:ext cx="7858180" cy="5902345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Ребёнку необходима семья, ему нужна атмосфера добра, правды, доверия и чистоты. </a:t>
            </a:r>
          </a:p>
          <a:p>
            <a:r>
              <a:rPr lang="ru-RU" sz="2800" b="1" dirty="0" smtClean="0"/>
              <a:t>Трудно представить счастье ребёнка и аморальное поведение отца или матери. </a:t>
            </a:r>
          </a:p>
          <a:p>
            <a:r>
              <a:rPr lang="ru-RU" sz="2800" b="1" dirty="0" smtClean="0"/>
              <a:t>Это недопустимо и несовместимо.</a:t>
            </a:r>
            <a:endParaRPr lang="ru-RU" sz="2800" b="1" dirty="0"/>
          </a:p>
        </p:txBody>
      </p:sp>
      <p:pic>
        <p:nvPicPr>
          <p:cNvPr id="4" name="Picture 5" descr="I:\Гендерная психология\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357694"/>
            <a:ext cx="2309818" cy="2309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14282" y="500042"/>
            <a:ext cx="8215370" cy="5973783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«</a:t>
            </a:r>
            <a:r>
              <a:rPr lang="ru-RU" sz="4000" b="1" dirty="0" smtClean="0"/>
              <a:t>Как наивысшую ценность берегите гордость, неприкосновенность личной чести ребёнка». </a:t>
            </a:r>
          </a:p>
          <a:p>
            <a:pPr>
              <a:buNone/>
            </a:pPr>
            <a:endParaRPr lang="ru-RU" sz="4000" b="1" dirty="0" smtClean="0"/>
          </a:p>
          <a:p>
            <a:pPr algn="r">
              <a:buNone/>
            </a:pPr>
            <a:r>
              <a:rPr lang="ru-RU" sz="4000" b="1" dirty="0" smtClean="0"/>
              <a:t>В. А. Сухомлинский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5" descr="I:\Гендерная психология\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143380"/>
            <a:ext cx="2524132" cy="252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85720" y="500042"/>
            <a:ext cx="8358246" cy="597378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dirty="0" smtClean="0"/>
          </a:p>
          <a:p>
            <a:pPr algn="just">
              <a:lnSpc>
                <a:spcPct val="150000"/>
              </a:lnSpc>
              <a:buNone/>
            </a:pPr>
            <a:r>
              <a:rPr lang="ru-RU" sz="2800" b="1" dirty="0" smtClean="0"/>
              <a:t>   </a:t>
            </a:r>
            <a:r>
              <a:rPr lang="ru-RU" sz="3200" b="1" dirty="0" smtClean="0"/>
              <a:t>Отец</a:t>
            </a:r>
            <a:r>
              <a:rPr lang="ru-RU" sz="2800" b="1" dirty="0" smtClean="0"/>
              <a:t> - это человек, который всё лучшее,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2800" b="1" dirty="0" smtClean="0"/>
              <a:t>   чем он богат, чем одарила его природа и  окружающие люди, что он приобретает в неустанных поисках, умеет передать детям.</a:t>
            </a:r>
          </a:p>
          <a:p>
            <a:pPr algn="just">
              <a:lnSpc>
                <a:spcPct val="150000"/>
              </a:lnSpc>
              <a:buNone/>
            </a:pPr>
            <a:endParaRPr lang="ru-RU" sz="2800" dirty="0"/>
          </a:p>
        </p:txBody>
      </p:sp>
      <p:pic>
        <p:nvPicPr>
          <p:cNvPr id="4" name="Picture 5" descr="I:\Гендерная психология\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429132"/>
            <a:ext cx="2238380" cy="2238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28596" y="2143116"/>
            <a:ext cx="8001056" cy="43307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     </a:t>
            </a:r>
            <a:r>
              <a:rPr lang="ru-RU" sz="2800" b="1" dirty="0" smtClean="0"/>
              <a:t>Воспитатель предлагает прийти в гости на день рождения к двойняшкам мальчику и девочке. Условие такое представьте, что вы дети. Какие подарки вы бы подарили именинникам с учетом пола ребенка и почему? </a:t>
            </a:r>
            <a:endParaRPr lang="ru-RU" sz="2800" b="1" dirty="0"/>
          </a:p>
        </p:txBody>
      </p:sp>
      <p:pic>
        <p:nvPicPr>
          <p:cNvPr id="4" name="Picture 5" descr="I:\Гендерная психология\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395536" y="7029399"/>
            <a:ext cx="2736304" cy="2911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571604" y="428604"/>
            <a:ext cx="526297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Игра-ситуация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«День рождения».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1643050"/>
            <a:ext cx="3657600" cy="4605350"/>
          </a:xfrm>
        </p:spPr>
        <p:txBody>
          <a:bodyPr/>
          <a:lstStyle/>
          <a:p>
            <a:pPr>
              <a:buNone/>
            </a:pPr>
            <a:r>
              <a:rPr lang="ru-RU" b="1" u="sng" dirty="0" smtClean="0"/>
              <a:t>Дидактические игры</a:t>
            </a:r>
            <a:r>
              <a:rPr lang="ru-RU" dirty="0" smtClean="0"/>
              <a:t>: </a:t>
            </a:r>
            <a:endParaRPr lang="ru-RU" sz="1800" dirty="0" smtClean="0"/>
          </a:p>
          <a:p>
            <a:pPr lvl="0"/>
            <a:r>
              <a:rPr lang="ru-RU" dirty="0" smtClean="0"/>
              <a:t>«Собери цепочку». </a:t>
            </a:r>
            <a:endParaRPr lang="ru-RU" sz="1800" dirty="0" smtClean="0"/>
          </a:p>
          <a:p>
            <a:pPr lvl="0"/>
            <a:r>
              <a:rPr lang="ru-RU" dirty="0" smtClean="0"/>
              <a:t> «Найди правильно»</a:t>
            </a:r>
            <a:endParaRPr lang="ru-RU" sz="1800" dirty="0" smtClean="0"/>
          </a:p>
          <a:p>
            <a:pPr lvl="0"/>
            <a:r>
              <a:rPr lang="ru-RU" dirty="0" smtClean="0"/>
              <a:t>«Исправь ошибку»</a:t>
            </a:r>
            <a:endParaRPr lang="ru-RU" sz="1800" dirty="0" smtClean="0"/>
          </a:p>
          <a:p>
            <a:pPr lvl="0"/>
            <a:r>
              <a:rPr lang="ru-RU" dirty="0" smtClean="0"/>
              <a:t>«Чемодан»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371975" y="1643050"/>
            <a:ext cx="3657600" cy="460535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lvl="0">
              <a:buNone/>
            </a:pPr>
            <a:r>
              <a:rPr lang="ru-RU" b="1" u="sng" dirty="0" smtClean="0"/>
              <a:t>Игры- ситуации:</a:t>
            </a:r>
          </a:p>
          <a:p>
            <a:pPr lvl="0"/>
            <a:r>
              <a:rPr lang="ru-RU" dirty="0" smtClean="0"/>
              <a:t>Сварим кашу для куклы.</a:t>
            </a:r>
            <a:endParaRPr lang="ru-RU" sz="1800" dirty="0" smtClean="0"/>
          </a:p>
          <a:p>
            <a:pPr lvl="0"/>
            <a:r>
              <a:rPr lang="ru-RU" dirty="0" smtClean="0"/>
              <a:t>Погладим белье.</a:t>
            </a:r>
            <a:endParaRPr lang="ru-RU" sz="1800" dirty="0" smtClean="0"/>
          </a:p>
          <a:p>
            <a:pPr lvl="0"/>
            <a:r>
              <a:rPr lang="ru-RU" dirty="0" smtClean="0"/>
              <a:t>Починим машинку.</a:t>
            </a:r>
            <a:endParaRPr lang="ru-RU" sz="1800" dirty="0" smtClean="0"/>
          </a:p>
          <a:p>
            <a:r>
              <a:rPr lang="ru-RU" dirty="0" smtClean="0"/>
              <a:t>Построим дом (конструирование)</a:t>
            </a:r>
          </a:p>
          <a:p>
            <a:endParaRPr lang="ru-RU" dirty="0"/>
          </a:p>
        </p:txBody>
      </p:sp>
      <p:pic>
        <p:nvPicPr>
          <p:cNvPr id="7" name="Picture 5" descr="I:\Гендерная психология\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572008"/>
            <a:ext cx="207170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85720" y="214290"/>
            <a:ext cx="84068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Дидактические игры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 и игровые ситуации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8258204" cy="433083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Упражнение 1. </a:t>
            </a:r>
          </a:p>
          <a:p>
            <a:pPr>
              <a:buNone/>
            </a:pPr>
            <a:r>
              <a:rPr lang="ru-RU" sz="2800" b="1" dirty="0" smtClean="0"/>
              <a:t>«Дневник положительных качеств»</a:t>
            </a:r>
          </a:p>
          <a:p>
            <a:pPr>
              <a:buNone/>
            </a:pPr>
            <a:endParaRPr lang="ru-RU" sz="2800" b="1" dirty="0" smtClean="0"/>
          </a:p>
          <a:p>
            <a:r>
              <a:rPr lang="ru-RU" sz="2800" b="1" dirty="0" smtClean="0"/>
              <a:t>Упражнение 2.</a:t>
            </a:r>
          </a:p>
          <a:p>
            <a:pPr>
              <a:buNone/>
            </a:pPr>
            <a:r>
              <a:rPr lang="ru-RU" sz="2800" b="1" dirty="0" smtClean="0"/>
              <a:t> «Фигурка из пластилина» 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428604"/>
            <a:ext cx="802174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Упражнения по </a:t>
            </a:r>
            <a:r>
              <a:rPr lang="ru-RU" sz="4000" b="1" dirty="0" err="1" smtClean="0">
                <a:solidFill>
                  <a:schemeClr val="accent2">
                    <a:lumMod val="50000"/>
                  </a:schemeClr>
                </a:solidFill>
              </a:rPr>
              <a:t>гендерному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воспитанию в семье</a:t>
            </a:r>
            <a:endParaRPr lang="ru-RU" sz="4000" dirty="0"/>
          </a:p>
        </p:txBody>
      </p:sp>
      <p:pic>
        <p:nvPicPr>
          <p:cNvPr id="5" name="Picture 5" descr="I:\Гендерная психология\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572008"/>
            <a:ext cx="207170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85720" y="642918"/>
            <a:ext cx="8215370" cy="5830907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Счастье семьи - это не только счастье двух людей. </a:t>
            </a:r>
          </a:p>
          <a:p>
            <a:pPr>
              <a:buNone/>
            </a:pPr>
            <a:endParaRPr lang="ru-RU" sz="2800" b="1" dirty="0" smtClean="0"/>
          </a:p>
          <a:p>
            <a:r>
              <a:rPr lang="ru-RU" sz="2800" b="1" dirty="0" smtClean="0"/>
              <a:t>Счастье - это когда в семье не только мать, но и умный отец. Народная мудрость утверждает, что один отец значит больше, чем сто учителей. </a:t>
            </a:r>
            <a:endParaRPr lang="ru-RU" sz="2800" b="1" dirty="0"/>
          </a:p>
        </p:txBody>
      </p:sp>
      <p:pic>
        <p:nvPicPr>
          <p:cNvPr id="4" name="Picture 5" descr="I:\Гендерная психология\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572008"/>
            <a:ext cx="207170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85720" y="2285992"/>
            <a:ext cx="8143932" cy="4286279"/>
          </a:xfrm>
        </p:spPr>
        <p:txBody>
          <a:bodyPr/>
          <a:lstStyle/>
          <a:p>
            <a:r>
              <a:rPr lang="ru-RU" sz="2800" b="1" dirty="0" smtClean="0"/>
              <a:t>Когда день рождения вашего ребенка?</a:t>
            </a:r>
          </a:p>
          <a:p>
            <a:r>
              <a:rPr lang="ru-RU" sz="2800" b="1" dirty="0" smtClean="0"/>
              <a:t> Опишите внешность вашего ребенка.</a:t>
            </a:r>
          </a:p>
          <a:p>
            <a:r>
              <a:rPr lang="ru-RU" sz="2800" b="1" dirty="0" smtClean="0"/>
              <a:t>Расскажите о хороших качествах вашего ребенка.</a:t>
            </a:r>
          </a:p>
          <a:p>
            <a:r>
              <a:rPr lang="ru-RU" sz="2800" b="1" dirty="0" smtClean="0"/>
              <a:t>Какие недостатки Вы видите в своем ребенке?</a:t>
            </a:r>
          </a:p>
          <a:p>
            <a:r>
              <a:rPr lang="ru-RU" sz="2800" b="1" dirty="0" smtClean="0"/>
              <a:t>Каким бы Вы хотели видеть своего ребенка в будущем?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14290"/>
            <a:ext cx="75009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Анкета для пап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«Знаете ли Вы своего ребенка»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357166"/>
            <a:ext cx="52149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Результативность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285860"/>
            <a:ext cx="800105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/>
              <a:t>В результате: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  Установились доверительные</a:t>
            </a:r>
          </a:p>
          <a:p>
            <a:r>
              <a:rPr lang="ru-RU" sz="2800" b="1" dirty="0" smtClean="0"/>
              <a:t>   отношения между родителями и</a:t>
            </a:r>
          </a:p>
          <a:p>
            <a:r>
              <a:rPr lang="ru-RU" sz="2800" b="1" dirty="0" smtClean="0"/>
              <a:t>   воспитателями группы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  Повысилась активность и</a:t>
            </a:r>
          </a:p>
          <a:p>
            <a:r>
              <a:rPr lang="ru-RU" sz="2800" b="1" dirty="0" smtClean="0"/>
              <a:t>    заинтересованность отцов в</a:t>
            </a:r>
          </a:p>
          <a:p>
            <a:r>
              <a:rPr lang="ru-RU" sz="2800" b="1" dirty="0" smtClean="0"/>
              <a:t>    воспитании детей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   Наблюдается практическое</a:t>
            </a:r>
          </a:p>
          <a:p>
            <a:r>
              <a:rPr lang="ru-RU" sz="2800" b="1" dirty="0" smtClean="0"/>
              <a:t>    применение родителями знаний</a:t>
            </a:r>
          </a:p>
          <a:p>
            <a:r>
              <a:rPr lang="ru-RU" sz="2800" b="1" dirty="0" smtClean="0"/>
              <a:t>    полученных в ходе собрания и поиска</a:t>
            </a:r>
          </a:p>
          <a:p>
            <a:r>
              <a:rPr lang="ru-RU" sz="2800" b="1" dirty="0" smtClean="0"/>
              <a:t>    необходимой информации.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785918" y="2714620"/>
            <a:ext cx="6072230" cy="6857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/>
              <a:t>СПАСИБО ЗА ВНИМАНИЕ !</a:t>
            </a:r>
          </a:p>
          <a:p>
            <a:endParaRPr lang="ru-RU" sz="4000" dirty="0"/>
          </a:p>
        </p:txBody>
      </p:sp>
      <p:pic>
        <p:nvPicPr>
          <p:cNvPr id="4" name="Picture 5" descr="I:\Гендерная психология\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3809992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210452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Цель: 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467600" cy="475946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Познакомить родителей с принципами гендерного воспитания</a:t>
            </a:r>
          </a:p>
          <a:p>
            <a:r>
              <a:rPr lang="ru-RU" sz="2800" b="1" dirty="0" smtClean="0"/>
              <a:t>Помочь родителям приобрести практические навыки в воспитании мальчиков и девочек</a:t>
            </a:r>
          </a:p>
          <a:p>
            <a:r>
              <a:rPr lang="ru-RU" sz="2800" b="1" dirty="0" smtClean="0"/>
              <a:t>Установить доверительные отношения между родителями и воспитателями группы</a:t>
            </a:r>
            <a:endParaRPr lang="ru-RU" sz="2800" b="1" dirty="0"/>
          </a:p>
        </p:txBody>
      </p:sp>
      <p:pic>
        <p:nvPicPr>
          <p:cNvPr id="4" name="Picture 5" descr="I:\Гендерная психология\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21429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Предварительная работа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/>
              <a:t>Анкетирование</a:t>
            </a:r>
          </a:p>
          <a:p>
            <a:r>
              <a:rPr lang="ru-RU" sz="2800" b="1" dirty="0" smtClean="0"/>
              <a:t>Оформление уголка для родителей:</a:t>
            </a:r>
          </a:p>
          <a:p>
            <a:pPr>
              <a:buNone/>
            </a:pPr>
            <a:r>
              <a:rPr lang="ru-RU" sz="2800" b="1" dirty="0" smtClean="0"/>
              <a:t>     1. </a:t>
            </a:r>
            <a:r>
              <a:rPr lang="ru-RU" b="1" dirty="0" smtClean="0"/>
              <a:t>Папки-передвижки: </a:t>
            </a:r>
          </a:p>
          <a:p>
            <a:pPr>
              <a:buNone/>
            </a:pPr>
            <a:r>
              <a:rPr lang="ru-RU" b="1" dirty="0" smtClean="0"/>
              <a:t>        -  "Игрушки для мальчиков и девочек" </a:t>
            </a:r>
          </a:p>
          <a:p>
            <a:pPr>
              <a:buNone/>
            </a:pPr>
            <a:r>
              <a:rPr lang="ru-RU" b="1" dirty="0" smtClean="0"/>
              <a:t>        -  "Воспитание мальчиков и девочек в семье"</a:t>
            </a:r>
          </a:p>
          <a:p>
            <a:pPr>
              <a:buNone/>
            </a:pPr>
            <a:r>
              <a:rPr lang="ru-RU" b="1" dirty="0" smtClean="0"/>
              <a:t>       2. Информация от психолога</a:t>
            </a:r>
          </a:p>
          <a:p>
            <a:pPr>
              <a:buNone/>
            </a:pPr>
            <a:r>
              <a:rPr lang="ru-RU" b="1" dirty="0" smtClean="0"/>
              <a:t>         "</a:t>
            </a:r>
            <a:r>
              <a:rPr lang="ru-RU" b="1" dirty="0" err="1" smtClean="0"/>
              <a:t>Полоролевое</a:t>
            </a:r>
            <a:r>
              <a:rPr lang="ru-RU" b="1" dirty="0" smtClean="0"/>
              <a:t> воспитание детей"</a:t>
            </a:r>
          </a:p>
          <a:p>
            <a:r>
              <a:rPr lang="ru-RU" b="1" dirty="0" smtClean="0"/>
              <a:t>Выставка совместного творчества</a:t>
            </a:r>
          </a:p>
          <a:p>
            <a:pPr>
              <a:buNone/>
            </a:pPr>
            <a:r>
              <a:rPr lang="ru-RU" b="1" dirty="0" smtClean="0"/>
              <a:t>         "Вместе с папой"</a:t>
            </a:r>
          </a:p>
          <a:p>
            <a:r>
              <a:rPr lang="ru-RU" b="1" dirty="0" smtClean="0"/>
              <a:t>Выставки литературы по теме</a:t>
            </a:r>
          </a:p>
          <a:p>
            <a:pPr>
              <a:buNone/>
            </a:pPr>
            <a:r>
              <a:rPr lang="ru-RU" b="1" dirty="0" smtClean="0"/>
              <a:t> 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Информирование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357430"/>
            <a:ext cx="7467600" cy="411652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Объявление</a:t>
            </a:r>
          </a:p>
          <a:p>
            <a:r>
              <a:rPr lang="ru-RU" sz="2800" b="1" dirty="0" smtClean="0"/>
              <a:t>Письменное приглашение</a:t>
            </a:r>
          </a:p>
          <a:p>
            <a:r>
              <a:rPr lang="ru-RU" sz="2800" b="1" dirty="0" smtClean="0"/>
              <a:t>По телефону</a:t>
            </a:r>
            <a:endParaRPr lang="ru-RU" sz="2800" b="1" dirty="0"/>
          </a:p>
        </p:txBody>
      </p:sp>
      <p:pic>
        <p:nvPicPr>
          <p:cNvPr id="4" name="Picture 5" descr="I:\Гендерная психология\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810124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План собрания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b="1" dirty="0" smtClean="0"/>
              <a:t>Погружение в тему</a:t>
            </a:r>
          </a:p>
          <a:p>
            <a:r>
              <a:rPr lang="ru-RU" sz="2800" b="1" dirty="0" smtClean="0"/>
              <a:t>Игра-ситуация "День рождения"</a:t>
            </a:r>
          </a:p>
          <a:p>
            <a:r>
              <a:rPr lang="ru-RU" sz="2800" b="1" dirty="0" smtClean="0"/>
              <a:t>Рекомендации к проведению игр и созданию игровых ситуаций дома</a:t>
            </a:r>
          </a:p>
          <a:p>
            <a:r>
              <a:rPr lang="ru-RU" sz="2800" b="1" dirty="0" smtClean="0"/>
              <a:t>Игровой тренинг </a:t>
            </a:r>
          </a:p>
          <a:p>
            <a:r>
              <a:rPr lang="ru-RU" sz="2800" b="1" dirty="0" smtClean="0"/>
              <a:t>Тест "Какой Вы - отец семейства?"</a:t>
            </a:r>
          </a:p>
          <a:p>
            <a:r>
              <a:rPr lang="ru-RU" sz="2800" b="1" dirty="0" smtClean="0"/>
              <a:t>Решение</a:t>
            </a:r>
          </a:p>
          <a:p>
            <a:endParaRPr lang="ru-RU" dirty="0"/>
          </a:p>
        </p:txBody>
      </p:sp>
      <p:pic>
        <p:nvPicPr>
          <p:cNvPr id="4" name="Picture 5" descr="I:\Гендерная психология\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72050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85720" y="1571612"/>
            <a:ext cx="8286808" cy="49022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«Без хороших отцов нет хорошего воспитания  несмотря на все школы, институты» </a:t>
            </a:r>
          </a:p>
          <a:p>
            <a:pPr algn="r">
              <a:buNone/>
            </a:pPr>
            <a:r>
              <a:rPr lang="ru-RU" sz="4000" b="1" dirty="0" smtClean="0"/>
              <a:t>                   Н.К. Карамзин</a:t>
            </a:r>
            <a:endParaRPr lang="ru-RU" sz="4000" b="1" dirty="0"/>
          </a:p>
        </p:txBody>
      </p:sp>
      <p:pic>
        <p:nvPicPr>
          <p:cNvPr id="4" name="Picture 5" descr="I:\Гендерная психология\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786298"/>
            <a:ext cx="207170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728189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такое отцовство? 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5992"/>
            <a:ext cx="7467600" cy="41879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Отцовство – экзамен </a:t>
            </a:r>
          </a:p>
          <a:p>
            <a:pPr algn="ctr">
              <a:buNone/>
            </a:pPr>
            <a:r>
              <a:rPr lang="ru-RU" sz="4000" b="1" dirty="0" smtClean="0"/>
              <a:t>на социальную и нравственную зрелость мужчины</a:t>
            </a:r>
            <a:endParaRPr lang="ru-RU" sz="4000" b="1" dirty="0"/>
          </a:p>
        </p:txBody>
      </p:sp>
      <p:pic>
        <p:nvPicPr>
          <p:cNvPr id="4" name="Picture 5" descr="I:\Гендерная психология\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833934"/>
            <a:ext cx="2095504" cy="202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57158" y="500042"/>
            <a:ext cx="8572528" cy="60452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  Без твёрдого отцовского руководства мать вырастит ребёнка изнеженным, точно так же как и без материнской ласки, ребёнок становиться грубым.</a:t>
            </a:r>
            <a:endParaRPr lang="ru-RU" sz="4000" b="1" dirty="0"/>
          </a:p>
        </p:txBody>
      </p:sp>
      <p:pic>
        <p:nvPicPr>
          <p:cNvPr id="4" name="Picture 5" descr="I:\Гендерная психология\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833934"/>
            <a:ext cx="2095504" cy="202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620688"/>
            <a:ext cx="8572528" cy="607223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Влияние личности отца на воспитание детей, особенно мальчиков, очень велико.</a:t>
            </a:r>
          </a:p>
          <a:p>
            <a:r>
              <a:rPr lang="ru-RU" sz="2800" b="1" dirty="0" smtClean="0"/>
              <a:t> Невнимание к ребёнку, нельзя оправдывать каким бы то ни было ответственным постом, или учёным званием.</a:t>
            </a:r>
          </a:p>
          <a:p>
            <a:r>
              <a:rPr lang="ru-RU" sz="2800" b="1" dirty="0" smtClean="0"/>
              <a:t>Отец нужен не для того, чтобы наказывать, пресекать, запрещать, он нужен, чтобы помогать своим детям</a:t>
            </a:r>
            <a:endParaRPr lang="ru-RU" sz="2800" b="1" dirty="0"/>
          </a:p>
        </p:txBody>
      </p:sp>
      <p:pic>
        <p:nvPicPr>
          <p:cNvPr id="4" name="Picture 5" descr="I:\Гендерная психология\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571984"/>
            <a:ext cx="228601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247</TotalTime>
  <Words>565</Words>
  <Application>Microsoft Office PowerPoint</Application>
  <PresentationFormat>Экран (4:3)</PresentationFormat>
  <Paragraphs>102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Эркер</vt:lpstr>
      <vt:lpstr>Специальное оформление</vt:lpstr>
      <vt:lpstr>   Родительское собрание – консультация на тему: «Отцы и дети»                             Воспитатель: майзерова в.а.                                                  СПб, 2013 год                                                               </vt:lpstr>
      <vt:lpstr>Цель:  </vt:lpstr>
      <vt:lpstr>Предварительная работа</vt:lpstr>
      <vt:lpstr>Информирование</vt:lpstr>
      <vt:lpstr>План собрания</vt:lpstr>
      <vt:lpstr>Слайд 6</vt:lpstr>
      <vt:lpstr>Что такое отцовство? </vt:lpstr>
      <vt:lpstr>Слайд 8</vt:lpstr>
      <vt:lpstr>Слайд 9</vt:lpstr>
      <vt:lpstr>Слайд 10</vt:lpstr>
      <vt:lpstr>Слайд 11</vt:lpstr>
      <vt:lpstr>Слайд 12</vt:lpstr>
      <vt:lpstr>Слайд 13</vt:lpstr>
      <vt:lpstr> </vt:lpstr>
      <vt:lpstr>Слайд 15</vt:lpstr>
      <vt:lpstr>Слайд 16</vt:lpstr>
      <vt:lpstr>Слайд 17</vt:lpstr>
      <vt:lpstr>Слайд 18</vt:lpstr>
      <vt:lpstr>Слайд 19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</dc:creator>
  <cp:lastModifiedBy>Admin</cp:lastModifiedBy>
  <cp:revision>48</cp:revision>
  <dcterms:created xsi:type="dcterms:W3CDTF">2013-04-24T08:45:38Z</dcterms:created>
  <dcterms:modified xsi:type="dcterms:W3CDTF">2013-04-26T10:45:23Z</dcterms:modified>
</cp:coreProperties>
</file>