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5" r:id="rId3"/>
    <p:sldId id="287" r:id="rId4"/>
    <p:sldId id="265" r:id="rId5"/>
    <p:sldId id="261" r:id="rId6"/>
    <p:sldId id="263" r:id="rId7"/>
    <p:sldId id="289" r:id="rId8"/>
    <p:sldId id="292" r:id="rId9"/>
    <p:sldId id="293" r:id="rId10"/>
    <p:sldId id="296" r:id="rId11"/>
    <p:sldId id="277" r:id="rId12"/>
    <p:sldId id="278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BB81B-6F06-4704-8B8E-F2FAC2F008F5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41CF8-27E9-449C-A269-879E287656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5921E-DDB9-4991-B11C-ACD253A6FF2F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1DC17-492B-4538-BFC5-49B3C8BBCF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782481-687D-455B-997D-8E59F42CE4EA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D16CE-5C38-46E3-86A3-6FEC5385D2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173C6-FA2B-446D-ABE5-CECF8026B8C9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9B035-3269-4869-AAA5-4CB50BDD61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2CF35-E8B7-4B54-AC57-B828474D8876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B7649-0F1C-4B9F-B6F9-5B1C0D411B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F9FCE-42A0-426D-A952-F6B306D626A9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65423-D93F-4867-A93E-97D2AC72F5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D7CB88-258D-4C0E-8F95-87ED825AFAC0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CAF3A-5BB7-410E-B45C-411D249C1A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8DF35-E544-42CD-9C26-09A7BD07EB57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1AAC6-AB71-4DF3-88ED-19196B72C7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11AFF-F8FC-4E8E-855F-E49CE55485BA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B076E-C09E-4E56-9B55-AB54FCA688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0E63A-038A-444F-8C6D-D49F6BFD0C4D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A5C16-20CF-4490-ADD4-9532EF65A0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7912E-4B2C-48B0-8858-DF20D3DFC473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F045C-1412-4597-A5D5-B87018E52A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7622F9-D829-4CA5-B657-0D502134243B}" type="datetimeFigureOut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1030C2-B2AE-45AD-971F-5CE9A8D3DC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ocuments\31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4" y="260648"/>
            <a:ext cx="9106516" cy="62646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3648" y="1484784"/>
            <a:ext cx="712879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Рыцарский турнир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099" name="Picture 3" descr="C:\Users\Администратор\Documents\image6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140968"/>
            <a:ext cx="2038350" cy="22383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0" name="Picture 4" descr="C:\Users\Администратор\Documents\image1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068960"/>
            <a:ext cx="1990725" cy="22955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бюджетное дошкольное образовательное учреждение детский сад №40 комбинированного вида </a:t>
            </a:r>
          </a:p>
          <a:p>
            <a:pPr algn="ctr"/>
            <a:r>
              <a:rPr lang="ru-RU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Колпинского района Санкт-Петербурга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5805264"/>
            <a:ext cx="54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Марина Германовна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Чижикова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воспитатель 1 квалификационной категории</a:t>
            </a:r>
          </a:p>
          <a:p>
            <a:endParaRPr lang="ru-RU" dirty="0"/>
          </a:p>
        </p:txBody>
      </p:sp>
    </p:spTree>
  </p:cSld>
  <p:clrMapOvr>
    <a:masterClrMapping/>
  </p:clrMapOvr>
  <p:transition advTm="1274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«ОТГАДАЙ НАЗВАНИЕ СКАЗКИ»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1302" b="834"/>
          <a:stretch>
            <a:fillRect/>
          </a:stretch>
        </p:blipFill>
        <p:spPr bwMode="auto">
          <a:xfrm rot="16200000">
            <a:off x="1804933" y="-500677"/>
            <a:ext cx="5459803" cy="856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 rot="1069878">
            <a:off x="3963250" y="2386052"/>
            <a:ext cx="1932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СИВКА…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 rot="19839452">
            <a:off x="1043609" y="208669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КОНЕК</a:t>
            </a:r>
            <a:r>
              <a:rPr lang="ru-RU" dirty="0" smtClean="0">
                <a:solidFill>
                  <a:srgbClr val="7030A0"/>
                </a:solidFill>
              </a:rPr>
              <a:t>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47943">
            <a:off x="1102233" y="3285299"/>
            <a:ext cx="1876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МОРОЗ</a:t>
            </a:r>
            <a:r>
              <a:rPr lang="ru-RU" b="1" dirty="0" smtClean="0">
                <a:solidFill>
                  <a:srgbClr val="FF0000"/>
                </a:solidFill>
              </a:rPr>
              <a:t>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442847">
            <a:off x="971601" y="4049490"/>
            <a:ext cx="1368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ГУСИ</a:t>
            </a:r>
            <a:r>
              <a:rPr lang="ru-RU" b="1" dirty="0" smtClean="0">
                <a:solidFill>
                  <a:srgbClr val="0070C0"/>
                </a:solidFill>
              </a:rPr>
              <a:t>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220501">
            <a:off x="6084168" y="3212976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АЛЕНЬКИЙ…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945431">
            <a:off x="1761891" y="5185810"/>
            <a:ext cx="2149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БРЕМЕНСКИЕ …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4577" y="324433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ЗАЮШКИНА…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724128" y="3982998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ГАДКИЙ…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5580112" y="5085184"/>
            <a:ext cx="223224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ЦАРЕВНА…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432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4472" y="-888648"/>
            <a:ext cx="6460522" cy="865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348881"/>
            <a:ext cx="7772400" cy="12961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«Назови сказку»</a:t>
            </a:r>
            <a:endParaRPr lang="ru-RU" sz="54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881" y="1124745"/>
            <a:ext cx="7772400" cy="115212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ШУТОЧНАЯ ВИКТОРИНА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1055">
            <a:off x="5671297" y="3173082"/>
            <a:ext cx="2599432" cy="3418546"/>
          </a:xfrm>
          <a:prstGeom prst="foldedCorner">
            <a:avLst>
              <a:gd name="adj" fmla="val 2401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1347313"/>
      </p:ext>
    </p:extLst>
  </p:cSld>
  <p:clrMapOvr>
    <a:masterClrMapping/>
  </p:clrMapOvr>
  <p:transition advTm="180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-0.04533 C -0.08855 -0.07678 -0.10591 -0.0976 -0.12292 -0.11517 C -0.13039 -0.13391 -0.12188 -0.11517 -0.13212 -0.12951 C -0.14289 -0.14431 -0.14792 -0.15218 -0.16007 -0.16467 C -0.16598 -0.17091 -0.17014 -0.17831 -0.17691 -0.18201 C -0.18941 -0.19519 -0.19983 -0.20074 -0.21407 -0.20814 C -0.21615 -0.2093 -0.21736 -0.21254 -0.21945 -0.21369 C -0.22188 -0.21554 -0.22466 -0.21578 -0.22709 -0.2167 C -0.23768 -0.22826 -0.26302 -0.24237 -0.27535 -0.24885 C -0.28698 -0.25509 -0.27518 -0.24885 -0.28664 -0.2544 C -0.28855 -0.25532 -0.29219 -0.2574 -0.29219 -0.25694 C -0.31025 -0.25648 -0.32813 -0.25602 -0.34618 -0.2544 C -0.35816 -0.25347 -0.36858 -0.23682 -0.37986 -0.2315 C -0.3908 -0.21994 -0.40087 -0.20884 -0.41337 -0.20236 C -0.42361 -0.17808 -0.41025 -0.20722 -0.42257 -0.18802 C -0.42483 -0.18432 -0.42587 -0.17947 -0.4283 -0.17623 C -0.43629 -0.1649 -0.44879 -0.15935 -0.45625 -0.14732 C -0.46441 -0.13391 -0.47414 -0.12836 -0.4842 -0.11818 C -0.51025 -0.09205 -0.54358 -0.07193 -0.57344 -0.06013 C -0.6224 -0.06175 -0.6599 -0.06615 -0.70573 -0.0717 C -0.7191 -0.07678 -0.73334 -0.0791 -0.7467 -0.08603 C -0.75851 -0.09228 -0.76841 -0.10084 -0.78004 -0.10639 C -0.78664 -0.11332 -0.79341 -0.1161 -0.80052 -0.12119 C -0.81459 -0.13067 -0.81875 -0.13946 -0.83421 -0.14431 C -0.83837 -0.14755 -0.84289 -0.14963 -0.84723 -0.15287 C -0.85382 -0.15819 -0.85643 -0.16675 -0.86389 -0.17022 C -0.86945 -0.17623 -0.87483 -0.18201 -0.88056 -0.18802 C -0.88247 -0.18987 -0.88629 -0.19357 -0.88629 -0.19311 C -0.88872 -0.19936 -0.89115 -0.20491 -0.89358 -0.21092 C -0.89636 -0.21739 -0.90278 -0.21763 -0.9066 -0.22271 C -0.91962 -0.24006 -0.93334 -0.24862 -0.94757 -0.26319 C -0.95296 -0.26874 -0.95868 -0.27382 -0.96441 -0.27775 C -0.96806 -0.28007 -0.97188 -0.28169 -0.97552 -0.28354 C -0.97743 -0.28446 -0.98125 -0.28654 -0.98125 -0.28608 C -0.98542 -0.29556 -0.98264 -0.2951 -0.98681 -0.2951 " pathEditMode="relative" rAng="0" ptsTypes="ffffffffffffffffffffffffffffffffffA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331640" y="-967401"/>
            <a:ext cx="6480720" cy="879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 КТО ИЗ ГЕРОЕВ СКАЗКИ БЫЛ ХЛЕБОБУЛОЧНЫМ ИЗДЕЛИЕМ?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08912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В КАКОЙ РУССКОЙ НАРОДНОЙ СКАЗКЕ БРАТ НАРУШИЛ САНИТАРНО – ГИГИЕНИЧЕСКИЕ ПРАВИЛА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 ЖЕСТОКО ЗА ЭТО ПОПЛАТИЛСЯ?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581128"/>
            <a:ext cx="8147248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НАЗОВИТЕ АНГЛИЙСКУЮ СКАЗКУ, В КОТОРОЙ  ОДИН ИЗ ГЕРОЕВ СТРОИЛ ДОМ, ПРИДЕРЖИВАЯСЬ ПЕРЕДОВЫХ ТЕХНОЛОГИЙ, А ЕГО БРАТЬЯ РАБОТАЛИ ПО СТАРИНКЕ И ЗА ЭТО ЧУТЬ НЕ ПОПЛАТИЛИСЬ ЖИЗНЬЮ.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2636912"/>
            <a:ext cx="8208912" cy="10801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 НАЗОВИТЕ ГЕРОИНЮ ФРАНЦУЗСКОЙ СКАЗКИ</a:t>
            </a:r>
            <a:r>
              <a:rPr lang="ru-RU" sz="2800" dirty="0" smtClean="0">
                <a:solidFill>
                  <a:srgbClr val="00B050"/>
                </a:solidFill>
              </a:rPr>
              <a:t>,</a:t>
            </a:r>
            <a:r>
              <a:rPr lang="ru-RU" dirty="0" smtClean="0">
                <a:solidFill>
                  <a:srgbClr val="00B050"/>
                </a:solidFill>
              </a:rPr>
              <a:t> КОТОРАЯ ЗАНИМАЛАСЬ НЕКВАЛИФИЦИРОВАННЫМ ТРУДОМ: ЧИСТИЛА ПЕЧКИ, УБИРАЛА ДОМ?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544" y="3717033"/>
            <a:ext cx="8136904" cy="86409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КАКОЙ ГЕРОЙ РУССКОЙ НАРОДНОЙ СКАЗКИ ЛОВИЛ РЫБУ НЕТРАДИЦИОННЫМ  СПОСОБОМ?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52403048"/>
      </p:ext>
    </p:extLst>
  </p:cSld>
  <p:clrMapOvr>
    <a:masterClrMapping/>
  </p:clrMapOvr>
  <p:transition advTm="2431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37951" y="-957174"/>
            <a:ext cx="6517833" cy="873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КАКОЙ СКАЗКЕ ГЕРОЙ УЛОЖИЛ СЕМЕРЫХ ОДНИМ МАХОМ?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КАК ЗВАЛИ ВОЛШЕБНОГО ЦАРЯ ИЗ СКАЗКИ «СНЕГУРОЧКА»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3" t="7165" r="4286" b="6244"/>
          <a:stretch>
            <a:fillRect/>
          </a:stretch>
        </p:blipFill>
        <p:spPr bwMode="auto">
          <a:xfrm>
            <a:off x="611560" y="2636912"/>
            <a:ext cx="295232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59932"/>
            <a:ext cx="3223079" cy="2217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897473" cy="2130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1459685"/>
      </p:ext>
    </p:extLst>
  </p:cSld>
  <p:clrMapOvr>
    <a:masterClrMapping/>
  </p:clrMapOvr>
  <p:transition advTm="1638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81874" y="-967903"/>
            <a:ext cx="6580255" cy="878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ТАНЦЕВАЛЬНЫЙ КОНКУРС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Методист\2011-12 учебный год\Картинки в детский сад\Разное\0_740b6_4299508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274" y="1285860"/>
            <a:ext cx="4972032" cy="4231372"/>
          </a:xfrm>
          <a:prstGeom prst="rect">
            <a:avLst/>
          </a:prstGeom>
          <a:noFill/>
        </p:spPr>
      </p:pic>
      <p:pic>
        <p:nvPicPr>
          <p:cNvPr id="1028" name="Picture 4" descr="C:\Users\user\Desktop\Методист\2011-12 учебный год\Картинки в детский сад\Разное\0003pz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356992"/>
            <a:ext cx="1800200" cy="159017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81861491"/>
      </p:ext>
    </p:extLst>
  </p:cSld>
  <p:clrMapOvr>
    <a:masterClrMapping/>
  </p:clrMapOvr>
  <p:transition advTm="934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35700" y="-498988"/>
            <a:ext cx="6277794" cy="894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конкурс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«ЗАПЛЕТИ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КОСИЧКУ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ДОЧКЕ»</a:t>
            </a:r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0902"/>
            <a:ext cx="6439607" cy="429307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01413852"/>
      </p:ext>
    </p:extLst>
  </p:cSld>
  <p:clrMapOvr>
    <a:masterClrMapping/>
  </p:clrMapOvr>
  <p:transition advTm="556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дминистратор\Documents\29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646"/>
            <a:ext cx="9220954" cy="6782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0800" cy="21328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«СОБЕРИ И УКРАСЬ СЕРДЦЕ ДЛЯ СВОЕЙ ПРЕКРАСНОЙ ДАМЫ»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2812">
            <a:off x="6042963" y="4838772"/>
            <a:ext cx="1905000" cy="1428750"/>
          </a:xfrm>
          <a:prstGeom prst="hear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37310">
            <a:off x="6990734" y="1533294"/>
            <a:ext cx="1874127" cy="1672625"/>
          </a:xfrm>
          <a:prstGeom prst="hear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90101">
            <a:off x="3995936" y="4653136"/>
            <a:ext cx="1590675" cy="1428750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Администратор\Documents\defaul1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132856"/>
            <a:ext cx="3384376" cy="4358666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34253">
            <a:off x="4283968" y="2204864"/>
            <a:ext cx="2390775" cy="1914525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7466">
            <a:off x="6601206" y="3475301"/>
            <a:ext cx="1833677" cy="1375258"/>
          </a:xfrm>
          <a:prstGeom prst="hear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7531807"/>
      </p:ext>
    </p:extLst>
  </p:cSld>
  <p:clrMapOvr>
    <a:masterClrMapping/>
  </p:clrMapOvr>
  <p:transition advTm="1305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ocuments\30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3037">
            <a:off x="2477419" y="344883"/>
            <a:ext cx="6184905" cy="60486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54" r="10879" b="645"/>
          <a:stretch>
            <a:fillRect/>
          </a:stretch>
        </p:blipFill>
        <p:spPr bwMode="auto">
          <a:xfrm>
            <a:off x="251520" y="4797152"/>
            <a:ext cx="1440160" cy="14401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4" t="4416" r="14182" b="2856"/>
          <a:stretch>
            <a:fillRect/>
          </a:stretch>
        </p:blipFill>
        <p:spPr bwMode="auto">
          <a:xfrm>
            <a:off x="179512" y="260648"/>
            <a:ext cx="1440160" cy="1512168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68" r="10736" b="5133"/>
          <a:stretch>
            <a:fillRect/>
          </a:stretch>
        </p:blipFill>
        <p:spPr bwMode="auto">
          <a:xfrm>
            <a:off x="899592" y="1196752"/>
            <a:ext cx="1656184" cy="165618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68" t="8696" r="15639" b="4348"/>
          <a:stretch>
            <a:fillRect/>
          </a:stretch>
        </p:blipFill>
        <p:spPr bwMode="auto">
          <a:xfrm>
            <a:off x="1259632" y="2636912"/>
            <a:ext cx="1440160" cy="14401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83566">
            <a:off x="3837457" y="1799994"/>
            <a:ext cx="3511163" cy="3073577"/>
          </a:xfrm>
          <a:effectLst>
            <a:softEdge rad="317500"/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НАГРАЖДЕНИЕ УЧАСТНИКОВ КОНКУРСА!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43" t="14133" r="21690" b="5778"/>
          <a:stretch>
            <a:fillRect/>
          </a:stretch>
        </p:blipFill>
        <p:spPr bwMode="auto">
          <a:xfrm>
            <a:off x="539552" y="3645024"/>
            <a:ext cx="1224136" cy="12241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3" t="21865" r="5263" b="14415"/>
          <a:stretch>
            <a:fillRect/>
          </a:stretch>
        </p:blipFill>
        <p:spPr bwMode="auto">
          <a:xfrm>
            <a:off x="4860032" y="5157192"/>
            <a:ext cx="2448272" cy="115212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79081678"/>
      </p:ext>
    </p:extLst>
  </p:cSld>
  <p:clrMapOvr>
    <a:masterClrMapping/>
  </p:clrMapOvr>
  <p:transition advTm="1063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5121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истратор\Documents\29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72463" y="-891480"/>
            <a:ext cx="6399074" cy="86409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C:\Users\Администратор\Documents\image4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2039491" cy="2409825"/>
          </a:xfrm>
          <a:prstGeom prst="ellips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19872" y="764705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Рыцарь — средневековый дворянский почётный титул в Европе. </a:t>
            </a:r>
            <a:br>
              <a:rPr lang="ru-RU" sz="2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Дворяне обучали военному делу сыновей с самого раннего возраста, причем больше всего заботились </a:t>
            </a:r>
            <a:br>
              <a:rPr lang="ru-RU" sz="2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том, чтобы сделать юношу сильным и ловким. </a:t>
            </a:r>
            <a:br>
              <a:rPr lang="ru-RU" sz="2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учили объезжать диких лошадей, владеть копьем,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рубить мечом. </a:t>
            </a:r>
            <a:br>
              <a:rPr lang="ru-RU" sz="2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то время, когда еще не знали употребления пороха, когда не было ружей и пушек, побеждал только сильный и ловкий. </a:t>
            </a:r>
            <a:endParaRPr lang="ru-RU" sz="20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966683"/>
      </p:ext>
    </p:extLst>
  </p:cSld>
  <p:clrMapOvr>
    <a:masterClrMapping/>
  </p:clrMapOvr>
  <p:transition advTm="114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ocuments\29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C:\Users\Администратор\Documents\29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4087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7824" y="764704"/>
            <a:ext cx="5184576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r"/>
            <a:r>
              <a:rPr lang="ru-RU" sz="2800" b="1" dirty="0" smtClean="0">
                <a:ln w="50800"/>
                <a:solidFill>
                  <a:srgbClr val="CC6600"/>
                </a:solidFill>
              </a:rPr>
              <a:t>Рыцарские традиции складывались веками </a:t>
            </a:r>
          </a:p>
          <a:p>
            <a:pPr lvl="0" algn="r"/>
            <a:r>
              <a:rPr lang="ru-RU" sz="2800" b="1" dirty="0" smtClean="0">
                <a:ln w="50800"/>
                <a:solidFill>
                  <a:srgbClr val="CC6600"/>
                </a:solidFill>
              </a:rPr>
              <a:t>Основу кодекса чести </a:t>
            </a:r>
          </a:p>
          <a:p>
            <a:pPr lvl="0" algn="r"/>
            <a:r>
              <a:rPr lang="ru-RU" sz="2800" b="1" dirty="0" smtClean="0">
                <a:ln w="50800"/>
                <a:solidFill>
                  <a:srgbClr val="CC6600"/>
                </a:solidFill>
              </a:rPr>
              <a:t>составляли верность </a:t>
            </a:r>
          </a:p>
          <a:p>
            <a:pPr lvl="0" algn="r"/>
            <a:r>
              <a:rPr lang="ru-RU" sz="2800" b="1" dirty="0" smtClean="0">
                <a:ln w="50800"/>
                <a:solidFill>
                  <a:srgbClr val="CC6600"/>
                </a:solidFill>
              </a:rPr>
              <a:t>долгу, отвага, </a:t>
            </a:r>
          </a:p>
          <a:p>
            <a:pPr lvl="0" algn="r"/>
            <a:r>
              <a:rPr lang="ru-RU" sz="2800" b="1" dirty="0" smtClean="0">
                <a:ln w="50800"/>
                <a:solidFill>
                  <a:srgbClr val="CC6600"/>
                </a:solidFill>
              </a:rPr>
              <a:t>презрение к опасности, </a:t>
            </a:r>
          </a:p>
          <a:p>
            <a:pPr lvl="0" algn="r"/>
            <a:r>
              <a:rPr lang="ru-RU" sz="2800" b="1" dirty="0" smtClean="0">
                <a:ln w="50800"/>
                <a:solidFill>
                  <a:srgbClr val="CC6600"/>
                </a:solidFill>
              </a:rPr>
              <a:t>внимание</a:t>
            </a:r>
          </a:p>
          <a:p>
            <a:pPr lvl="0" algn="r"/>
            <a:r>
              <a:rPr lang="ru-RU" sz="2800" b="1" dirty="0" smtClean="0">
                <a:ln w="50800"/>
                <a:solidFill>
                  <a:srgbClr val="CC6600"/>
                </a:solidFill>
              </a:rPr>
              <a:t> к нуждающимся,</a:t>
            </a:r>
          </a:p>
          <a:p>
            <a:pPr algn="r"/>
            <a:r>
              <a:rPr lang="ru-RU" sz="2800" b="1" dirty="0" smtClean="0">
                <a:ln w="50800"/>
                <a:solidFill>
                  <a:srgbClr val="CC6600"/>
                </a:solidFill>
              </a:rPr>
              <a:t>благородное отношение</a:t>
            </a:r>
          </a:p>
          <a:p>
            <a:pPr algn="r"/>
            <a:r>
              <a:rPr lang="ru-RU" sz="2800" b="1" dirty="0" smtClean="0">
                <a:ln w="50800"/>
                <a:solidFill>
                  <a:srgbClr val="CC6600"/>
                </a:solidFill>
              </a:rPr>
              <a:t> к даме </a:t>
            </a:r>
            <a:endParaRPr lang="ru-RU" sz="2800" b="1" dirty="0">
              <a:ln w="50800"/>
              <a:solidFill>
                <a:srgbClr val="CC6600"/>
              </a:solidFill>
            </a:endParaRPr>
          </a:p>
        </p:txBody>
      </p:sp>
      <p:pic>
        <p:nvPicPr>
          <p:cNvPr id="5123" name="Picture 3" descr="C:\Users\Администратор\Documents\imag0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89" y="1518389"/>
            <a:ext cx="3652955" cy="4502899"/>
          </a:xfrm>
          <a:prstGeom prst="cloud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995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131024" cy="562074"/>
          </a:xfrm>
        </p:spPr>
        <p:txBody>
          <a:bodyPr/>
          <a:lstStyle/>
          <a:p>
            <a:endParaRPr lang="ru-RU" sz="2800" dirty="0"/>
          </a:p>
        </p:txBody>
      </p:sp>
      <p:pic>
        <p:nvPicPr>
          <p:cNvPr id="7170" name="Picture 2" descr="C:\Users\Администратор\Documents\27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92" y="166457"/>
            <a:ext cx="5786460" cy="655433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2520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старая поговорка: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«Мать носит дитя под сердцем девять месяцев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всю жизнь – у сердца»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260648"/>
            <a:ext cx="2880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Помните всегда об этом, берегите своих мам, говорите теплые слова не только в день праздника, а постоянно. Заботьтесь о них, оберегая от волнений и бед!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2838" y="3932686"/>
            <a:ext cx="2191162" cy="2925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6270062"/>
      </p:ext>
    </p:extLst>
  </p:cSld>
  <p:clrMapOvr>
    <a:masterClrMapping/>
  </p:clrMapOvr>
  <p:transition advTm="2539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64704"/>
          </a:xfrm>
        </p:spPr>
        <p:txBody>
          <a:bodyPr/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Конкурсы</a:t>
            </a:r>
            <a:endParaRPr lang="ru-RU" sz="4000" dirty="0"/>
          </a:p>
        </p:txBody>
      </p:sp>
      <p:pic>
        <p:nvPicPr>
          <p:cNvPr id="8194" name="Picture 2" descr="C:\Users\Администратор\Documents\25t.jpeg"/>
          <p:cNvPicPr>
            <a:picLocks noChangeAspect="1" noChangeArrowheads="1"/>
          </p:cNvPicPr>
          <p:nvPr/>
        </p:nvPicPr>
        <p:blipFill>
          <a:blip r:embed="rId3" cstate="print"/>
          <a:srcRect r="2899" b="5001"/>
          <a:stretch>
            <a:fillRect/>
          </a:stretch>
        </p:blipFill>
        <p:spPr bwMode="auto">
          <a:xfrm rot="16200000">
            <a:off x="1691681" y="-854969"/>
            <a:ext cx="5760638" cy="9144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3214710" cy="43002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softEdge rad="31750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8942178">
            <a:off x="114291" y="1875517"/>
            <a:ext cx="422519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«Скажи ласковое слово своей жене»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585361">
            <a:off x="4579385" y="2466068"/>
            <a:ext cx="524666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«Самый внимательный»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95581805"/>
      </p:ext>
    </p:extLst>
  </p:cSld>
  <p:clrMapOvr>
    <a:masterClrMapping/>
  </p:clrMapOvr>
  <p:transition advTm="1207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7129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Конкурсы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988840"/>
            <a:ext cx="4752528" cy="504056"/>
          </a:xfrm>
        </p:spPr>
        <p:txBody>
          <a:bodyPr>
            <a:prstTxWarp prst="textTriangle">
              <a:avLst>
                <a:gd name="adj" fmla="val 64092"/>
              </a:avLst>
            </a:prstTxWarp>
            <a:normAutofit fontScale="70000" lnSpcReduction="20000"/>
          </a:bodyPr>
          <a:lstStyle/>
          <a:p>
            <a:pPr lvl="0"/>
            <a:r>
              <a:rPr lang="ru-RU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«Конкурс мыльных пузырей»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20759480">
            <a:off x="2298974" y="4622683"/>
            <a:ext cx="4762075" cy="348937"/>
          </a:xfrm>
        </p:spPr>
        <p:txBody>
          <a:bodyPr>
            <a:prstTxWarp prst="textWave2">
              <a:avLst>
                <a:gd name="adj1" fmla="val 0"/>
                <a:gd name="adj2" fmla="val 687"/>
              </a:avLst>
            </a:prstTxWarp>
            <a:normAutofit fontScale="55000" lnSpcReduction="20000"/>
          </a:bodyPr>
          <a:lstStyle/>
          <a:p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«Вкусные </a:t>
            </a: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загадки»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9553" y="5013177"/>
            <a:ext cx="8147248" cy="1008111"/>
          </a:xfrm>
        </p:spPr>
        <p:txBody>
          <a:bodyPr/>
          <a:lstStyle/>
          <a:p>
            <a:pPr marL="0" lvl="0" indent="0">
              <a:buNone/>
            </a:pPr>
            <a:endParaRPr lang="ru-RU" sz="36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19135358"/>
      </p:ext>
    </p:extLst>
  </p:cSld>
  <p:clrMapOvr>
    <a:masterClrMapping/>
  </p:clrMapOvr>
  <p:transition advTm="1053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7"/>
            <a:ext cx="8568952" cy="64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604867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294099">
            <a:off x="1172609" y="2483794"/>
            <a:ext cx="5925289" cy="1078458"/>
          </a:xfrm>
          <a:prstGeom prst="rect">
            <a:avLst/>
          </a:prstGeom>
        </p:spPr>
        <p:txBody>
          <a:bodyPr wrap="square">
            <a:prstTxWarp prst="textButton">
              <a:avLst>
                <a:gd name="adj" fmla="val 1080861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КТО ПОЛГОДА СИДИТ БЕЗ ОБЕДА?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5510">
            <a:off x="5864497" y="2982870"/>
            <a:ext cx="2887613" cy="1108283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В ОГНЕ НЕ ГОРИТ, А В ВОДЕ НЕ ТОНЕТ?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59997">
            <a:off x="620331" y="4319134"/>
            <a:ext cx="4446953" cy="146009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МОЖЕТ ЛИ СТРАУС НАЗВАТЬ </a:t>
            </a:r>
          </a:p>
          <a:p>
            <a:pPr marL="0" indent="0"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СЕБЯ ПТИЦЕЙ?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500130">
            <a:off x="4374968" y="4103370"/>
            <a:ext cx="4132130" cy="1384995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МЕСЯЦЕВ В ГОДУ </a:t>
            </a:r>
          </a:p>
          <a:p>
            <a:pPr marL="0" indent="0"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ИМЕЕТ 28 ДНЕЙ?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79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6869" t="16150" b="4866"/>
          <a:stretch>
            <a:fillRect/>
          </a:stretch>
        </p:blipFill>
        <p:spPr bwMode="auto">
          <a:xfrm>
            <a:off x="179512" y="129271"/>
            <a:ext cx="8784976" cy="657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5811521" cy="461665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37500"/>
              </a:avLst>
            </a:prstTxWarp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ИНТЕРНЕТОВСКАЯ «БОЛТАЛКА»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12777"/>
            <a:ext cx="624644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ПРОИЗОШЛО 30 ФЕВРАЛЯ 1945 ГОДА?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36913"/>
            <a:ext cx="6390456" cy="830997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56772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СЛУЧИТСЯ С СИНИМ ШАРФОМ ЕСЛИ ЕГО ПОЛОЖИТЬ В ВОДУ?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77072"/>
            <a:ext cx="2952328" cy="2448272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ЖЕЛУДЬ, ДОЖИВШИЙ ДО СТАРОСТИ?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293096"/>
            <a:ext cx="4680520" cy="2308324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ДРЕВНЕЙ РУСИ, ЧТОБЫ РАСПЛАТИТЬСЯ, МОГЛИ ОТРУБИТЬ ЧАСТЬ СЛИТКА СЕРЕБРА. КАК СЕЙЧАС МЫ НАЗЫВАЕМ ОТРУБЛЕННУЮ ЧАСТЬ?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310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«САМЫЙ ЧИТАЮЩИЙ ПАПА»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6912"/>
            <a:ext cx="2667000" cy="21602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p:transition advTm="497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|1.8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2.2|1.4|1.5|1.5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|1|1.1|1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7|1.7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3.6|3.2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|3.3|3.8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.4|1.9|2.2|2.3|2.7|2.9|2.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1.8|2.1|4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|3.7|2.5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6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354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Конкурсы</vt:lpstr>
      <vt:lpstr>Конкурсы </vt:lpstr>
      <vt:lpstr>Слайд 7</vt:lpstr>
      <vt:lpstr>Слайд 8</vt:lpstr>
      <vt:lpstr>«САМЫЙ ЧИТАЮЩИЙ ПАПА»</vt:lpstr>
      <vt:lpstr>«ОТГАДАЙ НАЗВАНИЕ СКАЗКИ»</vt:lpstr>
      <vt:lpstr>«Назови сказку»</vt:lpstr>
      <vt:lpstr> КТО ИЗ ГЕРОЕВ СКАЗКИ БЫЛ ХЛЕБОБУЛОЧНЫМ ИЗДЕЛИЕМ?</vt:lpstr>
      <vt:lpstr>В КАКОЙ СКАЗКЕ ГЕРОЙ УЛОЖИЛ СЕМЕРЫХ ОДНИМ МАХОМ?</vt:lpstr>
      <vt:lpstr>ТАНЦЕВАЛЬНЫЙ КОНКУРС</vt:lpstr>
      <vt:lpstr>  конкурс «ЗАПЛЕТИ КОСИЧКУ ДОЧКЕ» </vt:lpstr>
      <vt:lpstr>«СОБЕРИ И УКРАСЬ СЕРДЦЕ ДЛЯ СВОЕЙ ПРЕКРАСНОЙ ДАМЫ»</vt:lpstr>
      <vt:lpstr>НАГРАЖДЕНИЕ УЧАСТНИКОВ КОНКУРСА!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Пользователь Windows</cp:lastModifiedBy>
  <cp:revision>81</cp:revision>
  <dcterms:created xsi:type="dcterms:W3CDTF">2011-11-04T09:49:14Z</dcterms:created>
  <dcterms:modified xsi:type="dcterms:W3CDTF">2013-04-22T15:03:31Z</dcterms:modified>
</cp:coreProperties>
</file>