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legacyDocTextInfo.bin" ContentType="application/vnd.ms-office.legacyDocTextInf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ms-office.legacyDiagramText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9" r:id="rId1"/>
  </p:sldMasterIdLst>
  <p:notesMasterIdLst>
    <p:notesMasterId r:id="rId18"/>
  </p:notesMasterIdLst>
  <p:handoutMasterIdLst>
    <p:handoutMasterId r:id="rId19"/>
  </p:handoutMasterIdLst>
  <p:sldIdLst>
    <p:sldId id="415" r:id="rId2"/>
    <p:sldId id="382" r:id="rId3"/>
    <p:sldId id="440" r:id="rId4"/>
    <p:sldId id="441" r:id="rId5"/>
    <p:sldId id="439" r:id="rId6"/>
    <p:sldId id="438" r:id="rId7"/>
    <p:sldId id="442" r:id="rId8"/>
    <p:sldId id="443" r:id="rId9"/>
    <p:sldId id="447" r:id="rId10"/>
    <p:sldId id="452" r:id="rId11"/>
    <p:sldId id="418" r:id="rId12"/>
    <p:sldId id="435" r:id="rId13"/>
    <p:sldId id="423" r:id="rId14"/>
    <p:sldId id="444" r:id="rId15"/>
    <p:sldId id="450" r:id="rId16"/>
    <p:sldId id="453" r:id="rId17"/>
  </p:sldIdLst>
  <p:sldSz cx="9144000" cy="6858000" type="screen4x3"/>
  <p:notesSz cx="6858000" cy="9144000"/>
  <p:defaultTextStyle>
    <a:defPPr>
      <a:defRPr lang="ru-RU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38"/>
    <p:penClr>
      <a:srgbClr val="FF0000"/>
    </p:penClr>
  </p:showPr>
  <p:clrMru>
    <a:srgbClr val="000099"/>
    <a:srgbClr val="003399"/>
    <a:srgbClr val="800000"/>
    <a:srgbClr val="66FF99"/>
    <a:srgbClr val="6600CC"/>
    <a:srgbClr val="6699FF"/>
    <a:srgbClr val="333333"/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727" autoAdjust="0"/>
    <p:restoredTop sz="63846" autoAdjust="0"/>
  </p:normalViewPr>
  <p:slideViewPr>
    <p:cSldViewPr>
      <p:cViewPr>
        <p:scale>
          <a:sx n="69" d="100"/>
          <a:sy n="69" d="100"/>
        </p:scale>
        <p:origin x="-696" y="3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06/relationships/legacyDocTextInfo" Target="legacyDocTextInfo.bin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3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Relationship Id="rId5" Type="http://schemas.microsoft.com/office/2006/relationships/legacyDiagramText" Target="legacyDiagramText5.bin"/><Relationship Id="rId4" Type="http://schemas.microsoft.com/office/2006/relationships/legacyDiagramText" Target="legacyDiagramText4.bin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BF423D-860B-4F47-B1C6-C65F781B2E4A}" type="datetimeFigureOut">
              <a:rPr lang="ru-RU" smtClean="0"/>
              <a:pPr/>
              <a:t>13.12.2012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B06F62-CD5C-4BEC-9577-8A2C7A2E723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123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9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23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123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123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30D0D433-6D2C-4444-BF57-E472237363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D0D433-6D2C-4444-BF57-E4722373630A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D0D433-6D2C-4444-BF57-E4722373630A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D0D433-6D2C-4444-BF57-E4722373630A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D0D433-6D2C-4444-BF57-E4722373630A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pPr>
              <a:defRPr/>
            </a:pPr>
            <a:fld id="{904B1AEA-F0F1-47BF-8482-A6D6B3ED04B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2FC6F-46AF-4D7A-B998-7356D667FF2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E46AEB-6D27-4F12-A4CB-4F3042726D0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>
              <a:defRPr/>
            </a:pPr>
            <a:fld id="{AB866356-F8B3-45F3-AA68-43BCCFDC2B4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pPr>
              <a:defRPr/>
            </a:pPr>
            <a:fld id="{BB7C2F3D-785E-4C93-8A14-A9C049963DA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56E480-B403-445E-B93E-B3583939E38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D123D9-172F-467E-9DBF-8503C06AA1A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4CA84AB7-C6AD-42FC-AA41-094270848DE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5FE1E2-506B-4E12-A3BE-C2184F73D06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>
              <a:defRPr/>
            </a:pPr>
            <a:fld id="{61FD304A-13BD-4E91-A281-59FC5A0BE99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42767377-FA93-42DA-A39E-D6AB136EC00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19426E2-3CDF-440C-9C1A-ADA1BFD34FB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63" r:id="rId4"/>
    <p:sldLayoutId id="2147483864" r:id="rId5"/>
    <p:sldLayoutId id="2147483865" r:id="rId6"/>
    <p:sldLayoutId id="2147483866" r:id="rId7"/>
    <p:sldLayoutId id="2147483867" r:id="rId8"/>
    <p:sldLayoutId id="2147483868" r:id="rId9"/>
    <p:sldLayoutId id="2147483869" r:id="rId10"/>
    <p:sldLayoutId id="2147483870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User\&#1052;&#1086;&#1080;%20&#1076;&#1086;&#1082;&#1091;&#1084;&#1077;&#1085;&#1090;&#1099;\Malen'kaya%20strana%20-%20minusovka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Oleg-Kvasha.mp3" TargetMode="Externa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11188" y="333375"/>
            <a:ext cx="7772400" cy="1470025"/>
          </a:xfrm>
        </p:spPr>
        <p:txBody>
          <a:bodyPr/>
          <a:lstStyle/>
          <a:p>
            <a:pPr eaLnBrk="1" hangingPunct="1"/>
            <a:r>
              <a:rPr lang="ru-RU" sz="1400" dirty="0" smtClean="0">
                <a:solidFill>
                  <a:srgbClr val="003399"/>
                </a:solidFill>
              </a:rPr>
              <a:t>Государственное бюджетное дошкольное образовательное учреждение Д</a:t>
            </a:r>
            <a:r>
              <a:rPr lang="en-US" sz="1400" dirty="0" smtClean="0">
                <a:solidFill>
                  <a:srgbClr val="003399"/>
                </a:solidFill>
              </a:rPr>
              <a:t>/C </a:t>
            </a:r>
            <a:r>
              <a:rPr lang="ru-RU" sz="1400" dirty="0" smtClean="0">
                <a:solidFill>
                  <a:srgbClr val="003399"/>
                </a:solidFill>
              </a:rPr>
              <a:t>№82 с приоритетным осуществлением      Красногвардейского района Санкт Петербурга</a:t>
            </a:r>
          </a:p>
        </p:txBody>
      </p:sp>
      <p:sp>
        <p:nvSpPr>
          <p:cNvPr id="1331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68313" y="2108200"/>
            <a:ext cx="8208962" cy="1752600"/>
          </a:xfrm>
        </p:spPr>
        <p:txBody>
          <a:bodyPr/>
          <a:lstStyle/>
          <a:p>
            <a:pPr eaLnBrk="1" hangingPunct="1"/>
            <a:r>
              <a:rPr lang="ru-RU" sz="2800" b="1" dirty="0" smtClean="0">
                <a:solidFill>
                  <a:srgbClr val="000099"/>
                </a:solidFill>
              </a:rPr>
              <a:t> </a:t>
            </a:r>
            <a:r>
              <a:rPr lang="ru-RU" sz="2800" b="1" i="1" dirty="0" smtClean="0">
                <a:solidFill>
                  <a:srgbClr val="000099"/>
                </a:solidFill>
              </a:rPr>
              <a:t>Содержание и технологии занятий по </a:t>
            </a:r>
            <a:r>
              <a:rPr lang="ru-RU" sz="2800" b="1" i="1" dirty="0" err="1" smtClean="0">
                <a:solidFill>
                  <a:srgbClr val="000099"/>
                </a:solidFill>
              </a:rPr>
              <a:t>Петербурговедению</a:t>
            </a:r>
            <a:r>
              <a:rPr lang="ru-RU" sz="2800" b="1" i="1" dirty="0" smtClean="0">
                <a:solidFill>
                  <a:srgbClr val="000099"/>
                </a:solidFill>
              </a:rPr>
              <a:t> в системе этического воспитания.</a:t>
            </a:r>
            <a:endParaRPr lang="ru-RU" b="1" i="1" dirty="0" smtClean="0">
              <a:solidFill>
                <a:srgbClr val="000099"/>
              </a:solidFill>
            </a:endParaRPr>
          </a:p>
        </p:txBody>
      </p:sp>
      <p:sp>
        <p:nvSpPr>
          <p:cNvPr id="13316" name="Rectangle 6"/>
          <p:cNvSpPr>
            <a:spLocks noChangeArrowheads="1"/>
          </p:cNvSpPr>
          <p:nvPr/>
        </p:nvSpPr>
        <p:spPr bwMode="auto">
          <a:xfrm>
            <a:off x="4284663" y="3835400"/>
            <a:ext cx="3814762" cy="182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>
              <a:lnSpc>
                <a:spcPct val="80000"/>
              </a:lnSpc>
              <a:spcBef>
                <a:spcPct val="50000"/>
              </a:spcBef>
            </a:pPr>
            <a:r>
              <a:rPr lang="ru-RU" sz="1600" dirty="0">
                <a:solidFill>
                  <a:srgbClr val="003399"/>
                </a:solidFill>
              </a:rPr>
              <a:t>Мальчикова Ольга Юрьевна</a:t>
            </a:r>
            <a:br>
              <a:rPr lang="ru-RU" sz="1600" dirty="0">
                <a:solidFill>
                  <a:srgbClr val="003399"/>
                </a:solidFill>
              </a:rPr>
            </a:br>
            <a:endParaRPr lang="ru-RU" sz="1600" dirty="0">
              <a:solidFill>
                <a:srgbClr val="003399"/>
              </a:solidFill>
            </a:endParaRPr>
          </a:p>
          <a:p>
            <a:pPr algn="l" eaLnBrk="1" hangingPunct="1">
              <a:lnSpc>
                <a:spcPct val="80000"/>
              </a:lnSpc>
              <a:spcBef>
                <a:spcPct val="50000"/>
              </a:spcBef>
            </a:pPr>
            <a:r>
              <a:rPr lang="ru-RU" sz="1600" dirty="0">
                <a:solidFill>
                  <a:srgbClr val="003399"/>
                </a:solidFill>
              </a:rPr>
              <a:t>Воспитатель</a:t>
            </a:r>
            <a:br>
              <a:rPr lang="ru-RU" sz="1600" dirty="0">
                <a:solidFill>
                  <a:srgbClr val="003399"/>
                </a:solidFill>
              </a:rPr>
            </a:br>
            <a:endParaRPr lang="ru-RU" sz="1600" dirty="0">
              <a:solidFill>
                <a:srgbClr val="003399"/>
              </a:solidFill>
            </a:endParaRPr>
          </a:p>
          <a:p>
            <a:pPr algn="l" eaLnBrk="1" hangingPunct="1">
              <a:lnSpc>
                <a:spcPct val="80000"/>
              </a:lnSpc>
              <a:spcBef>
                <a:spcPct val="50000"/>
              </a:spcBef>
            </a:pPr>
            <a:r>
              <a:rPr lang="ru-RU" sz="1600" dirty="0">
                <a:solidFill>
                  <a:srgbClr val="003399"/>
                </a:solidFill>
              </a:rPr>
              <a:t>Высшая квалификационная категория</a:t>
            </a:r>
            <a:br>
              <a:rPr lang="ru-RU" sz="1600" dirty="0">
                <a:solidFill>
                  <a:srgbClr val="003399"/>
                </a:solidFill>
              </a:rPr>
            </a:br>
            <a:endParaRPr lang="ru-RU" sz="1600" dirty="0">
              <a:solidFill>
                <a:srgbClr val="003399"/>
              </a:solidFill>
            </a:endParaRPr>
          </a:p>
          <a:p>
            <a:pPr algn="l" eaLnBrk="1" hangingPunct="1">
              <a:lnSpc>
                <a:spcPct val="80000"/>
              </a:lnSpc>
              <a:spcBef>
                <a:spcPct val="50000"/>
              </a:spcBef>
            </a:pPr>
            <a:r>
              <a:rPr lang="ru-RU" sz="1600" dirty="0">
                <a:solidFill>
                  <a:srgbClr val="003399"/>
                </a:solidFill>
              </a:rPr>
              <a:t>Стаж педагогической работы 17 лет </a:t>
            </a:r>
          </a:p>
        </p:txBody>
      </p:sp>
      <p:sp>
        <p:nvSpPr>
          <p:cNvPr id="13317" name="Rectangle 7"/>
          <p:cNvSpPr>
            <a:spLocks noChangeArrowheads="1"/>
          </p:cNvSpPr>
          <p:nvPr/>
        </p:nvSpPr>
        <p:spPr bwMode="auto">
          <a:xfrm>
            <a:off x="3006725" y="6072188"/>
            <a:ext cx="23352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1400">
                <a:solidFill>
                  <a:srgbClr val="003399"/>
                </a:solidFill>
              </a:rPr>
              <a:t>Санкт Петербург 2012 год</a:t>
            </a:r>
          </a:p>
        </p:txBody>
      </p:sp>
      <p:grpSp>
        <p:nvGrpSpPr>
          <p:cNvPr id="13318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3320" name="Rectangle 12"/>
            <p:cNvSpPr>
              <a:spLocks noChangeArrowheads="1"/>
            </p:cNvSpPr>
            <p:nvPr/>
          </p:nvSpPr>
          <p:spPr bwMode="auto">
            <a:xfrm>
              <a:off x="5556" y="0"/>
              <a:ext cx="46" cy="4320"/>
            </a:xfrm>
            <a:prstGeom prst="rect">
              <a:avLst/>
            </a:prstGeom>
            <a:solidFill>
              <a:srgbClr val="6699FF"/>
            </a:solidFill>
            <a:ln w="9525">
              <a:solidFill>
                <a:srgbClr val="6699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21" name="Rectangle 14"/>
            <p:cNvSpPr>
              <a:spLocks noChangeArrowheads="1"/>
            </p:cNvSpPr>
            <p:nvPr/>
          </p:nvSpPr>
          <p:spPr bwMode="auto">
            <a:xfrm>
              <a:off x="0" y="4110"/>
              <a:ext cx="5760" cy="46"/>
            </a:xfrm>
            <a:prstGeom prst="rect">
              <a:avLst/>
            </a:prstGeom>
            <a:solidFill>
              <a:srgbClr val="6699FF"/>
            </a:solidFill>
            <a:ln w="9525">
              <a:solidFill>
                <a:srgbClr val="6699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704528" name="Malen'kaya strana - minusovka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650" y="55895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045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39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0452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3500438"/>
            <a:ext cx="8358246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.  </a:t>
            </a:r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2800" i="1" dirty="0" smtClean="0">
                <a:solidFill>
                  <a:srgbClr val="002060"/>
                </a:solidFill>
              </a:rPr>
              <a:t>Открыв детям красоту своего родного </a:t>
            </a:r>
            <a:r>
              <a:rPr lang="ru-RU" sz="2800" i="1" dirty="0" smtClean="0">
                <a:solidFill>
                  <a:srgbClr val="002060"/>
                </a:solidFill>
              </a:rPr>
              <a:t>города. </a:t>
            </a:r>
          </a:p>
          <a:p>
            <a:r>
              <a:rPr lang="ru-RU" sz="2800" i="1" dirty="0" smtClean="0">
                <a:solidFill>
                  <a:srgbClr val="002060"/>
                </a:solidFill>
              </a:rPr>
              <a:t>Научить  </a:t>
            </a:r>
            <a:r>
              <a:rPr lang="ru-RU" sz="2800" i="1" dirty="0" smtClean="0">
                <a:solidFill>
                  <a:srgbClr val="002060"/>
                </a:solidFill>
              </a:rPr>
              <a:t>детей любить свой </a:t>
            </a:r>
            <a:r>
              <a:rPr lang="ru-RU" sz="2800" i="1" dirty="0" smtClean="0">
                <a:solidFill>
                  <a:srgbClr val="002060"/>
                </a:solidFill>
              </a:rPr>
              <a:t>город. </a:t>
            </a:r>
          </a:p>
          <a:p>
            <a:r>
              <a:rPr lang="ru-RU" sz="2800" i="1" dirty="0" smtClean="0">
                <a:solidFill>
                  <a:srgbClr val="002060"/>
                </a:solidFill>
              </a:rPr>
              <a:t>И</a:t>
            </a:r>
            <a:r>
              <a:rPr lang="ru-RU" sz="2800" i="1" dirty="0" smtClean="0">
                <a:solidFill>
                  <a:srgbClr val="002060"/>
                </a:solidFill>
              </a:rPr>
              <a:t> </a:t>
            </a:r>
            <a:r>
              <a:rPr lang="ru-RU" sz="2800" i="1" dirty="0" smtClean="0">
                <a:solidFill>
                  <a:srgbClr val="002060"/>
                </a:solidFill>
              </a:rPr>
              <a:t>гордиться тем, что они живут в таком прекрасном </a:t>
            </a:r>
            <a:r>
              <a:rPr lang="ru-RU" sz="2800" i="1" dirty="0" smtClean="0">
                <a:solidFill>
                  <a:srgbClr val="002060"/>
                </a:solidFill>
              </a:rPr>
              <a:t>городе</a:t>
            </a:r>
            <a:r>
              <a:rPr lang="ru-RU" sz="2800" i="1" dirty="0" smtClean="0">
                <a:solidFill>
                  <a:srgbClr val="002060"/>
                </a:solidFill>
              </a:rPr>
              <a:t>, Санкт </a:t>
            </a:r>
            <a:r>
              <a:rPr lang="ru-RU" sz="2800" i="1" dirty="0" smtClean="0">
                <a:solidFill>
                  <a:srgbClr val="002060"/>
                </a:solidFill>
              </a:rPr>
              <a:t>Петербурге</a:t>
            </a:r>
            <a:r>
              <a:rPr lang="ru-RU" sz="2800" i="1" dirty="0" smtClean="0">
                <a:solidFill>
                  <a:srgbClr val="002060"/>
                </a:solidFill>
              </a:rPr>
              <a:t>!</a:t>
            </a:r>
            <a:r>
              <a:rPr lang="ru-RU" sz="2800" i="1" dirty="0" smtClean="0">
                <a:solidFill>
                  <a:srgbClr val="002060"/>
                </a:solidFill>
              </a:rPr>
              <a:t>  </a:t>
            </a:r>
            <a:endParaRPr lang="ru-RU" sz="2800" i="1" dirty="0" smtClean="0">
              <a:solidFill>
                <a:srgbClr val="002060"/>
              </a:solidFill>
            </a:endParaRPr>
          </a:p>
          <a:p>
            <a:endParaRPr lang="en-US" i="1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785786" y="785794"/>
            <a:ext cx="77153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smtClean="0">
                <a:solidFill>
                  <a:schemeClr val="accent1">
                    <a:lumMod val="75000"/>
                  </a:schemeClr>
                </a:solidFill>
              </a:rPr>
              <a:t>Используя разнообразные  формы и методы нравственно этического воспитания, возможно,  добиться успеха.  </a:t>
            </a:r>
            <a:endParaRPr lang="ru-RU" sz="2800" i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Рисунок 3" descr=" Фото 8. Санкт – Петербург Гордая белая птица. Санкт – Петербург, Бронзовый царь и царица. Санкт- Петербург, Славы российской столица. Это частица, сердца частица Город наш Санкт –Петербург. 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2214554"/>
            <a:ext cx="550418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5" descr=" Фото 8. Санкт – Петербург Гордая белая птица. Санкт – Петербург, Бронзовый царь и царица. Санкт- Петербург, Славы российской столица. Это частица, сердца частица Город наш Санкт –Петербург.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928670"/>
            <a:ext cx="5903913" cy="4070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14" descr="Фото Петербург 0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2592388"/>
            <a:ext cx="3743325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15" descr="Фото Петербург 00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725" y="2708275"/>
            <a:ext cx="3671888" cy="262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4" name="Rectangle 19"/>
          <p:cNvSpPr>
            <a:spLocks noChangeArrowheads="1"/>
          </p:cNvSpPr>
          <p:nvPr/>
        </p:nvSpPr>
        <p:spPr bwMode="auto">
          <a:xfrm>
            <a:off x="323850" y="5445125"/>
            <a:ext cx="8569325" cy="461665"/>
          </a:xfrm>
          <a:prstGeom prst="rect">
            <a:avLst/>
          </a:prstGeom>
          <a:noFill/>
          <a:ln w="9525" cap="rnd">
            <a:noFill/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 sz="2400" dirty="0" smtClean="0">
                <a:solidFill>
                  <a:srgbClr val="000099"/>
                </a:solidFill>
              </a:rPr>
              <a:t> </a:t>
            </a:r>
            <a:endParaRPr lang="ru-RU" sz="2400" dirty="0">
              <a:solidFill>
                <a:srgbClr val="000099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20537727">
            <a:off x="941650" y="1305055"/>
            <a:ext cx="2984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0099"/>
                </a:solidFill>
              </a:rPr>
              <a:t> </a:t>
            </a:r>
            <a:endParaRPr lang="ru-RU" sz="3200" dirty="0">
              <a:solidFill>
                <a:srgbClr val="000099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71538" y="0"/>
            <a:ext cx="72866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</a:rPr>
              <a:t>Через формирование </a:t>
            </a: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</a:rPr>
              <a:t>общей культуры личности, через привитие  этических норм поведения через </a:t>
            </a: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</a:rPr>
              <a:t>знакомство</a:t>
            </a:r>
          </a:p>
          <a:p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</a:rPr>
              <a:t>с правилами этикета</a:t>
            </a:r>
            <a:endParaRPr lang="ru-RU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52295" y="5715016"/>
            <a:ext cx="676852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</a:rPr>
              <a:t>Азбука хороших </a:t>
            </a:r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</a:rPr>
              <a:t>манер.</a:t>
            </a:r>
            <a:endParaRPr lang="ru-RU" sz="4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5" descr=" Фото 8. Санкт – Петербург Гордая белая птица. Санкт – Петербург, Бронзовый царь и царица. Санкт- Петербург, Славы российской столица. Это частица, сердца частица Город наш Санкт –Петербург.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928670"/>
            <a:ext cx="5903913" cy="442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23" descr="x_01460259"/>
          <p:cNvPicPr>
            <a:picLocks noChangeAspect="1" noChangeArrowheads="1"/>
          </p:cNvPicPr>
          <p:nvPr/>
        </p:nvPicPr>
        <p:blipFill>
          <a:blip r:embed="rId3" cstate="print"/>
          <a:srcRect t="15822" r="37285" b="22459"/>
          <a:stretch>
            <a:fillRect/>
          </a:stretch>
        </p:blipFill>
        <p:spPr bwMode="auto">
          <a:xfrm rot="-665115">
            <a:off x="900113" y="3141663"/>
            <a:ext cx="1728787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24" descr="x_a0f66cd4"/>
          <p:cNvPicPr>
            <a:picLocks noChangeAspect="1" noChangeArrowheads="1"/>
          </p:cNvPicPr>
          <p:nvPr/>
        </p:nvPicPr>
        <p:blipFill>
          <a:blip r:embed="rId4" cstate="print"/>
          <a:srcRect l="6030" t="31409" r="63976" b="31241"/>
          <a:stretch>
            <a:fillRect/>
          </a:stretch>
        </p:blipFill>
        <p:spPr bwMode="auto">
          <a:xfrm rot="589747">
            <a:off x="3421736" y="3324088"/>
            <a:ext cx="1800225" cy="200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Picture 25" descr="x_17a48a1a"/>
          <p:cNvPicPr>
            <a:picLocks noChangeAspect="1" noChangeArrowheads="1"/>
          </p:cNvPicPr>
          <p:nvPr/>
        </p:nvPicPr>
        <p:blipFill>
          <a:blip r:embed="rId5" cstate="print"/>
          <a:srcRect l="30296" t="20332" r="21144"/>
          <a:stretch>
            <a:fillRect/>
          </a:stretch>
        </p:blipFill>
        <p:spPr bwMode="auto">
          <a:xfrm rot="346899">
            <a:off x="5724525" y="1628775"/>
            <a:ext cx="2622550" cy="305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9" name="Picture 29" descr="x_15487bca"/>
          <p:cNvPicPr>
            <a:picLocks noChangeAspect="1" noChangeArrowheads="1"/>
          </p:cNvPicPr>
          <p:nvPr/>
        </p:nvPicPr>
        <p:blipFill>
          <a:blip r:embed="rId6" cstate="print"/>
          <a:srcRect l="37778" t="64946" r="28418" b="-70"/>
          <a:stretch>
            <a:fillRect/>
          </a:stretch>
        </p:blipFill>
        <p:spPr bwMode="auto">
          <a:xfrm>
            <a:off x="2214546" y="2071678"/>
            <a:ext cx="1949450" cy="1354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 rot="20663740">
            <a:off x="347209" y="1414344"/>
            <a:ext cx="15920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000099"/>
                </a:solidFill>
              </a:rPr>
              <a:t> </a:t>
            </a:r>
            <a:endParaRPr lang="ru-RU" sz="32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71472" y="214290"/>
            <a:ext cx="8072494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Через  </a:t>
            </a: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р</a:t>
            </a: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азвитие </a:t>
            </a: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личности </a:t>
            </a: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ребенка</a:t>
            </a: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ru-RU" b="1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l" eaLnBrk="1" hangingPunct="1">
              <a:spcBef>
                <a:spcPct val="50000"/>
              </a:spcBef>
            </a:pP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Ч</a:t>
            </a: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ерез </a:t>
            </a: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овладение основами актерского мастерства</a:t>
            </a:r>
            <a:r>
              <a:rPr lang="ru-RU" dirty="0" smtClean="0">
                <a:solidFill>
                  <a:srgbClr val="000099"/>
                </a:solidFill>
              </a:rPr>
              <a:t>.</a:t>
            </a:r>
            <a:endParaRPr lang="ru-RU" dirty="0">
              <a:solidFill>
                <a:srgbClr val="000099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123432" y="5715016"/>
            <a:ext cx="618477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 smtClean="0">
                <a:solidFill>
                  <a:srgbClr val="000099"/>
                </a:solidFill>
              </a:rPr>
              <a:t>Актерское </a:t>
            </a:r>
            <a:r>
              <a:rPr lang="ru-RU" sz="4400" dirty="0" smtClean="0">
                <a:solidFill>
                  <a:srgbClr val="000099"/>
                </a:solidFill>
              </a:rPr>
              <a:t>мастерство.</a:t>
            </a:r>
            <a:endParaRPr lang="ru-RU" sz="4400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5" descr=" Фото 8. Санкт – Петербург Гордая белая птица. Санкт – Петербург, Бронзовый царь и царица. Санкт- Петербург, Славы российской столица. Это частица, сердца частица Город наш Санкт –Петербург.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836712"/>
            <a:ext cx="5903913" cy="442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14" descr="Фото Петербург 020"/>
          <p:cNvPicPr>
            <a:picLocks noChangeAspect="1" noChangeArrowheads="1"/>
          </p:cNvPicPr>
          <p:nvPr/>
        </p:nvPicPr>
        <p:blipFill>
          <a:blip r:embed="rId3" cstate="print"/>
          <a:srcRect t="14308" r="19850"/>
          <a:stretch>
            <a:fillRect/>
          </a:stretch>
        </p:blipFill>
        <p:spPr bwMode="auto">
          <a:xfrm>
            <a:off x="539750" y="2151063"/>
            <a:ext cx="4392613" cy="329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 rot="20280809">
            <a:off x="227857" y="1346107"/>
            <a:ext cx="16807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000099"/>
                </a:solidFill>
              </a:rPr>
              <a:t> </a:t>
            </a:r>
            <a:endParaRPr lang="ru-RU" sz="3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071538" y="5500702"/>
            <a:ext cx="621510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solidFill>
                  <a:srgbClr val="000099"/>
                </a:solidFill>
              </a:rPr>
              <a:t>Экскурсии по городу.</a:t>
            </a:r>
            <a:endParaRPr lang="ru-RU" sz="4400" dirty="0">
              <a:solidFill>
                <a:srgbClr val="000099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0034" y="214290"/>
            <a:ext cx="70723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Через   формирование </a:t>
            </a: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нравственной </a:t>
            </a: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личности. </a:t>
            </a:r>
          </a:p>
          <a:p>
            <a:pPr algn="l"/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Ч</a:t>
            </a: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ерез </a:t>
            </a: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воспитание любви к </a:t>
            </a: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городу.</a:t>
            </a:r>
            <a:endParaRPr lang="ru-RU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971599" y="1050122"/>
            <a:ext cx="7200801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</a:rPr>
              <a:t>Изучая историю города, дети получают широкие возможности сформировать пласт понятий о родном городе.  развивать  творческое мышление, умения и навыки в продуктивной деятельности.</a:t>
            </a:r>
            <a:r>
              <a:rPr lang="ru-RU" sz="2400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</a:rPr>
              <a:t>Только тогда можно говорить о решении одной из задач нравственно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mbria"/>
                <a:ea typeface="Times New Roman" pitchFamily="18" charset="0"/>
                <a:cs typeface="Arial" pitchFamily="34" charset="0"/>
              </a:rPr>
              <a:t>–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</a:rPr>
              <a:t> патриотического воспитания, формировании чувств любви к своему городу,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</a:rPr>
              <a:t>Санкт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mbria"/>
                <a:ea typeface="Times New Roman" pitchFamily="18" charset="0"/>
                <a:cs typeface="Arial" pitchFamily="34" charset="0"/>
              </a:rPr>
              <a:t>–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</a:rPr>
              <a:t> Петербургу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</a:rPr>
              <a:t>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 descr=" Фото 8. Санкт – Петербург Гордая белая птица. Санкт – Петербург, Бронзовый царь и царица. Санкт- Петербург, Славы российской столица. Это частица, сердца частица Город наш Санкт –Петербург. 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4643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6"/>
          <p:cNvSpPr>
            <a:spLocks noChangeArrowheads="1"/>
          </p:cNvSpPr>
          <p:nvPr/>
        </p:nvSpPr>
        <p:spPr bwMode="auto">
          <a:xfrm>
            <a:off x="2286000" y="2101850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/>
              <a:t/>
            </a:r>
            <a:br>
              <a:rPr lang="ru-RU"/>
            </a:br>
            <a:endParaRPr lang="ru-RU"/>
          </a:p>
        </p:txBody>
      </p:sp>
      <p:graphicFrame>
        <p:nvGraphicFramePr>
          <p:cNvPr id="2066" name="Group 18"/>
          <p:cNvGraphicFramePr>
            <a:graphicFrameLocks noGrp="1"/>
          </p:cNvGraphicFramePr>
          <p:nvPr/>
        </p:nvGraphicFramePr>
        <p:xfrm>
          <a:off x="571440" y="4500570"/>
          <a:ext cx="8572560" cy="2105028"/>
        </p:xfrm>
        <a:graphic>
          <a:graphicData uri="http://schemas.openxmlformats.org/drawingml/2006/table">
            <a:tbl>
              <a:tblPr/>
              <a:tblGrid>
                <a:gridCol w="8572560"/>
              </a:tblGrid>
              <a:tr h="2105028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Я горжусь тобой, город!</a:t>
                      </a: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Мой город любимый!</a:t>
                      </a:r>
                      <a:r>
                        <a:rPr lang="ru-RU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/>
                      </a:r>
                      <a:br>
                        <a:rPr lang="ru-RU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</a:br>
                      <a:r>
                        <a:rPr lang="ru-RU" sz="2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Самый лучший, могучий и самый красивый!</a:t>
                      </a:r>
                      <a:r>
                        <a:rPr lang="ru-RU" sz="2800" dirty="0" smtClean="0"/>
                        <a:t/>
                      </a:r>
                      <a:br>
                        <a:rPr lang="ru-RU" sz="2800" dirty="0" smtClean="0"/>
                      </a:br>
                      <a:r>
                        <a:rPr lang="ru-RU" sz="2800" dirty="0" smtClean="0"/>
                        <a:t> </a:t>
                      </a:r>
                      <a:endParaRPr lang="ru-RU" sz="2800" dirty="0"/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3" name="Oleg-Kvash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571500" y="2857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 Фото 8. Санкт – Петербург Гордая белая птица. Санкт – Петербург, Бронзовый царь и царица. Санкт- Петербург, Славы российской столица. Это частица, сердца частица Город наш Санкт –Петербург.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6035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2000" dirty="0" smtClean="0">
                <a:solidFill>
                  <a:srgbClr val="003399"/>
                </a:solidFill>
              </a:rPr>
              <a:t/>
            </a:r>
            <a:br>
              <a:rPr lang="ru-RU" sz="2000" dirty="0" smtClean="0">
                <a:solidFill>
                  <a:srgbClr val="003399"/>
                </a:solidFill>
              </a:rPr>
            </a:br>
            <a:r>
              <a:rPr lang="ru-RU" sz="2400" i="1" dirty="0" smtClean="0">
                <a:solidFill>
                  <a:srgbClr val="003399"/>
                </a:solidFill>
              </a:rPr>
              <a:t>ПЕТЕРБУРГОВЕДЕНИЕ</a:t>
            </a:r>
            <a:r>
              <a:rPr lang="ru-RU" sz="2000" i="1" dirty="0" smtClean="0">
                <a:solidFill>
                  <a:srgbClr val="003399"/>
                </a:solidFill>
              </a:rPr>
              <a:t>.</a:t>
            </a:r>
            <a:br>
              <a:rPr lang="ru-RU" sz="2000" i="1" dirty="0" smtClean="0">
                <a:solidFill>
                  <a:srgbClr val="003399"/>
                </a:solidFill>
              </a:rPr>
            </a:br>
            <a:r>
              <a:rPr lang="ru-RU" sz="2000" i="1" dirty="0" smtClean="0">
                <a:solidFill>
                  <a:srgbClr val="003399"/>
                </a:solidFill>
              </a:rPr>
              <a:t> </a:t>
            </a:r>
            <a:r>
              <a:rPr lang="ru-RU" sz="2800" i="1" dirty="0" smtClean="0">
                <a:solidFill>
                  <a:srgbClr val="003399"/>
                </a:solidFill>
              </a:rPr>
              <a:t> в системе этического воспитания</a:t>
            </a:r>
            <a:br>
              <a:rPr lang="ru-RU" sz="2800" i="1" dirty="0" smtClean="0">
                <a:solidFill>
                  <a:srgbClr val="003399"/>
                </a:solidFill>
              </a:rPr>
            </a:br>
            <a:endParaRPr lang="ru-RU" sz="2800" i="1" dirty="0" smtClean="0">
              <a:solidFill>
                <a:srgbClr val="003399"/>
              </a:solidFill>
            </a:endParaRPr>
          </a:p>
        </p:txBody>
      </p:sp>
      <p:graphicFrame>
        <p:nvGraphicFramePr>
          <p:cNvPr id="10242" name="Diagram 7"/>
          <p:cNvGraphicFramePr>
            <a:graphicFrameLocks/>
          </p:cNvGraphicFramePr>
          <p:nvPr/>
        </p:nvGraphicFramePr>
        <p:xfrm>
          <a:off x="468313" y="1628775"/>
          <a:ext cx="8208143" cy="4124325"/>
        </p:xfrm>
        <a:graphic>
          <a:graphicData uri="http://schemas.openxmlformats.org/drawingml/2006/compatibility">
            <com:legacyDrawing xmlns:com="http://schemas.openxmlformats.org/drawingml/2006/compatibility" spid="_x0000_s10242"/>
          </a:graphicData>
        </a:graphic>
      </p:graphicFrame>
      <p:sp>
        <p:nvSpPr>
          <p:cNvPr id="10255" name="Rectangle 16"/>
          <p:cNvSpPr>
            <a:spLocks noChangeArrowheads="1"/>
          </p:cNvSpPr>
          <p:nvPr/>
        </p:nvSpPr>
        <p:spPr bwMode="auto">
          <a:xfrm>
            <a:off x="3419475" y="3213100"/>
            <a:ext cx="2305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/>
            <a:r>
              <a:rPr lang="ru-RU"/>
              <a:t> </a:t>
            </a:r>
          </a:p>
        </p:txBody>
      </p:sp>
      <p:sp>
        <p:nvSpPr>
          <p:cNvPr id="10256" name="Rectangle 23"/>
          <p:cNvSpPr>
            <a:spLocks noChangeArrowheads="1"/>
          </p:cNvSpPr>
          <p:nvPr/>
        </p:nvSpPr>
        <p:spPr bwMode="auto">
          <a:xfrm>
            <a:off x="3132138" y="3140968"/>
            <a:ext cx="33845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ru-RU" dirty="0" smtClean="0">
                <a:solidFill>
                  <a:schemeClr val="hlink"/>
                </a:solidFill>
              </a:rPr>
              <a:t> </a:t>
            </a:r>
            <a:endParaRPr lang="ru-RU" dirty="0">
              <a:solidFill>
                <a:schemeClr val="hlink"/>
              </a:solidFill>
            </a:endParaRPr>
          </a:p>
        </p:txBody>
      </p:sp>
      <p:sp>
        <p:nvSpPr>
          <p:cNvPr id="10257" name="Rectangle 26"/>
          <p:cNvSpPr>
            <a:spLocks noChangeArrowheads="1"/>
          </p:cNvSpPr>
          <p:nvPr/>
        </p:nvSpPr>
        <p:spPr bwMode="auto">
          <a:xfrm>
            <a:off x="3059832" y="2924944"/>
            <a:ext cx="345638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ru-RU" sz="2400" dirty="0" smtClean="0">
                <a:solidFill>
                  <a:srgbClr val="003399"/>
                </a:solidFill>
              </a:rPr>
              <a:t> </a:t>
            </a:r>
          </a:p>
          <a:p>
            <a:pPr algn="l"/>
            <a:r>
              <a:rPr lang="ru-RU" sz="2400" dirty="0" smtClean="0">
                <a:solidFill>
                  <a:srgbClr val="003399"/>
                </a:solidFill>
              </a:rPr>
              <a:t>         Воспитание</a:t>
            </a:r>
          </a:p>
          <a:p>
            <a:pPr algn="l"/>
            <a:r>
              <a:rPr lang="ru-RU" sz="2400" dirty="0" smtClean="0">
                <a:solidFill>
                  <a:srgbClr val="003399"/>
                </a:solidFill>
              </a:rPr>
              <a:t>Юного Петербуржца.</a:t>
            </a:r>
            <a:endParaRPr lang="ru-RU" sz="2400" dirty="0">
              <a:solidFill>
                <a:srgbClr val="003399"/>
              </a:solidFill>
            </a:endParaRPr>
          </a:p>
        </p:txBody>
      </p:sp>
      <p:grpSp>
        <p:nvGrpSpPr>
          <p:cNvPr id="10258" name="Group 27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0259" name="Rectangle 28"/>
            <p:cNvSpPr>
              <a:spLocks noChangeArrowheads="1"/>
            </p:cNvSpPr>
            <p:nvPr/>
          </p:nvSpPr>
          <p:spPr bwMode="auto">
            <a:xfrm>
              <a:off x="5556" y="0"/>
              <a:ext cx="46" cy="4320"/>
            </a:xfrm>
            <a:prstGeom prst="rect">
              <a:avLst/>
            </a:prstGeom>
            <a:solidFill>
              <a:srgbClr val="6699FF"/>
            </a:solidFill>
            <a:ln w="9525">
              <a:solidFill>
                <a:srgbClr val="6699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60" name="Rectangle 29"/>
            <p:cNvSpPr>
              <a:spLocks noChangeArrowheads="1"/>
            </p:cNvSpPr>
            <p:nvPr/>
          </p:nvSpPr>
          <p:spPr bwMode="auto">
            <a:xfrm>
              <a:off x="0" y="4110"/>
              <a:ext cx="5760" cy="46"/>
            </a:xfrm>
            <a:prstGeom prst="rect">
              <a:avLst/>
            </a:prstGeom>
            <a:solidFill>
              <a:srgbClr val="6699FF"/>
            </a:solidFill>
            <a:ln w="9525">
              <a:solidFill>
                <a:srgbClr val="6699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395536" y="1320878"/>
            <a:ext cx="8064896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</a:rPr>
              <a:t>Сейчас, во времена технического прогресса, родителям  увлеченных своей любимой работой,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</a:rPr>
              <a:t> не хватает времени  для  развития нравственно патриотических чувств  у своих детей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</a:rPr>
              <a:t>. </a:t>
            </a:r>
            <a:endParaRPr kumimoji="0" lang="ru-RU" sz="2800" b="0" i="1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6626" name="Picture 2" descr="C:\Users\Alex\Pictures\peop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3789040"/>
            <a:ext cx="3902075" cy="2762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052736"/>
            <a:ext cx="828092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2800" i="1" dirty="0" smtClean="0">
                <a:solidFill>
                  <a:schemeClr val="accent1">
                    <a:lumMod val="75000"/>
                  </a:schemeClr>
                </a:solidFill>
              </a:rPr>
              <a:t>Поэтому решение этих задач лежит в работе образовательных учреждений.</a:t>
            </a:r>
          </a:p>
          <a:p>
            <a:pPr algn="l"/>
            <a:r>
              <a:rPr lang="ru-RU" sz="2800" i="1" dirty="0" smtClean="0">
                <a:solidFill>
                  <a:schemeClr val="accent1">
                    <a:lumMod val="75000"/>
                  </a:schemeClr>
                </a:solidFill>
              </a:rPr>
              <a:t>И чем раньше  эти задачи начнут решаться, </a:t>
            </a:r>
          </a:p>
          <a:p>
            <a:pPr algn="l"/>
            <a:r>
              <a:rPr lang="ru-RU" sz="2800" i="1" dirty="0" smtClean="0">
                <a:solidFill>
                  <a:schemeClr val="accent1">
                    <a:lumMod val="75000"/>
                  </a:schemeClr>
                </a:solidFill>
              </a:rPr>
              <a:t>тем лучше для ребенка</a:t>
            </a:r>
            <a:r>
              <a:rPr lang="ru-RU" i="1" dirty="0" smtClean="0"/>
              <a:t>. </a:t>
            </a:r>
            <a:endParaRPr lang="ru-RU" i="1" dirty="0"/>
          </a:p>
        </p:txBody>
      </p:sp>
      <p:pic>
        <p:nvPicPr>
          <p:cNvPr id="36865" name="Picture 1" descr="C:\Users\Alex\Pictures\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3140968"/>
            <a:ext cx="4176464" cy="23648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548680"/>
            <a:ext cx="792088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smtClean="0">
                <a:solidFill>
                  <a:srgbClr val="003399"/>
                </a:solidFill>
              </a:rPr>
              <a:t>Ребенок посещающий детский сад </a:t>
            </a:r>
            <a:r>
              <a:rPr lang="ru-RU" sz="2000" i="1" dirty="0" smtClean="0">
                <a:solidFill>
                  <a:srgbClr val="003399"/>
                </a:solidFill>
              </a:rPr>
              <a:t>должен,</a:t>
            </a:r>
          </a:p>
          <a:p>
            <a:r>
              <a:rPr lang="ru-RU" sz="2000" i="1" dirty="0" smtClean="0">
                <a:solidFill>
                  <a:srgbClr val="003399"/>
                </a:solidFill>
              </a:rPr>
              <a:t>З</a:t>
            </a:r>
            <a:r>
              <a:rPr lang="ru-RU" sz="2000" i="1" dirty="0" smtClean="0">
                <a:solidFill>
                  <a:srgbClr val="003399"/>
                </a:solidFill>
              </a:rPr>
              <a:t>нать </a:t>
            </a:r>
            <a:r>
              <a:rPr lang="ru-RU" sz="2000" i="1" dirty="0" smtClean="0">
                <a:solidFill>
                  <a:srgbClr val="003399"/>
                </a:solidFill>
              </a:rPr>
              <a:t>в каком он городе живет, </a:t>
            </a:r>
            <a:r>
              <a:rPr lang="ru-RU" sz="2000" i="1" dirty="0" smtClean="0">
                <a:solidFill>
                  <a:srgbClr val="003399"/>
                </a:solidFill>
              </a:rPr>
              <a:t> </a:t>
            </a:r>
          </a:p>
          <a:p>
            <a:r>
              <a:rPr lang="ru-RU" sz="2000" i="1" dirty="0" smtClean="0">
                <a:solidFill>
                  <a:srgbClr val="003399"/>
                </a:solidFill>
              </a:rPr>
              <a:t>Знать </a:t>
            </a:r>
            <a:r>
              <a:rPr lang="ru-RU" sz="2000" i="1" dirty="0" smtClean="0">
                <a:solidFill>
                  <a:srgbClr val="003399"/>
                </a:solidFill>
              </a:rPr>
              <a:t>его историческое прошлое, </a:t>
            </a:r>
            <a:endParaRPr lang="ru-RU" sz="2000" i="1" dirty="0" smtClean="0">
              <a:solidFill>
                <a:srgbClr val="003399"/>
              </a:solidFill>
            </a:endParaRPr>
          </a:p>
          <a:p>
            <a:r>
              <a:rPr lang="ru-RU" sz="2000" i="1" dirty="0" smtClean="0">
                <a:solidFill>
                  <a:srgbClr val="003399"/>
                </a:solidFill>
              </a:rPr>
              <a:t>У</a:t>
            </a:r>
            <a:r>
              <a:rPr lang="ru-RU" sz="2000" i="1" dirty="0" smtClean="0">
                <a:solidFill>
                  <a:srgbClr val="003399"/>
                </a:solidFill>
              </a:rPr>
              <a:t>меть </a:t>
            </a:r>
            <a:r>
              <a:rPr lang="ru-RU" sz="2000" i="1" dirty="0" smtClean="0">
                <a:solidFill>
                  <a:srgbClr val="003399"/>
                </a:solidFill>
              </a:rPr>
              <a:t>восхищаться и гордится  своим городом, </a:t>
            </a:r>
            <a:endParaRPr lang="ru-RU" sz="2000" i="1" dirty="0" smtClean="0">
              <a:solidFill>
                <a:srgbClr val="003399"/>
              </a:solidFill>
            </a:endParaRPr>
          </a:p>
          <a:p>
            <a:r>
              <a:rPr lang="ru-RU" sz="2000" i="1" dirty="0" smtClean="0">
                <a:solidFill>
                  <a:srgbClr val="003399"/>
                </a:solidFill>
              </a:rPr>
              <a:t> </a:t>
            </a:r>
            <a:r>
              <a:rPr lang="ru-RU" sz="2000" i="1" dirty="0" smtClean="0">
                <a:solidFill>
                  <a:srgbClr val="003399"/>
                </a:solidFill>
              </a:rPr>
              <a:t>А</a:t>
            </a:r>
            <a:r>
              <a:rPr lang="ru-RU" sz="2000" i="1" dirty="0" smtClean="0">
                <a:solidFill>
                  <a:srgbClr val="003399"/>
                </a:solidFill>
              </a:rPr>
              <a:t> </a:t>
            </a:r>
            <a:r>
              <a:rPr lang="ru-RU" sz="2000" i="1" dirty="0" smtClean="0">
                <a:solidFill>
                  <a:srgbClr val="003399"/>
                </a:solidFill>
              </a:rPr>
              <a:t>формирование  элементарных знаний</a:t>
            </a:r>
          </a:p>
          <a:p>
            <a:r>
              <a:rPr lang="ru-RU" sz="2000" i="1" dirty="0" smtClean="0">
                <a:solidFill>
                  <a:srgbClr val="003399"/>
                </a:solidFill>
              </a:rPr>
              <a:t> </a:t>
            </a:r>
            <a:r>
              <a:rPr lang="ru-RU" sz="2000" i="1" dirty="0" smtClean="0">
                <a:solidFill>
                  <a:srgbClr val="003399"/>
                </a:solidFill>
              </a:rPr>
              <a:t>О </a:t>
            </a:r>
            <a:r>
              <a:rPr lang="ru-RU" sz="2000" i="1" dirty="0" smtClean="0">
                <a:solidFill>
                  <a:srgbClr val="003399"/>
                </a:solidFill>
              </a:rPr>
              <a:t>своем городе, в детском саду </a:t>
            </a:r>
            <a:endParaRPr lang="ru-RU" sz="2000" i="1" dirty="0" smtClean="0">
              <a:solidFill>
                <a:srgbClr val="003399"/>
              </a:solidFill>
            </a:endParaRPr>
          </a:p>
          <a:p>
            <a:r>
              <a:rPr lang="ru-RU" sz="2000" i="1" dirty="0" smtClean="0">
                <a:solidFill>
                  <a:srgbClr val="003399"/>
                </a:solidFill>
              </a:rPr>
              <a:t>даст </a:t>
            </a:r>
            <a:r>
              <a:rPr lang="ru-RU" sz="2000" i="1" dirty="0" smtClean="0">
                <a:solidFill>
                  <a:srgbClr val="003399"/>
                </a:solidFill>
              </a:rPr>
              <a:t>возможность ребенку  продолжать с интересом изучать культуру  </a:t>
            </a:r>
            <a:r>
              <a:rPr lang="ru-RU" sz="2000" i="1" dirty="0" smtClean="0">
                <a:solidFill>
                  <a:srgbClr val="003399"/>
                </a:solidFill>
              </a:rPr>
              <a:t> </a:t>
            </a:r>
            <a:r>
              <a:rPr lang="ru-RU" sz="2000" i="1" dirty="0" smtClean="0">
                <a:solidFill>
                  <a:srgbClr val="003399"/>
                </a:solidFill>
              </a:rPr>
              <a:t> </a:t>
            </a:r>
            <a:r>
              <a:rPr lang="ru-RU" sz="2000" i="1" dirty="0" smtClean="0">
                <a:solidFill>
                  <a:srgbClr val="003399"/>
                </a:solidFill>
              </a:rPr>
              <a:t>Санкт </a:t>
            </a:r>
            <a:r>
              <a:rPr lang="ru-RU" sz="2000" i="1" dirty="0" smtClean="0">
                <a:solidFill>
                  <a:srgbClr val="003399"/>
                </a:solidFill>
              </a:rPr>
              <a:t>Петербурга, </a:t>
            </a:r>
            <a:r>
              <a:rPr lang="ru-RU" sz="2000" i="1" dirty="0" smtClean="0">
                <a:solidFill>
                  <a:srgbClr val="003399"/>
                </a:solidFill>
              </a:rPr>
              <a:t> </a:t>
            </a:r>
            <a:r>
              <a:rPr lang="ru-RU" sz="2000" i="1" dirty="0" smtClean="0">
                <a:solidFill>
                  <a:srgbClr val="003399"/>
                </a:solidFill>
              </a:rPr>
              <a:t>в </a:t>
            </a:r>
            <a:r>
              <a:rPr lang="ru-RU" sz="2000" i="1" dirty="0" smtClean="0">
                <a:solidFill>
                  <a:srgbClr val="003399"/>
                </a:solidFill>
              </a:rPr>
              <a:t>дальнейшем, в школе</a:t>
            </a:r>
            <a:r>
              <a:rPr lang="ru-RU" sz="2000" i="1" dirty="0" smtClean="0">
                <a:solidFill>
                  <a:srgbClr val="800000"/>
                </a:solidFill>
              </a:rPr>
              <a:t>. </a:t>
            </a:r>
            <a:endParaRPr lang="ru-RU" sz="2000" i="1" dirty="0">
              <a:solidFill>
                <a:srgbClr val="800000"/>
              </a:solidFill>
            </a:endParaRPr>
          </a:p>
        </p:txBody>
      </p:sp>
      <p:pic>
        <p:nvPicPr>
          <p:cNvPr id="5" name="Picture 5" descr=" Фото 8. Санкт – Петербург Гордая белая птица. Санкт – Петербург, Бронзовый царь и царица. Санкт- Петербург, Славы российской столица. Это частица, сердца частица Город наш Санкт –Петербург.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005064"/>
            <a:ext cx="8640960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" descr="C:\Users\Alex\Pictures\iCARTK8E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3286124"/>
            <a:ext cx="3384376" cy="21363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85689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>
                <a:solidFill>
                  <a:schemeClr val="accent1">
                    <a:lumMod val="75000"/>
                  </a:schemeClr>
                </a:solidFill>
              </a:rPr>
              <a:t>Интерес к изучению истории и культуре </a:t>
            </a:r>
          </a:p>
          <a:p>
            <a:r>
              <a:rPr lang="ru-RU" sz="2400" i="1" dirty="0" smtClean="0">
                <a:solidFill>
                  <a:schemeClr val="accent1">
                    <a:lumMod val="75000"/>
                  </a:schemeClr>
                </a:solidFill>
              </a:rPr>
              <a:t> Санкт Петербурга с каждым годом возрастает. </a:t>
            </a:r>
          </a:p>
          <a:p>
            <a:pPr algn="l"/>
            <a:r>
              <a:rPr lang="ru-RU" sz="2400" i="1" dirty="0" smtClean="0">
                <a:solidFill>
                  <a:schemeClr val="accent1">
                    <a:lumMod val="75000"/>
                  </a:schemeClr>
                </a:solidFill>
              </a:rPr>
              <a:t>Это одно из направлений патриотического воспитания, </a:t>
            </a:r>
          </a:p>
          <a:p>
            <a:r>
              <a:rPr lang="ru-RU" sz="2400" i="1" dirty="0" smtClean="0">
                <a:solidFill>
                  <a:schemeClr val="accent1">
                    <a:lumMod val="75000"/>
                  </a:schemeClr>
                </a:solidFill>
              </a:rPr>
              <a:t>которое является важным в формирования личности</a:t>
            </a:r>
            <a:r>
              <a:rPr lang="ru-RU" sz="2400" dirty="0" smtClean="0">
                <a:solidFill>
                  <a:srgbClr val="800000"/>
                </a:solidFill>
              </a:rPr>
              <a:t>.</a:t>
            </a:r>
            <a:endParaRPr lang="ru-RU" sz="2400" dirty="0">
              <a:solidFill>
                <a:srgbClr val="800000"/>
              </a:solidFill>
            </a:endParaRPr>
          </a:p>
        </p:txBody>
      </p:sp>
      <p:pic>
        <p:nvPicPr>
          <p:cNvPr id="4" name="Picture 5" descr=" Фото 8. Санкт – Петербург Гордая белая птица. Санкт – Петербург, Бронзовый царь и царица. Санкт- Петербург, Славы российской столица. Это частица, сердца частица Город наш Санкт –Петербург.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430462"/>
            <a:ext cx="5903913" cy="3950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" descr="C:\Users\Alex\Pictures\1100143163586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462828">
            <a:off x="564896" y="2312292"/>
            <a:ext cx="3672408" cy="20992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323528" y="1972892"/>
            <a:ext cx="8424936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rgbClr val="003399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</a:rPr>
              <a:t>Цель: </a:t>
            </a:r>
            <a:endParaRPr kumimoji="0" lang="ru-RU" sz="3600" b="0" i="1" u="none" strike="noStrike" cap="none" normalizeH="0" baseline="0" dirty="0" smtClean="0">
              <a:ln>
                <a:noFill/>
              </a:ln>
              <a:solidFill>
                <a:srgbClr val="003399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rgbClr val="003399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</a:rPr>
              <a:t> Воспитание у детей чувства любви и ответственности к своему городу.</a:t>
            </a:r>
            <a:endParaRPr kumimoji="0" lang="ru-RU" sz="3600" b="0" i="1" u="none" strike="noStrike" cap="none" normalizeH="0" baseline="0" dirty="0" smtClean="0">
              <a:ln>
                <a:noFill/>
              </a:ln>
              <a:solidFill>
                <a:srgbClr val="003399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323528" y="426151"/>
            <a:ext cx="8064896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</a:rPr>
              <a:t>Планируя работу в этом направлении, нужно не забывать, что знания  детям  надо давать в  увлекательной форме, используя материал, который заинтересует ребенка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</a:rPr>
              <a:t>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683569" y="368732"/>
            <a:ext cx="8064896" cy="6278642"/>
          </a:xfrm>
          <a:prstGeom prst="rect">
            <a:avLst/>
          </a:prstGeom>
          <a:ln>
            <a:headEnd/>
            <a:tailEnd/>
          </a:ln>
          <a:scene3d>
            <a:camera prst="perspectiveFront"/>
            <a:lightRig rig="threePt" dir="t"/>
          </a:scene3d>
          <a:sp3d>
            <a:bevelT w="114300" prst="artDeco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</a:rPr>
              <a:t>Задачи: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</a:rPr>
              <a:t>-</a:t>
            </a: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</a:rPr>
              <a:t>Формирование нравственной и творческой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</a:rPr>
              <a:t>личности через воспитание любви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</a:rPr>
              <a:t>к своему городу, культуры поведения,   формированию этики поведения петербуржца.</a:t>
            </a:r>
            <a:endParaRPr kumimoji="0" lang="ru-RU" sz="3200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</a:rPr>
              <a:t>-</a:t>
            </a: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</a:rPr>
              <a:t>Формирование общей культуры личности,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</a:rPr>
              <a:t>через привитие этических и нравственных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</a:rPr>
              <a:t> норм поведения.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3399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</a:rPr>
              <a:t>-</a:t>
            </a: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</a:rPr>
              <a:t>Приобщение к общечеловеческим ценностям через занятия  </a:t>
            </a: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</a:rPr>
              <a:t>азбука хороших манер</a:t>
            </a: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/>
                <a:ea typeface="Times New Roman" pitchFamily="18" charset="0"/>
                <a:cs typeface="Arial" pitchFamily="34" charset="0"/>
              </a:rPr>
              <a:t>»</a:t>
            </a:r>
            <a:endParaRPr kumimoji="0" lang="ru-RU" sz="3200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01088" y="2420888"/>
            <a:ext cx="35618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 smtClean="0">
                <a:solidFill>
                  <a:srgbClr val="002060"/>
                </a:solidFill>
              </a:rPr>
              <a:t> </a:t>
            </a:r>
            <a:endParaRPr lang="ru-RU" sz="4800" dirty="0">
              <a:solidFill>
                <a:srgbClr val="002060"/>
              </a:solidFill>
            </a:endParaRPr>
          </a:p>
        </p:txBody>
      </p:sp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971600" y="404664"/>
            <a:ext cx="7200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Знакомство с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Петербурговедением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 проходит через все  образовательные области.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1619672" y="1833791"/>
            <a:ext cx="6336704" cy="384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Коммуникация.  </a:t>
            </a:r>
            <a:endParaRPr kumimoji="0" lang="ru-RU" sz="240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 Познание.</a:t>
            </a:r>
            <a:endParaRPr kumimoji="0" lang="ru-RU" sz="240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</a:rPr>
              <a:t> Здоровье.</a:t>
            </a:r>
            <a:endParaRPr kumimoji="0" lang="ru-RU" sz="240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</a:rPr>
              <a:t>Социализация </a:t>
            </a:r>
            <a:endParaRPr kumimoji="0" lang="ru-RU" sz="240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</a:rPr>
              <a:t> Художественное творчество</a:t>
            </a:r>
            <a:endParaRPr kumimoji="0" lang="ru-RU" sz="240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</a:rPr>
              <a:t> Чтение художественной литературы.</a:t>
            </a:r>
            <a:endParaRPr kumimoji="0" lang="ru-RU" sz="240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Труд.</a:t>
            </a:r>
            <a:endParaRPr kumimoji="0" lang="ru-RU" sz="240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 Физическая культура </a:t>
            </a:r>
            <a:endParaRPr kumimoji="0" lang="ru-RU" sz="240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 Безопасность.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6165</TotalTime>
  <Words>479</Words>
  <Application>Microsoft Office PowerPoint</Application>
  <PresentationFormat>Экран (4:3)</PresentationFormat>
  <Paragraphs>88</Paragraphs>
  <Slides>16</Slides>
  <Notes>4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Times New Roman</vt:lpstr>
      <vt:lpstr>Arial Unicode MS</vt:lpstr>
      <vt:lpstr>Эркер</vt:lpstr>
      <vt:lpstr>Государственное бюджетное дошкольное образовательное учреждение Д/C №82 с приоритетным осуществлением      Красногвардейского района Санкт Петербурга</vt:lpstr>
      <vt:lpstr> ПЕТЕРБУРГОВЕДЕНИЕ.   в системе этического воспитания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Немного о себе</dc:title>
  <dc:creator>Владелец</dc:creator>
  <cp:lastModifiedBy>ольга</cp:lastModifiedBy>
  <cp:revision>81</cp:revision>
  <dcterms:created xsi:type="dcterms:W3CDTF">2012-02-18T16:24:01Z</dcterms:created>
  <dcterms:modified xsi:type="dcterms:W3CDTF">2012-12-13T09:48:22Z</dcterms:modified>
</cp:coreProperties>
</file>