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FC"/>
    <a:srgbClr val="F8EDEC"/>
    <a:srgbClr val="E7F9FF"/>
    <a:srgbClr val="FFFFE5"/>
    <a:srgbClr val="EBF1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EAF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«Войди в природу другом» </a:t>
            </a:r>
            <a:br>
              <a:rPr lang="ru-RU" dirty="0" smtClean="0"/>
            </a:br>
            <a:r>
              <a:rPr lang="ru-RU" dirty="0" smtClean="0"/>
              <a:t>Аукцион</a:t>
            </a:r>
            <a:br>
              <a:rPr lang="ru-RU" dirty="0" smtClean="0"/>
            </a:br>
            <a:r>
              <a:rPr lang="ru-RU" dirty="0" smtClean="0"/>
              <a:t>педагогических знаний, идей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57224" y="4572008"/>
            <a:ext cx="7772400" cy="15716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Пасекова Любовь Анатольевна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Государственное дошкольное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детский сад № 23 комбинированного вида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Пушкинского района Санкт-Петербурга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b="28304"/>
          <a:stretch>
            <a:fillRect/>
          </a:stretch>
        </p:blipFill>
        <p:spPr bwMode="auto">
          <a:xfrm>
            <a:off x="2714612" y="642918"/>
            <a:ext cx="3286148" cy="16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E8EAF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«Войди в природу другом»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Уметь представлять и снабжать собеседников творческой информацией, делиться полезными советами по  выбранной теме; помочь в работе начинающим педагогам.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Здесь  у нас аукцион-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Подведет итоги он.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Тот, кто больше, лучше знает,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Тот награду получает. 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 Природа оставляет глубокий след в душе ребенка, воздействует на его чувства своей яркостью, многообразием. </a:t>
            </a:r>
            <a:r>
              <a:rPr lang="ru-RU" i="1" dirty="0" smtClean="0"/>
              <a:t>«Войди в природу другом»</a:t>
            </a:r>
            <a:r>
              <a:rPr lang="ru-RU" dirty="0" smtClean="0"/>
              <a:t> - формирование элементарной  экологической культуры. </a:t>
            </a:r>
          </a:p>
          <a:p>
            <a:pPr algn="just">
              <a:buNone/>
            </a:pPr>
            <a:r>
              <a:rPr lang="ru-RU" dirty="0" smtClean="0"/>
              <a:t>Главные задачи экологической работы детского сада – научить видеть и понимать красоту родной природы, бережно относиться ко всему живому.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Педагоги выбрали разнообразные формы работы с детьми: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4143404" cy="2071702"/>
          </a:xfrm>
          <a:prstGeom prst="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Познавательные занятия  -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на которых педагоги знакомят детей  с живой и неживой природой; помогают помочь детям понять взаимосвязь в природе и роли в ней человека; знакомят детей с природными явлениями; развивают интерес к окружающей природе; формируют положительное эмоциональное отношение к природе, воспитывают чуткость и чувство сопереживания.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28934"/>
            <a:ext cx="4143404" cy="2143140"/>
          </a:xfrm>
          <a:prstGeom prst="rect">
            <a:avLst/>
          </a:prstGeom>
          <a:solidFill>
            <a:srgbClr val="EBF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Организация выставок детских работ –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компонент предметно - развивающей среды, которая является сильным воспитательным средством, выставки детских работ способствуют тому, что дети  начинают дорожить своими работами, стремиться к хорошему результату, а также формируют эмоциональное отношение детей  к продуктивной деятельности.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714356"/>
            <a:ext cx="4500594" cy="2071702"/>
          </a:xfrm>
          <a:prstGeom prst="rect">
            <a:avLst/>
          </a:prstGeom>
          <a:solidFill>
            <a:srgbClr val="F8ED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Художественно-изобразительная и конструктивная деятельность -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окружающий мир, природа – вот те сильнейшие чувства, которые могут завладеть вниманием и чувствами детей, побудить доброе отношение, восхитить или быть может удивить ребенка. Педагоги обращают взор ребенка на природный мир во всем его многообразии, заинтересовывают ребенка, учат наблюдать и познавать, эмоционально сопереживать и потом уже – изображать, вызывая в памяти ребенка представления увиденного ранее.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928934"/>
            <a:ext cx="4429156" cy="2143140"/>
          </a:xfrm>
          <a:prstGeom prst="rect">
            <a:avLst/>
          </a:prstGeom>
          <a:solidFill>
            <a:srgbClr val="E7F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Театрально-игровая деятельность –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является одним из самых эффективных методов обучения и развития творческих способностей  у детей. Театрально-игровая деятельность помогает воспитать творческую и гармоничную личность.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8ED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+mj-lt"/>
                <a:ea typeface="Times New Roman" pitchFamily="18" charset="0"/>
              </a:rPr>
              <a:t>Поисковая деятельность и экспериментирование – </a:t>
            </a:r>
            <a:endParaRPr lang="ru-RU" sz="1200" dirty="0" smtClean="0">
              <a:solidFill>
                <a:schemeClr val="tx1"/>
              </a:solidFill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+mj-lt"/>
                <a:ea typeface="Times New Roman" pitchFamily="18" charset="0"/>
              </a:rPr>
              <a:t>способствуют формированию у детей познавательного интереса к природе, развивают наблюдательность, мыслительную деятельность, дети подводятся к суждениям, умозаключениям. Путем опытнической деятельности дети узнают  о свойствах и качествах некоторых предметов, устанавливают причинно-следственные связи. </a:t>
            </a:r>
            <a:endParaRPr lang="ru-RU" sz="12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EAF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Педагоги выбрали разнообразные формы работы с детьми: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4071966" cy="1785950"/>
          </a:xfrm>
          <a:prstGeom prst="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На физкультурных занятиях –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осуществляется  знакомство с жизнью растений, животных посредством подвижных игр, с использованием различных сюжетов: природные явления, жизнь животных, знакомство с растительным миром.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4143404" cy="1857388"/>
          </a:xfrm>
          <a:prstGeom prst="rect">
            <a:avLst/>
          </a:prstGeom>
          <a:solidFill>
            <a:srgbClr val="EBF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«Уроки </a:t>
            </a:r>
            <a:r>
              <a:rPr lang="ru-RU" sz="1100" b="1" i="1" dirty="0" err="1" smtClean="0">
                <a:solidFill>
                  <a:schemeClr val="tx1"/>
                </a:solidFill>
              </a:rPr>
              <a:t>Здоровейки</a:t>
            </a:r>
            <a:r>
              <a:rPr lang="ru-RU" sz="1100" b="1" i="1" dirty="0" smtClean="0">
                <a:solidFill>
                  <a:schemeClr val="tx1"/>
                </a:solidFill>
              </a:rPr>
              <a:t>», или  физкультурно-познавательные занятия</a:t>
            </a:r>
            <a:r>
              <a:rPr lang="ru-RU" sz="1100" b="1" dirty="0" smtClean="0">
                <a:solidFill>
                  <a:schemeClr val="tx1"/>
                </a:solidFill>
              </a:rPr>
              <a:t> –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обеспечивают </a:t>
            </a:r>
            <a:r>
              <a:rPr lang="ru-RU" sz="1200" dirty="0" err="1" smtClean="0">
                <a:solidFill>
                  <a:schemeClr val="tx1"/>
                </a:solidFill>
              </a:rPr>
              <a:t>психоэмоциональное</a:t>
            </a:r>
            <a:r>
              <a:rPr lang="ru-RU" sz="1200" dirty="0" smtClean="0">
                <a:solidFill>
                  <a:schemeClr val="tx1"/>
                </a:solidFill>
              </a:rPr>
              <a:t> благополучие каждого ребенка,  помогают формировать у дошкольников интерес к физической культуре и потребности в здоровом образе жизни. Детей знакомят со строением человеческого тела, прививают навыки личной гигиены.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714356"/>
            <a:ext cx="4500594" cy="1785950"/>
          </a:xfrm>
          <a:prstGeom prst="rect">
            <a:avLst/>
          </a:prstGeom>
          <a:solidFill>
            <a:srgbClr val="F8ED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Спортивные праздники и развлечения -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являются своеобразной  формой демонстрации достижений детей в различных видах физических упражнений и проявлений двигательных и психологических качеств личности. В содержание физкультурных досугов включаются упражнения, освоенные детьми на физкультурных занятиях, в которых можно состязаться в ловкости, быстроте, смекалке, находчивости, сообразительности (в том числе подвижные игры, эстафеты, аттракционы).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786058"/>
            <a:ext cx="4500594" cy="1928826"/>
          </a:xfrm>
          <a:prstGeom prst="rect">
            <a:avLst/>
          </a:prstGeom>
          <a:solidFill>
            <a:srgbClr val="E7F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Праздники и развлечения –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не только радуют, веселят детей, но и одновременно закрепляют знания  об окружающем мире, приобщают детей к общественно-политическим событиям, всенародным (календарным) праздникам, обогащают дошкольников новыми впечатлениями, развивают творческую инициативу, эстетический вкус.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 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000636"/>
            <a:ext cx="7429552" cy="1714512"/>
          </a:xfrm>
          <a:prstGeom prst="rect">
            <a:avLst/>
          </a:prstGeom>
          <a:solidFill>
            <a:srgbClr val="EBF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Экскурсии, прогулки –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один из основных видов деятельности с детьми по экологическому воспитанию. Они позволяют в естественной обстановке познакомить детей с объектами и явлениями природы. На экскурсиях и прогулках дети знакомятся с растениями, животными, с условиями их обитания, что помогает  им сформировать  представления  о взаимосвязях в природе.  Поскольку этот вид занятий проводится на свежем воздухе, включая в себя движение, он укрепляет здоровье детей. Собранный на экскурсиях, прогулках природный материал используется для дальнейших наблюдений в уголке природы, а также для различных поделок.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857752" y="3643314"/>
            <a:ext cx="4000512" cy="2872205"/>
          </a:xfrm>
          <a:prstGeom prst="rect">
            <a:avLst/>
          </a:prstGeom>
          <a:solidFill>
            <a:srgbClr val="E8EA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 smtClean="0"/>
              <a:t>Красива и разнообразна природа Америки</a:t>
            </a:r>
            <a:r>
              <a:rPr lang="ru-RU" sz="1100" dirty="0" smtClean="0"/>
              <a:t>. На ее территории встречаются растения и животные, которые есть в Европе, Азии, Африке, Австралии. Однако здесь обитают и животные, характерные  только для данного материка. своеобразны растения и животные Южной и Центральной Америки. В водах Амазонки обитают хищные рыбы - пираньи. Мексика – родина многих кактусов. По богатству птиц  Южная Америка не имеет себе равных.  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Практическое задание для педагогов </a:t>
            </a:r>
            <a:r>
              <a:rPr lang="ru-RU" sz="2700" b="1" u="sng" dirty="0" smtClean="0"/>
              <a:t>Банк идей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Выпуск газеты</a:t>
            </a:r>
            <a:r>
              <a:rPr lang="ru-RU" sz="2700" i="1" dirty="0" smtClean="0"/>
              <a:t> </a:t>
            </a:r>
            <a:r>
              <a:rPr lang="ru-RU" sz="2700" b="1" i="1" dirty="0" smtClean="0"/>
              <a:t>«Земля и ее обитатели»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4071966" cy="2286016"/>
          </a:xfrm>
          <a:solidFill>
            <a:srgbClr val="E8EAFC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100" b="1" dirty="0" smtClean="0"/>
              <a:t>Мир растений и животных Азии</a:t>
            </a:r>
          </a:p>
          <a:p>
            <a:pPr>
              <a:buNone/>
            </a:pPr>
            <a:r>
              <a:rPr lang="ru-RU" sz="1100" dirty="0" smtClean="0"/>
              <a:t> поражает богатством и разнообразием. </a:t>
            </a:r>
          </a:p>
          <a:p>
            <a:pPr>
              <a:buNone/>
            </a:pPr>
            <a:r>
              <a:rPr lang="ru-RU" sz="1100" dirty="0" smtClean="0"/>
              <a:t>Лишайники, карликовые деревья, ягодные </a:t>
            </a:r>
          </a:p>
          <a:p>
            <a:pPr>
              <a:buNone/>
            </a:pPr>
            <a:r>
              <a:rPr lang="ru-RU" sz="1100" dirty="0" smtClean="0"/>
              <a:t>кустарники – растения севера Азии. </a:t>
            </a:r>
          </a:p>
          <a:p>
            <a:pPr>
              <a:buNone/>
            </a:pPr>
            <a:r>
              <a:rPr lang="ru-RU" sz="1100" dirty="0" smtClean="0"/>
              <a:t>В суровых климатических условиях обитают </a:t>
            </a:r>
          </a:p>
          <a:p>
            <a:pPr>
              <a:buNone/>
            </a:pPr>
            <a:r>
              <a:rPr lang="ru-RU" sz="1100" dirty="0" smtClean="0"/>
              <a:t>песцы, белые медведи, северные олени, </a:t>
            </a:r>
          </a:p>
          <a:p>
            <a:pPr>
              <a:buNone/>
            </a:pPr>
            <a:r>
              <a:rPr lang="ru-RU" sz="1100" dirty="0" smtClean="0"/>
              <a:t>летом прилетает множество птиц. </a:t>
            </a:r>
          </a:p>
          <a:p>
            <a:pPr>
              <a:buNone/>
            </a:pPr>
            <a:r>
              <a:rPr lang="ru-RU" sz="1100" dirty="0" smtClean="0"/>
              <a:t>Ель, пихта, сосна растут в тайге. Бедна и редка</a:t>
            </a:r>
          </a:p>
          <a:p>
            <a:pPr>
              <a:buNone/>
            </a:pPr>
            <a:r>
              <a:rPr lang="ru-RU" sz="1100" dirty="0" smtClean="0"/>
              <a:t> растительность пустынь и полупустынь Азии.</a:t>
            </a:r>
          </a:p>
          <a:p>
            <a:pPr>
              <a:buNone/>
            </a:pPr>
            <a:r>
              <a:rPr lang="ru-RU" sz="1100" dirty="0" smtClean="0"/>
              <a:t> На юге, в условиях теплого и влажного климата, растительность густая и яркая. Обитатели этих мест – слоны, </a:t>
            </a:r>
          </a:p>
          <a:p>
            <a:pPr>
              <a:buNone/>
            </a:pPr>
            <a:r>
              <a:rPr lang="ru-RU" sz="1100" dirty="0" smtClean="0"/>
              <a:t>носороги, тигры, крокодилы. Много обезьян, попугаев.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643314"/>
            <a:ext cx="4071966" cy="2786082"/>
          </a:xfrm>
          <a:prstGeom prst="rect">
            <a:avLst/>
          </a:prstGeom>
          <a:solidFill>
            <a:srgbClr val="E8EAF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4400" b="1" dirty="0" smtClean="0"/>
              <a:t>Австралия и Океания</a:t>
            </a:r>
          </a:p>
          <a:p>
            <a:endParaRPr lang="ru-RU" sz="4400" dirty="0" smtClean="0"/>
          </a:p>
          <a:p>
            <a:r>
              <a:rPr lang="ru-RU" sz="4400" dirty="0" smtClean="0"/>
              <a:t>Австралия самый </a:t>
            </a:r>
          </a:p>
          <a:p>
            <a:r>
              <a:rPr lang="ru-RU" sz="4400" dirty="0" smtClean="0"/>
              <a:t>малый материк земного шара. Она расположена в </a:t>
            </a:r>
          </a:p>
          <a:p>
            <a:r>
              <a:rPr lang="ru-RU" sz="4400" dirty="0" smtClean="0"/>
              <a:t>Южном полушарии. Климат Австралии сухой, </a:t>
            </a:r>
          </a:p>
          <a:p>
            <a:r>
              <a:rPr lang="ru-RU" sz="4400" dirty="0" smtClean="0"/>
              <a:t>поэтому растительность на </a:t>
            </a:r>
          </a:p>
          <a:p>
            <a:r>
              <a:rPr lang="ru-RU" sz="4400" dirty="0" smtClean="0"/>
              <a:t>большей ее части скудная. Однако она,  очень </a:t>
            </a:r>
          </a:p>
          <a:p>
            <a:r>
              <a:rPr lang="ru-RU" sz="4400" dirty="0" smtClean="0"/>
              <a:t>своеобразна.</a:t>
            </a:r>
          </a:p>
          <a:p>
            <a:endParaRPr lang="ru-RU" sz="3400" b="1" dirty="0" smtClean="0"/>
          </a:p>
          <a:p>
            <a:endParaRPr lang="ru-RU" sz="3400" b="1" dirty="0" smtClean="0"/>
          </a:p>
          <a:p>
            <a:r>
              <a:rPr lang="ru-RU" sz="4400" b="1" dirty="0" smtClean="0"/>
              <a:t>Антарктида </a:t>
            </a:r>
          </a:p>
          <a:p>
            <a:endParaRPr lang="ru-RU" sz="4400" dirty="0" smtClean="0"/>
          </a:p>
          <a:p>
            <a:r>
              <a:rPr lang="ru-RU" sz="4400" dirty="0" smtClean="0"/>
              <a:t>Самый холодный материк Земли, </a:t>
            </a:r>
          </a:p>
          <a:p>
            <a:r>
              <a:rPr lang="ru-RU" sz="4400" dirty="0" smtClean="0"/>
              <a:t>на большей части которого нет </a:t>
            </a:r>
          </a:p>
          <a:p>
            <a:r>
              <a:rPr lang="ru-RU" sz="4400" dirty="0" smtClean="0"/>
              <a:t>ни растений, ни животных. Лишь в</a:t>
            </a:r>
          </a:p>
          <a:p>
            <a:r>
              <a:rPr lang="ru-RU" sz="4400" dirty="0" smtClean="0"/>
              <a:t>прибрежных районах встречаются </a:t>
            </a:r>
          </a:p>
          <a:p>
            <a:r>
              <a:rPr lang="ru-RU" sz="4400" dirty="0" smtClean="0"/>
              <a:t>мхи, лишайники и низшие </a:t>
            </a:r>
          </a:p>
          <a:p>
            <a:r>
              <a:rPr lang="ru-RU" sz="4400" dirty="0" smtClean="0"/>
              <a:t>водоросли. Вся жизнь животных </a:t>
            </a:r>
          </a:p>
          <a:p>
            <a:r>
              <a:rPr lang="ru-RU" sz="4400" dirty="0" smtClean="0"/>
              <a:t>связана с океаном. </a:t>
            </a:r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3200" dirty="0" smtClean="0"/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29190" y="1214422"/>
            <a:ext cx="3929090" cy="2286016"/>
          </a:xfrm>
          <a:prstGeom prst="rect">
            <a:avLst/>
          </a:prstGeom>
          <a:solidFill>
            <a:srgbClr val="E8EAF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4400" b="1" dirty="0" smtClean="0"/>
              <a:t>На севере Европы </a:t>
            </a:r>
          </a:p>
          <a:p>
            <a:pPr marL="342900" indent="-342900">
              <a:spcBef>
                <a:spcPct val="20000"/>
              </a:spcBef>
            </a:pPr>
            <a:endParaRPr lang="ru-RU" sz="4400" b="1" dirty="0" smtClean="0"/>
          </a:p>
          <a:p>
            <a:pPr marL="342900" indent="-342900">
              <a:spcBef>
                <a:spcPct val="20000"/>
              </a:spcBef>
            </a:pPr>
            <a:r>
              <a:rPr lang="ru-RU" sz="4400" dirty="0" smtClean="0"/>
              <a:t>растут сосны, ели,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dirty="0" smtClean="0"/>
              <a:t>березы, южнее – дубы, еще 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dirty="0" smtClean="0"/>
              <a:t>южнее – кипарисы, оливковые 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dirty="0" smtClean="0"/>
              <a:t>деревья и  другие  теплолюбивые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dirty="0" smtClean="0"/>
              <a:t> растения. В тундре, тайге, степях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 dirty="0" smtClean="0"/>
              <a:t> обитают различные звери: белки, олени, лоси, волки,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4400" dirty="0" smtClean="0"/>
              <a:t>медведи, лисы, кабаны, зайцы. В лесах – птицы: глухари, куропатки, тетерева и другие.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4400" dirty="0" smtClean="0"/>
              <a:t>Человек изменил природу Европы. Теперь леса занимают небольшую площадь. Их место заняли луга, посевы, сады. Истреблено много животных. Поэтому растения и животные Европы требуется охранять. </a:t>
            </a:r>
          </a:p>
          <a:p>
            <a:pPr marL="342900" indent="-342900">
              <a:spcBef>
                <a:spcPct val="20000"/>
              </a:spcBef>
            </a:pPr>
            <a:endParaRPr lang="ru-RU" sz="2800" dirty="0" smtClean="0"/>
          </a:p>
          <a:p>
            <a:pPr marL="342900" indent="-342900">
              <a:spcBef>
                <a:spcPct val="20000"/>
              </a:spcBef>
            </a:pPr>
            <a:endParaRPr lang="ru-RU" sz="2800" dirty="0" smtClean="0"/>
          </a:p>
          <a:p>
            <a:pPr marL="342900" indent="-342900">
              <a:spcBef>
                <a:spcPct val="20000"/>
              </a:spcBef>
            </a:pPr>
            <a:endParaRPr lang="ru-RU" sz="2800" dirty="0" smtClean="0"/>
          </a:p>
          <a:p>
            <a:pPr marL="342900" indent="-342900">
              <a:spcBef>
                <a:spcPct val="20000"/>
              </a:spcBef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2350"/>
          <a:stretch>
            <a:fillRect/>
          </a:stretch>
        </p:blipFill>
        <p:spPr bwMode="auto">
          <a:xfrm rot="-21600000">
            <a:off x="3500430" y="1285860"/>
            <a:ext cx="985051" cy="1214446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7500958" y="1285860"/>
            <a:ext cx="1177482" cy="107157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1285884" cy="101661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 t="6299" r="4457" b="485"/>
          <a:stretch>
            <a:fillRect/>
          </a:stretch>
        </p:blipFill>
        <p:spPr bwMode="auto">
          <a:xfrm rot="-21600000">
            <a:off x="3357554" y="5357826"/>
            <a:ext cx="1143008" cy="10379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rot="-21600000">
            <a:off x="7072330" y="5072074"/>
            <a:ext cx="1043127" cy="135732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1600000">
            <a:off x="5929322" y="5072074"/>
            <a:ext cx="874728" cy="1363581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Газету делают так…</a:t>
            </a:r>
            <a:endParaRPr lang="ru-RU" sz="2400" dirty="0"/>
          </a:p>
        </p:txBody>
      </p:sp>
      <p:pic>
        <p:nvPicPr>
          <p:cNvPr id="21506" name="Picture 2" descr="DSC07692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 l="5641" t="14394" r="11276" b="5490"/>
          <a:stretch>
            <a:fillRect/>
          </a:stretch>
        </p:blipFill>
        <p:spPr bwMode="auto">
          <a:xfrm>
            <a:off x="357158" y="928670"/>
            <a:ext cx="4180424" cy="30302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7" name="Picture 3" descr="DSC07680"/>
          <p:cNvPicPr>
            <a:picLocks noChangeAspect="1" noChangeArrowheads="1"/>
          </p:cNvPicPr>
          <p:nvPr/>
        </p:nvPicPr>
        <p:blipFill>
          <a:blip r:embed="rId3" cstate="print"/>
          <a:srcRect l="14650" r="23177"/>
          <a:stretch>
            <a:fillRect/>
          </a:stretch>
        </p:blipFill>
        <p:spPr bwMode="auto">
          <a:xfrm>
            <a:off x="3714744" y="4143380"/>
            <a:ext cx="1898663" cy="228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8" name="Picture 4" descr="DSC076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3049201" cy="2285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9" name="Picture 5" descr="DSC07686"/>
          <p:cNvPicPr>
            <a:picLocks noChangeAspect="1" noChangeArrowheads="1"/>
          </p:cNvPicPr>
          <p:nvPr/>
        </p:nvPicPr>
        <p:blipFill>
          <a:blip r:embed="rId5" cstate="print">
            <a:lum bright="24000" contrast="-12000"/>
          </a:blip>
          <a:srcRect/>
          <a:stretch>
            <a:fillRect/>
          </a:stretch>
        </p:blipFill>
        <p:spPr bwMode="auto">
          <a:xfrm>
            <a:off x="5857884" y="4143380"/>
            <a:ext cx="3072498" cy="23025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10" name="Picture 6" descr="DSC07696"/>
          <p:cNvPicPr>
            <a:picLocks noChangeAspect="1" noChangeArrowheads="1"/>
          </p:cNvPicPr>
          <p:nvPr/>
        </p:nvPicPr>
        <p:blipFill>
          <a:blip r:embed="rId6" cstate="print"/>
          <a:srcRect l="1863" t="5766" r="1031" b="1642"/>
          <a:stretch>
            <a:fillRect/>
          </a:stretch>
        </p:blipFill>
        <p:spPr bwMode="auto">
          <a:xfrm>
            <a:off x="4786314" y="1000108"/>
            <a:ext cx="4071966" cy="29232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Результативность работы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800" dirty="0" smtClean="0"/>
              <a:t>Экологическое образование рассматривалось в ГДОУ как непрерывный процесс обучения воспитания и развития личности дошкольников, направленный на формирование системы знаний и умений, ценностных ориентаций, нравственно-этических и эстетических отношений. </a:t>
            </a:r>
          </a:p>
          <a:p>
            <a:r>
              <a:rPr lang="ru-RU" sz="3800" dirty="0" smtClean="0"/>
              <a:t>Желание продолжать работу по  экологическому воспитанию</a:t>
            </a:r>
          </a:p>
          <a:p>
            <a:r>
              <a:rPr lang="ru-RU" sz="3800" dirty="0" smtClean="0"/>
              <a:t>Обогащение развивающей среды ДОУ  (создание макетов)</a:t>
            </a:r>
          </a:p>
          <a:p>
            <a:r>
              <a:rPr lang="ru-RU" sz="3800" dirty="0" smtClean="0"/>
              <a:t>Обмен опытом по данному направлению.</a:t>
            </a:r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sz="3800" i="1" dirty="0" smtClean="0"/>
              <a:t>Таким образом,</a:t>
            </a:r>
            <a:r>
              <a:rPr lang="ru-RU" sz="3800" dirty="0" smtClean="0"/>
              <a:t> используя разнообразные формы организации работы с детьми по экологическому воспитанию, педагоги   воспитывают эмоционально-эстетические чувства дошкольников, формируют правильные представления, воспитывают бережное отношение  ко всему живому. </a:t>
            </a:r>
            <a:endParaRPr lang="ru-RU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Результаты аукциона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педагогических знаний, идей.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Заметный профессионально- личностный  рост педагогов.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Приобретение каждым участником определенных знаний и опыта.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Приобретение методического материала для дальнейшего использования.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Формирование банка  данных о реализуемых программах и технологиях, о педагогическом опыте, педагогах-новаторах.</a:t>
            </a:r>
          </a:p>
          <a:p>
            <a:pPr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EAF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«Войди в природу другом» Аукцион педагогических знаний, идей.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072494" cy="1285884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100" b="1" dirty="0" smtClean="0"/>
              <a:t>Цель</a:t>
            </a: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Уметь представлять и снабжать собеседников творческой информацией, делиться полезными советами по  выбранной теме; помочь в работе начинающим педагогам.</a:t>
            </a:r>
          </a:p>
          <a:p>
            <a:pPr algn="ctr">
              <a:buNone/>
            </a:pPr>
            <a:r>
              <a:rPr lang="ru-RU" sz="1100" i="1" dirty="0" smtClean="0"/>
              <a:t>Здесь  у нас аукцион - подведет итоги он.</a:t>
            </a:r>
            <a:endParaRPr lang="ru-RU" sz="1100" dirty="0" smtClean="0"/>
          </a:p>
          <a:p>
            <a:pPr algn="ctr">
              <a:buNone/>
            </a:pPr>
            <a:r>
              <a:rPr lang="ru-RU" sz="1100" i="1" dirty="0" smtClean="0"/>
              <a:t>Тот, кто больше, лучше знает, тот награду получает. </a:t>
            </a:r>
          </a:p>
          <a:p>
            <a:pPr algn="just">
              <a:buNone/>
            </a:pPr>
            <a:r>
              <a:rPr lang="ru-RU" sz="1100" dirty="0" smtClean="0"/>
              <a:t> Природа оставляет глубокий след в душе ребенка, воздействует на его чувства своей яркостью, многообразием. </a:t>
            </a:r>
            <a:r>
              <a:rPr lang="ru-RU" sz="1100" i="1" dirty="0" smtClean="0"/>
              <a:t>«Войди в природу другом»</a:t>
            </a:r>
            <a:r>
              <a:rPr lang="ru-RU" sz="1100" dirty="0" smtClean="0"/>
              <a:t> - формирование элементарной  экологической культуры. </a:t>
            </a:r>
          </a:p>
          <a:p>
            <a:pPr algn="just">
              <a:buNone/>
            </a:pPr>
            <a:r>
              <a:rPr lang="ru-RU" sz="1100" dirty="0" smtClean="0"/>
              <a:t>Главные задачи экологической работы детского сада – научить видеть и понимать красоту родной природы, бережно относиться ко всему живому. 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857760"/>
            <a:ext cx="5000660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000" b="1" dirty="0" smtClean="0"/>
              <a:t>Результативность работы</a:t>
            </a:r>
          </a:p>
          <a:p>
            <a:pPr algn="just">
              <a:buNone/>
            </a:pPr>
            <a:r>
              <a:rPr lang="ru-RU" sz="1000" dirty="0" smtClean="0"/>
              <a:t>Экологическое образование рассматривалось в ГДОУ как непрерывный процесс обучения воспитания и развития личности дошкольников, направленный на формирование системы знаний и умений, ценностных ориентаций, нравственно-этических и эстетических отношений. Желание продолжать работу по  экологическому воспитанию. Обогащение развивающей среды ДОУ  (создание макетов). Обмен опытом по данному направлению.</a:t>
            </a:r>
          </a:p>
          <a:p>
            <a:pPr algn="just">
              <a:buNone/>
            </a:pPr>
            <a:r>
              <a:rPr lang="ru-RU" sz="1000" i="1" dirty="0" smtClean="0"/>
              <a:t>Таким образом,</a:t>
            </a:r>
            <a:r>
              <a:rPr lang="ru-RU" sz="1000" dirty="0" smtClean="0"/>
              <a:t> используя разнообразные формы организации работы с детьми по экологическому воспитанию, педагоги   воспитывают эмоционально-эстетические чувства дошкольников, формируют правильные представления, воспитывают бережное отношение  ко всему живому. </a:t>
            </a:r>
            <a:endParaRPr lang="ru-RU" sz="1000" dirty="0"/>
          </a:p>
        </p:txBody>
      </p:sp>
      <p:pic>
        <p:nvPicPr>
          <p:cNvPr id="5" name="Picture 4" descr="DSC07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643314"/>
            <a:ext cx="1857388" cy="1392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5" descr="DSC07686"/>
          <p:cNvPicPr>
            <a:picLocks noChangeAspect="1" noChangeArrowheads="1"/>
          </p:cNvPicPr>
          <p:nvPr/>
        </p:nvPicPr>
        <p:blipFill>
          <a:blip r:embed="rId3" cstate="print">
            <a:lum bright="24000" contrast="-12000"/>
          </a:blip>
          <a:srcRect/>
          <a:stretch>
            <a:fillRect/>
          </a:stretch>
        </p:blipFill>
        <p:spPr bwMode="auto">
          <a:xfrm>
            <a:off x="571472" y="3500438"/>
            <a:ext cx="1715840" cy="12858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 descr="DSC07692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l="5641" t="14394" r="11276" b="5490"/>
          <a:stretch>
            <a:fillRect/>
          </a:stretch>
        </p:blipFill>
        <p:spPr bwMode="auto">
          <a:xfrm>
            <a:off x="6215074" y="2143116"/>
            <a:ext cx="2000264" cy="1449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6" descr="DSC07696"/>
          <p:cNvPicPr>
            <a:picLocks noChangeAspect="1" noChangeArrowheads="1"/>
          </p:cNvPicPr>
          <p:nvPr/>
        </p:nvPicPr>
        <p:blipFill>
          <a:blip r:embed="rId5" cstate="print"/>
          <a:srcRect l="1863" t="5766" r="1031" b="1642"/>
          <a:stretch>
            <a:fillRect/>
          </a:stretch>
        </p:blipFill>
        <p:spPr bwMode="auto">
          <a:xfrm>
            <a:off x="2643174" y="2214554"/>
            <a:ext cx="3184354" cy="228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DSC07698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l="1280" b="4628"/>
          <a:stretch>
            <a:fillRect/>
          </a:stretch>
        </p:blipFill>
        <p:spPr bwMode="auto">
          <a:xfrm>
            <a:off x="500034" y="2143116"/>
            <a:ext cx="1785950" cy="12932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DSC07680"/>
          <p:cNvPicPr>
            <a:picLocks noChangeAspect="1" noChangeArrowheads="1"/>
          </p:cNvPicPr>
          <p:nvPr/>
        </p:nvPicPr>
        <p:blipFill>
          <a:blip r:embed="rId7" cstate="print"/>
          <a:srcRect l="14650" r="23177"/>
          <a:stretch>
            <a:fillRect/>
          </a:stretch>
        </p:blipFill>
        <p:spPr bwMode="auto">
          <a:xfrm>
            <a:off x="5929322" y="3643314"/>
            <a:ext cx="1186664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643570" y="5143512"/>
            <a:ext cx="3357602" cy="13388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Результаты аукциона педагогических знаний, идей</a:t>
            </a:r>
          </a:p>
          <a:p>
            <a:pPr>
              <a:lnSpc>
                <a:spcPct val="90000"/>
              </a:lnSpc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Заметный профессионально- личностный  рост педагогов. </a:t>
            </a:r>
          </a:p>
          <a:p>
            <a:pPr>
              <a:lnSpc>
                <a:spcPct val="90000"/>
              </a:lnSpc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Приобретение каждым участником определенных знаний и опыта.</a:t>
            </a:r>
          </a:p>
          <a:p>
            <a:pPr>
              <a:lnSpc>
                <a:spcPct val="90000"/>
              </a:lnSpc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Приобретение методического материала для дальнейшего использования.</a:t>
            </a:r>
          </a:p>
          <a:p>
            <a:pPr>
              <a:lnSpc>
                <a:spcPct val="90000"/>
              </a:lnSpc>
              <a:defRPr/>
            </a:pPr>
            <a:r>
              <a:rPr lang="ru-RU" sz="1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Формирование банка  данных о реализуемых программах и технологиях, о педагогическом опыте, педагогах-новаторах.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1223</Words>
  <PresentationFormat>Экран (4:3)</PresentationFormat>
  <Paragraphs>127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«Войди в природу другом»  Аукцион педагогических знаний, идей          </vt:lpstr>
      <vt:lpstr>«Войди в природу другом»</vt:lpstr>
      <vt:lpstr>    Педагоги выбрали разнообразные формы работы с детьми:  </vt:lpstr>
      <vt:lpstr>    Педагоги выбрали разнообразные формы работы с детьми:  </vt:lpstr>
      <vt:lpstr>Практическое задание для педагогов Банк идей  Выпуск газеты «Земля и ее обитатели»</vt:lpstr>
      <vt:lpstr>Газету делают так…</vt:lpstr>
      <vt:lpstr>Результативность работы</vt:lpstr>
      <vt:lpstr>Результаты аукциона  педагогических знаний, идей.</vt:lpstr>
      <vt:lpstr>«Войди в природу другом» Аукцион педагогических знаний, идей.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«Войди в природу другом»  Аукцион педагогических знаний, идей       </dc:title>
  <cp:lastModifiedBy>1</cp:lastModifiedBy>
  <cp:revision>16</cp:revision>
  <dcterms:modified xsi:type="dcterms:W3CDTF">2012-02-19T17:17:31Z</dcterms:modified>
</cp:coreProperties>
</file>