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1" r:id="rId2"/>
    <p:sldId id="259" r:id="rId3"/>
    <p:sldId id="260" r:id="rId4"/>
    <p:sldId id="262" r:id="rId5"/>
    <p:sldId id="267" r:id="rId6"/>
    <p:sldId id="263" r:id="rId7"/>
    <p:sldId id="268" r:id="rId8"/>
    <p:sldId id="269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4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карпов\Pictures\post-318-1248678826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187624" y="620688"/>
            <a:ext cx="7056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latin typeface="Monotype Corsiva" pitchFamily="66" charset="0"/>
              </a:rPr>
              <a:t>        </a:t>
            </a:r>
            <a:r>
              <a:rPr lang="ru-RU" sz="4800" b="1" dirty="0" smtClean="0">
                <a:solidFill>
                  <a:srgbClr val="7030A0"/>
                </a:solidFill>
                <a:latin typeface="Monotype Corsiva" pitchFamily="66" charset="0"/>
              </a:rPr>
              <a:t>Мастер – класс</a:t>
            </a:r>
          </a:p>
          <a:p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         Подставка для карандашей.</a:t>
            </a:r>
          </a:p>
          <a:p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    Аппликация в технике </a:t>
            </a:r>
            <a:r>
              <a:rPr lang="ru-RU" sz="3600" b="1" dirty="0" err="1" smtClean="0">
                <a:solidFill>
                  <a:srgbClr val="7030A0"/>
                </a:solidFill>
                <a:latin typeface="Monotype Corsiva" pitchFamily="66" charset="0"/>
              </a:rPr>
              <a:t>квиллиннг</a:t>
            </a:r>
            <a:endParaRPr lang="en-US" sz="3600" b="1" dirty="0" smtClean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852936"/>
            <a:ext cx="60486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Подготовила</a:t>
            </a:r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: Карпова Елена Васильевна. 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  Воспитатель  муниципального казённого 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   дошкольного образовательного учреждения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    детского сада № 13 комбинированного вида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    г. </a:t>
            </a:r>
            <a:r>
              <a:rPr lang="ru-RU" sz="2800" dirty="0" err="1" smtClean="0">
                <a:solidFill>
                  <a:srgbClr val="7030A0"/>
                </a:solidFill>
                <a:latin typeface="Monotype Corsiva" pitchFamily="66" charset="0"/>
              </a:rPr>
              <a:t>Усть</a:t>
            </a:r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 – Катав. Челябинская область.</a:t>
            </a:r>
            <a:endParaRPr lang="ru-RU" sz="28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6" name="Picture 12" descr="http://www.uim5.ru/files/post_71710_1255780662_thumb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0152" y="2996952"/>
            <a:ext cx="3407250" cy="35230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карпов\Pictures\post-318-1248678826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5122" name="Picture 2" descr="C:\Users\карпов\Desktop\для родит. Е.В\DSC011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196752"/>
            <a:ext cx="3168351" cy="42276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627784" y="548680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Picture 8" descr="http://s49.radikal.ru/i125/1201/48/c3f7a9dad562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7584" y="3284984"/>
            <a:ext cx="2928958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карпов\Pictures\post-318-1248678826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75656" y="2204864"/>
            <a:ext cx="63802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7030A0"/>
                </a:solidFill>
                <a:latin typeface="Monotype Corsiva" pitchFamily="66" charset="0"/>
              </a:rPr>
              <a:t>Спасибо за внимание</a:t>
            </a:r>
            <a:r>
              <a:rPr lang="en-US" sz="6000" dirty="0" smtClean="0">
                <a:solidFill>
                  <a:srgbClr val="7030A0"/>
                </a:solidFill>
                <a:latin typeface="Monotype Corsiva" pitchFamily="66" charset="0"/>
              </a:rPr>
              <a:t>!</a:t>
            </a:r>
            <a:endParaRPr lang="ru-RU" sz="60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5" name="Picture 2" descr="http://s45.radikal.ru/i108/1012/ad/56867c6bd927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419872" y="3573016"/>
            <a:ext cx="2214578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карпов\Pictures\post-318-1248678826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286000" y="692697"/>
            <a:ext cx="457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err="1" smtClean="0">
                <a:solidFill>
                  <a:srgbClr val="7030A0"/>
                </a:solidFill>
                <a:latin typeface="Monotype Corsiva" pitchFamily="66" charset="0"/>
              </a:rPr>
              <a:t>Квиллинг</a:t>
            </a: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 – волшебство 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в бумажном завитке</a:t>
            </a:r>
            <a:endParaRPr lang="ru-RU" sz="32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988840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История </a:t>
            </a:r>
            <a:r>
              <a:rPr lang="ru-RU" sz="3600" b="1" dirty="0" err="1" smtClean="0">
                <a:solidFill>
                  <a:srgbClr val="7030A0"/>
                </a:solidFill>
                <a:latin typeface="Monotype Corsiva" pitchFamily="66" charset="0"/>
              </a:rPr>
              <a:t>квиллинга</a:t>
            </a:r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.</a:t>
            </a:r>
          </a:p>
          <a:p>
            <a:pPr>
              <a:defRPr/>
            </a:pPr>
            <a:r>
              <a:rPr lang="ru-RU" sz="3600" b="1" i="1" dirty="0" err="1" smtClean="0">
                <a:solidFill>
                  <a:srgbClr val="7030A0"/>
                </a:solidFill>
                <a:latin typeface="Monotype Corsiva" pitchFamily="66" charset="0"/>
              </a:rPr>
              <a:t>Квиллинг</a:t>
            </a:r>
            <a:r>
              <a:rPr lang="ru-RU" sz="3600" b="1" i="1" dirty="0" smtClean="0">
                <a:solidFill>
                  <a:srgbClr val="7030A0"/>
                </a:solidFill>
                <a:latin typeface="Monotype Corsiva" pitchFamily="66" charset="0"/>
              </a:rPr>
              <a:t> ("</a:t>
            </a:r>
            <a:r>
              <a:rPr lang="en-US" sz="3600" b="1" i="1" dirty="0" err="1" smtClean="0">
                <a:solidFill>
                  <a:srgbClr val="7030A0"/>
                </a:solidFill>
                <a:latin typeface="Monotype Corsiva" pitchFamily="66" charset="0"/>
              </a:rPr>
              <a:t>quilling</a:t>
            </a:r>
            <a:r>
              <a:rPr lang="ru-RU" sz="3600" b="1" i="1" dirty="0" smtClean="0">
                <a:solidFill>
                  <a:srgbClr val="7030A0"/>
                </a:solidFill>
                <a:latin typeface="Monotype Corsiva" pitchFamily="66" charset="0"/>
              </a:rPr>
              <a:t>" – от англ. "</a:t>
            </a:r>
            <a:r>
              <a:rPr lang="en-US" sz="3600" b="1" i="1" dirty="0" smtClean="0">
                <a:solidFill>
                  <a:srgbClr val="7030A0"/>
                </a:solidFill>
                <a:latin typeface="Monotype Corsiva" pitchFamily="66" charset="0"/>
              </a:rPr>
              <a:t>quill</a:t>
            </a:r>
            <a:r>
              <a:rPr lang="ru-RU" sz="3600" b="1" i="1" dirty="0" smtClean="0">
                <a:solidFill>
                  <a:srgbClr val="7030A0"/>
                </a:solidFill>
                <a:latin typeface="Monotype Corsiva" pitchFamily="66" charset="0"/>
              </a:rPr>
              <a:t>" или "птичье перо"), </a:t>
            </a:r>
            <a:r>
              <a:rPr lang="ru-RU" sz="3600" b="1" i="1" dirty="0" err="1" smtClean="0">
                <a:solidFill>
                  <a:srgbClr val="7030A0"/>
                </a:solidFill>
                <a:latin typeface="Monotype Corsiva" pitchFamily="66" charset="0"/>
              </a:rPr>
              <a:t>бумагокручение</a:t>
            </a:r>
            <a:r>
              <a:rPr lang="ru-RU" sz="3600" b="1" i="1" dirty="0" smtClean="0">
                <a:solidFill>
                  <a:srgbClr val="7030A0"/>
                </a:solidFill>
                <a:latin typeface="Monotype Corsiva" pitchFamily="66" charset="0"/>
              </a:rPr>
              <a:t>, бумажная филигрань — искусство скручивать длинные и</a:t>
            </a:r>
            <a:r>
              <a:rPr lang="en-US" sz="3600" b="1" i="1" dirty="0" smtClean="0">
                <a:solidFill>
                  <a:srgbClr val="7030A0"/>
                </a:solidFill>
                <a:latin typeface="Monotype Corsiva" pitchFamily="66" charset="0"/>
              </a:rPr>
              <a:t> </a:t>
            </a:r>
            <a:r>
              <a:rPr lang="ru-RU" sz="3600" b="1" i="1" dirty="0" smtClean="0">
                <a:solidFill>
                  <a:srgbClr val="7030A0"/>
                </a:solidFill>
                <a:latin typeface="Monotype Corsiva" pitchFamily="66" charset="0"/>
              </a:rPr>
              <a:t>узкие полоски бумаги в</a:t>
            </a:r>
            <a:r>
              <a:rPr lang="en-US" sz="3600" b="1" i="1" dirty="0" smtClean="0">
                <a:solidFill>
                  <a:srgbClr val="7030A0"/>
                </a:solidFill>
                <a:latin typeface="Monotype Corsiva" pitchFamily="66" charset="0"/>
              </a:rPr>
              <a:t> </a:t>
            </a:r>
            <a:r>
              <a:rPr lang="ru-RU" sz="3600" b="1" i="1" dirty="0" smtClean="0">
                <a:solidFill>
                  <a:srgbClr val="7030A0"/>
                </a:solidFill>
                <a:latin typeface="Monotype Corsiva" pitchFamily="66" charset="0"/>
              </a:rPr>
              <a:t>спиральки, видоизменять их</a:t>
            </a:r>
            <a:r>
              <a:rPr lang="en-US" sz="3600" b="1" i="1" dirty="0" smtClean="0">
                <a:solidFill>
                  <a:srgbClr val="7030A0"/>
                </a:solidFill>
                <a:latin typeface="Monotype Corsiva" pitchFamily="66" charset="0"/>
              </a:rPr>
              <a:t> </a:t>
            </a:r>
            <a:r>
              <a:rPr lang="ru-RU" sz="3600" b="1" i="1" dirty="0" smtClean="0">
                <a:solidFill>
                  <a:srgbClr val="7030A0"/>
                </a:solidFill>
                <a:latin typeface="Monotype Corsiva" pitchFamily="66" charset="0"/>
              </a:rPr>
              <a:t>форму и составлять из</a:t>
            </a:r>
            <a:r>
              <a:rPr lang="en-US" sz="3600" b="1" i="1" dirty="0" smtClean="0">
                <a:solidFill>
                  <a:srgbClr val="7030A0"/>
                </a:solidFill>
                <a:latin typeface="Monotype Corsiva" pitchFamily="66" charset="0"/>
              </a:rPr>
              <a:t> </a:t>
            </a:r>
            <a:r>
              <a:rPr lang="ru-RU" sz="3600" b="1" i="1" dirty="0" smtClean="0">
                <a:solidFill>
                  <a:srgbClr val="7030A0"/>
                </a:solidFill>
                <a:latin typeface="Monotype Corsiva" pitchFamily="66" charset="0"/>
              </a:rPr>
              <a:t>полученных деталей объемные или плоскостные композиции. </a:t>
            </a:r>
            <a:endParaRPr lang="ru-RU" sz="3600" dirty="0" smtClean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4" name="Picture 9" descr="quilling_art_5"/>
          <p:cNvPicPr>
            <a:picLocks noChangeAspect="1" noChangeArrowheads="1"/>
          </p:cNvPicPr>
          <p:nvPr/>
        </p:nvPicPr>
        <p:blipFill>
          <a:blip r:embed="rId3" cstate="print"/>
          <a:srcRect l="2841" t="2310" r="3647" b="2977"/>
          <a:stretch>
            <a:fillRect/>
          </a:stretch>
        </p:blipFill>
        <p:spPr bwMode="auto">
          <a:xfrm>
            <a:off x="251520" y="260648"/>
            <a:ext cx="2244172" cy="2088232"/>
          </a:xfrm>
          <a:prstGeom prst="roundRect">
            <a:avLst/>
          </a:prstGeom>
          <a:ln w="57150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6" descr="quilling_art_2"/>
          <p:cNvPicPr>
            <a:picLocks noChangeAspect="1" noChangeArrowheads="1"/>
          </p:cNvPicPr>
          <p:nvPr/>
        </p:nvPicPr>
        <p:blipFill>
          <a:blip r:embed="rId4" cstate="print"/>
          <a:srcRect l="1076" t="853" r="2000" b="747"/>
          <a:stretch>
            <a:fillRect/>
          </a:stretch>
        </p:blipFill>
        <p:spPr bwMode="auto">
          <a:xfrm>
            <a:off x="6732240" y="188640"/>
            <a:ext cx="2195736" cy="2143456"/>
          </a:xfrm>
          <a:prstGeom prst="roundRect">
            <a:avLst/>
          </a:prstGeom>
          <a:ln w="57150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карпов\Pictures\post-318-1248678826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1026" name="Picture 2" descr="C:\Users\карпов\Desktop\для родит. Е.В\DSC010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484784"/>
            <a:ext cx="5688632" cy="42632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331640" y="620688"/>
            <a:ext cx="58689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 Инструменты и материалы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карпов\Pictures\post-318-1248678826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2" name="Picture 3" descr="C:\Users\карпов\Desktop\для родит. Е.В\DSC010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996952"/>
            <a:ext cx="3555092" cy="26642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C:\Users\карпов\Desktop\для родит. Е.В\DSC010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068960"/>
            <a:ext cx="3651176" cy="27363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683568" y="548680"/>
            <a:ext cx="80648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Возьмите любую пластиковую или картонную упаковку цилиндрической формы высотой 15 – 20 см.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Обклейте её бумагой синего цвета, можно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гофрокартоном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.</a:t>
            </a:r>
          </a:p>
          <a:p>
            <a:pPr marL="342900" indent="-342900"/>
            <a:endParaRPr lang="ru-RU" sz="2800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карпов\Pictures\post-318-1248678826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2051" name="Picture 3" descr="C:\Users\карпов\Desktop\для родит. Е.В\DSC010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268760"/>
            <a:ext cx="3007023" cy="40124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1043608" y="836712"/>
            <a:ext cx="3816424" cy="261610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/>
            <a:endParaRPr lang="ru-RU" sz="2400" b="1" dirty="0" smtClean="0">
              <a:solidFill>
                <a:srgbClr val="7030A0"/>
              </a:solidFill>
            </a:endParaRP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Низ и верх  по всей окружности обклейте полоской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гофрокартона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шириной 1 см контрастного цвета.</a:t>
            </a:r>
          </a:p>
        </p:txBody>
      </p:sp>
      <p:pic>
        <p:nvPicPr>
          <p:cNvPr id="5" name="Picture 8" descr="http://s49.radikal.ru/i125/1201/48/c3f7a9dad562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71600" y="3429000"/>
            <a:ext cx="2928958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карпов\Pictures\post-318-1248678826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074" name="Picture 2" descr="C:\Users\карпов\Desktop\для родит. Е.В\DSC010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356991"/>
            <a:ext cx="3456384" cy="25903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карпов\Desktop\для родит. Е.В\DSC010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356992"/>
            <a:ext cx="3459008" cy="25922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755576" y="764704"/>
            <a:ext cx="74888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Украсьте подставку композицией «Виноград».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Ягоды.   Возьмите полоску 0.5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х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16 см и приклейте к ней такую же полоску контрастного цвета. Скрутите из в форму тугой круг. Закрепите конец.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карпов\Pictures\post-318-1248678826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077" name="Picture 5" descr="C:\Users\карпов\Desktop\для родит. Е.В\DSC010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852936"/>
            <a:ext cx="3843343" cy="28803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971600" y="620688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2400" b="1" dirty="0" smtClean="0">
                <a:solidFill>
                  <a:srgbClr val="7030A0"/>
                </a:solidFill>
              </a:rPr>
              <a:t> Сделайте 6  ягод.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7030A0"/>
                </a:solidFill>
              </a:rPr>
              <a:t>Листья. 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7030A0"/>
                </a:solidFill>
              </a:rPr>
              <a:t>  </a:t>
            </a:r>
            <a:r>
              <a:rPr lang="ru-RU" sz="2400" b="1" dirty="0" err="1" smtClean="0">
                <a:solidFill>
                  <a:srgbClr val="7030A0"/>
                </a:solidFill>
              </a:rPr>
              <a:t>Вырежте</a:t>
            </a:r>
            <a:r>
              <a:rPr lang="ru-RU" sz="2400" b="1" dirty="0" smtClean="0">
                <a:solidFill>
                  <a:srgbClr val="7030A0"/>
                </a:solidFill>
              </a:rPr>
              <a:t> из </a:t>
            </a:r>
            <a:r>
              <a:rPr lang="ru-RU" sz="2400" b="1" dirty="0" err="1" smtClean="0">
                <a:solidFill>
                  <a:srgbClr val="7030A0"/>
                </a:solidFill>
              </a:rPr>
              <a:t>гофрокартона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</a:rPr>
              <a:t>4-5</a:t>
            </a:r>
            <a:r>
              <a:rPr lang="ru-RU" sz="2400" b="1" dirty="0" smtClean="0">
                <a:solidFill>
                  <a:srgbClr val="7030A0"/>
                </a:solidFill>
              </a:rPr>
              <a:t> листиков произвольной формы.</a:t>
            </a:r>
          </a:p>
        </p:txBody>
      </p:sp>
      <p:pic>
        <p:nvPicPr>
          <p:cNvPr id="8" name="Picture 4" descr="C:\Users\карпов\Desktop\для родит. Е.В\DSC010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140968"/>
            <a:ext cx="3888432" cy="29141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карпов\Pictures\post-318-1248678826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4098" name="Picture 2" descr="C:\Users\карпов\Desktop\для родит. Е.В\DSC011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780928"/>
            <a:ext cx="2430959" cy="32437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Users\карпов\Desktop\для родит. Е.В\DSC011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284984"/>
            <a:ext cx="3339823" cy="25029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475656" y="908720"/>
            <a:ext cx="69127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Склейте между собой ягоды.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Приклейте гроздь винограда к подставке.</a:t>
            </a:r>
          </a:p>
          <a:p>
            <a:pPr marL="342900" indent="-342900">
              <a:buFontTx/>
              <a:buAutoNum type="arabicPeriod"/>
            </a:pP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  Приклейте листья . </a:t>
            </a:r>
          </a:p>
          <a:p>
            <a:pPr marL="342900" indent="-342900">
              <a:buAutoNum type="arabicPeriod"/>
            </a:pPr>
            <a:endParaRPr lang="ru-RU" sz="2400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карпов\Pictures\post-318-1248678826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4100" name="Picture 4" descr="C:\Users\карпов\Desktop\для родит. Е.В\DSC011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852936"/>
            <a:ext cx="3628074" cy="27189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1" name="Picture 5" descr="C:\Users\карпов\Desktop\для родит. Е.В\DSC011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924944"/>
            <a:ext cx="3628074" cy="27189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403648" y="692696"/>
            <a:ext cx="69127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Выполните усы .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Закрутите на трубочку полоски зелёного цвета 10х 1 см и выполните завитки. 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83</TotalTime>
  <Words>207</Words>
  <Application>Microsoft Office PowerPoint</Application>
  <PresentationFormat>Экран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карпов</dc:creator>
  <cp:lastModifiedBy>карпов</cp:lastModifiedBy>
  <cp:revision>16</cp:revision>
  <dcterms:created xsi:type="dcterms:W3CDTF">2013-04-01T08:45:04Z</dcterms:created>
  <dcterms:modified xsi:type="dcterms:W3CDTF">2013-04-05T19:44:57Z</dcterms:modified>
</cp:coreProperties>
</file>