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CDF"/>
    <a:srgbClr val="C9E6FB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505C18-7563-4653-A36B-3D7242D6F6FF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ADC384-1305-40D3-89D5-8EAC27C8F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857232"/>
            <a:ext cx="7358114" cy="321471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«Интегративный и деятельностный подход  к организации психолого-педагогической работы по реализации образовательной области «Музыка» </a:t>
            </a:r>
          </a:p>
          <a:p>
            <a:pPr algn="ctr"/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на основе мониторинга»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17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100" dirty="0" smtClean="0"/>
              <a:t>Методическое объединение музыкальных руководителей</a:t>
            </a:r>
            <a:endParaRPr lang="ru-RU" sz="21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6400800" cy="576064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1200" dirty="0" smtClean="0"/>
              <a:t>Центр повышения квалификации специалистов. </a:t>
            </a:r>
            <a:br>
              <a:rPr lang="ru-RU" sz="1200" dirty="0" smtClean="0"/>
            </a:br>
            <a:r>
              <a:rPr lang="ru-RU" sz="1200" dirty="0" smtClean="0"/>
              <a:t>Информационно- </a:t>
            </a:r>
            <a:r>
              <a:rPr lang="ru-RU" sz="1200" dirty="0" smtClean="0"/>
              <a:t>методический центр Колпинского района Санкт- Петербурга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6093296"/>
            <a:ext cx="2088232" cy="21602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2012-2013 г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000504"/>
            <a:ext cx="2410594" cy="1796129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715008" y="4357694"/>
            <a:ext cx="3143272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Смирнова С.Н. –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старший воспитатель ГБДОУ № 49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Юрова Г.Ф.-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старший воспитатель ГБДОУ № 51</a:t>
            </a:r>
            <a:endParaRPr lang="ru-RU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631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6512511" cy="357190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/>
              <a:t>Планирование музыкального руководителя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500042"/>
            <a:ext cx="8572560" cy="56178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Группа ____________</a:t>
            </a:r>
          </a:p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Тема проекта ___________________________________________</a:t>
            </a:r>
          </a:p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Название  ( форма проведения )итогового мероприятия ________________________________________________________</a:t>
            </a:r>
          </a:p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Дата проведения __________________________________________________________________________________________</a:t>
            </a:r>
          </a:p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Ф.И.О. ответственного за итоговое мероприятие ________________________________________________________________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82112"/>
          <a:ext cx="8715436" cy="4815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7190"/>
                <a:gridCol w="785818"/>
                <a:gridCol w="857256"/>
                <a:gridCol w="1143008"/>
                <a:gridCol w="1071570"/>
                <a:gridCol w="1000132"/>
                <a:gridCol w="1071570"/>
                <a:gridCol w="1285884"/>
                <a:gridCol w="1143008"/>
              </a:tblGrid>
              <a:tr h="704864">
                <a:tc rowSpan="2" gridSpan="2"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развития </a:t>
                      </a:r>
                    </a:p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области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Непосредственно образовательная деятельность взрослого и детей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развивающей среды для самостоятельной деятельности детей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 центры активности в группе и в зале)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родителями , социальными </a:t>
                      </a:r>
                    </a:p>
                    <a:p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партнерами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Слушание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 вокальное, инструментальное,</a:t>
                      </a:r>
                    </a:p>
                    <a:p>
                      <a:pPr algn="ctr"/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8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др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 пение, танец,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игра на музыкальных инструментах)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Творчество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 пение, танец ,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игра на музыкальных</a:t>
                      </a:r>
                      <a:r>
                        <a:rPr lang="ru-RU" sz="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инструментах)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в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режимных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моментах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Индивидуальная </a:t>
                      </a:r>
                    </a:p>
                    <a:p>
                      <a:pPr algn="ctr"/>
                      <a:r>
                        <a:rPr lang="ru-RU" sz="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814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Познавательно- речевое развитие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Познание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Коммуникация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худ. </a:t>
                      </a:r>
                    </a:p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литературы</a:t>
                      </a:r>
                    </a:p>
                    <a:p>
                      <a:pPr algn="ctr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814"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 личностное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Безопасность 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 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Социализация 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814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Художественно- эстетическое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Художественное творчество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7814">
                <a:tc rowSpan="2"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Физическое развитие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Физическое развитие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76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>
                          <a:latin typeface="Times New Roman" pitchFamily="18" charset="0"/>
                          <a:cs typeface="Times New Roman" pitchFamily="18" charset="0"/>
                        </a:rPr>
                        <a:t>Здоровье </a:t>
                      </a:r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Music"/>
          <p:cNvSpPr>
            <a:spLocks noChangeAspect="1" noEditPoints="1" noChangeArrowheads="1"/>
          </p:cNvSpPr>
          <p:nvPr/>
        </p:nvSpPr>
        <p:spPr bwMode="auto">
          <a:xfrm rot="1798777">
            <a:off x="7743161" y="385055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736"/>
            <a:ext cx="7632848" cy="8564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1800" b="1" i="1" dirty="0" smtClean="0"/>
              <a:t>ЦЕЛЬ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: </a:t>
            </a:r>
            <a:r>
              <a:rPr lang="ru-RU" sz="1800" b="1" dirty="0" smtClean="0"/>
              <a:t>Разработка Комплексно-тематического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планирования и </a:t>
            </a:r>
            <a:br>
              <a:rPr lang="ru-RU" sz="1800" b="1" dirty="0" smtClean="0"/>
            </a:br>
            <a:r>
              <a:rPr lang="ru-RU" sz="1800" dirty="0"/>
              <a:t> </a:t>
            </a:r>
            <a:r>
              <a:rPr lang="ru-RU" sz="1800" dirty="0" smtClean="0"/>
              <a:t>          </a:t>
            </a:r>
            <a:r>
              <a:rPr lang="ru-RU" sz="1800" b="1" dirty="0" smtClean="0"/>
              <a:t>инструментария для</a:t>
            </a:r>
            <a:r>
              <a:rPr lang="ru-RU" sz="1800" dirty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проведения мониторинга на основе</a:t>
            </a:r>
            <a:br>
              <a:rPr lang="ru-RU" sz="1800" b="1" dirty="0" smtClean="0"/>
            </a:br>
            <a:r>
              <a:rPr lang="ru-RU" sz="1800" dirty="0"/>
              <a:t> </a:t>
            </a:r>
            <a:r>
              <a:rPr lang="ru-RU" sz="1800" dirty="0" smtClean="0"/>
              <a:t>          </a:t>
            </a:r>
            <a:r>
              <a:rPr lang="ru-RU" sz="1800" b="1" dirty="0" smtClean="0"/>
              <a:t>наблюдений и игры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00100" y="2643182"/>
            <a:ext cx="6728792" cy="3048001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dirty="0" smtClean="0"/>
              <a:t>Задачи: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Наработать и систематизировать варианты КТП к образовательной области «Музыка»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Способствовать внедрению ИКТ в работу музыкальных руководителей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Разработать инструментарий для проведения мониторинга к образовательной области «Музыка»</a:t>
            </a:r>
            <a:endParaRPr lang="ru-RU" dirty="0"/>
          </a:p>
        </p:txBody>
      </p:sp>
      <p:sp>
        <p:nvSpPr>
          <p:cNvPr id="6" name="Music"/>
          <p:cNvSpPr>
            <a:spLocks noChangeAspect="1" noEditPoints="1" noChangeArrowheads="1"/>
          </p:cNvSpPr>
          <p:nvPr/>
        </p:nvSpPr>
        <p:spPr bwMode="auto">
          <a:xfrm rot="20392419">
            <a:off x="3863014" y="291123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EA4CD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062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001056" cy="1143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 ЗА  ВНИМАНИЕ 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3643314"/>
            <a:ext cx="3267850" cy="2434869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usic"/>
          <p:cNvSpPr>
            <a:spLocks noChangeAspect="1" noEditPoints="1" noChangeArrowheads="1"/>
          </p:cNvSpPr>
          <p:nvPr/>
        </p:nvSpPr>
        <p:spPr bwMode="auto">
          <a:xfrm rot="341147">
            <a:off x="576865" y="1219816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7" name="Music"/>
          <p:cNvSpPr>
            <a:spLocks noChangeAspect="1" noEditPoints="1" noChangeArrowheads="1"/>
          </p:cNvSpPr>
          <p:nvPr/>
        </p:nvSpPr>
        <p:spPr bwMode="auto">
          <a:xfrm rot="20392419">
            <a:off x="2791443" y="362559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D927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" name="Music"/>
          <p:cNvSpPr>
            <a:spLocks noChangeAspect="1" noEditPoints="1" noChangeArrowheads="1"/>
          </p:cNvSpPr>
          <p:nvPr/>
        </p:nvSpPr>
        <p:spPr bwMode="auto">
          <a:xfrm rot="1252852">
            <a:off x="5508184" y="1650540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" name="Music"/>
          <p:cNvSpPr>
            <a:spLocks noChangeAspect="1" noEditPoints="1" noChangeArrowheads="1"/>
          </p:cNvSpPr>
          <p:nvPr/>
        </p:nvSpPr>
        <p:spPr bwMode="auto">
          <a:xfrm rot="1321887">
            <a:off x="939232" y="4153950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EA4CD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" name="Music"/>
          <p:cNvSpPr>
            <a:spLocks noChangeAspect="1" noEditPoints="1" noChangeArrowheads="1"/>
          </p:cNvSpPr>
          <p:nvPr/>
        </p:nvSpPr>
        <p:spPr bwMode="auto">
          <a:xfrm rot="1393596">
            <a:off x="7871765" y="799411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1" name="Music"/>
          <p:cNvSpPr>
            <a:spLocks noChangeAspect="1" noEditPoints="1" noChangeArrowheads="1"/>
          </p:cNvSpPr>
          <p:nvPr/>
        </p:nvSpPr>
        <p:spPr bwMode="auto">
          <a:xfrm rot="20392419">
            <a:off x="7292037" y="5648972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400800" cy="6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 </a:t>
            </a:r>
            <a:r>
              <a:rPr lang="ru-RU" sz="2400" b="1" dirty="0" smtClean="0"/>
              <a:t>нормативные  документы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428736"/>
            <a:ext cx="7560840" cy="4088496"/>
          </a:xfrm>
        </p:spPr>
        <p:txBody>
          <a:bodyPr anchor="ctr">
            <a:normAutofit fontScale="70000" lnSpcReduction="20000"/>
          </a:bodyPr>
          <a:lstStyle/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dirty="0" smtClean="0"/>
              <a:t>Закон об образовании ( проект)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dirty="0" smtClean="0"/>
              <a:t>Типовое положение ДОУ Приказ министерства образования РФ от 27.10.2011г № 2562</a:t>
            </a:r>
            <a:endParaRPr lang="en-US" dirty="0" smtClean="0"/>
          </a:p>
          <a:p>
            <a:pPr marL="342900" indent="-342900">
              <a:lnSpc>
                <a:spcPct val="120000"/>
              </a:lnSpc>
              <a:buFontTx/>
              <a:buChar char="-"/>
            </a:pPr>
            <a:r>
              <a:rPr lang="ru-RU" dirty="0" smtClean="0"/>
              <a:t>Приказ министерства образования РФ от 23.11 2009 № 655 </a:t>
            </a:r>
            <a:r>
              <a:rPr lang="en-US" dirty="0" smtClean="0"/>
              <a:t> </a:t>
            </a:r>
            <a:r>
              <a:rPr lang="ru-RU" dirty="0" smtClean="0"/>
              <a:t>об утверждении введения в деятельность Федеральных государственных требований к структуре основной образовательной  программы  дошкольного образования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dirty="0" smtClean="0"/>
              <a:t>Федеральные </a:t>
            </a:r>
            <a:r>
              <a:rPr lang="ru-RU" dirty="0"/>
              <a:t>государственные требования </a:t>
            </a:r>
            <a:r>
              <a:rPr lang="ru-RU" dirty="0" smtClean="0"/>
              <a:t>к условиям  реализации основной образовательной программы Приказ министерства образования РФ от 20.07.2011№ 2151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dirty="0" smtClean="0"/>
              <a:t>Письмо министерства образования и науки РФ от  21.11.2011 № 03-877  «перечень игрового оборудования  для учебно- методического обеспечения дошкольного  образовательного учреждения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dirty="0" smtClean="0"/>
              <a:t>Приказ Министерства образования и социального развития России от .08.2009 № 593 « Единый квалификационный справочник должностей руководителей, специалистов. Раздел «Квалификационные характеристики должностей работников образования»</a:t>
            </a:r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ru-RU" dirty="0" smtClean="0"/>
              <a:t>Основная общеобразовательная программа ДОУ</a:t>
            </a:r>
          </a:p>
          <a:p>
            <a:pPr indent="0">
              <a:buNone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4" name="Music"/>
          <p:cNvSpPr>
            <a:spLocks noChangeAspect="1" noEditPoints="1" noChangeArrowheads="1"/>
          </p:cNvSpPr>
          <p:nvPr/>
        </p:nvSpPr>
        <p:spPr bwMode="auto">
          <a:xfrm rot="351825">
            <a:off x="5527006" y="5312701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97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400800" cy="43204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/>
              <a:t>Центральные принципы </a:t>
            </a:r>
            <a:r>
              <a:rPr lang="ru-RU" sz="2000" dirty="0" smtClean="0"/>
              <a:t>ФГТ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836712"/>
            <a:ext cx="8064896" cy="475252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400" b="1" dirty="0" smtClean="0"/>
              <a:t>соответствовать </a:t>
            </a:r>
            <a:r>
              <a:rPr lang="ru-RU" sz="1400" b="1" dirty="0"/>
              <a:t>принципу развивающего образования</a:t>
            </a:r>
            <a:r>
              <a:rPr lang="ru-RU" sz="1400" dirty="0"/>
              <a:t>, целью которого является </a:t>
            </a:r>
            <a:r>
              <a:rPr lang="ru-RU" sz="1400" dirty="0" smtClean="0"/>
              <a:t>развитие  ребенка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сочетание </a:t>
            </a:r>
            <a:r>
              <a:rPr lang="ru-RU" sz="1400" b="1" dirty="0"/>
              <a:t>принципа научной обоснованности и практической применимости</a:t>
            </a:r>
            <a:r>
              <a:rPr lang="ru-RU" sz="1400" dirty="0"/>
              <a:t>, </a:t>
            </a:r>
            <a:r>
              <a:rPr lang="ru-RU" sz="1400" dirty="0" smtClean="0"/>
              <a:t>когда </a:t>
            </a:r>
            <a:r>
              <a:rPr lang="ru-RU" sz="1400" dirty="0"/>
              <a:t>содержание программы должно соответствовать основным положениям возрастной психологии и дошкольной педагогики, при этом возможность реализации в массовой практике дошкольного образования;</a:t>
            </a:r>
          </a:p>
          <a:p>
            <a:pPr>
              <a:buFontTx/>
              <a:buChar char="-"/>
            </a:pPr>
            <a:r>
              <a:rPr lang="ru-RU" sz="1400" b="1" dirty="0" smtClean="0"/>
              <a:t>соответствие </a:t>
            </a:r>
            <a:r>
              <a:rPr lang="ru-RU" sz="1400" b="1" dirty="0"/>
              <a:t>содержания программы критериям полноты, необходимости и </a:t>
            </a:r>
            <a:r>
              <a:rPr lang="ru-RU" sz="1400" b="1" dirty="0" smtClean="0"/>
              <a:t>достаточности </a:t>
            </a:r>
            <a:r>
              <a:rPr lang="ru-RU" sz="1400" dirty="0"/>
              <a:t>(позволять решать поставленные цели и задачи только на необходимом и достаточном материале, максимально приближаться к разумному «минимуму») ;</a:t>
            </a:r>
          </a:p>
          <a:p>
            <a:pPr>
              <a:buFontTx/>
              <a:buChar char="-"/>
            </a:pPr>
            <a:r>
              <a:rPr lang="ru-RU" sz="1400" b="1" dirty="0" smtClean="0"/>
              <a:t>обеспечение </a:t>
            </a:r>
            <a:r>
              <a:rPr lang="ru-RU" sz="1400" b="1" dirty="0"/>
              <a:t>единства воспитательных, развивающих и обучающих целей </a:t>
            </a:r>
            <a:r>
              <a:rPr lang="ru-RU" sz="1400" dirty="0"/>
              <a:t>и задач </a:t>
            </a:r>
            <a:r>
              <a:rPr lang="ru-RU" sz="1400" dirty="0" smtClean="0"/>
              <a:t>процесса </a:t>
            </a:r>
            <a:r>
              <a:rPr lang="ru-RU" sz="1400" dirty="0"/>
              <a:t>образования детей дошкольного возраста, в процессе реализации которых формируются такие знания, умения, навыки, которые имеют непосредственное отношение к развитию детей в данный возрастной период;</a:t>
            </a:r>
          </a:p>
          <a:p>
            <a:pPr>
              <a:buFontTx/>
              <a:buChar char="-"/>
            </a:pPr>
            <a:r>
              <a:rPr lang="ru-RU" sz="1400" b="1" dirty="0" smtClean="0"/>
              <a:t>принцип </a:t>
            </a:r>
            <a:r>
              <a:rPr lang="ru-RU" sz="1400" b="1" dirty="0"/>
              <a:t>интеграции образовательных областей </a:t>
            </a:r>
            <a:r>
              <a:rPr lang="ru-RU" sz="1400" dirty="0"/>
              <a:t>в соответствии с их спецификой </a:t>
            </a:r>
            <a:r>
              <a:rPr lang="ru-RU" sz="1400" dirty="0" smtClean="0"/>
              <a:t>и </a:t>
            </a:r>
            <a:r>
              <a:rPr lang="ru-RU" sz="1400" dirty="0"/>
              <a:t>возможностями, а также с возрастными возможностями и особенностями воспитанников;</a:t>
            </a:r>
          </a:p>
          <a:p>
            <a:pPr marL="45720" indent="0">
              <a:buNone/>
            </a:pPr>
            <a:r>
              <a:rPr lang="ru-RU" sz="1400" dirty="0">
                <a:solidFill>
                  <a:srgbClr val="FF0000"/>
                </a:solidFill>
              </a:rPr>
              <a:t>-</a:t>
            </a:r>
            <a:r>
              <a:rPr lang="ru-RU" sz="1400" dirty="0"/>
              <a:t> </a:t>
            </a:r>
            <a:r>
              <a:rPr lang="ru-RU" sz="1400" dirty="0" smtClean="0"/>
              <a:t> </a:t>
            </a:r>
            <a:r>
              <a:rPr lang="ru-RU" sz="1400" b="1" dirty="0" smtClean="0"/>
              <a:t>комплексно-тематический </a:t>
            </a:r>
            <a:r>
              <a:rPr lang="ru-RU" sz="1400" b="1" dirty="0"/>
              <a:t>принцип построения образовательного процесса;</a:t>
            </a:r>
          </a:p>
          <a:p>
            <a:pPr>
              <a:buFontTx/>
              <a:buChar char="-"/>
            </a:pPr>
            <a:r>
              <a:rPr lang="ru-RU" sz="1400" b="1" dirty="0" smtClean="0"/>
              <a:t>предусматривать </a:t>
            </a:r>
            <a:r>
              <a:rPr lang="ru-RU" sz="1400" b="1" dirty="0"/>
              <a:t>решение программных образовательных задач в совместной </a:t>
            </a:r>
            <a:r>
              <a:rPr lang="ru-RU" sz="1400" b="1" dirty="0" smtClean="0"/>
              <a:t>деятельности взрослого </a:t>
            </a:r>
            <a:r>
              <a:rPr lang="ru-RU" sz="1400" b="1" dirty="0"/>
              <a:t>и детей </a:t>
            </a:r>
            <a:r>
              <a:rPr lang="ru-RU" sz="1400" dirty="0"/>
              <a:t>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образования;</a:t>
            </a:r>
          </a:p>
          <a:p>
            <a:pPr>
              <a:buFontTx/>
              <a:buChar char="-"/>
            </a:pPr>
            <a:r>
              <a:rPr lang="ru-RU" sz="1400" b="1" dirty="0" smtClean="0"/>
              <a:t>построение </a:t>
            </a:r>
            <a:r>
              <a:rPr lang="ru-RU" sz="1400" b="1" dirty="0"/>
              <a:t>образовательного процесса на адекватных возрасту формах работы </a:t>
            </a:r>
            <a:r>
              <a:rPr lang="ru-RU" sz="1400" dirty="0"/>
              <a:t>с детьми</a:t>
            </a:r>
            <a:r>
              <a:rPr lang="ru-RU" sz="1400" dirty="0" smtClean="0"/>
              <a:t>. </a:t>
            </a:r>
            <a:r>
              <a:rPr lang="ru-RU" sz="1400" dirty="0"/>
              <a:t>Основной формой работы с детьми дошкольного возраста и ведущим видом деятельности для них является игра. </a:t>
            </a:r>
          </a:p>
          <a:p>
            <a:pPr indent="0">
              <a:buNone/>
            </a:pPr>
            <a:endParaRPr lang="ru-RU" sz="1400" dirty="0"/>
          </a:p>
        </p:txBody>
      </p:sp>
      <p:sp>
        <p:nvSpPr>
          <p:cNvPr id="5" name="Music"/>
          <p:cNvSpPr>
            <a:spLocks noChangeAspect="1" noEditPoints="1" noChangeArrowheads="1"/>
          </p:cNvSpPr>
          <p:nvPr/>
        </p:nvSpPr>
        <p:spPr bwMode="auto">
          <a:xfrm rot="20392419">
            <a:off x="76832" y="6006161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" name="Music"/>
          <p:cNvSpPr>
            <a:spLocks noChangeAspect="1" noEditPoints="1" noChangeArrowheads="1"/>
          </p:cNvSpPr>
          <p:nvPr/>
        </p:nvSpPr>
        <p:spPr bwMode="auto">
          <a:xfrm rot="735623">
            <a:off x="8195355" y="265745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378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Образовательная область «Музыка» </a:t>
            </a:r>
            <a:r>
              <a:rPr lang="ru-RU" sz="1800" dirty="0" smtClean="0">
                <a:effectLst/>
              </a:rPr>
              <a:t>позволяет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45365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ребёнку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осуществлять эмоционально-чувственное познание мира, реализовывать первые опыты взаимодействия с музыкой, обогащать индивидуальный культурный опыт, налаживать социальные контакты и коммуникации, практиковаться в способах самовыражения, первых опытах творчества;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взрослому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(педагогу и родителю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 эффективно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эмоционально-чувственную сферу ребёнка, приобщать его к культуре и музыкальному искусству, развивать детское творчество, насыщать среду пребывания ребёнка в ДОУ музыкой, используя её психофизиологические и социокультурные эффекты. 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разработке образовательной области «Музыка» авторы учитывали, что музыка для ребёнка дошкольного возраста является: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способом самовыражения;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способом познания и понимания окружающего мира;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универсальным способом жизнедеятельности. </a:t>
            </a:r>
          </a:p>
          <a:p>
            <a:pPr>
              <a:buFont typeface="Wingdings" pitchFamily="2" charset="2"/>
              <a:buChar char="§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3139">
            <a:off x="257795" y="382586"/>
            <a:ext cx="1392155" cy="1044116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F:\музыка ноты\38646840_32268138_1930 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429132"/>
            <a:ext cx="1262063" cy="1785938"/>
          </a:xfrm>
          <a:prstGeom prst="rect">
            <a:avLst/>
          </a:prstGeom>
          <a:noFill/>
        </p:spPr>
      </p:pic>
      <p:sp>
        <p:nvSpPr>
          <p:cNvPr id="6" name="Music"/>
          <p:cNvSpPr>
            <a:spLocks noChangeAspect="1" noEditPoints="1" noChangeArrowheads="1"/>
          </p:cNvSpPr>
          <p:nvPr/>
        </p:nvSpPr>
        <p:spPr bwMode="auto">
          <a:xfrm rot="921711">
            <a:off x="7863541" y="1648443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08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Основные задачи педагогической работы в образовательной области «Музыка</a:t>
            </a:r>
            <a:r>
              <a:rPr lang="ru-RU" sz="1800" dirty="0" smtClean="0">
                <a:effectLst/>
              </a:rPr>
              <a:t>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</a:t>
            </a:r>
            <a:r>
              <a:rPr lang="ru-RU" sz="1800" dirty="0">
                <a:effectLst/>
              </a:rPr>
              <a:t>ориентированы на создание условий </a:t>
            </a:r>
            <a:r>
              <a:rPr lang="ru-RU" sz="1800" dirty="0" smtClean="0">
                <a:effectLst/>
              </a:rPr>
              <a:t>для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636912"/>
            <a:ext cx="7056784" cy="18722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развития разнообразных качеств </a:t>
            </a:r>
            <a:r>
              <a:rPr lang="ru-RU" dirty="0" smtClean="0"/>
              <a:t>и способностей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ребёнка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освоения им </a:t>
            </a:r>
            <a:r>
              <a:rPr lang="ru-RU" dirty="0" smtClean="0"/>
              <a:t>музыкально-художественной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деятельности.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4641">
            <a:off x="5671487" y="4894628"/>
            <a:ext cx="2619375" cy="1533525"/>
          </a:xfrm>
          <a:prstGeom prst="rect">
            <a:avLst/>
          </a:prstGeom>
          <a:noFill/>
          <a:ln>
            <a:solidFill>
              <a:srgbClr val="00B0F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usic"/>
          <p:cNvSpPr>
            <a:spLocks noChangeAspect="1" noEditPoints="1" noChangeArrowheads="1"/>
          </p:cNvSpPr>
          <p:nvPr/>
        </p:nvSpPr>
        <p:spPr bwMode="auto">
          <a:xfrm rot="20392419">
            <a:off x="719742" y="5148905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7762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Интеграция образовательных областей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908720"/>
            <a:ext cx="7848872" cy="5616624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как </a:t>
            </a:r>
            <a:r>
              <a:rPr lang="ru-RU" sz="2900" dirty="0"/>
              <a:t>их содержательная часть, разновидность наглядного метода (музыкальные </a:t>
            </a:r>
            <a:r>
              <a:rPr lang="en-US" sz="2900" dirty="0" smtClean="0"/>
              <a:t>  </a:t>
            </a:r>
            <a:r>
              <a:rPr lang="ru-RU" sz="2900" dirty="0" smtClean="0"/>
              <a:t>произведения</a:t>
            </a:r>
            <a:r>
              <a:rPr lang="ru-RU" sz="2900" dirty="0"/>
              <a:t>, связанные с решением задач в той или иной области, например песня «Настоящий друг, муз. Б. Савельева, сл. М. </a:t>
            </a:r>
            <a:r>
              <a:rPr lang="ru-RU" sz="2900" dirty="0" err="1"/>
              <a:t>Пляцковского</a:t>
            </a:r>
            <a:r>
              <a:rPr lang="ru-RU" sz="2900" dirty="0"/>
              <a:t>, в разделе «Социализация») ;</a:t>
            </a:r>
          </a:p>
          <a:p>
            <a:r>
              <a:rPr lang="ru-RU" sz="2900" dirty="0" smtClean="0"/>
              <a:t>как </a:t>
            </a:r>
            <a:r>
              <a:rPr lang="ru-RU" sz="2900" dirty="0"/>
              <a:t>средство оптимизации образовательного процесса (например, усиление песней эмоциональности восприятия литературного образа Золушки) ;</a:t>
            </a:r>
          </a:p>
          <a:p>
            <a:r>
              <a:rPr lang="ru-RU" sz="2900" dirty="0" smtClean="0"/>
              <a:t>как </a:t>
            </a:r>
            <a:r>
              <a:rPr lang="ru-RU" sz="2900" dirty="0"/>
              <a:t>средство обогащения образовательного процесса (например, физкультура под музыку, рисование под музыку) ;</a:t>
            </a:r>
          </a:p>
          <a:p>
            <a:r>
              <a:rPr lang="ru-RU" sz="2900" dirty="0" smtClean="0"/>
              <a:t>-как </a:t>
            </a:r>
            <a:r>
              <a:rPr lang="ru-RU" sz="2900" dirty="0"/>
              <a:t>средство организации образовательного процесса. В этом плане возможности интеграции других образовательных областей с образовательной областью «Музыка» несомненны. </a:t>
            </a:r>
          </a:p>
          <a:p>
            <a:pPr marL="45720" indent="0">
              <a:buNone/>
            </a:pPr>
            <a:r>
              <a:rPr lang="ru-RU" sz="2900" i="1" dirty="0" smtClean="0"/>
              <a:t>    Например</a:t>
            </a:r>
            <a:r>
              <a:rPr lang="ru-RU" sz="2900" i="1" dirty="0"/>
              <a:t>: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Физическая культура» - «Музыка». Развитие физических качеств, для музыкально-ритмической деятельности. 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Безопасность» - «Музыка». Развитие умений безопасного пользования техническими средствами, носителями музыки. 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Социализация» - «Музыка». Понимание эмоций и чувств для полноценного восприятия музыки. 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Коммуникация» - «Музыка». Возможность общения по поводу прослушанной музыки, в процессе распределения ролей в музыкальных играх и обсуждения особенностей выразительного исполнения песен и танцев. 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Познание» - «Музыка». Освоение музыкально-сенсорных </a:t>
            </a:r>
            <a:r>
              <a:rPr lang="ru-RU" sz="2900" dirty="0" err="1"/>
              <a:t>предэталонов</a:t>
            </a:r>
            <a:r>
              <a:rPr lang="ru-RU" sz="2900" dirty="0"/>
              <a:t> звука, обогащение элементарных музыковедческих представлений. 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Чтение художественной литературы» - «Музыка». Использование литературных произведений как иллюстраций к музыкальным образам. </a:t>
            </a:r>
          </a:p>
          <a:p>
            <a:r>
              <a:rPr lang="ru-RU" sz="2900" dirty="0" smtClean="0"/>
              <a:t>«</a:t>
            </a:r>
            <a:r>
              <a:rPr lang="ru-RU" sz="2900" dirty="0"/>
              <a:t>Художественное творчество» - «Музыка». Использование умений, характерных для художественного творчества, с целью наглядного выражения результатов восприятия музыки. </a:t>
            </a:r>
          </a:p>
        </p:txBody>
      </p:sp>
      <p:sp>
        <p:nvSpPr>
          <p:cNvPr id="5" name="Music"/>
          <p:cNvSpPr>
            <a:spLocks noChangeAspect="1" noEditPoints="1" noChangeArrowheads="1"/>
          </p:cNvSpPr>
          <p:nvPr/>
        </p:nvSpPr>
        <p:spPr bwMode="auto">
          <a:xfrm rot="20392419">
            <a:off x="719741" y="219684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604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Интегративные личностные качества ребенка: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280920" cy="5328592"/>
          </a:xfrm>
        </p:spPr>
        <p:txBody>
          <a:bodyPr>
            <a:normAutofit fontScale="85000" lnSpcReduction="20000"/>
          </a:bodyPr>
          <a:lstStyle/>
          <a:p>
            <a:r>
              <a:rPr lang="ru-RU" sz="2100" dirty="0"/>
              <a:t>"физически развитый, овладевший основными </a:t>
            </a:r>
            <a:r>
              <a:rPr lang="ru-RU" sz="2100" dirty="0" smtClean="0"/>
              <a:t>культурно-</a:t>
            </a:r>
          </a:p>
          <a:p>
            <a:pPr marL="45720" indent="0">
              <a:buNone/>
            </a:pPr>
            <a:r>
              <a:rPr lang="ru-RU" sz="2100" dirty="0"/>
              <a:t> </a:t>
            </a:r>
            <a:r>
              <a:rPr lang="ru-RU" sz="2100" dirty="0" smtClean="0"/>
              <a:t>   гигиеническими </a:t>
            </a:r>
            <a:r>
              <a:rPr lang="ru-RU" sz="2100" dirty="0"/>
              <a:t>навыками";</a:t>
            </a:r>
          </a:p>
          <a:p>
            <a:r>
              <a:rPr lang="ru-RU" sz="2100" dirty="0"/>
              <a:t>"любознательный, активный";</a:t>
            </a:r>
          </a:p>
          <a:p>
            <a:r>
              <a:rPr lang="ru-RU" sz="2100" dirty="0"/>
              <a:t>"эмоционально отзывчивый";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dirty="0"/>
              <a:t>"овладевший средствами общения и способами взаимодействия </a:t>
            </a:r>
            <a:endParaRPr lang="ru-RU" sz="2100" dirty="0" smtClean="0"/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 </a:t>
            </a:r>
            <a:r>
              <a:rPr lang="ru-RU" sz="2100" dirty="0" smtClean="0"/>
              <a:t>  со </a:t>
            </a:r>
            <a:r>
              <a:rPr lang="ru-RU" sz="2100" dirty="0"/>
              <a:t>взрослыми и сверстниками (вербальными и </a:t>
            </a:r>
            <a:r>
              <a:rPr lang="ru-RU" sz="2100" dirty="0" smtClean="0"/>
              <a:t>невербальными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 </a:t>
            </a:r>
            <a:r>
              <a:rPr lang="ru-RU" sz="2100" dirty="0" smtClean="0"/>
              <a:t>  </a:t>
            </a:r>
            <a:r>
              <a:rPr lang="ru-RU" sz="2100" dirty="0"/>
              <a:t>средствами общения)";</a:t>
            </a:r>
          </a:p>
          <a:p>
            <a:r>
              <a:rPr lang="ru-RU" sz="2100" dirty="0"/>
              <a:t>"способен управлять своим поведением и планировать свои действия </a:t>
            </a:r>
            <a:r>
              <a:rPr lang="ru-RU" sz="2100" dirty="0" smtClean="0"/>
              <a:t>на</a:t>
            </a:r>
          </a:p>
          <a:p>
            <a:pPr marL="45720" indent="0">
              <a:buNone/>
            </a:pPr>
            <a:r>
              <a:rPr lang="ru-RU" sz="2100" dirty="0"/>
              <a:t> </a:t>
            </a:r>
            <a:r>
              <a:rPr lang="ru-RU" sz="2100" dirty="0" smtClean="0"/>
              <a:t>  </a:t>
            </a:r>
            <a:r>
              <a:rPr lang="ru-RU" sz="2100" dirty="0"/>
              <a:t>основе первичных ценностных представлений";</a:t>
            </a:r>
          </a:p>
          <a:p>
            <a:r>
              <a:rPr lang="ru-RU" sz="2100" dirty="0"/>
              <a:t>"способен решать интеллектуальные и личностные задачи (проблемы</a:t>
            </a:r>
            <a:r>
              <a:rPr lang="ru-RU" sz="2100" dirty="0" smtClean="0"/>
              <a:t>),</a:t>
            </a:r>
          </a:p>
          <a:p>
            <a:pPr marL="45720" indent="0">
              <a:buNone/>
            </a:pPr>
            <a:r>
              <a:rPr lang="ru-RU" sz="2100" dirty="0"/>
              <a:t> </a:t>
            </a:r>
            <a:r>
              <a:rPr lang="ru-RU" sz="2100" dirty="0" smtClean="0"/>
              <a:t>  </a:t>
            </a:r>
            <a:r>
              <a:rPr lang="ru-RU" sz="2100" dirty="0"/>
              <a:t>адекватные возрасту";</a:t>
            </a:r>
          </a:p>
          <a:p>
            <a:r>
              <a:rPr lang="ru-RU" sz="2100" dirty="0"/>
              <a:t>"имеющий первичные представления о себе, семье, обществе (ближайшем социуме), о его культурных ценностях и своем месте в нем, </a:t>
            </a:r>
            <a:r>
              <a:rPr lang="ru-RU" sz="2100" dirty="0" smtClean="0"/>
              <a:t>  о </a:t>
            </a:r>
            <a:r>
              <a:rPr lang="ru-RU" sz="2100" dirty="0"/>
              <a:t>государстве, о мире и природе";</a:t>
            </a:r>
          </a:p>
          <a:p>
            <a:r>
              <a:rPr lang="ru-RU" sz="2100" dirty="0"/>
              <a:t>"овладевший универсальными предпосылками учебной деятельности";</a:t>
            </a:r>
          </a:p>
          <a:p>
            <a:r>
              <a:rPr lang="ru-RU" sz="2100" dirty="0"/>
              <a:t>"овладевший необходимыми умениями, навыками" (для </a:t>
            </a:r>
            <a:r>
              <a:rPr lang="ru-RU" sz="2100" dirty="0" smtClean="0"/>
              <a:t>осуществления</a:t>
            </a:r>
          </a:p>
          <a:p>
            <a:pPr marL="45720" indent="0">
              <a:buNone/>
            </a:pPr>
            <a:r>
              <a:rPr lang="ru-RU" sz="2100" dirty="0"/>
              <a:t> </a:t>
            </a:r>
            <a:r>
              <a:rPr lang="ru-RU" sz="2100" dirty="0" smtClean="0"/>
              <a:t>  </a:t>
            </a:r>
            <a:r>
              <a:rPr lang="ru-RU" sz="2100" dirty="0"/>
              <a:t>музыкальной деятельности).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2" descr="F:\музыка ноты\813ca3897318d7368f4d0f8b7eb52f40_1185379083_notka.jpg"/>
          <p:cNvPicPr>
            <a:picLocks noChangeAspect="1" noChangeArrowheads="1"/>
          </p:cNvPicPr>
          <p:nvPr/>
        </p:nvPicPr>
        <p:blipFill>
          <a:blip r:embed="rId2"/>
          <a:srcRect l="5039" t="5669" r="5039" b="15874"/>
          <a:stretch>
            <a:fillRect/>
          </a:stretch>
        </p:blipFill>
        <p:spPr bwMode="auto">
          <a:xfrm rot="735736">
            <a:off x="7528028" y="500042"/>
            <a:ext cx="1179073" cy="1143008"/>
          </a:xfrm>
          <a:prstGeom prst="rect">
            <a:avLst/>
          </a:prstGeom>
          <a:noFill/>
        </p:spPr>
      </p:pic>
      <p:sp>
        <p:nvSpPr>
          <p:cNvPr id="5" name="Music"/>
          <p:cNvSpPr>
            <a:spLocks noChangeAspect="1" noEditPoints="1" noChangeArrowheads="1"/>
          </p:cNvSpPr>
          <p:nvPr/>
        </p:nvSpPr>
        <p:spPr bwMode="auto">
          <a:xfrm rot="1401535">
            <a:off x="4228756" y="5943274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04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effectLst/>
              </a:rPr>
              <a:t>Специфика реализации </a:t>
            </a:r>
            <a:r>
              <a:rPr lang="ru-RU" sz="1800" dirty="0" smtClean="0">
                <a:effectLst/>
              </a:rPr>
              <a:t>образовательной </a:t>
            </a:r>
            <a:r>
              <a:rPr lang="ru-RU" sz="1800" dirty="0">
                <a:effectLst/>
              </a:rPr>
              <a:t>области «</a:t>
            </a:r>
            <a:r>
              <a:rPr lang="ru-RU" sz="1800" dirty="0" smtClean="0">
                <a:effectLst/>
              </a:rPr>
              <a:t>Музыка» 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84784"/>
            <a:ext cx="2592288" cy="3600400"/>
          </a:xfrm>
          <a:prstGeom prst="rect">
            <a:avLst/>
          </a:prstGeom>
          <a:solidFill>
            <a:srgbClr val="C9E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Музыкальный </a:t>
            </a:r>
            <a:r>
              <a:rPr lang="ru-RU" dirty="0" smtClean="0">
                <a:solidFill>
                  <a:srgbClr val="002060"/>
                </a:solidFill>
              </a:rPr>
              <a:t>руководитель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r>
              <a:rPr lang="ru-RU" sz="1400" dirty="0" smtClean="0">
                <a:solidFill>
                  <a:srgbClr val="002060"/>
                </a:solidFill>
              </a:rPr>
              <a:t>  -музыкальное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  воспитание детей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  непосредственно во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время </a:t>
            </a:r>
            <a:r>
              <a:rPr lang="ru-RU" sz="1400" dirty="0" smtClean="0">
                <a:solidFill>
                  <a:srgbClr val="002060"/>
                </a:solidFill>
              </a:rPr>
              <a:t>образовательной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деятельности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- занимается музыкально-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педагогическим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просвещением коллег</a:t>
            </a:r>
            <a:r>
              <a:rPr lang="ru-RU" sz="14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оказывает </a:t>
            </a:r>
            <a:r>
              <a:rPr lang="ru-RU" sz="1400" dirty="0" smtClean="0">
                <a:solidFill>
                  <a:srgbClr val="002060"/>
                </a:solidFill>
              </a:rPr>
              <a:t>им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соответствующую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поддержку в </a:t>
            </a:r>
            <a:r>
              <a:rPr lang="ru-RU" sz="1400" dirty="0" smtClean="0">
                <a:solidFill>
                  <a:srgbClr val="002060"/>
                </a:solidFill>
              </a:rPr>
              <a:t>развитии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музыкальной культуры. 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488808"/>
            <a:ext cx="2808312" cy="2948304"/>
          </a:xfrm>
          <a:prstGeom prst="rect">
            <a:avLst/>
          </a:prstGeom>
          <a:solidFill>
            <a:srgbClr val="C9E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Воспитатель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sz="1400" dirty="0" smtClean="0">
                <a:solidFill>
                  <a:srgbClr val="002060"/>
                </a:solidFill>
              </a:rPr>
              <a:t>при </a:t>
            </a:r>
            <a:r>
              <a:rPr lang="ru-RU" sz="1400" dirty="0">
                <a:solidFill>
                  <a:srgbClr val="002060"/>
                </a:solidFill>
              </a:rPr>
              <a:t>проведении </a:t>
            </a:r>
            <a:r>
              <a:rPr lang="ru-RU" sz="1400" dirty="0" smtClean="0">
                <a:solidFill>
                  <a:srgbClr val="002060"/>
                </a:solidFill>
              </a:rPr>
              <a:t>режимных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моментов.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-  владеет индивидуально-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дифференцированным</a:t>
            </a:r>
          </a:p>
          <a:p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</a:t>
            </a:r>
            <a:r>
              <a:rPr lang="ru-RU" sz="1400" dirty="0">
                <a:solidFill>
                  <a:srgbClr val="002060"/>
                </a:solidFill>
              </a:rPr>
              <a:t>подходом. 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2439">
            <a:off x="5720765" y="4723833"/>
            <a:ext cx="1709627" cy="169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usic"/>
          <p:cNvSpPr>
            <a:spLocks noChangeAspect="1" noEditPoints="1" noChangeArrowheads="1"/>
          </p:cNvSpPr>
          <p:nvPr/>
        </p:nvSpPr>
        <p:spPr bwMode="auto">
          <a:xfrm rot="20392419">
            <a:off x="505427" y="576874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480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571480"/>
            <a:ext cx="6400800" cy="469776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/>
              <a:t>Основные формы внедрения ИКТ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7488832" cy="3960440"/>
          </a:xfrm>
        </p:spPr>
        <p:txBody>
          <a:bodyPr anchor="ctr">
            <a:noAutofit/>
          </a:bodyPr>
          <a:lstStyle/>
          <a:p>
            <a:pPr indent="0">
              <a:buNone/>
            </a:pPr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C00000"/>
                </a:solidFill>
              </a:rPr>
              <a:t>Восприятие музыки</a:t>
            </a:r>
            <a:r>
              <a:rPr lang="ru-RU" sz="1600" dirty="0" smtClean="0"/>
              <a:t>:  Во время знакомства с творчеством того или иного композитора использование портретов, видеоряд иллюстраций к музыкальным произведениям, знакомство с жанрами музыки и т.п.</a:t>
            </a:r>
          </a:p>
          <a:p>
            <a:pPr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-Музыкально-ритмические движения и танцы</a:t>
            </a:r>
            <a:r>
              <a:rPr lang="ru-RU" sz="1600" dirty="0" smtClean="0"/>
              <a:t>: </a:t>
            </a:r>
            <a:r>
              <a:rPr lang="ru-RU" sz="1600" dirty="0"/>
              <a:t>И</a:t>
            </a:r>
            <a:r>
              <a:rPr lang="ru-RU" sz="1600" dirty="0" smtClean="0"/>
              <a:t>спользование мнемотаблиц с помощью которых дети смогут выполнять различные перестроения или разучивать элементы танцев.</a:t>
            </a:r>
          </a:p>
          <a:p>
            <a:pPr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-Пение</a:t>
            </a:r>
            <a:r>
              <a:rPr lang="ru-RU" sz="1600" dirty="0" smtClean="0"/>
              <a:t>: по графическому изображению разучивать различные попевки, упражнения для развития голосового аппарата, по  картинкам- подсказкам  узнавать  и учить песни.</a:t>
            </a:r>
          </a:p>
          <a:p>
            <a:pPr indent="0">
              <a:buNone/>
            </a:pPr>
            <a:r>
              <a:rPr lang="ru-RU" sz="1600" dirty="0" smtClean="0"/>
              <a:t>-</a:t>
            </a:r>
            <a:r>
              <a:rPr lang="ru-RU" sz="1600" dirty="0" smtClean="0">
                <a:solidFill>
                  <a:srgbClr val="C00000"/>
                </a:solidFill>
              </a:rPr>
              <a:t>Музыкально-дидактические игры</a:t>
            </a:r>
            <a:r>
              <a:rPr lang="ru-RU" sz="1600" dirty="0" smtClean="0"/>
              <a:t> – развивать музыкально-слуховые представления , ладовое чувство и чувство ритма, используя презентации «Весело-грустно», «Определи ритм»  и т.п.</a:t>
            </a:r>
          </a:p>
          <a:p>
            <a:pPr indent="0">
              <a:buNone/>
            </a:pPr>
            <a:r>
              <a:rPr lang="ru-RU" sz="1600" dirty="0" smtClean="0">
                <a:solidFill>
                  <a:srgbClr val="C00000"/>
                </a:solidFill>
              </a:rPr>
              <a:t>- Игра на детских музыкальных инструментах</a:t>
            </a:r>
            <a:r>
              <a:rPr lang="ru-RU" sz="1600" dirty="0" smtClean="0"/>
              <a:t>.: Знакомство с музыкальными  инструментами, их звукомзвлечением по схемам разучивание партии инструментов в оркестре.</a:t>
            </a:r>
          </a:p>
          <a:p>
            <a:pPr indent="0">
              <a:buNone/>
            </a:pPr>
            <a:endParaRPr lang="ru-RU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433" y="5517232"/>
            <a:ext cx="1728190" cy="108011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F:\музыка ноты\83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37923">
            <a:off x="292420" y="201353"/>
            <a:ext cx="1643074" cy="13144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Music"/>
          <p:cNvSpPr>
            <a:spLocks noChangeAspect="1" noEditPoints="1" noChangeArrowheads="1"/>
          </p:cNvSpPr>
          <p:nvPr/>
        </p:nvSpPr>
        <p:spPr bwMode="auto">
          <a:xfrm rot="20392419">
            <a:off x="648303" y="5791847"/>
            <a:ext cx="542925" cy="5429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145976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337</TotalTime>
  <Words>1238</Words>
  <Application>Microsoft Office PowerPoint</Application>
  <PresentationFormat>Экран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Центр повышения квалификации специалистов.  Информационно- методический центр Колпинского района Санкт- Петербурга</vt:lpstr>
      <vt:lpstr> нормативные  документы</vt:lpstr>
      <vt:lpstr>Центральные принципы ФГТ </vt:lpstr>
      <vt:lpstr>Образовательная область «Музыка» позволяет</vt:lpstr>
      <vt:lpstr>Основные задачи педагогической работы в образовательной области «Музыка»  ориентированы на создание условий для </vt:lpstr>
      <vt:lpstr>Интеграция образовательных областей</vt:lpstr>
      <vt:lpstr>Интегративные личностные качества ребенка: </vt:lpstr>
      <vt:lpstr>Специфика реализации образовательной области «Музыка» </vt:lpstr>
      <vt:lpstr>Основные формы внедрения ИКТ</vt:lpstr>
      <vt:lpstr>Планирование музыкального руководителя</vt:lpstr>
      <vt:lpstr>ЦЕЛЬ: Разработка Комплексно-тематического  планирования и             инструментария для  проведения мониторинга на основе            наблюдений и игры</vt:lpstr>
      <vt:lpstr>СПАСИБО  ЗА 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c3_p_o</dc:creator>
  <cp:lastModifiedBy>ДОУ49</cp:lastModifiedBy>
  <cp:revision>35</cp:revision>
  <dcterms:created xsi:type="dcterms:W3CDTF">2012-10-18T09:51:48Z</dcterms:created>
  <dcterms:modified xsi:type="dcterms:W3CDTF">2013-02-04T05:58:45Z</dcterms:modified>
</cp:coreProperties>
</file>