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22"/>
  </p:notesMasterIdLst>
  <p:sldIdLst>
    <p:sldId id="305" r:id="rId2"/>
    <p:sldId id="257" r:id="rId3"/>
    <p:sldId id="260" r:id="rId4"/>
    <p:sldId id="264" r:id="rId5"/>
    <p:sldId id="302" r:id="rId6"/>
    <p:sldId id="268" r:id="rId7"/>
    <p:sldId id="301" r:id="rId8"/>
    <p:sldId id="276" r:id="rId9"/>
    <p:sldId id="277" r:id="rId10"/>
    <p:sldId id="278" r:id="rId11"/>
    <p:sldId id="279" r:id="rId12"/>
    <p:sldId id="281" r:id="rId13"/>
    <p:sldId id="282" r:id="rId14"/>
    <p:sldId id="303" r:id="rId15"/>
    <p:sldId id="283" r:id="rId16"/>
    <p:sldId id="289" r:id="rId17"/>
    <p:sldId id="291" r:id="rId18"/>
    <p:sldId id="292" r:id="rId19"/>
    <p:sldId id="293" r:id="rId20"/>
    <p:sldId id="29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7" autoAdjust="0"/>
    <p:restoredTop sz="86447" autoAdjust="0"/>
  </p:normalViewPr>
  <p:slideViewPr>
    <p:cSldViewPr>
      <p:cViewPr varScale="1">
        <p:scale>
          <a:sx n="61" d="100"/>
          <a:sy n="61" d="100"/>
        </p:scale>
        <p:origin x="-1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8BAB5-D11E-45BC-8491-459698E8814C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C236B-6016-4EE5-A864-638824F63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C236B-6016-4EE5-A864-638824F6390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17FD-0B31-480A-873F-A48706EEC1FA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96C-F7F5-439F-B5ED-62A77CA902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17FD-0B31-480A-873F-A48706EEC1FA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96C-F7F5-439F-B5ED-62A77CA90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17FD-0B31-480A-873F-A48706EEC1FA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96C-F7F5-439F-B5ED-62A77CA90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17FD-0B31-480A-873F-A48706EEC1FA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96C-F7F5-439F-B5ED-62A77CA90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17FD-0B31-480A-873F-A48706EEC1FA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96C-F7F5-439F-B5ED-62A77CA90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17FD-0B31-480A-873F-A48706EEC1FA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56F596C-F7F5-439F-B5ED-62A77CA90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17FD-0B31-480A-873F-A48706EEC1FA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96C-F7F5-439F-B5ED-62A77CA90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17FD-0B31-480A-873F-A48706EEC1FA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96C-F7F5-439F-B5ED-62A77CA90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17FD-0B31-480A-873F-A48706EEC1FA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96C-F7F5-439F-B5ED-62A77CA90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17FD-0B31-480A-873F-A48706EEC1FA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96C-F7F5-439F-B5ED-62A77CA90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17FD-0B31-480A-873F-A48706EEC1FA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96C-F7F5-439F-B5ED-62A77CA90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17FD-0B31-480A-873F-A48706EEC1FA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96C-F7F5-439F-B5ED-62A77CA90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6C17FD-0B31-480A-873F-A48706EEC1FA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6F596C-F7F5-439F-B5ED-62A77CA90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"/>
            <a:ext cx="7529538" cy="2357429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МАДОУ детский сад компенсирующего вида  №16 «Елочка»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786190"/>
            <a:ext cx="5643602" cy="2428892"/>
          </a:xfrm>
        </p:spPr>
        <p:txBody>
          <a:bodyPr>
            <a:noAutofit/>
          </a:bodyPr>
          <a:lstStyle/>
          <a:p>
            <a:r>
              <a:rPr lang="ru-RU" sz="4000" b="1" i="1" dirty="0" smtClean="0"/>
              <a:t>воспитатель </a:t>
            </a:r>
          </a:p>
          <a:p>
            <a:r>
              <a:rPr lang="ru-RU" sz="5400" b="1" i="1" dirty="0" smtClean="0"/>
              <a:t>Орлова  Наталья Николаевна</a:t>
            </a:r>
            <a:endParaRPr lang="ru-RU" sz="5400" b="1" i="1" dirty="0"/>
          </a:p>
        </p:txBody>
      </p:sp>
      <p:pic>
        <p:nvPicPr>
          <p:cNvPr id="4" name="Рисунок 3" descr="IMG_21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2399470"/>
            <a:ext cx="2502459" cy="445853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71486"/>
            <a:ext cx="8043922" cy="6929486"/>
          </a:xfrm>
        </p:spPr>
        <p:txBody>
          <a:bodyPr>
            <a:normAutofit/>
          </a:bodyPr>
          <a:lstStyle/>
          <a:p>
            <a:r>
              <a:rPr lang="ru-RU" kern="1400" baseline="0" dirty="0" smtClean="0">
                <a:latin typeface="Calibri"/>
              </a:rPr>
              <a:t>- Подготовила материал на тему: «Все дело в …крышке»  для районного методического объединения «Развитие мелкой моторики – неотъемлемая часть развития речи детей».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5654692"/>
          </a:xfrm>
        </p:spPr>
        <p:txBody>
          <a:bodyPr>
            <a:normAutofit fontScale="90000"/>
          </a:bodyPr>
          <a:lstStyle/>
          <a:p>
            <a:r>
              <a:rPr lang="ru-RU" kern="1400" baseline="0" dirty="0" smtClean="0">
                <a:latin typeface="Calibri"/>
              </a:rPr>
              <a:t>- Подготовила материал на тему: «Развитие экологической воспитанности дошкольников».</a:t>
            </a:r>
            <a:br>
              <a:rPr lang="ru-RU" kern="1400" baseline="0" dirty="0" smtClean="0">
                <a:latin typeface="Calibri"/>
              </a:rPr>
            </a:br>
            <a:r>
              <a:rPr lang="ru-RU" kern="1400" dirty="0" smtClean="0">
                <a:latin typeface="Calibri"/>
              </a:rPr>
              <a:t/>
            </a:r>
            <a:br>
              <a:rPr lang="ru-RU" kern="1400" dirty="0" smtClean="0">
                <a:latin typeface="Calibri"/>
              </a:rPr>
            </a:br>
            <a:r>
              <a:rPr lang="ru-RU" kern="1400" baseline="0" dirty="0" smtClean="0">
                <a:latin typeface="Calibri"/>
              </a:rPr>
              <a:t/>
            </a:r>
            <a:br>
              <a:rPr lang="ru-RU" kern="1400" baseline="0" dirty="0" smtClean="0">
                <a:latin typeface="Calibri"/>
              </a:rPr>
            </a:br>
            <a:r>
              <a:rPr lang="ru-RU" kern="1400" baseline="0" dirty="0" smtClean="0">
                <a:latin typeface="Calibri"/>
              </a:rPr>
              <a:t/>
            </a:r>
            <a:br>
              <a:rPr lang="ru-RU" kern="1400" baseline="0" dirty="0" smtClean="0">
                <a:latin typeface="Calibri"/>
              </a:rPr>
            </a:br>
            <a:r>
              <a:rPr lang="ru-RU" kern="1400" baseline="0" dirty="0" smtClean="0">
                <a:latin typeface="Calibri"/>
              </a:rPr>
              <a:t>  - </a:t>
            </a:r>
            <a:r>
              <a:rPr lang="ru-RU" kern="1400" dirty="0" smtClean="0">
                <a:latin typeface="Calibri"/>
              </a:rPr>
              <a:t>Подготовила        экологический  </a:t>
            </a:r>
            <a:br>
              <a:rPr lang="ru-RU" kern="1400" dirty="0" smtClean="0">
                <a:latin typeface="Calibri"/>
              </a:rPr>
            </a:br>
            <a:r>
              <a:rPr lang="ru-RU" kern="1400" dirty="0" smtClean="0">
                <a:latin typeface="Calibri"/>
              </a:rPr>
              <a:t>    паспорт   участка группы.           </a:t>
            </a:r>
            <a:br>
              <a:rPr lang="ru-RU" kern="1400" dirty="0" smtClean="0">
                <a:latin typeface="Calibri"/>
              </a:rPr>
            </a:br>
            <a:endParaRPr lang="ru-RU" kern="1400" baseline="0" dirty="0" smtClean="0">
              <a:latin typeface="Calibri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5072098"/>
          </a:xfrm>
        </p:spPr>
        <p:txBody>
          <a:bodyPr>
            <a:normAutofit/>
          </a:bodyPr>
          <a:lstStyle/>
          <a:p>
            <a:pPr algn="l"/>
            <a:r>
              <a:rPr lang="ru-RU" kern="1400" baseline="0" dirty="0" smtClean="0">
                <a:latin typeface="Calibri"/>
              </a:rPr>
              <a:t>  -  Подготовила  картотеку </a:t>
            </a:r>
            <a:br>
              <a:rPr lang="ru-RU" kern="1400" baseline="0" dirty="0" smtClean="0">
                <a:latin typeface="Calibri"/>
              </a:rPr>
            </a:br>
            <a:r>
              <a:rPr lang="ru-RU" kern="1400" baseline="0" dirty="0" smtClean="0">
                <a:latin typeface="Calibri"/>
              </a:rPr>
              <a:t>  «Прогулки в соответствии с </a:t>
            </a:r>
            <a:br>
              <a:rPr lang="ru-RU" kern="1400" baseline="0" dirty="0" smtClean="0">
                <a:latin typeface="Calibri"/>
              </a:rPr>
            </a:br>
            <a:r>
              <a:rPr lang="ru-RU" kern="1400" baseline="0" dirty="0" smtClean="0">
                <a:latin typeface="Calibri"/>
              </a:rPr>
              <a:t>               лексическими темами»</a:t>
            </a:r>
            <a:br>
              <a:rPr lang="ru-RU" kern="1400" baseline="0" dirty="0" smtClean="0">
                <a:latin typeface="Calibri"/>
              </a:rPr>
            </a:br>
            <a:r>
              <a:rPr lang="ru-RU" kern="1400" dirty="0" smtClean="0">
                <a:latin typeface="Calibri"/>
              </a:rPr>
              <a:t> </a:t>
            </a:r>
            <a:r>
              <a:rPr lang="ru-RU" kern="1400" baseline="0" dirty="0" smtClean="0">
                <a:latin typeface="Calibri"/>
              </a:rPr>
              <a:t>   по средней, старшей,  </a:t>
            </a:r>
            <a:br>
              <a:rPr lang="ru-RU" kern="1400" baseline="0" dirty="0" smtClean="0">
                <a:latin typeface="Calibri"/>
              </a:rPr>
            </a:br>
            <a:r>
              <a:rPr lang="ru-RU" kern="1400" baseline="0" dirty="0" smtClean="0">
                <a:latin typeface="Calibri"/>
              </a:rPr>
              <a:t>    подготовительной к школе </a:t>
            </a:r>
            <a:br>
              <a:rPr lang="ru-RU" kern="1400" baseline="0" dirty="0" smtClean="0">
                <a:latin typeface="Calibri"/>
              </a:rPr>
            </a:br>
            <a:r>
              <a:rPr lang="ru-RU" kern="1400" dirty="0" smtClean="0">
                <a:latin typeface="Calibri"/>
              </a:rPr>
              <a:t>                                                </a:t>
            </a:r>
            <a:r>
              <a:rPr lang="ru-RU" kern="1400" baseline="0" dirty="0" smtClean="0">
                <a:latin typeface="Calibri"/>
              </a:rPr>
              <a:t>группам.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428652"/>
            <a:ext cx="8329642" cy="4929222"/>
          </a:xfrm>
        </p:spPr>
        <p:txBody>
          <a:bodyPr>
            <a:normAutofit/>
          </a:bodyPr>
          <a:lstStyle/>
          <a:p>
            <a:r>
              <a:rPr lang="ru-RU" kern="1400" baseline="0" dirty="0" smtClean="0">
                <a:latin typeface="Calibri"/>
              </a:rPr>
              <a:t/>
            </a:r>
            <a:br>
              <a:rPr lang="ru-RU" kern="1400" baseline="0" dirty="0" smtClean="0">
                <a:latin typeface="Calibri"/>
              </a:rPr>
            </a:br>
            <a:r>
              <a:rPr lang="ru-RU" kern="1400" dirty="0">
                <a:latin typeface="Calibri"/>
              </a:rPr>
              <a:t/>
            </a:r>
            <a:br>
              <a:rPr lang="ru-RU" kern="1400" dirty="0">
                <a:latin typeface="Calibri"/>
              </a:rPr>
            </a:br>
            <a:r>
              <a:rPr lang="ru-RU" kern="1400" baseline="0" dirty="0" smtClean="0">
                <a:latin typeface="Calibri"/>
              </a:rPr>
              <a:t>- Составила перспективный план воспитательно-образовательной работы  по средней, старшей, подготовительной группам.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4440246"/>
          </a:xfrm>
        </p:spPr>
        <p:txBody>
          <a:bodyPr>
            <a:normAutofit/>
          </a:bodyPr>
          <a:lstStyle/>
          <a:p>
            <a:r>
              <a:rPr lang="ru-RU" sz="4800" b="1" i="1" u="sng" dirty="0" smtClean="0"/>
              <a:t>Отражение</a:t>
            </a:r>
            <a:br>
              <a:rPr lang="ru-RU" sz="4800" b="1" i="1" u="sng" dirty="0" smtClean="0"/>
            </a:br>
            <a:r>
              <a:rPr lang="ru-RU" sz="4800" b="1" i="1" u="sng" dirty="0" smtClean="0"/>
              <a:t>научно-методической   работы</a:t>
            </a:r>
            <a:endParaRPr lang="ru-RU" sz="4800" b="1" i="1" u="sng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57166"/>
            <a:ext cx="8186766" cy="6215106"/>
          </a:xfrm>
        </p:spPr>
        <p:txBody>
          <a:bodyPr>
            <a:normAutofit fontScale="92500" lnSpcReduction="20000"/>
          </a:bodyPr>
          <a:lstStyle/>
          <a:p>
            <a:endParaRPr lang="ru-RU" sz="3200" dirty="0" smtClean="0"/>
          </a:p>
          <a:p>
            <a:r>
              <a:rPr lang="ru-RU" sz="3200" dirty="0" smtClean="0"/>
              <a:t>Отчет по  инновационной  работе по теме: «Разработка и внедрение системного подхода по реализации коммуникативного потенциала дошкольников с ОНР».</a:t>
            </a:r>
            <a:endParaRPr lang="ru-RU" sz="3200" dirty="0"/>
          </a:p>
          <a:p>
            <a:endParaRPr lang="ru-RU" sz="3200" dirty="0" smtClean="0"/>
          </a:p>
          <a:p>
            <a:r>
              <a:rPr lang="ru-RU" sz="3200" dirty="0" smtClean="0"/>
              <a:t>Открытые показы НОД.</a:t>
            </a:r>
            <a:endParaRPr lang="ru-RU" sz="3200" dirty="0"/>
          </a:p>
          <a:p>
            <a:endParaRPr lang="ru-RU" sz="3200" dirty="0" smtClean="0"/>
          </a:p>
          <a:p>
            <a:r>
              <a:rPr lang="ru-RU" sz="3200" dirty="0" smtClean="0"/>
              <a:t>Публикации статей в районном газетном издании, конспектов в интернете. </a:t>
            </a:r>
          </a:p>
          <a:p>
            <a:endParaRPr lang="ru-RU" sz="3200" dirty="0" smtClean="0"/>
          </a:p>
          <a:p>
            <a:r>
              <a:rPr lang="ru-RU" sz="3200" dirty="0" smtClean="0"/>
              <a:t>Выступление на районном методическом объединении «Развитие мелкой моторики – неотъемлемая часть развития речи детей».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u="sng" kern="1400" baseline="0" dirty="0" smtClean="0">
                <a:latin typeface="Times New Roman"/>
              </a:rPr>
              <a:t>Внеклассная работа: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sz="3200" dirty="0" smtClean="0"/>
          </a:p>
          <a:p>
            <a:r>
              <a:rPr lang="ru-RU" sz="3200" dirty="0" smtClean="0"/>
              <a:t>Экскурсии в школу.</a:t>
            </a:r>
          </a:p>
          <a:p>
            <a:endParaRPr lang="ru-RU" sz="3200" dirty="0"/>
          </a:p>
          <a:p>
            <a:r>
              <a:rPr lang="ru-RU" sz="3200" dirty="0" smtClean="0"/>
              <a:t>Экскурсии в краеведческий музей.</a:t>
            </a:r>
          </a:p>
          <a:p>
            <a:endParaRPr lang="ru-RU" sz="3200" dirty="0"/>
          </a:p>
          <a:p>
            <a:r>
              <a:rPr lang="ru-RU" sz="3200" dirty="0" smtClean="0"/>
              <a:t>Экскурсии в магазины, на стройку, на почту.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15328" cy="3500462"/>
          </a:xfrm>
        </p:spPr>
        <p:txBody>
          <a:bodyPr>
            <a:normAutofit/>
          </a:bodyPr>
          <a:lstStyle/>
          <a:p>
            <a:r>
              <a:rPr lang="ru-RU" sz="5400" b="1" i="1" u="sng" kern="1400" baseline="0" dirty="0" smtClean="0">
                <a:latin typeface="Times New Roman"/>
              </a:rPr>
              <a:t>Работа с родителями: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901014" cy="5000660"/>
          </a:xfrm>
        </p:spPr>
        <p:txBody>
          <a:bodyPr>
            <a:normAutofit/>
          </a:bodyPr>
          <a:lstStyle/>
          <a:p>
            <a:r>
              <a:rPr lang="ru-RU" kern="1400" baseline="0" dirty="0" smtClean="0">
                <a:latin typeface="Calibri"/>
              </a:rPr>
              <a:t>- Презентация на родительском собрании по инновационной работе: «Разработка и внедрение системного подхода по реализации коммуникативного потенциала дошкольников с ОНР».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357214"/>
            <a:ext cx="8258204" cy="6286544"/>
          </a:xfrm>
        </p:spPr>
        <p:txBody>
          <a:bodyPr>
            <a:normAutofit/>
          </a:bodyPr>
          <a:lstStyle/>
          <a:p>
            <a:r>
              <a:rPr lang="ru-RU" kern="1400" baseline="0" dirty="0" smtClean="0">
                <a:latin typeface="Calibri"/>
              </a:rPr>
              <a:t/>
            </a:r>
            <a:br>
              <a:rPr lang="ru-RU" kern="1400" baseline="0" dirty="0" smtClean="0">
                <a:latin typeface="Calibri"/>
              </a:rPr>
            </a:br>
            <a:r>
              <a:rPr lang="ru-RU" kern="1400" baseline="0" dirty="0" smtClean="0">
                <a:latin typeface="Calibri"/>
              </a:rPr>
              <a:t>- Участие родителей с детьми в конкурсе поделок из бросового материала «Елочка, елочка – зеленая иголочка».</a:t>
            </a:r>
            <a:br>
              <a:rPr lang="ru-RU" kern="1400" baseline="0" dirty="0" smtClean="0">
                <a:latin typeface="Calibri"/>
              </a:rPr>
            </a:br>
            <a:r>
              <a:rPr lang="ru-RU" kern="1400" baseline="0" dirty="0" smtClean="0">
                <a:latin typeface="Calibri"/>
              </a:rPr>
              <a:t/>
            </a:r>
            <a:br>
              <a:rPr lang="ru-RU" kern="1400" baseline="0" dirty="0" smtClean="0">
                <a:latin typeface="Calibri"/>
              </a:rPr>
            </a:br>
            <a:r>
              <a:rPr lang="ru-RU" kern="1400" dirty="0">
                <a:latin typeface="Calibri"/>
              </a:rPr>
              <a:t/>
            </a:r>
            <a:br>
              <a:rPr lang="ru-RU" kern="1400" dirty="0">
                <a:latin typeface="Calibri"/>
              </a:rPr>
            </a:br>
            <a:r>
              <a:rPr lang="ru-RU" kern="1400" dirty="0" smtClean="0">
                <a:latin typeface="Calibri"/>
              </a:rPr>
              <a:t>- Участие родителей с детьми в конкурсах рисунков.</a:t>
            </a:r>
            <a:endParaRPr lang="ru-RU" kern="1400" baseline="0" dirty="0" smtClean="0">
              <a:latin typeface="Calibri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kern="1400" baseline="0" dirty="0" smtClean="0">
                <a:latin typeface="Times New Roman"/>
              </a:rPr>
              <a:t>Образование: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58204" cy="5257800"/>
          </a:xfrm>
        </p:spPr>
        <p:txBody>
          <a:bodyPr/>
          <a:lstStyle/>
          <a:p>
            <a:endParaRPr lang="ru-RU" dirty="0" smtClean="0"/>
          </a:p>
          <a:p>
            <a:r>
              <a:rPr lang="ru-RU" sz="3200" dirty="0" smtClean="0"/>
              <a:t>Московское педагогическое училище №7 1983 год, специальность «Дошкольное воспитание», квалификация «Воспитатель детского сада».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200" dirty="0" smtClean="0"/>
              <a:t>Высшая квалификационная категория.</a:t>
            </a:r>
          </a:p>
          <a:p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329642" cy="7929594"/>
          </a:xfrm>
        </p:spPr>
        <p:txBody>
          <a:bodyPr>
            <a:normAutofit/>
          </a:bodyPr>
          <a:lstStyle/>
          <a:p>
            <a:pPr algn="l"/>
            <a:r>
              <a:rPr lang="ru-RU" kern="1400" dirty="0" smtClean="0">
                <a:latin typeface="Calibri"/>
              </a:rPr>
              <a:t>- Родительские собрания, круглые столы,   совместные досуги.</a:t>
            </a:r>
            <a:br>
              <a:rPr lang="ru-RU" kern="1400" dirty="0" smtClean="0">
                <a:latin typeface="Calibri"/>
              </a:rPr>
            </a:br>
            <a:r>
              <a:rPr lang="ru-RU" kern="1400" dirty="0" smtClean="0">
                <a:latin typeface="Calibri"/>
              </a:rPr>
              <a:t/>
            </a:r>
            <a:br>
              <a:rPr lang="ru-RU" kern="1400" dirty="0" smtClean="0">
                <a:latin typeface="Calibri"/>
              </a:rPr>
            </a:br>
            <a:r>
              <a:rPr lang="ru-RU" kern="1400" dirty="0" smtClean="0">
                <a:latin typeface="Calibri"/>
              </a:rPr>
              <a:t>- Проведение анкетирования в рамках инновационной деятельности:</a:t>
            </a:r>
            <a:br>
              <a:rPr lang="ru-RU" kern="1400" dirty="0" smtClean="0">
                <a:latin typeface="Calibri"/>
              </a:rPr>
            </a:br>
            <a:r>
              <a:rPr lang="ru-RU" kern="1400" dirty="0" smtClean="0">
                <a:latin typeface="Calibri"/>
              </a:rPr>
              <a:t> «Нужны ли ребенку друзья?»,</a:t>
            </a:r>
            <a:br>
              <a:rPr lang="ru-RU" kern="1400" dirty="0" smtClean="0">
                <a:latin typeface="Calibri"/>
              </a:rPr>
            </a:br>
            <a:r>
              <a:rPr lang="ru-RU" kern="1400" dirty="0" smtClean="0">
                <a:latin typeface="Calibri"/>
              </a:rPr>
              <a:t>«Воспитательная работа с детьми в детском саду».</a:t>
            </a:r>
            <a:br>
              <a:rPr lang="ru-RU" kern="1400" dirty="0" smtClean="0">
                <a:latin typeface="Calibri"/>
              </a:rPr>
            </a:br>
            <a:r>
              <a:rPr lang="ru-RU" kern="1400" baseline="0" dirty="0" smtClean="0">
                <a:latin typeface="Calibri"/>
              </a:rPr>
              <a:t/>
            </a:r>
            <a:br>
              <a:rPr lang="ru-RU" kern="1400" baseline="0" dirty="0" smtClean="0">
                <a:latin typeface="Calibri"/>
              </a:rPr>
            </a:br>
            <a:endParaRPr lang="ru-RU" kern="1400" baseline="0" dirty="0" smtClean="0">
              <a:latin typeface="Calibri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kern="1400" baseline="0" dirty="0" smtClean="0">
                <a:latin typeface="Times New Roman"/>
              </a:rPr>
              <a:t>Стаж работы: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000240"/>
            <a:ext cx="8186766" cy="4125923"/>
          </a:xfrm>
        </p:spPr>
        <p:txBody>
          <a:bodyPr/>
          <a:lstStyle/>
          <a:p>
            <a:endParaRPr lang="ru-RU" dirty="0" smtClean="0"/>
          </a:p>
          <a:p>
            <a:r>
              <a:rPr lang="ru-RU" sz="3200" dirty="0" smtClean="0"/>
              <a:t>Общий трудовой стаж: </a:t>
            </a:r>
            <a:r>
              <a:rPr lang="ru-RU" sz="3200" dirty="0" smtClean="0"/>
              <a:t>36 лет</a:t>
            </a:r>
            <a:endParaRPr lang="ru-RU" sz="3200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3200" dirty="0" smtClean="0"/>
              <a:t>Педагогический стаж: 24 года</a:t>
            </a:r>
            <a:endParaRPr lang="ru-RU" sz="32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kern="1400" baseline="0" dirty="0" smtClean="0">
                <a:latin typeface="Times New Roman"/>
              </a:rPr>
              <a:t>Самообразование: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8215370" cy="507209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Курсы по теме: «Программа воспитания и обучения в детском саду», уд. №0020, МГГУ им. М.А. Шолохова.</a:t>
            </a:r>
          </a:p>
          <a:p>
            <a:endParaRPr lang="ru-RU" sz="3200" dirty="0" smtClean="0"/>
          </a:p>
          <a:p>
            <a:r>
              <a:rPr lang="ru-RU" sz="3200" dirty="0" smtClean="0"/>
              <a:t>Работа в клубе «Эколог».</a:t>
            </a:r>
          </a:p>
          <a:p>
            <a:endParaRPr lang="ru-RU" sz="3200" dirty="0" smtClean="0"/>
          </a:p>
          <a:p>
            <a:r>
              <a:rPr lang="ru-RU" sz="3200" dirty="0" smtClean="0"/>
              <a:t>Работа в режиме инновации по теме: «Разработка и внедрение системного подхода по реализации коммуникативного потенциала дошкольников с ОНР».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4368808"/>
          </a:xfrm>
        </p:spPr>
        <p:txBody>
          <a:bodyPr>
            <a:normAutofit/>
          </a:bodyPr>
          <a:lstStyle/>
          <a:p>
            <a:r>
              <a:rPr lang="ru-RU" sz="5400" b="1" i="1" u="sng" dirty="0" smtClean="0"/>
              <a:t>ДОСТИЖЕНИЯ</a:t>
            </a:r>
            <a:endParaRPr lang="ru-RU" sz="5400" b="1" i="1" u="sng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571480"/>
            <a:ext cx="8329642" cy="6286520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Призовое место в районном конкурсе, посвященном 500-летию починка Ступинского за методические разработки «Сказание о земле Ступинской».</a:t>
            </a:r>
          </a:p>
          <a:p>
            <a:endParaRPr lang="ru-RU" sz="3600" dirty="0"/>
          </a:p>
          <a:p>
            <a:r>
              <a:rPr lang="ru-RU" sz="3600" dirty="0" smtClean="0"/>
              <a:t>Дипломы за участие в районных театральных конкурсах по сказкам «</a:t>
            </a:r>
            <a:r>
              <a:rPr lang="ru-RU" sz="3600" dirty="0" err="1" smtClean="0"/>
              <a:t>Морозко</a:t>
            </a:r>
            <a:r>
              <a:rPr lang="ru-RU" sz="3600" dirty="0" smtClean="0"/>
              <a:t>», «</a:t>
            </a:r>
            <a:r>
              <a:rPr lang="ru-RU" sz="3600" dirty="0" err="1" smtClean="0"/>
              <a:t>Цветик-семицветик</a:t>
            </a:r>
            <a:r>
              <a:rPr lang="ru-RU" sz="3600" dirty="0" smtClean="0"/>
              <a:t>».</a:t>
            </a:r>
          </a:p>
          <a:p>
            <a:endParaRPr lang="ru-RU" sz="3600" dirty="0" smtClean="0"/>
          </a:p>
          <a:p>
            <a:r>
              <a:rPr lang="ru-RU" sz="3600" dirty="0" smtClean="0"/>
              <a:t>Хорошие результаты в районных конкурсах  детских рисунков, в т.ч.  «Музейное царство».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71480"/>
            <a:ext cx="8043890" cy="6000792"/>
          </a:xfrm>
        </p:spPr>
        <p:txBody>
          <a:bodyPr>
            <a:noAutofit/>
          </a:bodyPr>
          <a:lstStyle/>
          <a:p>
            <a:r>
              <a:rPr lang="ru-RU" sz="3200" dirty="0" smtClean="0"/>
              <a:t>Участие в Международном конкурсе детского рисунка ССИТ. Положительные результаты дали возможность детскому саду №16 «Елочка» города Ступино занять 18 место в рейтинге </a:t>
            </a:r>
            <a:r>
              <a:rPr lang="ru-RU" sz="3200" dirty="0" smtClean="0"/>
              <a:t>дошкольных </a:t>
            </a:r>
            <a:r>
              <a:rPr lang="ru-RU" sz="3200" dirty="0" smtClean="0"/>
              <a:t>учреждений (по состоянию 2009 года).</a:t>
            </a:r>
          </a:p>
          <a:p>
            <a:endParaRPr lang="ru-RU" sz="3200" dirty="0"/>
          </a:p>
          <a:p>
            <a:r>
              <a:rPr lang="ru-RU" sz="3200" dirty="0" smtClean="0"/>
              <a:t>Воспитанник Степан </a:t>
            </a:r>
            <a:r>
              <a:rPr lang="ru-RU" sz="3200" dirty="0" err="1" smtClean="0"/>
              <a:t>Суковатов</a:t>
            </a:r>
            <a:r>
              <a:rPr lang="ru-RU" sz="3200" dirty="0" smtClean="0"/>
              <a:t> награжден грамотой за 2 место в районном конкурсе плакатов на противопожарную тему. </a:t>
            </a:r>
            <a:endParaRPr lang="ru-RU" sz="32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571472" y="642918"/>
            <a:ext cx="8115328" cy="5483245"/>
          </a:xfrm>
        </p:spPr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Почетные грамоты, Благодарственные письма от Управления образования Ступинского района.</a:t>
            </a:r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ru-RU" sz="3200" dirty="0" smtClean="0"/>
              <a:t>Положительные отзывы родителей, статьи в районной газете.</a:t>
            </a:r>
            <a:endParaRPr lang="ru-RU" sz="32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5011750"/>
          </a:xfrm>
        </p:spPr>
        <p:txBody>
          <a:bodyPr>
            <a:normAutofit/>
          </a:bodyPr>
          <a:lstStyle/>
          <a:p>
            <a:r>
              <a:rPr lang="ru-RU" sz="4800" b="1" i="1" u="sng" kern="1400" baseline="0" dirty="0" smtClean="0">
                <a:latin typeface="Times New Roman"/>
              </a:rPr>
              <a:t>Методическая работа: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162</TotalTime>
  <Words>387</Words>
  <Application>Microsoft Office PowerPoint</Application>
  <PresentationFormat>Экран (4:3)</PresentationFormat>
  <Paragraphs>64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МАДОУ детский сад компенсирующего вида  №16 «Елочка»</vt:lpstr>
      <vt:lpstr>Образование:</vt:lpstr>
      <vt:lpstr>Стаж работы:</vt:lpstr>
      <vt:lpstr>Самообразование:</vt:lpstr>
      <vt:lpstr>ДОСТИЖЕНИЯ</vt:lpstr>
      <vt:lpstr>Слайд 6</vt:lpstr>
      <vt:lpstr>Слайд 7</vt:lpstr>
      <vt:lpstr>Слайд 8</vt:lpstr>
      <vt:lpstr>Методическая работа:</vt:lpstr>
      <vt:lpstr>- Подготовила материал на тему: «Все дело в …крышке»  для районного методического объединения «Развитие мелкой моторики – неотъемлемая часть развития речи детей».</vt:lpstr>
      <vt:lpstr>- Подготовила материал на тему: «Развитие экологической воспитанности дошкольников».      - Подготовила        экологический       паспорт   участка группы.            </vt:lpstr>
      <vt:lpstr>  -  Подготовила  картотеку    «Прогулки в соответствии с                 лексическими темами»     по средней, старшей,       подготовительной к школе                                                  группам.</vt:lpstr>
      <vt:lpstr>  - Составила перспективный план воспитательно-образовательной работы  по средней, старшей, подготовительной группам. </vt:lpstr>
      <vt:lpstr>Отражение научно-методической   работы</vt:lpstr>
      <vt:lpstr>Слайд 15</vt:lpstr>
      <vt:lpstr>Внеклассная работа:</vt:lpstr>
      <vt:lpstr>Работа с родителями:</vt:lpstr>
      <vt:lpstr>- Презентация на родительском собрании по инновационной работе: «Разработка и внедрение системного подхода по реализации коммуникативного потенциала дошкольников с ОНР».</vt:lpstr>
      <vt:lpstr> - Участие родителей с детьми в конкурсе поделок из бросового материала «Елочка, елочка – зеленая иголочка».   - Участие родителей с детьми в конкурсах рисунков.</vt:lpstr>
      <vt:lpstr>- Родительские собрания, круглые столы,   совместные досуги.  - Проведение анкетирования в рамках инновационной деятельности:  «Нужны ли ребенку друзья?», «Воспитательная работа с детьми в детском саду».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Орлова Наталья Николаевна</dc:title>
  <dc:creator>user</dc:creator>
  <cp:lastModifiedBy>user</cp:lastModifiedBy>
  <cp:revision>18</cp:revision>
  <dcterms:created xsi:type="dcterms:W3CDTF">2012-02-23T10:38:09Z</dcterms:created>
  <dcterms:modified xsi:type="dcterms:W3CDTF">2012-02-29T16:14:49Z</dcterms:modified>
</cp:coreProperties>
</file>