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59" r:id="rId4"/>
    <p:sldId id="260" r:id="rId5"/>
    <p:sldId id="262" r:id="rId6"/>
    <p:sldId id="266" r:id="rId7"/>
    <p:sldId id="267" r:id="rId8"/>
    <p:sldId id="261" r:id="rId9"/>
    <p:sldId id="268" r:id="rId10"/>
    <p:sldId id="263" r:id="rId11"/>
    <p:sldId id="264" r:id="rId12"/>
    <p:sldId id="265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5D766-F511-470F-B6CD-A54D9889F8D8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B60E2-F839-46B0-BC8F-CB623B7D0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0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B60E2-F839-46B0-BC8F-CB623B7D095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6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71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36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76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0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4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61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47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9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9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03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1AAF8-B51A-4B01-9420-2AAAD2FD7EC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8481A-2F1B-4349-A3C1-A0B31A1FC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2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99592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Психолого-педагогическая диагностика развития детей </a:t>
            </a:r>
            <a:br>
              <a:rPr lang="ru-RU" dirty="0" smtClean="0"/>
            </a:br>
            <a:r>
              <a:rPr lang="ru-RU" dirty="0" smtClean="0"/>
              <a:t>5-8 лет в рамках реализации преемственности дошкольного и начального общего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58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Способный решать интеллектуальные и личностные задачи (проблемы), адекватные возрасту – овладевший начальными навыками адаптации в динамично изменяющимся и развивающимися в мире: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470676"/>
              </p:ext>
            </p:extLst>
          </p:nvPr>
        </p:nvGraphicFramePr>
        <p:xfrm>
          <a:off x="395536" y="2204864"/>
          <a:ext cx="8229599" cy="40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1825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8336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901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успешен во всех или некоторых видах деятельности, умеет занять себя в свободное время. Имеет друзей, во взаимодействии с которыми преобладают позитивное настроение и социально приемлемые способы;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-активно использует усвоенные способы, знания в самостоятельной и совместной со сверстниками деятельности;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4448" y="5805264"/>
            <a:ext cx="82352" cy="320899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14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31"/>
            <a:ext cx="8229600" cy="1143000"/>
          </a:xfrm>
        </p:spPr>
        <p:txBody>
          <a:bodyPr>
            <a:noAutofit/>
          </a:bodyPr>
          <a:lstStyle/>
          <a:p>
            <a:pPr lvl="0"/>
            <a:endParaRPr lang="ru-RU" sz="24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822505"/>
              </p:ext>
            </p:extLst>
          </p:nvPr>
        </p:nvGraphicFramePr>
        <p:xfrm>
          <a:off x="467544" y="1484784"/>
          <a:ext cx="8229599" cy="375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3986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-освоил правила школьной жизни, старается их соблюдать. Период адаптации к школе не вызывал негативных поведенческих и эмоциональных изменений;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ориентируется на особенности ситуации (например, настроение других людей, их желание взаимодействовать, идёт урок или перемена и пр.) и адекватно в ней себя ведёт, выбирая способы эффективного взаимодействия.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2760" y="7965504"/>
            <a:ext cx="1388840" cy="493515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52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Имеющий первичные представления о себе,  семье, обществе, государстве, мире и  природе – имеющий представление о своей гражданской идентичности, испытывающий гордость за свою Родину, российский народ историю России, осознающий свою этническую и национальную принадлежность, понимающий значение толерантности, гуманистических и демократических ценностей: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52441"/>
              </p:ext>
            </p:extLst>
          </p:nvPr>
        </p:nvGraphicFramePr>
        <p:xfrm>
          <a:off x="395536" y="1646474"/>
          <a:ext cx="8229599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3986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901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-знает свои имя, фамилию, день рождения, состав семьи, профессии родителей и пр. может рассказать о семейных праздниках, традициях. Эмоционально реагирует на соответствие (несоответствие) своего поведения  представле-ниям о себе, семейным ценностям (требованиям);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2015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-имеет элементарные представления о культур-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ценностях общества, государственных праздниках, государственной символике и пр.  знает своих друзей, их особенности, желания, интересы, положительно оценивает дружеские отношения с ними. В ситуации соревнований ощущает себя членом команды;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804248" y="6126163"/>
            <a:ext cx="1882552" cy="1831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476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31"/>
            <a:ext cx="8229600" cy="1143000"/>
          </a:xfrm>
        </p:spPr>
        <p:txBody>
          <a:bodyPr>
            <a:noAutofit/>
          </a:bodyPr>
          <a:lstStyle/>
          <a:p>
            <a:pPr lvl="0"/>
            <a:endParaRPr lang="ru-RU" sz="24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690089"/>
              </p:ext>
            </p:extLst>
          </p:nvPr>
        </p:nvGraphicFramePr>
        <p:xfrm>
          <a:off x="467544" y="548680"/>
          <a:ext cx="8229599" cy="482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3986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9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-использует в общении, творческой работе и пр. полученные знания о мире, обществе, государстве. Имеет представления о себе, как о члене группы (класса) сверстников, переживает за интересы группы независимо от эмоциональных отношений к конкретным её членам;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-обращает внимание (интересуется) эмоционально переживает достижения своего города и страны (исторические, культурные, спортивные и пр.). Может быть толерантными к индивидуальным и национальным особенностям сверстников.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1080" y="5805264"/>
            <a:ext cx="45719" cy="320899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27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Овладевший универсальными предпосылками учебной деятельности – освоивший социальную роль ученика, для которого учение умеет значение и смысл: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881286"/>
              </p:ext>
            </p:extLst>
          </p:nvPr>
        </p:nvGraphicFramePr>
        <p:xfrm>
          <a:off x="395536" y="1218876"/>
          <a:ext cx="8229599" cy="540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3986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0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успешно достигает результат, ориентируясь на заданный образец и заданную взрослыми последовательность действий;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внимательно слушает инструкции (задания)  взрослого, может последовательно выполнять её (его);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контролирует и оценивает успешность выполнения заданных взрослыми инструкций, заданий, задач. Может найти ошибку и исправить её;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 интересом относится к учёбе. Может выделить (определить) наиболее эффективный способ выполнения учебной задачи.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6416" y="6021288"/>
            <a:ext cx="370384" cy="104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207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mtClean="0"/>
              <a:t>Используемая </a:t>
            </a:r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Ягловская</a:t>
            </a:r>
            <a:r>
              <a:rPr lang="ru-RU" dirty="0" smtClean="0"/>
              <a:t> </a:t>
            </a:r>
            <a:r>
              <a:rPr lang="ru-RU" dirty="0" smtClean="0"/>
              <a:t>Е.К., </a:t>
            </a:r>
            <a:r>
              <a:rPr lang="ru-RU" dirty="0" err="1" smtClean="0"/>
              <a:t>Бурлакова</a:t>
            </a:r>
            <a:r>
              <a:rPr lang="ru-RU" dirty="0" smtClean="0"/>
              <a:t> И.А. Преемственность детского сада и начальной школы: психолого-педагогическая диагностика. Рекомендации для воспитателей старшей и подготовительной группы детского сада и учителей начальной школы.-М.: МГПУ, 2010-32с.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9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	Данная система психолого-педагогической оценки развития ребёнка в старшем дошкольном возрасте и первый год обучения в школе позволяет педагогам решать следующие задачи:</a:t>
            </a:r>
          </a:p>
          <a:p>
            <a:pPr marL="0" indent="0">
              <a:buNone/>
            </a:pPr>
            <a:r>
              <a:rPr lang="ru-RU" dirty="0" smtClean="0"/>
              <a:t>	1. оценить успешность развития конкретного ребёнка , наглядно увидеть динамику изменения его возрастных возможностей ;</a:t>
            </a:r>
          </a:p>
          <a:p>
            <a:pPr marL="0" indent="0">
              <a:buNone/>
            </a:pPr>
            <a:r>
              <a:rPr lang="ru-RU" dirty="0" smtClean="0"/>
              <a:t>	2. оценить эффективность своей работы  по обеспечению преемственности образовательной работы дошкольного учреждения и школы.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49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31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Любознательный, </a:t>
            </a:r>
            <a:r>
              <a:rPr lang="ru-RU" sz="2400" dirty="0" smtClean="0"/>
              <a:t>активный -  </a:t>
            </a:r>
            <a:r>
              <a:rPr lang="ru-RU" sz="2400" dirty="0"/>
              <a:t>стремиться к творческому труду и работе на результат: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458175"/>
              </p:ext>
            </p:extLst>
          </p:nvPr>
        </p:nvGraphicFramePr>
        <p:xfrm>
          <a:off x="467544" y="764704"/>
          <a:ext cx="8229599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3986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901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новые, необычные, внешне привлекательные предметы и события вызывают интерес, экспе-риментальную активность и продуктивные дей-ствия;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имеет устойчивый интерес к какой-либо сфере, использует информацию, полученную от взрос-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самостоятельного определения целей продуктивной и творческой деятельности;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может самостоятельно выделить цель деятель-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случаях затруднения её реализации за-даёт вопросы познавательного характера взрослому;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547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-может самостоятельно выделить цель деятельности, задавать вопросы или общаться к литературным источникам для получения необходимой информации и преобразовывать цели и способы на её основе.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360040"/>
              </p:ext>
            </p:extLst>
          </p:nvPr>
        </p:nvGraphicFramePr>
        <p:xfrm>
          <a:off x="467544" y="764704"/>
          <a:ext cx="8229599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3986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901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новые, необычные, внешне привлекательные предметы и события вызывают интерес, экспе-риментальную активность и продуктивные дей-ствия;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имеет устойчивый интерес к какой-либо сфере, использует информацию, полученную от взрос-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самостоятельного определения целей продуктивной и творческой деятельности;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может самостоятельно выделить цель деятель-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случаях затруднения её реализации за-даёт вопросы познавательного характера взрослому;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547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-может самостоятельно выделить цель деятельности, задавать вопросы или общаться к литературным источникам для получения необходимой информации и преобразовывать цели и способы на её основе.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56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634463"/>
          </a:xfrm>
        </p:spPr>
        <p:txBody>
          <a:bodyPr>
            <a:noAutofit/>
          </a:bodyPr>
          <a:lstStyle/>
          <a:p>
            <a:pPr lvl="0"/>
            <a:r>
              <a:rPr lang="ru-RU" sz="2000" dirty="0"/>
              <a:t>Эмоционально отзывчив – доброжелателен, понимает и сопереживает чувствам других людей, отзывчив к их чувствам, трудностям и пр.: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154825"/>
              </p:ext>
            </p:extLst>
          </p:nvPr>
        </p:nvGraphicFramePr>
        <p:xfrm>
          <a:off x="467544" y="764704"/>
          <a:ext cx="8229599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3986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901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новые, необычные, внешне привлекательные предметы и события вызывают интерес, экспе-риментальную активность и продуктивные дей-ствия;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имеет устойчивый интерес к какой-либо сфере, использует информацию, полученную от взрос-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самостоятельного определения целей продуктивной и творческой деятельности;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может самостоятельно выделить цель деятель-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случаях затруднения её реализации за-даёт вопросы познавательного характера взрослому;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547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-может самостоятельно выделить цель деятельности, задавать вопросы или общаться к литературным источникам для получения необходимой информации и преобразовывать цели и способы на её основе.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199876"/>
              </p:ext>
            </p:extLst>
          </p:nvPr>
        </p:nvGraphicFramePr>
        <p:xfrm>
          <a:off x="467544" y="764704"/>
          <a:ext cx="8301607" cy="593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5426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9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радуется успехам и сопереживает неудачам сверстника, когда они ярко проявляют эмоции. Жалеет, утешает, делится игрушками и пр. со сверстниками, бурно переживает отрицательные эмоции;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изменяет свое поведение в зависимости от эмоционального состояния близких людей, даже если они внешне не ярко выражены. Спрашивает о причинах изменений в настроении других людей;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-понимает эмоциональное состояние других людей, когда непосредственно не наблюдает их внешнее проявление, стремиться помочь им;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81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 ситуации понимания и сопереживания чувствам другого.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49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Овладевший средствами общения и способами взаимодействия со взрослыми и сверстниками – умеющий сотрудничать со взрослыми и сверстниками в разных социальных ситуациях, не создавая конфликтной ситуации, и находить выход из спорных </a:t>
            </a:r>
            <a:r>
              <a:rPr lang="ru-RU" sz="2000" dirty="0" smtClean="0"/>
              <a:t>ситуаций: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0688235"/>
              </p:ext>
            </p:extLst>
          </p:nvPr>
        </p:nvGraphicFramePr>
        <p:xfrm>
          <a:off x="611560" y="1380693"/>
          <a:ext cx="8229599" cy="5202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5067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75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слушает собеседника не перебивая его.  Орга-низовывает или охотно включается в игровое взаимодействие, согласовывает свои действия с действиями партнёров. При возникновение конфликтов обращается за помощью взрослого;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самостоятельно организовывает взаимодействие со сверстниками (игровое, продуктивное, бытовое и пр.). Старается конструктивно (не разрушая взаимодействия ) решить конфликт, ориентируясь на этические представления и моральные правила. Адекватно эмоционально реагирует на конфликтную ситуацию;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79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Овладевший средствами общения и способами взаимодействия со взрослыми и сверстниками – умеющий сотрудничать со взрослыми и сверстниками в разных социальных ситуациях, не создавая конфликтной ситуации, и находить выход из спорных </a:t>
            </a:r>
            <a:r>
              <a:rPr lang="ru-RU" sz="2000" dirty="0" smtClean="0"/>
              <a:t>ситуаций: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3900794"/>
              </p:ext>
            </p:extLst>
          </p:nvPr>
        </p:nvGraphicFramePr>
        <p:xfrm>
          <a:off x="611560" y="1380693"/>
          <a:ext cx="8229599" cy="5256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5067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9107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слушает собеседника не перебивая его. Организовывает или охотно включается в игровое взаимодействие, согласовывает свои действия с действиями партнёров. При возникновение конфликтов обращается за помощью взрослого;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старается сделать свои высказывания максимально понятными для собеседника, используя вербальные и невербальные средства общения. Меняет стиль общения и взаимодействия в зависимости от ситуации. При возникновении конфликта уступает сверстнику или предлагает известные ему конструктивные способы его решения;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85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5117089"/>
              </p:ext>
            </p:extLst>
          </p:nvPr>
        </p:nvGraphicFramePr>
        <p:xfrm>
          <a:off x="539552" y="908720"/>
          <a:ext cx="8229599" cy="468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5067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9107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самостоятельно организовывает взаимодействие со сверстниками (игровое, продуктивное, бытовое и пр.). Старается конструктивно (не разрушая взаимодействия ) решить конфликт, ориентируясь на этические представления и моральные правила. Адекватно эмоционально реагирует на конфликтную ситуацию;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может уступить или предложить другие варианты действия, чтобы избежать возникновения конфликтных ситуаций.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73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229600" cy="1143001"/>
          </a:xfrm>
        </p:spPr>
        <p:txBody>
          <a:bodyPr>
            <a:noAutofit/>
          </a:bodyPr>
          <a:lstStyle/>
          <a:p>
            <a:pPr lvl="0"/>
            <a:r>
              <a:rPr lang="ru-RU" sz="2000" dirty="0"/>
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норма и правила поведения – самостоятельный, чувствующий личную ответственность за свои поступки, в основе которой лежат представления о нравственных нормах, социальной справедливости и свободе: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68089030"/>
              </p:ext>
            </p:extLst>
          </p:nvPr>
        </p:nvGraphicFramePr>
        <p:xfrm>
          <a:off x="611560" y="1844824"/>
          <a:ext cx="8229599" cy="4239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901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соблюдает правила поведения в различных бытовых ситуациях. Подражает поведению взрослых или ведёт себя в соответствии с их требованиями. При положительном отношении к человеку старается соблюдать простейшие моральные нормы;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ведёт себя «правильно», «хорошо», «как мальчик» и пр. Эмоционально переживает, если поведение не соответствует его эгоистическим представлениям;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05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229600" cy="1143001"/>
          </a:xfrm>
        </p:spPr>
        <p:txBody>
          <a:bodyPr>
            <a:noAutofit/>
          </a:bodyPr>
          <a:lstStyle/>
          <a:p>
            <a:pPr lvl="0"/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5109916"/>
              </p:ext>
            </p:extLst>
          </p:nvPr>
        </p:nvGraphicFramePr>
        <p:xfrm>
          <a:off x="539552" y="1124744"/>
          <a:ext cx="8229599" cy="5336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576064"/>
                <a:gridCol w="576064"/>
                <a:gridCol w="576064"/>
                <a:gridCol w="504056"/>
                <a:gridCol w="514400"/>
                <a:gridCol w="51439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7-8 лет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607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9992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поведение регулируется представлениями о социально желательных поступках и действиях (быть школьником, послушным, старательным, хорошо учиться, дружить и пр.). Может самостоятельно выполнять задания, переживает, если самим с ним не справиться;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22394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поведение не зависит от оценок конкретных людей и эмоционального отношения ребёнка к ним. Знает, что хочет, может планировать и контролировать действия, направленные на достижения своих целей, с тем, что бы они не причиняли вреда другому. Понимает, что трудности и неудачи связанные с его действиями, а не с внешними обстоятельствами, действиями других людей.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748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1654</Words>
  <Application>Microsoft Office PowerPoint</Application>
  <PresentationFormat>Экран (4:3)</PresentationFormat>
  <Paragraphs>335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Психолого-педагогическая диагностика развития детей  5-8 лет в рамках реализации преемственности дошкольного и начального общего образования</vt:lpstr>
      <vt:lpstr>Презентация PowerPoint</vt:lpstr>
      <vt:lpstr>Любознательный, активный -  стремиться к творческому труду и работе на результат: </vt:lpstr>
      <vt:lpstr>Эмоционально отзывчив – доброжелателен, понимает и сопереживает чувствам других людей, отзывчив к их чувствам, трудностям и пр.:</vt:lpstr>
      <vt:lpstr>Овладевший средствами общения и способами взаимодействия со взрослыми и сверстниками – умеющий сотрудничать со взрослыми и сверстниками в разных социальных ситуациях, не создавая конфликтной ситуации, и находить выход из спорных ситуаций: </vt:lpstr>
      <vt:lpstr>Овладевший средствами общения и способами взаимодействия со взрослыми и сверстниками – умеющий сотрудничать со взрослыми и сверстниками в разных социальных ситуациях, не создавая конфликтной ситуации, и находить выход из спорных ситуаций: </vt:lpstr>
      <vt:lpstr>Презентация PowerPoint</vt:lpstr>
      <vt:lpstr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норма и правила поведения – самостоятельный, чувствующий личную ответственность за свои поступки, в основе которой лежат представления о нравственных нормах, социальной справедливости и свободе:</vt:lpstr>
      <vt:lpstr>Презентация PowerPoint</vt:lpstr>
      <vt:lpstr>Способный решать интеллектуальные и личностные задачи (проблемы), адекватные возрасту – овладевший начальными навыками адаптации в динамично изменяющимся и развивающимися в мире: </vt:lpstr>
      <vt:lpstr>Презентация PowerPoint</vt:lpstr>
      <vt:lpstr>Имеющий первичные представления о себе,  семье, обществе, государстве, мире и  природе – имеющий представление о своей гражданской идентичности, испытывающий гордость за свою Родину, российский народ историю России, осознающий свою этническую и национальную принадлежность, понимающий значение толерантности, гуманистических и демократических ценностей: </vt:lpstr>
      <vt:lpstr>Презентация PowerPoint</vt:lpstr>
      <vt:lpstr>Овладевший универсальными предпосылками учебной деятельности – освоивший социальную роль ученика, для которого учение умеет значение и смысл: </vt:lpstr>
      <vt:lpstr>Используемая литература: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Konstantin</dc:creator>
  <cp:lastModifiedBy>Konstantin</cp:lastModifiedBy>
  <cp:revision>16</cp:revision>
  <dcterms:created xsi:type="dcterms:W3CDTF">2013-03-13T03:45:02Z</dcterms:created>
  <dcterms:modified xsi:type="dcterms:W3CDTF">2013-03-13T12:11:33Z</dcterms:modified>
</cp:coreProperties>
</file>