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80" r:id="rId2"/>
    <p:sldId id="300" r:id="rId3"/>
    <p:sldId id="301" r:id="rId4"/>
    <p:sldId id="302" r:id="rId5"/>
    <p:sldId id="303" r:id="rId6"/>
    <p:sldId id="305" r:id="rId7"/>
    <p:sldId id="309" r:id="rId8"/>
    <p:sldId id="310" r:id="rId9"/>
    <p:sldId id="311" r:id="rId10"/>
    <p:sldId id="312" r:id="rId11"/>
    <p:sldId id="313" r:id="rId12"/>
    <p:sldId id="279" r:id="rId13"/>
    <p:sldId id="291" r:id="rId14"/>
    <p:sldId id="292" r:id="rId15"/>
    <p:sldId id="296" r:id="rId16"/>
    <p:sldId id="295" r:id="rId17"/>
    <p:sldId id="294" r:id="rId18"/>
    <p:sldId id="293" r:id="rId19"/>
    <p:sldId id="298" r:id="rId20"/>
    <p:sldId id="297" r:id="rId21"/>
    <p:sldId id="299" r:id="rId22"/>
    <p:sldId id="267" r:id="rId23"/>
    <p:sldId id="288" r:id="rId24"/>
    <p:sldId id="290" r:id="rId25"/>
    <p:sldId id="289" r:id="rId26"/>
    <p:sldId id="334" r:id="rId27"/>
    <p:sldId id="377" r:id="rId28"/>
    <p:sldId id="376" r:id="rId29"/>
    <p:sldId id="375" r:id="rId30"/>
    <p:sldId id="374" r:id="rId31"/>
    <p:sldId id="378" r:id="rId32"/>
    <p:sldId id="382" r:id="rId33"/>
    <p:sldId id="381" r:id="rId34"/>
    <p:sldId id="380" r:id="rId35"/>
    <p:sldId id="369" r:id="rId36"/>
    <p:sldId id="370" r:id="rId37"/>
    <p:sldId id="372" r:id="rId38"/>
    <p:sldId id="373" r:id="rId39"/>
    <p:sldId id="383" r:id="rId40"/>
    <p:sldId id="371" r:id="rId41"/>
    <p:sldId id="384" r:id="rId42"/>
    <p:sldId id="285" r:id="rId43"/>
    <p:sldId id="286" r:id="rId44"/>
  </p:sldIdLst>
  <p:sldSz cx="6858000" cy="9144000" type="screen4x3"/>
  <p:notesSz cx="6888163" cy="100203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A00"/>
    <a:srgbClr val="008000"/>
    <a:srgbClr val="00CC00"/>
    <a:srgbClr val="F8F856"/>
    <a:srgbClr val="C0B98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408" autoAdjust="0"/>
  </p:normalViewPr>
  <p:slideViewPr>
    <p:cSldViewPr>
      <p:cViewPr>
        <p:scale>
          <a:sx n="75" d="100"/>
          <a:sy n="75" d="100"/>
        </p:scale>
        <p:origin x="-1464" y="2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81F9059-E038-4EB1-8DE3-D3B10279805D}"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1D09CB-4F3C-4ADE-B01D-8F7DB772481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03F612E-0AC2-4E38-8124-41347BA120FB}"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1A751C-7499-4F5B-A11E-4E668C264B4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875370-0934-48EF-9729-AC026ADB72A4}"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13A6D9-D1C8-4F11-B2DE-F0889219C93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6172200" cy="29400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2900" y="5226050"/>
            <a:ext cx="6172200" cy="29416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B8BF57C-8844-41D0-B29F-C4836AA38C47}"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B5E438F-C7FC-4034-9966-F2F0DC099C7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1ABDB9-90BE-4AB1-8000-CC6DF33772A6}"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BA7FA9-A086-4656-8E86-8C6105DC62F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14433F0-F12D-4047-AAC7-8D5DBBD7EFAB}"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8465BE-A098-4046-931D-0E7639A3B5F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2A61976-701A-4115-9841-D90691238E29}"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D33BA2E-2E2B-4465-BB0D-C9D158A7F32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EB16C53-B6B7-45C7-B7C9-4777E0BD824D}" type="datetimeFigureOut">
              <a:rPr lang="ru-RU"/>
              <a:pPr>
                <a:defRPr/>
              </a:pPr>
              <a:t>13.02.2012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B9C006E-542E-456F-8E7C-99C631CED63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BD8012E-1CF6-4DD0-A397-04ABF3F99A24}" type="datetimeFigureOut">
              <a:rPr lang="ru-RU"/>
              <a:pPr>
                <a:defRPr/>
              </a:pPr>
              <a:t>13.02.2012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D1B8DAA-C370-491C-A07B-2062A7BF096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C66FCF4-BAE6-4CBE-A368-D788BDC26CAB}" type="datetimeFigureOut">
              <a:rPr lang="ru-RU"/>
              <a:pPr>
                <a:defRPr/>
              </a:pPr>
              <a:t>13.02.2012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644DBCA-F01D-46BF-BFDE-47332A35987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63FAFCA-3483-41E9-BBB3-E016EB514DBC}"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FA8CC4-435C-4FAB-9D5F-3B28784C120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81C5F92-58AA-46C0-9FC2-59B1EC813C81}"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610973B-322A-4F50-B6F1-E844E62D01E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D10B522-3771-4EDF-B4C2-64C437E268EE}" type="datetimeFigureOut">
              <a:rPr lang="ru-RU"/>
              <a:pPr>
                <a:defRPr/>
              </a:pPr>
              <a:t>13.02.2012</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A2D36C4-B85E-4B62-9055-3E22717F322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flowersweb.info/bitrix/components/bitrix/forum.interface/show_file.php?fid=177204" TargetMode="External"/><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hyperlink" Target="http://fotki.yandex.ru/users/lena11108/view/202462/?page=0"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vashsad.ua/i/gallery/foto/collection/200/1024_768/2Ts6n6E4.jpg" TargetMode="External"/><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hyperlink" Target="http://www.roomtrava.ru/wp-content/uploads/2010/01/22.jpg"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blot.ru/uploads/post-431-1195981095.jpg" TargetMode="Externa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media.damochka.ru/images/dnevnik/276/2406276/5.1258707688.jpg" TargetMode="External"/><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darudar.org/var/files/img/02/6f/026ffda8b8a0926faefc749b942e4fc7_600.jpg"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darudar.org/var/files/img/68/cf/68cf3b0fa3180e3ce857f5dbacd1f0f4_600.jpg" TargetMode="External"/><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hyperlink" Target="http://indoor-plants.at.ua/_ph/1/2/999456504.jpg"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myfl.ru/files/u627/flowers/kamnelomka.jpg" TargetMode="External"/><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hyperlink" Target="http://www.vashsad.ua/downloads/image/7090/img_4.jpg"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pic>
        <p:nvPicPr>
          <p:cNvPr id="41987" name="Picture 4" descr="1"/>
          <p:cNvPicPr>
            <a:picLocks noChangeAspect="1" noChangeArrowheads="1"/>
          </p:cNvPicPr>
          <p:nvPr/>
        </p:nvPicPr>
        <p:blipFill>
          <a:blip r:embed="rId3"/>
          <a:srcRect/>
          <a:stretch>
            <a:fillRect/>
          </a:stretch>
        </p:blipFill>
        <p:spPr bwMode="auto">
          <a:xfrm>
            <a:off x="476250" y="107950"/>
            <a:ext cx="1133475" cy="1603375"/>
          </a:xfrm>
          <a:prstGeom prst="rect">
            <a:avLst/>
          </a:prstGeom>
          <a:noFill/>
          <a:ln w="9525">
            <a:noFill/>
            <a:miter lim="800000"/>
            <a:headEnd/>
            <a:tailEnd/>
          </a:ln>
        </p:spPr>
      </p:pic>
      <p:sp>
        <p:nvSpPr>
          <p:cNvPr id="41988" name="WordArt 11"/>
          <p:cNvSpPr>
            <a:spLocks noChangeArrowheads="1" noChangeShapeType="1" noTextEdit="1"/>
          </p:cNvSpPr>
          <p:nvPr/>
        </p:nvSpPr>
        <p:spPr bwMode="auto">
          <a:xfrm>
            <a:off x="2133600" y="179388"/>
            <a:ext cx="4176713" cy="330200"/>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старшего  воспитателя</a:t>
            </a:r>
          </a:p>
        </p:txBody>
      </p:sp>
      <p:sp>
        <p:nvSpPr>
          <p:cNvPr id="41989" name="Line 11"/>
          <p:cNvSpPr>
            <a:spLocks noChangeShapeType="1"/>
          </p:cNvSpPr>
          <p:nvPr/>
        </p:nvSpPr>
        <p:spPr bwMode="auto">
          <a:xfrm>
            <a:off x="2060575" y="611188"/>
            <a:ext cx="4321175" cy="0"/>
          </a:xfrm>
          <a:prstGeom prst="line">
            <a:avLst/>
          </a:prstGeom>
          <a:noFill/>
          <a:ln w="19050">
            <a:solidFill>
              <a:srgbClr val="00FF00"/>
            </a:solidFill>
            <a:round/>
            <a:headEnd/>
            <a:tailEnd/>
          </a:ln>
        </p:spPr>
        <p:txBody>
          <a:bodyPr/>
          <a:lstStyle/>
          <a:p>
            <a:endParaRPr lang="ru-RU"/>
          </a:p>
        </p:txBody>
      </p:sp>
      <p:sp>
        <p:nvSpPr>
          <p:cNvPr id="41990" name="Rectangle 7"/>
          <p:cNvSpPr>
            <a:spLocks noChangeArrowheads="1"/>
          </p:cNvSpPr>
          <p:nvPr/>
        </p:nvSpPr>
        <p:spPr bwMode="auto">
          <a:xfrm>
            <a:off x="2276475" y="755650"/>
            <a:ext cx="4125913" cy="701675"/>
          </a:xfrm>
          <a:prstGeom prst="rect">
            <a:avLst/>
          </a:prstGeom>
          <a:noFill/>
          <a:ln w="9525">
            <a:noFill/>
            <a:miter lim="800000"/>
            <a:headEnd/>
            <a:tailEnd/>
          </a:ln>
        </p:spPr>
        <p:txBody>
          <a:bodyPr anchor="ctr">
            <a:spAutoFit/>
          </a:bodyPr>
          <a:lstStyle/>
          <a:p>
            <a:pPr algn="ctr" eaLnBrk="1" hangingPunct="1"/>
            <a:r>
              <a:rPr lang="ru-RU" sz="2000" b="1">
                <a:latin typeface="Monotype Corsiva" pitchFamily="66" charset="0"/>
              </a:rPr>
              <a:t>Комнатные растения – спутники </a:t>
            </a:r>
          </a:p>
          <a:p>
            <a:pPr algn="ctr" eaLnBrk="1" hangingPunct="1"/>
            <a:r>
              <a:rPr lang="ru-RU" sz="2000" b="1">
                <a:latin typeface="Monotype Corsiva" pitchFamily="66" charset="0"/>
              </a:rPr>
              <a:t>нашей жизни.</a:t>
            </a:r>
          </a:p>
        </p:txBody>
      </p:sp>
      <p:sp>
        <p:nvSpPr>
          <p:cNvPr id="41991" name="Text Box 8"/>
          <p:cNvSpPr txBox="1">
            <a:spLocks noChangeArrowheads="1"/>
          </p:cNvSpPr>
          <p:nvPr/>
        </p:nvSpPr>
        <p:spPr bwMode="auto">
          <a:xfrm>
            <a:off x="333375" y="2627313"/>
            <a:ext cx="6264275" cy="5846762"/>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И эта тяга, неудержимая и подсознательная, заставляет нас звать природу к себе в дом – в комнаты, на балконы, окружать себя комнатными растениями.</a:t>
            </a:r>
          </a:p>
          <a:p>
            <a:pPr algn="just" eaLnBrk="1" hangingPunct="1"/>
            <a:r>
              <a:rPr lang="ru-RU" sz="1300">
                <a:latin typeface="Times New Roman" pitchFamily="18" charset="0"/>
              </a:rPr>
              <a:t>       Так и в нашем учреждении каждая группа имеет свой уголок природы, который знакомит детей с комнатными растениями, условиями необходимыми для их роста и развития. Педагоги собрали и оформили разнообразный методический материал для ознакомления детей с комнатными растениями, к примеру: паспорта комнатных растений и художественная литература о них, иллюстрированная энциклопедия «Цветы дома», такие дидактические игры, как: «У кого какой цветок?», «Что и как растет?», «Каждое растение – на свое место», «Что лишнее?» и другие. Это помогает воспитателям более интересно проводить занятия, беседы, элементарные опыты и дидактические игры.</a:t>
            </a:r>
          </a:p>
          <a:p>
            <a:pPr algn="just" eaLnBrk="1" hangingPunct="1"/>
            <a:r>
              <a:rPr lang="ru-RU" sz="1300">
                <a:latin typeface="Times New Roman" pitchFamily="18" charset="0"/>
              </a:rPr>
              <a:t>        В целях закрепления у детей полученных знаний, мы тесно сотрудничаем с семьями воспитанников. В работе с родителями используем как традиционные  родительские собрания, консультации, беседы, анкетирования, так и интерактивные формы: деловые игры, мастер-классы. Так, при подготовке к родительскому собранию педагоги провели с анкетирование на тему «Природа в жизни вашей семьи». Затем родители совместно с детьми нарисовали рисунки «Мое комнатное растение».  На родительском собрании педагоги рассказали родителям, о том что комнатные растения не только создают уют, но приносят пользу. Они очищают воздух в помещениях от токсических веществ, которые выделяют пластиковые покрытия, лаки, клей, моющие средства, повышают влажность воздуха, убивают бактерии и снижают электромагнитное излучение. Поэтому если вы хотите жить в чистой квартире, обзаведитесь растениями, только главное – правильно выбрать какими.</a:t>
            </a:r>
          </a:p>
          <a:p>
            <a:pPr algn="just" eaLnBrk="1" hangingPunct="1"/>
            <a:r>
              <a:rPr lang="ru-RU" sz="1300">
                <a:latin typeface="Times New Roman" pitchFamily="18" charset="0"/>
              </a:rPr>
              <a:t>         Также нами была оформлена стендовая информация, в которой родителям давались четкие, конкретные советы на темы: «Комнатные растения очищающие воздух вашего дома», «Комнатные растения как защита психики и украшение нашей жизни».</a:t>
            </a:r>
          </a:p>
          <a:p>
            <a:pPr algn="just" eaLnBrk="1" hangingPunct="1"/>
            <a:r>
              <a:rPr lang="ru-RU" sz="1300">
                <a:latin typeface="Times New Roman" pitchFamily="18" charset="0"/>
              </a:rPr>
              <a:t>        Для того чтобы закрепить положительные результаты взаимодействия педагогов</a:t>
            </a:r>
          </a:p>
        </p:txBody>
      </p:sp>
      <p:sp>
        <p:nvSpPr>
          <p:cNvPr id="41992" name="Text Box 9"/>
          <p:cNvSpPr txBox="1">
            <a:spLocks noChangeArrowheads="1"/>
          </p:cNvSpPr>
          <p:nvPr/>
        </p:nvSpPr>
        <p:spPr bwMode="auto">
          <a:xfrm>
            <a:off x="1844675" y="1403350"/>
            <a:ext cx="4679950" cy="1581150"/>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Цветы и декоративные растения занимают в нашей жизни гораздо более важное место, чем это кажется на первый взгляд.  Мы встречаемся с ними повсюду: дома, в детском саду, в окружающей нас природе. По ряду многих причин  мы все реже бываем на природе, и тем сильнее нас  тянет к красоте лугов, лесных полян, рощ, к пахучим травам и цветам. </a:t>
            </a:r>
          </a:p>
          <a:p>
            <a:pPr eaLnBrk="1" hangingPunct="1">
              <a:spcBef>
                <a:spcPct val="50000"/>
              </a:spcBef>
            </a:pPr>
            <a:endParaRPr lang="ru-RU" sz="1300">
              <a:latin typeface="Times New Roman" pitchFamily="18" charset="0"/>
            </a:endParaRPr>
          </a:p>
        </p:txBody>
      </p:sp>
      <p:sp>
        <p:nvSpPr>
          <p:cNvPr id="43017" name="Text Box 10"/>
          <p:cNvSpPr txBox="1">
            <a:spLocks noChangeArrowheads="1"/>
          </p:cNvSpPr>
          <p:nvPr/>
        </p:nvSpPr>
        <p:spPr bwMode="auto">
          <a:xfrm>
            <a:off x="260350" y="1692275"/>
            <a:ext cx="1657350" cy="938213"/>
          </a:xfrm>
          <a:prstGeom prst="rect">
            <a:avLst/>
          </a:prstGeom>
          <a:noFill/>
          <a:ln w="9525">
            <a:noFill/>
            <a:miter lim="800000"/>
            <a:headEnd/>
            <a:tailEnd/>
          </a:ln>
        </p:spPr>
        <p:txBody>
          <a:bodyPr>
            <a:spAutoFit/>
          </a:bodyPr>
          <a:lstStyle/>
          <a:p>
            <a:pPr algn="ctr" eaLnBrk="1" hangingPunct="1">
              <a:spcBef>
                <a:spcPts val="0"/>
              </a:spcBef>
              <a:defRPr/>
            </a:pPr>
            <a:r>
              <a:rPr lang="ru-RU" sz="1100" i="1" dirty="0">
                <a:latin typeface="Times New Roman" pitchFamily="18" charset="0"/>
              </a:rPr>
              <a:t>Старший воспитатель</a:t>
            </a:r>
          </a:p>
          <a:p>
            <a:pPr algn="ctr" eaLnBrk="1" hangingPunct="1">
              <a:spcBef>
                <a:spcPts val="0"/>
              </a:spcBef>
              <a:defRPr/>
            </a:pPr>
            <a:r>
              <a:rPr lang="ru-RU" sz="1100" b="1" i="1" dirty="0">
                <a:solidFill>
                  <a:schemeClr val="accent4"/>
                </a:solidFill>
                <a:latin typeface="Times New Roman" pitchFamily="18" charset="0"/>
              </a:rPr>
              <a:t>Харина А.Ю. </a:t>
            </a:r>
          </a:p>
          <a:p>
            <a:pPr algn="ctr" eaLnBrk="1" hangingPunct="1">
              <a:spcBef>
                <a:spcPts val="0"/>
              </a:spcBef>
              <a:defRPr/>
            </a:pPr>
            <a:r>
              <a:rPr lang="ru-RU" sz="1100" i="1" dirty="0">
                <a:latin typeface="Times New Roman" pitchFamily="18" charset="0"/>
              </a:rPr>
              <a:t>МДОУ «Детский сад        № 72» г.Энгельса Саратовской области</a:t>
            </a:r>
          </a:p>
        </p:txBody>
      </p:sp>
      <p:sp>
        <p:nvSpPr>
          <p:cNvPr id="41994"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39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51203" name="Line 3"/>
          <p:cNvSpPr>
            <a:spLocks noChangeShapeType="1"/>
          </p:cNvSpPr>
          <p:nvPr/>
        </p:nvSpPr>
        <p:spPr bwMode="auto">
          <a:xfrm>
            <a:off x="0" y="4572000"/>
            <a:ext cx="6858000" cy="0"/>
          </a:xfrm>
          <a:prstGeom prst="line">
            <a:avLst/>
          </a:prstGeom>
          <a:noFill/>
          <a:ln w="9525">
            <a:solidFill>
              <a:schemeClr val="tx1"/>
            </a:solidFill>
            <a:prstDash val="lgDash"/>
            <a:round/>
            <a:headEnd/>
            <a:tailEnd/>
          </a:ln>
        </p:spPr>
        <p:txBody>
          <a:bodyPr/>
          <a:lstStyle/>
          <a:p>
            <a:endParaRPr lang="ru-RU"/>
          </a:p>
        </p:txBody>
      </p:sp>
      <p:sp>
        <p:nvSpPr>
          <p:cNvPr id="51204" name="Text Box 4"/>
          <p:cNvSpPr txBox="1">
            <a:spLocks noChangeArrowheads="1"/>
          </p:cNvSpPr>
          <p:nvPr/>
        </p:nvSpPr>
        <p:spPr bwMode="auto">
          <a:xfrm>
            <a:off x="2781300" y="5148263"/>
            <a:ext cx="3744913" cy="3324225"/>
          </a:xfrm>
          <a:prstGeom prst="rect">
            <a:avLst/>
          </a:prstGeom>
          <a:noFill/>
          <a:ln w="9525">
            <a:noFill/>
            <a:miter lim="800000"/>
            <a:headEnd/>
            <a:tailEnd/>
          </a:ln>
        </p:spPr>
        <p:txBody>
          <a:bodyPr>
            <a:spAutoFit/>
          </a:bodyPr>
          <a:lstStyle/>
          <a:p>
            <a:pPr algn="just" eaLnBrk="1" hangingPunct="1"/>
            <a:r>
              <a:rPr lang="ru-RU"/>
              <a:t>    </a:t>
            </a:r>
            <a:r>
              <a:rPr lang="ru-RU" sz="1200">
                <a:latin typeface="Monotype Corsiva" pitchFamily="66" charset="0"/>
              </a:rPr>
              <a:t>Родина — Южная Африка. </a:t>
            </a:r>
          </a:p>
          <a:p>
            <a:pPr algn="just" eaLnBrk="1" hangingPunct="1"/>
            <a:r>
              <a:rPr lang="ru-RU" sz="1200">
                <a:latin typeface="Monotype Corsiva" pitchFamily="66" charset="0"/>
              </a:rPr>
              <a:t>       Вечнозеленое растение с длинным ползучим корневищем и сидящими на нем плотными, мечевидными листьями; на листьях чередуются поперечные полосы светлой и темной окраски. Сансевьера изредка цветет, цветки зеленовато-белые, душистые, убраны на длинном цветоносе в соцветие кисть.</a:t>
            </a:r>
          </a:p>
          <a:p>
            <a:pPr algn="just" eaLnBrk="1" hangingPunct="1"/>
            <a:r>
              <a:rPr lang="ru-RU" sz="1200">
                <a:latin typeface="Monotype Corsiva" pitchFamily="66" charset="0"/>
              </a:rPr>
              <a:t>       Одно из самых неприхотливых и выносливых растений. Легко переносит сухой воздух комнат с центральным отоплением, теневыносливо, зимой требует редкой (только когда подсохнет земля), летом умеренной поливки. Плохо переносит понижение температуры воздуха (ниже 15°), при этом следует почти совсем прекратить поливку.   </a:t>
            </a:r>
          </a:p>
          <a:p>
            <a:pPr algn="just" eaLnBrk="1" hangingPunct="1"/>
            <a:r>
              <a:rPr lang="ru-RU" sz="1200">
                <a:latin typeface="Monotype Corsiva" pitchFamily="66" charset="0"/>
              </a:rPr>
              <a:t>       Пересаживают один раз в 3—4 года в земляную смесь, состоящую из листовой, дерновой земли и песка. Горшок нужен широкий и низкий. Размножается делением корневища с пучками листьев при пересадке и листовыми  черенками. </a:t>
            </a:r>
          </a:p>
        </p:txBody>
      </p:sp>
      <p:pic>
        <p:nvPicPr>
          <p:cNvPr id="51205" name="i-main-pic" descr="Картинка 284 из 658">
            <a:hlinkClick r:id="rId3"/>
          </p:cNvPr>
          <p:cNvPicPr>
            <a:picLocks noChangeAspect="1" noChangeArrowheads="1"/>
          </p:cNvPicPr>
          <p:nvPr/>
        </p:nvPicPr>
        <p:blipFill>
          <a:blip r:embed="rId4"/>
          <a:srcRect/>
          <a:stretch>
            <a:fillRect/>
          </a:stretch>
        </p:blipFill>
        <p:spPr bwMode="auto">
          <a:xfrm>
            <a:off x="476250" y="1258888"/>
            <a:ext cx="2184400" cy="2651125"/>
          </a:xfrm>
          <a:prstGeom prst="rect">
            <a:avLst/>
          </a:prstGeom>
          <a:noFill/>
          <a:ln w="9525">
            <a:noFill/>
            <a:miter lim="800000"/>
            <a:headEnd/>
            <a:tailEnd/>
          </a:ln>
        </p:spPr>
      </p:pic>
      <p:sp>
        <p:nvSpPr>
          <p:cNvPr id="51206" name="WordArt 7"/>
          <p:cNvSpPr>
            <a:spLocks noChangeArrowheads="1" noChangeShapeType="1" noTextEdit="1"/>
          </p:cNvSpPr>
          <p:nvPr/>
        </p:nvSpPr>
        <p:spPr bwMode="auto">
          <a:xfrm>
            <a:off x="765175" y="179388"/>
            <a:ext cx="1776413" cy="965200"/>
          </a:xfrm>
          <a:prstGeom prst="rect">
            <a:avLst/>
          </a:prstGeom>
        </p:spPr>
        <p:txBody>
          <a:bodyPr wrap="none" fromWordArt="1">
            <a:prstTxWarp prst="textCurveUp">
              <a:avLst>
                <a:gd name="adj" fmla="val 40356"/>
              </a:avLst>
            </a:prstTxWarp>
          </a:bodyPr>
          <a:lstStyle/>
          <a:p>
            <a:pPr algn="ctr"/>
            <a:r>
              <a:rPr lang="ru-RU" sz="3600" b="1"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a:cs typeface="Arial"/>
              </a:rPr>
              <a:t>Кринум</a:t>
            </a:r>
          </a:p>
        </p:txBody>
      </p:sp>
      <p:sp>
        <p:nvSpPr>
          <p:cNvPr id="51207" name="Text Box 8"/>
          <p:cNvSpPr txBox="1">
            <a:spLocks noChangeArrowheads="1"/>
          </p:cNvSpPr>
          <p:nvPr/>
        </p:nvSpPr>
        <p:spPr bwMode="auto">
          <a:xfrm>
            <a:off x="2781300" y="1116013"/>
            <a:ext cx="3743325" cy="2740025"/>
          </a:xfrm>
          <a:prstGeom prst="rect">
            <a:avLst/>
          </a:prstGeom>
          <a:noFill/>
          <a:ln w="9525">
            <a:noFill/>
            <a:miter lim="800000"/>
            <a:headEnd/>
            <a:tailEnd/>
          </a:ln>
        </p:spPr>
        <p:txBody>
          <a:bodyPr>
            <a:spAutoFit/>
          </a:bodyPr>
          <a:lstStyle/>
          <a:p>
            <a:pPr algn="just" eaLnBrk="1" hangingPunct="1"/>
            <a:r>
              <a:rPr lang="ru-RU"/>
              <a:t>     </a:t>
            </a:r>
            <a:r>
              <a:rPr lang="ru-RU" sz="1200">
                <a:latin typeface="Monotype Corsiva" pitchFamily="66" charset="0"/>
              </a:rPr>
              <a:t>Родина — Южная Африка. </a:t>
            </a:r>
          </a:p>
          <a:p>
            <a:pPr algn="just" eaLnBrk="1" hangingPunct="1"/>
            <a:r>
              <a:rPr lang="ru-RU" sz="1200">
                <a:latin typeface="Monotype Corsiva" pitchFamily="66" charset="0"/>
              </a:rPr>
              <a:t>         Красиво цветущее комнатное растение. Листья длинные, ярко-зеленые. Луковица крупная, покрыта тонкими светло-серыми защитными пленками. Цветки воронковидные, белые или красноватые, собраны в зонтик . Зацветает кринум обычно весной или летом, крупных луковиц бывает 2 цветоноса, и тогда период цветения удлиняется до месяца и больше.</a:t>
            </a:r>
          </a:p>
          <a:p>
            <a:pPr algn="just" eaLnBrk="1" hangingPunct="1"/>
            <a:r>
              <a:rPr lang="ru-RU" sz="1200">
                <a:latin typeface="Monotype Corsiva" pitchFamily="66" charset="0"/>
              </a:rPr>
              <a:t>          Кринум нуждается в светлом, солнечном помещении, горшок должен быть большой. Старые растения пересаживают раз в 2—3 года в земляную смесь, состоящую из песчано-дерновой, листовой земли и песка. Луковицу сажают неглубоко, погружая в землю только наполовину.        </a:t>
            </a:r>
          </a:p>
          <a:p>
            <a:pPr algn="just" eaLnBrk="1" hangingPunct="1"/>
            <a:r>
              <a:rPr lang="ru-RU" sz="1200">
                <a:latin typeface="Monotype Corsiva" pitchFamily="66" charset="0"/>
              </a:rPr>
              <a:t>         Размножается луковичками-детками при пересадке. </a:t>
            </a:r>
          </a:p>
        </p:txBody>
      </p:sp>
      <p:sp>
        <p:nvSpPr>
          <p:cNvPr id="51208" name="WordArt 9"/>
          <p:cNvSpPr>
            <a:spLocks noChangeArrowheads="1" noChangeShapeType="1" noTextEdit="1"/>
          </p:cNvSpPr>
          <p:nvPr/>
        </p:nvSpPr>
        <p:spPr bwMode="auto">
          <a:xfrm>
            <a:off x="404813" y="4932363"/>
            <a:ext cx="2376487" cy="541337"/>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Сансевьера</a:t>
            </a:r>
          </a:p>
        </p:txBody>
      </p:sp>
      <p:pic>
        <p:nvPicPr>
          <p:cNvPr id="51209" name="Рисунок 18" descr="http://img-fotki.yandex.ru/get/3910/lena11108.1/0_316dd_13cf14d3_L">
            <a:hlinkClick r:id="rId5"/>
          </p:cNvPr>
          <p:cNvPicPr>
            <a:picLocks noChangeAspect="1" noChangeArrowheads="1"/>
          </p:cNvPicPr>
          <p:nvPr/>
        </p:nvPicPr>
        <p:blipFill>
          <a:blip r:embed="rId6"/>
          <a:srcRect/>
          <a:stretch>
            <a:fillRect/>
          </a:stretch>
        </p:blipFill>
        <p:spPr bwMode="auto">
          <a:xfrm>
            <a:off x="404813" y="5651500"/>
            <a:ext cx="2127250" cy="2665413"/>
          </a:xfrm>
          <a:prstGeom prst="rect">
            <a:avLst/>
          </a:prstGeom>
          <a:noFill/>
          <a:ln w="9525">
            <a:noFill/>
            <a:miter lim="800000"/>
            <a:headEnd/>
            <a:tailEnd/>
          </a:ln>
        </p:spPr>
      </p:pic>
      <p:pic>
        <p:nvPicPr>
          <p:cNvPr id="51210" name="Picture 9"/>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a:off x="260350" y="4356100"/>
            <a:ext cx="536575" cy="433388"/>
          </a:xfrm>
          <a:prstGeom prst="rect">
            <a:avLst/>
          </a:prstGeom>
          <a:noFill/>
          <a:ln w="9525">
            <a:noFill/>
            <a:miter lim="800000"/>
            <a:headEnd/>
            <a:tailEnd/>
          </a:ln>
        </p:spPr>
      </p:pic>
      <p:sp>
        <p:nvSpPr>
          <p:cNvPr id="51211" name="Line 12"/>
          <p:cNvSpPr>
            <a:spLocks noChangeShapeType="1"/>
          </p:cNvSpPr>
          <p:nvPr/>
        </p:nvSpPr>
        <p:spPr bwMode="auto">
          <a:xfrm>
            <a:off x="260350" y="179388"/>
            <a:ext cx="0" cy="9144000"/>
          </a:xfrm>
          <a:prstGeom prst="line">
            <a:avLst/>
          </a:prstGeom>
          <a:noFill/>
          <a:ln w="9525">
            <a:solidFill>
              <a:schemeClr val="tx1"/>
            </a:solidFill>
            <a:prstDash val="lgDash"/>
            <a:round/>
            <a:headEnd/>
            <a:tailEnd/>
          </a:ln>
        </p:spPr>
        <p:txBody>
          <a:bodyPr/>
          <a:lstStyle/>
          <a:p>
            <a:endParaRPr lang="ru-RU"/>
          </a:p>
        </p:txBody>
      </p:sp>
      <p:pic>
        <p:nvPicPr>
          <p:cNvPr id="51212" name="Picture 9"/>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0" y="0"/>
            <a:ext cx="433388"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52227" name="Line 3"/>
          <p:cNvSpPr>
            <a:spLocks noChangeShapeType="1"/>
          </p:cNvSpPr>
          <p:nvPr/>
        </p:nvSpPr>
        <p:spPr bwMode="auto">
          <a:xfrm>
            <a:off x="0" y="4572000"/>
            <a:ext cx="6858000" cy="0"/>
          </a:xfrm>
          <a:prstGeom prst="line">
            <a:avLst/>
          </a:prstGeom>
          <a:noFill/>
          <a:ln w="9525">
            <a:solidFill>
              <a:schemeClr val="tx1"/>
            </a:solidFill>
            <a:prstDash val="lgDash"/>
            <a:round/>
            <a:headEnd/>
            <a:tailEnd/>
          </a:ln>
        </p:spPr>
        <p:txBody>
          <a:bodyPr/>
          <a:lstStyle/>
          <a:p>
            <a:endParaRPr lang="ru-RU"/>
          </a:p>
        </p:txBody>
      </p:sp>
      <p:sp>
        <p:nvSpPr>
          <p:cNvPr id="52228" name="Text Box 4"/>
          <p:cNvSpPr txBox="1">
            <a:spLocks noChangeArrowheads="1"/>
          </p:cNvSpPr>
          <p:nvPr/>
        </p:nvSpPr>
        <p:spPr bwMode="auto">
          <a:xfrm>
            <a:off x="2852738" y="5078413"/>
            <a:ext cx="3744912" cy="3508375"/>
          </a:xfrm>
          <a:prstGeom prst="rect">
            <a:avLst/>
          </a:prstGeom>
          <a:noFill/>
          <a:ln w="9525">
            <a:noFill/>
            <a:miter lim="800000"/>
            <a:headEnd/>
            <a:tailEnd/>
          </a:ln>
        </p:spPr>
        <p:txBody>
          <a:bodyPr>
            <a:spAutoFit/>
          </a:bodyPr>
          <a:lstStyle/>
          <a:p>
            <a:pPr algn="just" eaLnBrk="1" hangingPunct="1"/>
            <a:r>
              <a:rPr lang="ru-RU"/>
              <a:t> 	</a:t>
            </a:r>
            <a:r>
              <a:rPr lang="ru-RU" sz="1200">
                <a:latin typeface="Monotype Corsiva" pitchFamily="66" charset="0"/>
              </a:rPr>
              <a:t>Родина  - Индия.</a:t>
            </a:r>
          </a:p>
          <a:p>
            <a:pPr algn="just" eaLnBrk="1" hangingPunct="1"/>
            <a:r>
              <a:rPr lang="ru-RU" sz="1200">
                <a:latin typeface="Monotype Corsiva" pitchFamily="66" charset="0"/>
              </a:rPr>
              <a:t>          Дерево с прямым стволом и крупными кожистыми овальными листьями на длинных черешках; расположены листья поочередно. Есть формы с красивой пестрой окраской листьев. Молодые листья фикуса свернуты в трубочку и покрыты розовым чехликом.</a:t>
            </a:r>
          </a:p>
          <a:p>
            <a:pPr algn="just" eaLnBrk="1" hangingPunct="1"/>
            <a:r>
              <a:rPr lang="ru-RU" sz="1200">
                <a:latin typeface="Monotype Corsiva" pitchFamily="66" charset="0"/>
              </a:rPr>
              <a:t>          Лучше растет в умеренно теплом помещении, летом может </a:t>
            </a:r>
            <a:r>
              <a:rPr lang="en-US" sz="1200">
                <a:latin typeface="Monotype Corsiva" pitchFamily="66" charset="0"/>
              </a:rPr>
              <a:t>pa</a:t>
            </a:r>
            <a:r>
              <a:rPr lang="ru-RU" sz="1200">
                <a:latin typeface="Monotype Corsiva" pitchFamily="66" charset="0"/>
              </a:rPr>
              <a:t>сти на открытом воздухе. Поливка летом нужна обильная, желательно  опрыскивание;   зимой  умеренная.    </a:t>
            </a:r>
          </a:p>
          <a:p>
            <a:pPr algn="just" eaLnBrk="1" hangingPunct="1"/>
            <a:r>
              <a:rPr lang="ru-RU" sz="1200">
                <a:latin typeface="Monotype Corsiva" pitchFamily="66" charset="0"/>
              </a:rPr>
              <a:t>        Содержится  растение в прохладном помещении, вдали от источника тепла и сквозняков,  иначе фикус сбрасывает листья. Растение мирится с умеренным освещением, но пестролистной форме нужно много света. Размножается фикус черенками; перед посадкой их нужно на несколько  дней поставить в воду, чтобы вытек  млечный сок.  Молодые растения пересаживают ежегодно, старые, особенно кадочные экземпляры,— раз в несколько лет в питательную землю с песком.		</a:t>
            </a:r>
          </a:p>
        </p:txBody>
      </p:sp>
      <p:sp>
        <p:nvSpPr>
          <p:cNvPr id="52229" name="WordArt 5"/>
          <p:cNvSpPr>
            <a:spLocks noChangeArrowheads="1" noChangeShapeType="1" noTextEdit="1"/>
          </p:cNvSpPr>
          <p:nvPr/>
        </p:nvSpPr>
        <p:spPr bwMode="auto">
          <a:xfrm>
            <a:off x="549275" y="468313"/>
            <a:ext cx="2132013" cy="504825"/>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Бальзамин</a:t>
            </a:r>
          </a:p>
        </p:txBody>
      </p:sp>
      <p:pic>
        <p:nvPicPr>
          <p:cNvPr id="52230" name="i-main-pic" descr="Картинка 1 из 3675">
            <a:hlinkClick r:id="rId3"/>
          </p:cNvPr>
          <p:cNvPicPr>
            <a:picLocks noChangeAspect="1" noChangeArrowheads="1"/>
          </p:cNvPicPr>
          <p:nvPr/>
        </p:nvPicPr>
        <p:blipFill>
          <a:blip r:embed="rId4"/>
          <a:srcRect/>
          <a:stretch>
            <a:fillRect/>
          </a:stretch>
        </p:blipFill>
        <p:spPr bwMode="auto">
          <a:xfrm>
            <a:off x="404813" y="1403350"/>
            <a:ext cx="2376487" cy="2376488"/>
          </a:xfrm>
          <a:prstGeom prst="rect">
            <a:avLst/>
          </a:prstGeom>
          <a:noFill/>
          <a:ln w="9525">
            <a:noFill/>
            <a:miter lim="800000"/>
            <a:headEnd/>
            <a:tailEnd/>
          </a:ln>
        </p:spPr>
      </p:pic>
      <p:sp>
        <p:nvSpPr>
          <p:cNvPr id="52231" name="Text Box 7"/>
          <p:cNvSpPr txBox="1">
            <a:spLocks noChangeArrowheads="1"/>
          </p:cNvSpPr>
          <p:nvPr/>
        </p:nvSpPr>
        <p:spPr bwMode="auto">
          <a:xfrm>
            <a:off x="2852738" y="323850"/>
            <a:ext cx="3671887" cy="4017963"/>
          </a:xfrm>
          <a:prstGeom prst="rect">
            <a:avLst/>
          </a:prstGeom>
          <a:noFill/>
          <a:ln w="9525">
            <a:noFill/>
            <a:miter lim="800000"/>
            <a:headEnd/>
            <a:tailEnd/>
          </a:ln>
        </p:spPr>
        <p:txBody>
          <a:bodyPr>
            <a:spAutoFit/>
          </a:bodyPr>
          <a:lstStyle/>
          <a:p>
            <a:pPr algn="just" eaLnBrk="1" hangingPunct="1">
              <a:tabLst>
                <a:tab pos="361950" algn="l"/>
              </a:tabLst>
            </a:pPr>
            <a:r>
              <a:rPr lang="ru-RU"/>
              <a:t>      </a:t>
            </a:r>
            <a:r>
              <a:rPr lang="ru-RU" sz="1200">
                <a:latin typeface="Monotype Corsiva" pitchFamily="66" charset="0"/>
              </a:rPr>
              <a:t>Родина — тропики Африки. </a:t>
            </a:r>
          </a:p>
          <a:p>
            <a:pPr algn="just" eaLnBrk="1" hangingPunct="1">
              <a:tabLst>
                <a:tab pos="361950" algn="l"/>
              </a:tabLst>
            </a:pPr>
            <a:r>
              <a:rPr lang="ru-RU" sz="1200">
                <a:latin typeface="Monotype Corsiva" pitchFamily="66" charset="0"/>
              </a:rPr>
              <a:t>           Неприхотливое, обильно цветущее растение небольшого размера с сильно ветвящимися светло-зелеными сочными   полупрозрачными   стеблями.   На   них   находятся  небольшие поочередно расположенные светлые блестящие листья яйцевидной  формы, на длинных черешках; край листа зубчатый. Бальзамин    комнатный обильно и продолжительно цветет ярко-розовыми или </a:t>
            </a:r>
            <a:r>
              <a:rPr lang="ru-RU" sz="1200" i="1">
                <a:latin typeface="Monotype Corsiva" pitchFamily="66" charset="0"/>
              </a:rPr>
              <a:t> </a:t>
            </a:r>
            <a:r>
              <a:rPr lang="ru-RU" sz="1200">
                <a:latin typeface="Monotype Corsiva" pitchFamily="66" charset="0"/>
              </a:rPr>
              <a:t>малиновыми цветками, простыми или махровыми. Цветы находятся в пазухе листа..</a:t>
            </a:r>
          </a:p>
          <a:p>
            <a:pPr algn="just" eaLnBrk="1" hangingPunct="1">
              <a:tabLst>
                <a:tab pos="361950" algn="l"/>
              </a:tabLst>
            </a:pPr>
            <a:r>
              <a:rPr lang="ru-RU" sz="1200">
                <a:latin typeface="Monotype Corsiva" pitchFamily="66" charset="0"/>
              </a:rPr>
              <a:t>          Бальзамин — светолюбивое быстро­растущее растение, развивается в любой почве, но предпочитает  легкую питательную земляную смесь. Поливают бальзамин зимой умеренно, летом обильно; притеняют от прямых солнечных лучей. </a:t>
            </a:r>
            <a:r>
              <a:rPr lang="ru-RU" sz="1200" i="1">
                <a:latin typeface="Monotype Corsiva" pitchFamily="66" charset="0"/>
              </a:rPr>
              <a:t> </a:t>
            </a:r>
            <a:r>
              <a:rPr lang="ru-RU" sz="1200">
                <a:latin typeface="Monotype Corsiva" pitchFamily="66" charset="0"/>
              </a:rPr>
              <a:t>Бальзамины быстро стареют и требуют омоложения. Лучше цветут </a:t>
            </a:r>
            <a:r>
              <a:rPr lang="ru-RU" sz="1200" i="1">
                <a:latin typeface="Monotype Corsiva" pitchFamily="66" charset="0"/>
              </a:rPr>
              <a:t> </a:t>
            </a:r>
            <a:r>
              <a:rPr lang="ru-RU" sz="1200">
                <a:latin typeface="Monotype Corsiva" pitchFamily="66" charset="0"/>
              </a:rPr>
              <a:t>молодые растения, выращенные из черенков. Бальзамин комнатный размножается семенами и черенками, которые легко приживаются, быстро растут и примерно через полгода после посадки зацветают.			</a:t>
            </a:r>
          </a:p>
        </p:txBody>
      </p:sp>
      <p:sp>
        <p:nvSpPr>
          <p:cNvPr id="52232" name="WordArt 8"/>
          <p:cNvSpPr>
            <a:spLocks noChangeArrowheads="1" noChangeShapeType="1" noTextEdit="1"/>
          </p:cNvSpPr>
          <p:nvPr/>
        </p:nvSpPr>
        <p:spPr bwMode="auto">
          <a:xfrm>
            <a:off x="476250" y="4716463"/>
            <a:ext cx="2376488" cy="584200"/>
          </a:xfrm>
          <a:prstGeom prst="rect">
            <a:avLst/>
          </a:prstGeom>
        </p:spPr>
        <p:txBody>
          <a:bodyPr wrap="none" fromWordArt="1">
            <a:prstTxWarp prst="textTriangle">
              <a:avLst>
                <a:gd name="adj" fmla="val 50000"/>
              </a:avLst>
            </a:prstTxWarp>
          </a:bodyPr>
          <a:lstStyle/>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Фикус</a:t>
            </a:r>
          </a:p>
        </p:txBody>
      </p:sp>
      <p:pic>
        <p:nvPicPr>
          <p:cNvPr id="52233" name="i-main-pic" descr="Картинка 30 из 14001">
            <a:hlinkClick r:id="rId5"/>
          </p:cNvPr>
          <p:cNvPicPr>
            <a:picLocks noChangeAspect="1" noChangeArrowheads="1"/>
          </p:cNvPicPr>
          <p:nvPr/>
        </p:nvPicPr>
        <p:blipFill>
          <a:blip r:embed="rId6"/>
          <a:srcRect/>
          <a:stretch>
            <a:fillRect/>
          </a:stretch>
        </p:blipFill>
        <p:spPr bwMode="auto">
          <a:xfrm>
            <a:off x="404813" y="5435600"/>
            <a:ext cx="2366962" cy="2736850"/>
          </a:xfrm>
          <a:prstGeom prst="rect">
            <a:avLst/>
          </a:prstGeom>
          <a:noFill/>
          <a:ln w="9525">
            <a:noFill/>
            <a:miter lim="800000"/>
            <a:headEnd/>
            <a:tailEnd/>
          </a:ln>
        </p:spPr>
      </p:pic>
      <p:pic>
        <p:nvPicPr>
          <p:cNvPr id="52234" name="Picture 9"/>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a:off x="188913" y="4356100"/>
            <a:ext cx="536575" cy="433388"/>
          </a:xfrm>
          <a:prstGeom prst="rect">
            <a:avLst/>
          </a:prstGeom>
          <a:noFill/>
          <a:ln w="9525">
            <a:noFill/>
            <a:miter lim="800000"/>
            <a:headEnd/>
            <a:tailEnd/>
          </a:ln>
        </p:spPr>
      </p:pic>
      <p:sp>
        <p:nvSpPr>
          <p:cNvPr id="52235" name="Line 13"/>
          <p:cNvSpPr>
            <a:spLocks noChangeShapeType="1"/>
          </p:cNvSpPr>
          <p:nvPr/>
        </p:nvSpPr>
        <p:spPr bwMode="auto">
          <a:xfrm>
            <a:off x="6597650" y="0"/>
            <a:ext cx="0" cy="9144000"/>
          </a:xfrm>
          <a:prstGeom prst="line">
            <a:avLst/>
          </a:prstGeom>
          <a:noFill/>
          <a:ln w="9525">
            <a:solidFill>
              <a:schemeClr val="tx1"/>
            </a:solidFill>
            <a:prstDash val="lgDash"/>
            <a:round/>
            <a:headEnd/>
            <a:tailEnd/>
          </a:ln>
        </p:spPr>
        <p:txBody>
          <a:bodyPr/>
          <a:lstStyle/>
          <a:p>
            <a:endParaRPr lang="ru-RU"/>
          </a:p>
        </p:txBody>
      </p:sp>
      <p:pic>
        <p:nvPicPr>
          <p:cNvPr id="52236" name="Picture 9"/>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rot="4869491">
            <a:off x="6373019" y="51594"/>
            <a:ext cx="536575" cy="43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pic>
        <p:nvPicPr>
          <p:cNvPr id="53251" name="Picture 4" descr="-1"/>
          <p:cNvPicPr>
            <a:picLocks noChangeAspect="1" noChangeArrowheads="1"/>
          </p:cNvPicPr>
          <p:nvPr/>
        </p:nvPicPr>
        <p:blipFill>
          <a:blip r:embed="rId3" cstate="email"/>
          <a:srcRect/>
          <a:stretch>
            <a:fillRect/>
          </a:stretch>
        </p:blipFill>
        <p:spPr bwMode="auto">
          <a:xfrm>
            <a:off x="5013325" y="250825"/>
            <a:ext cx="1417638" cy="1797050"/>
          </a:xfrm>
          <a:prstGeom prst="rect">
            <a:avLst/>
          </a:prstGeom>
          <a:noFill/>
          <a:ln w="9525">
            <a:noFill/>
            <a:miter lim="800000"/>
            <a:headEnd/>
            <a:tailEnd/>
          </a:ln>
        </p:spPr>
      </p:pic>
      <p:sp>
        <p:nvSpPr>
          <p:cNvPr id="53252" name="WordArt 11"/>
          <p:cNvSpPr>
            <a:spLocks noChangeArrowheads="1" noChangeShapeType="1" noTextEdit="1"/>
          </p:cNvSpPr>
          <p:nvPr/>
        </p:nvSpPr>
        <p:spPr bwMode="auto">
          <a:xfrm>
            <a:off x="333375" y="250825"/>
            <a:ext cx="3960813" cy="330200"/>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воспитателя</a:t>
            </a:r>
          </a:p>
        </p:txBody>
      </p:sp>
      <p:sp>
        <p:nvSpPr>
          <p:cNvPr id="53253" name="Line 11"/>
          <p:cNvSpPr>
            <a:spLocks noChangeShapeType="1"/>
          </p:cNvSpPr>
          <p:nvPr/>
        </p:nvSpPr>
        <p:spPr bwMode="auto">
          <a:xfrm>
            <a:off x="333375" y="684213"/>
            <a:ext cx="4321175" cy="0"/>
          </a:xfrm>
          <a:prstGeom prst="line">
            <a:avLst/>
          </a:prstGeom>
          <a:noFill/>
          <a:ln w="19050">
            <a:solidFill>
              <a:srgbClr val="00FF00"/>
            </a:solidFill>
            <a:round/>
            <a:headEnd/>
            <a:tailEnd/>
          </a:ln>
        </p:spPr>
        <p:txBody>
          <a:bodyPr/>
          <a:lstStyle/>
          <a:p>
            <a:endParaRPr lang="ru-RU"/>
          </a:p>
        </p:txBody>
      </p:sp>
      <p:sp>
        <p:nvSpPr>
          <p:cNvPr id="53254" name="Text Box 7"/>
          <p:cNvSpPr txBox="1">
            <a:spLocks noChangeArrowheads="1"/>
          </p:cNvSpPr>
          <p:nvPr/>
        </p:nvSpPr>
        <p:spPr bwMode="auto">
          <a:xfrm>
            <a:off x="260350" y="2843213"/>
            <a:ext cx="6337300" cy="6045200"/>
          </a:xfrm>
          <a:prstGeom prst="rect">
            <a:avLst/>
          </a:prstGeom>
          <a:noFill/>
          <a:ln w="9525">
            <a:noFill/>
            <a:miter lim="800000"/>
            <a:headEnd/>
            <a:tailEnd/>
          </a:ln>
        </p:spPr>
        <p:txBody>
          <a:bodyPr>
            <a:spAutoFit/>
          </a:bodyPr>
          <a:lstStyle/>
          <a:p>
            <a:pPr algn="just" eaLnBrk="1" hangingPunct="1">
              <a:tabLst>
                <a:tab pos="0" algn="l"/>
                <a:tab pos="361950" algn="l"/>
              </a:tabLst>
            </a:pPr>
            <a:r>
              <a:rPr lang="ru-RU" sz="1300">
                <a:latin typeface="Times New Roman" pitchFamily="18" charset="0"/>
              </a:rPr>
              <a:t>        В процессе работы над проектом дети узнали какую роль береза играет в жизни человека: лечит, очищает воздух от пыли, дает летом тень, приглушает шум транспорта. Это дало возможность понять ребятам, как богат, но хрупок мир растений, и как их жизнь зависит от отношения человека.</a:t>
            </a:r>
          </a:p>
          <a:p>
            <a:pPr algn="just" eaLnBrk="1" hangingPunct="1">
              <a:tabLst>
                <a:tab pos="0" algn="l"/>
                <a:tab pos="361950" algn="l"/>
              </a:tabLst>
            </a:pPr>
            <a:r>
              <a:rPr lang="ru-RU" sz="1300">
                <a:latin typeface="Times New Roman" pitchFamily="18" charset="0"/>
              </a:rPr>
              <a:t>        Воспитанию нравственных  ценностей способствовало использование фольклора – один из приемов, который мы применяли для решения поставленных задач. Пословицы, поговорки, совместное сочинение сказок-жалоб -  помогают детям делать определенные выводы.</a:t>
            </a:r>
          </a:p>
          <a:p>
            <a:pPr algn="just" eaLnBrk="1" hangingPunct="1">
              <a:tabLst>
                <a:tab pos="0" algn="l"/>
                <a:tab pos="361950" algn="l"/>
              </a:tabLst>
            </a:pPr>
            <a:r>
              <a:rPr lang="ru-RU" sz="1300">
                <a:latin typeface="Times New Roman" pitchFamily="18" charset="0"/>
              </a:rPr>
              <a:t>        Во время работы над проектом вместе с детьми и воспитателями приняли активное участие и родители: это совместное сочинение экологических сказок, участие в рекламной акции, оказание помощи в создании альбома и проведении фольклорного праздника.</a:t>
            </a:r>
          </a:p>
          <a:p>
            <a:pPr algn="just" eaLnBrk="1" hangingPunct="1">
              <a:tabLst>
                <a:tab pos="0" algn="l"/>
                <a:tab pos="361950" algn="l"/>
              </a:tabLst>
            </a:pPr>
            <a:r>
              <a:rPr lang="ru-RU" sz="1300">
                <a:latin typeface="Times New Roman" pitchFamily="18" charset="0"/>
              </a:rPr>
              <a:t>       Перед началом работы над проектом была поставлена общая цель: развитие свободной творческой личности ребенка, исследовательских способностей в процессе наблюдений за объектами природы.</a:t>
            </a:r>
          </a:p>
          <a:p>
            <a:pPr algn="just" eaLnBrk="1" hangingPunct="1">
              <a:tabLst>
                <a:tab pos="0" algn="l"/>
                <a:tab pos="361950" algn="l"/>
              </a:tabLst>
            </a:pPr>
            <a:r>
              <a:rPr lang="ru-RU" sz="1300">
                <a:latin typeface="Times New Roman" pitchFamily="18" charset="0"/>
              </a:rPr>
              <a:t>       Через работу над проектом были реализованы следующие задачи:</a:t>
            </a:r>
          </a:p>
          <a:p>
            <a:pPr algn="just" eaLnBrk="1" hangingPunct="1">
              <a:tabLst>
                <a:tab pos="0" algn="l"/>
                <a:tab pos="361950" algn="l"/>
              </a:tabLst>
            </a:pPr>
            <a:r>
              <a:rPr lang="ru-RU" sz="1300">
                <a:latin typeface="Times New Roman" pitchFamily="18" charset="0"/>
              </a:rPr>
              <a:t>                - развитие познавательных способностей;</a:t>
            </a:r>
          </a:p>
          <a:p>
            <a:pPr algn="just" eaLnBrk="1" hangingPunct="1">
              <a:tabLst>
                <a:tab pos="0" algn="l"/>
                <a:tab pos="361950" algn="l"/>
              </a:tabLst>
            </a:pPr>
            <a:r>
              <a:rPr lang="ru-RU" sz="1300">
                <a:latin typeface="Times New Roman" pitchFamily="18" charset="0"/>
              </a:rPr>
              <a:t>                - развитие творческого воображения;</a:t>
            </a:r>
          </a:p>
          <a:p>
            <a:pPr algn="just" eaLnBrk="1" hangingPunct="1">
              <a:tabLst>
                <a:tab pos="0" algn="l"/>
                <a:tab pos="361950" algn="l"/>
              </a:tabLst>
            </a:pPr>
            <a:r>
              <a:rPr lang="ru-RU" sz="1300">
                <a:latin typeface="Times New Roman" pitchFamily="18" charset="0"/>
              </a:rPr>
              <a:t>                - развитие коммуникативных навыков;</a:t>
            </a:r>
          </a:p>
          <a:p>
            <a:pPr algn="just" eaLnBrk="1" hangingPunct="1">
              <a:tabLst>
                <a:tab pos="0" algn="l"/>
                <a:tab pos="361950" algn="l"/>
              </a:tabLst>
            </a:pPr>
            <a:r>
              <a:rPr lang="ru-RU" sz="1300">
                <a:latin typeface="Times New Roman" pitchFamily="18" charset="0"/>
              </a:rPr>
              <a:t>                - развитие поисковой деятельности, интеллектуальной инициативы;</a:t>
            </a:r>
          </a:p>
          <a:p>
            <a:pPr algn="just" eaLnBrk="1" hangingPunct="1">
              <a:tabLst>
                <a:tab pos="0" algn="l"/>
                <a:tab pos="361950" algn="l"/>
              </a:tabLst>
            </a:pPr>
            <a:r>
              <a:rPr lang="ru-RU" sz="1300">
                <a:latin typeface="Times New Roman" pitchFamily="18" charset="0"/>
              </a:rPr>
              <a:t>                - развитие способностей к прогнозированию будущих изменений;</a:t>
            </a:r>
          </a:p>
          <a:p>
            <a:pPr algn="just" eaLnBrk="1" hangingPunct="1">
              <a:tabLst>
                <a:tab pos="0" algn="l"/>
                <a:tab pos="361950" algn="l"/>
              </a:tabLst>
            </a:pPr>
            <a:r>
              <a:rPr lang="ru-RU" sz="1300">
                <a:latin typeface="Times New Roman" pitchFamily="18" charset="0"/>
              </a:rPr>
              <a:t>                 -развитие специальных способов ориентации: экспериментирование и моделирование;</a:t>
            </a:r>
          </a:p>
          <a:p>
            <a:pPr algn="just" eaLnBrk="1" hangingPunct="1">
              <a:tabLst>
                <a:tab pos="0" algn="l"/>
                <a:tab pos="361950" algn="l"/>
              </a:tabLst>
            </a:pPr>
            <a:r>
              <a:rPr lang="ru-RU" sz="1300">
                <a:latin typeface="Times New Roman" pitchFamily="18" charset="0"/>
              </a:rPr>
              <a:t>                 -формирование обобщенных способов умственной работы и средств собственной деятельности.</a:t>
            </a:r>
          </a:p>
          <a:p>
            <a:pPr algn="just" eaLnBrk="1" hangingPunct="1">
              <a:tabLst>
                <a:tab pos="0" algn="l"/>
                <a:tab pos="361950" algn="l"/>
              </a:tabLst>
            </a:pPr>
            <a:r>
              <a:rPr lang="ru-RU" sz="1300">
                <a:latin typeface="Times New Roman" pitchFamily="18" charset="0"/>
              </a:rPr>
              <a:t>         Реализуя поставленные задачи, во взаимодействии с окружающей средой, через практическую деятельность, воспитанники получили возможность сформировать собственный жизненный опыт.</a:t>
            </a:r>
          </a:p>
          <a:p>
            <a:pPr algn="just" eaLnBrk="1" hangingPunct="1">
              <a:tabLst>
                <a:tab pos="0" algn="l"/>
                <a:tab pos="361950" algn="l"/>
              </a:tabLst>
            </a:pPr>
            <a:endParaRPr lang="ru-RU" sz="1300">
              <a:latin typeface="Times New Roman" pitchFamily="18" charset="0"/>
            </a:endParaRPr>
          </a:p>
          <a:p>
            <a:pPr algn="just" eaLnBrk="1" hangingPunct="1">
              <a:tabLst>
                <a:tab pos="0" algn="l"/>
                <a:tab pos="361950" algn="l"/>
              </a:tabLst>
            </a:pPr>
            <a:r>
              <a:rPr lang="ru-RU" sz="1300">
                <a:latin typeface="Times New Roman" pitchFamily="18" charset="0"/>
              </a:rPr>
              <a:t>                 </a:t>
            </a:r>
          </a:p>
        </p:txBody>
      </p:sp>
      <p:sp>
        <p:nvSpPr>
          <p:cNvPr id="53255" name="Text Box 8"/>
          <p:cNvSpPr txBox="1">
            <a:spLocks noChangeArrowheads="1"/>
          </p:cNvSpPr>
          <p:nvPr/>
        </p:nvSpPr>
        <p:spPr bwMode="auto">
          <a:xfrm>
            <a:off x="260350" y="1403350"/>
            <a:ext cx="4681538" cy="1779588"/>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В 2008-2009 учебном году в средней группе проходила работа по реализации проекта на тему «Береза».</a:t>
            </a:r>
          </a:p>
          <a:p>
            <a:pPr algn="just" eaLnBrk="1" hangingPunct="1"/>
            <a:r>
              <a:rPr lang="ru-RU" sz="1300">
                <a:latin typeface="Times New Roman" pitchFamily="18" charset="0"/>
              </a:rPr>
              <a:t>        Наша работа над проектом началась с того, что детей в летний период времени заинтересовали разные породы деревьев, их непохожесть, индивидуальные особенности. Поэтому мы с детьми выбрали одно дерево на территории детского сада, дали ему имя и стали вести наблюдение.</a:t>
            </a:r>
          </a:p>
          <a:p>
            <a:pPr algn="just" eaLnBrk="1" hangingPunct="1">
              <a:spcBef>
                <a:spcPct val="50000"/>
              </a:spcBef>
            </a:pPr>
            <a:endParaRPr lang="ru-RU" sz="1300">
              <a:latin typeface="Times New Roman" pitchFamily="18" charset="0"/>
            </a:endParaRPr>
          </a:p>
        </p:txBody>
      </p:sp>
      <p:sp>
        <p:nvSpPr>
          <p:cNvPr id="53256" name="Text Box 9"/>
          <p:cNvSpPr txBox="1">
            <a:spLocks noChangeArrowheads="1"/>
          </p:cNvSpPr>
          <p:nvPr/>
        </p:nvSpPr>
        <p:spPr bwMode="auto">
          <a:xfrm>
            <a:off x="4797425" y="1979613"/>
            <a:ext cx="1800225" cy="933450"/>
          </a:xfrm>
          <a:prstGeom prst="rect">
            <a:avLst/>
          </a:prstGeom>
          <a:noFill/>
          <a:ln w="9525">
            <a:noFill/>
            <a:miter lim="800000"/>
            <a:headEnd/>
            <a:tailEnd/>
          </a:ln>
        </p:spPr>
        <p:txBody>
          <a:bodyPr>
            <a:spAutoFit/>
          </a:bodyPr>
          <a:lstStyle/>
          <a:p>
            <a:pPr algn="ctr" eaLnBrk="1" hangingPunct="1">
              <a:spcBef>
                <a:spcPct val="50000"/>
              </a:spcBef>
            </a:pPr>
            <a:r>
              <a:rPr lang="ru-RU" sz="1100" i="1">
                <a:latin typeface="Times New Roman" pitchFamily="18" charset="0"/>
              </a:rPr>
              <a:t>Воспитатель            </a:t>
            </a:r>
            <a:r>
              <a:rPr lang="ru-RU" sz="1100" b="1" i="1">
                <a:latin typeface="Times New Roman" pitchFamily="18" charset="0"/>
              </a:rPr>
              <a:t>Решедько Т.Н.               </a:t>
            </a:r>
            <a:r>
              <a:rPr lang="ru-RU" sz="1100" i="1">
                <a:latin typeface="Times New Roman" pitchFamily="18" charset="0"/>
              </a:rPr>
              <a:t>МДОУ «ЦРР-детский сад № 6» г.Энгельса Саратовской области</a:t>
            </a:r>
          </a:p>
        </p:txBody>
      </p:sp>
      <p:sp>
        <p:nvSpPr>
          <p:cNvPr id="53257"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50</a:t>
            </a:r>
          </a:p>
        </p:txBody>
      </p:sp>
      <p:sp>
        <p:nvSpPr>
          <p:cNvPr id="53258" name="TextBox 9"/>
          <p:cNvSpPr txBox="1">
            <a:spLocks noChangeArrowheads="1"/>
          </p:cNvSpPr>
          <p:nvPr/>
        </p:nvSpPr>
        <p:spPr bwMode="auto">
          <a:xfrm>
            <a:off x="428625" y="714375"/>
            <a:ext cx="4214813" cy="708025"/>
          </a:xfrm>
          <a:prstGeom prst="rect">
            <a:avLst/>
          </a:prstGeom>
          <a:noFill/>
          <a:ln w="9525">
            <a:noFill/>
            <a:miter lim="800000"/>
            <a:headEnd/>
            <a:tailEnd/>
          </a:ln>
        </p:spPr>
        <p:txBody>
          <a:bodyPr>
            <a:spAutoFit/>
          </a:bodyPr>
          <a:lstStyle/>
          <a:p>
            <a:pPr algn="ctr"/>
            <a:r>
              <a:rPr lang="ru-RU" sz="2000" b="1">
                <a:latin typeface="Monotype Corsiva" pitchFamily="66" charset="0"/>
              </a:rPr>
              <a:t>Ознакомление  с окружающим  в процессе реализации  проектной  деятельности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sp>
        <p:nvSpPr>
          <p:cNvPr id="54275" name="Text Box 6"/>
          <p:cNvSpPr txBox="1">
            <a:spLocks noChangeArrowheads="1"/>
          </p:cNvSpPr>
          <p:nvPr/>
        </p:nvSpPr>
        <p:spPr bwMode="auto">
          <a:xfrm>
            <a:off x="333375" y="323850"/>
            <a:ext cx="6337300" cy="1481138"/>
          </a:xfrm>
          <a:prstGeom prst="rect">
            <a:avLst/>
          </a:prstGeom>
          <a:noFill/>
          <a:ln w="9525">
            <a:noFill/>
            <a:miter lim="800000"/>
            <a:headEnd/>
            <a:tailEnd/>
          </a:ln>
        </p:spPr>
        <p:txBody>
          <a:bodyPr>
            <a:spAutoFit/>
          </a:bodyPr>
          <a:lstStyle/>
          <a:p>
            <a:pPr algn="just" eaLnBrk="1" hangingPunct="1">
              <a:tabLst>
                <a:tab pos="0" algn="l"/>
                <a:tab pos="85725" algn="l"/>
                <a:tab pos="180975" algn="l"/>
              </a:tabLst>
            </a:pPr>
            <a:r>
              <a:rPr lang="ru-RU" sz="1300">
                <a:latin typeface="Times New Roman" pitchFamily="18" charset="0"/>
              </a:rPr>
              <a:t>       Работа над проектом способствовала актуализации знаний, умений и навыков детей, их практическому применению во взаимодействии с природой; реализации принципа сотрудничества детей и взрослых.</a:t>
            </a:r>
          </a:p>
          <a:p>
            <a:pPr algn="just" eaLnBrk="1" hangingPunct="1">
              <a:tabLst>
                <a:tab pos="0" algn="l"/>
                <a:tab pos="85725" algn="l"/>
                <a:tab pos="180975" algn="l"/>
              </a:tabLst>
            </a:pPr>
            <a:r>
              <a:rPr lang="ru-RU" sz="1300">
                <a:latin typeface="Times New Roman" pitchFamily="18" charset="0"/>
              </a:rPr>
              <a:t>       Знания, приобретенные детьми в ходе реализации проекта, стали достоянием их личного опыта. Они получили ответы на вопросы, которые сами же и поставили в процессе практического выполнения работы. Итогом проекта стал фольклорное мероприятие «Праздник русской березки». </a:t>
            </a:r>
          </a:p>
        </p:txBody>
      </p:sp>
      <p:pic>
        <p:nvPicPr>
          <p:cNvPr id="54276" name="Picture 93" descr="Безимени-3"/>
          <p:cNvPicPr>
            <a:picLocks noChangeAspect="1" noChangeArrowheads="1"/>
          </p:cNvPicPr>
          <p:nvPr/>
        </p:nvPicPr>
        <p:blipFill>
          <a:blip r:embed="rId3"/>
          <a:srcRect/>
          <a:stretch>
            <a:fillRect/>
          </a:stretch>
        </p:blipFill>
        <p:spPr bwMode="auto">
          <a:xfrm>
            <a:off x="476250" y="2125663"/>
            <a:ext cx="2317750" cy="3238500"/>
          </a:xfrm>
          <a:prstGeom prst="rect">
            <a:avLst/>
          </a:prstGeom>
          <a:noFill/>
          <a:ln w="9525">
            <a:noFill/>
            <a:miter lim="800000"/>
            <a:headEnd/>
            <a:tailEnd/>
          </a:ln>
        </p:spPr>
      </p:pic>
      <p:pic>
        <p:nvPicPr>
          <p:cNvPr id="54277" name="Picture 94" descr="Безимени-8"/>
          <p:cNvPicPr>
            <a:picLocks noChangeAspect="1" noChangeArrowheads="1"/>
          </p:cNvPicPr>
          <p:nvPr/>
        </p:nvPicPr>
        <p:blipFill>
          <a:blip r:embed="rId4"/>
          <a:srcRect/>
          <a:stretch>
            <a:fillRect/>
          </a:stretch>
        </p:blipFill>
        <p:spPr bwMode="auto">
          <a:xfrm>
            <a:off x="3789363" y="3852863"/>
            <a:ext cx="2505075" cy="3241675"/>
          </a:xfrm>
          <a:prstGeom prst="rect">
            <a:avLst/>
          </a:prstGeom>
          <a:noFill/>
          <a:ln w="9525">
            <a:noFill/>
            <a:miter lim="800000"/>
            <a:headEnd/>
            <a:tailEnd/>
          </a:ln>
        </p:spPr>
      </p:pic>
      <p:sp>
        <p:nvSpPr>
          <p:cNvPr id="54278"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sp>
        <p:nvSpPr>
          <p:cNvPr id="55299" name="Text Box 4"/>
          <p:cNvSpPr txBox="1">
            <a:spLocks noChangeArrowheads="1"/>
          </p:cNvSpPr>
          <p:nvPr/>
        </p:nvSpPr>
        <p:spPr bwMode="auto">
          <a:xfrm>
            <a:off x="260350" y="179388"/>
            <a:ext cx="6337300" cy="8334375"/>
          </a:xfrm>
          <a:prstGeom prst="rect">
            <a:avLst/>
          </a:prstGeom>
          <a:noFill/>
          <a:ln w="9525">
            <a:noFill/>
            <a:miter lim="800000"/>
            <a:headEnd/>
            <a:tailEnd/>
          </a:ln>
        </p:spPr>
        <p:txBody>
          <a:bodyPr>
            <a:spAutoFit/>
          </a:bodyPr>
          <a:lstStyle/>
          <a:p>
            <a:pPr marL="342900" indent="-342900" algn="ctr" eaLnBrk="1" hangingPunct="1"/>
            <a:r>
              <a:rPr lang="ru-RU"/>
              <a:t> </a:t>
            </a:r>
            <a:r>
              <a:rPr lang="ru-RU" sz="2000" b="1">
                <a:latin typeface="Monotype Corsiva" pitchFamily="66" charset="0"/>
              </a:rPr>
              <a:t>Проект  «Береза»</a:t>
            </a:r>
          </a:p>
          <a:p>
            <a:pPr marL="342900" indent="-342900" algn="just" eaLnBrk="1" hangingPunct="1"/>
            <a:r>
              <a:rPr lang="ru-RU" sz="1300" b="1" i="1">
                <a:latin typeface="Times New Roman" pitchFamily="18" charset="0"/>
              </a:rPr>
              <a:t>Тип проекта:</a:t>
            </a:r>
          </a:p>
          <a:p>
            <a:pPr marL="342900" indent="-342900" algn="just" eaLnBrk="1" hangingPunct="1"/>
            <a:r>
              <a:rPr lang="ru-RU" sz="1300">
                <a:latin typeface="Times New Roman" pitchFamily="18" charset="0"/>
              </a:rPr>
              <a:t>По доминирующей деятельности:   исследовательский.</a:t>
            </a:r>
          </a:p>
          <a:p>
            <a:pPr marL="342900" indent="-342900" algn="just" eaLnBrk="1" hangingPunct="1"/>
            <a:r>
              <a:rPr lang="ru-RU" sz="1300">
                <a:latin typeface="Times New Roman" pitchFamily="18" charset="0"/>
              </a:rPr>
              <a:t>По времени проведения: продолжительный.</a:t>
            </a:r>
          </a:p>
          <a:p>
            <a:pPr marL="342900" indent="-342900" algn="just" eaLnBrk="1" hangingPunct="1"/>
            <a:r>
              <a:rPr lang="ru-RU" sz="1300">
                <a:latin typeface="Times New Roman" pitchFamily="18" charset="0"/>
              </a:rPr>
              <a:t>По числу участников: дети средней группы (30 человек), воспитатель группы, музыкальный руководитель, родители детей (14 человек), воспитатель-эколог.</a:t>
            </a:r>
          </a:p>
          <a:p>
            <a:pPr marL="342900" indent="-342900" algn="just" eaLnBrk="1" hangingPunct="1"/>
            <a:r>
              <a:rPr lang="ru-RU" sz="1300" b="1" i="1">
                <a:latin typeface="Times New Roman" pitchFamily="18" charset="0"/>
              </a:rPr>
              <a:t>Актуальность темы:</a:t>
            </a:r>
            <a:r>
              <a:rPr lang="ru-RU" sz="1300">
                <a:latin typeface="Times New Roman" pitchFamily="18" charset="0"/>
              </a:rPr>
              <a:t> В последнее время все больше внимания в нашей стране уделяется проблемам экологического воспитания. Почему это направление стало актуальным? Причина – в деятельности человека в природе, часто безграмотной, неправильной с экологической точки зрения, ведущей к нарушению экологического равновесия на планете.</a:t>
            </a:r>
          </a:p>
          <a:p>
            <a:pPr marL="342900" indent="-342900" algn="just" eaLnBrk="1" hangingPunct="1"/>
            <a:r>
              <a:rPr lang="ru-RU" sz="1300" b="1" i="1">
                <a:latin typeface="Times New Roman" pitchFamily="18" charset="0"/>
              </a:rPr>
              <a:t>Цель проекта:</a:t>
            </a:r>
            <a:r>
              <a:rPr lang="ru-RU" sz="1300">
                <a:latin typeface="Times New Roman" pitchFamily="18" charset="0"/>
              </a:rPr>
              <a:t> развивать у детей исследовательские способности в процессе сезонных наблюдений за деревом.</a:t>
            </a:r>
          </a:p>
          <a:p>
            <a:pPr marL="342900" indent="-342900" algn="just" eaLnBrk="1" hangingPunct="1"/>
            <a:r>
              <a:rPr lang="ru-RU" sz="1300" b="1" i="1">
                <a:latin typeface="Times New Roman" pitchFamily="18" charset="0"/>
              </a:rPr>
              <a:t>Задачи проекта:</a:t>
            </a:r>
            <a:r>
              <a:rPr lang="ru-RU" sz="1300">
                <a:latin typeface="Times New Roman" pitchFamily="18" charset="0"/>
              </a:rPr>
              <a:t> </a:t>
            </a:r>
          </a:p>
          <a:p>
            <a:pPr marL="342900" indent="-342900" algn="just" eaLnBrk="1" hangingPunct="1"/>
            <a:r>
              <a:rPr lang="ru-RU" sz="1300">
                <a:latin typeface="Times New Roman" pitchFamily="18" charset="0"/>
              </a:rPr>
              <a:t>      - формировать у детей представления о связи живых организмов со средой обитания, с неживой природой;</a:t>
            </a:r>
          </a:p>
          <a:p>
            <a:pPr marL="342900" indent="-342900" algn="just" eaLnBrk="1" hangingPunct="1"/>
            <a:r>
              <a:rPr lang="ru-RU" sz="1300">
                <a:latin typeface="Times New Roman" pitchFamily="18" charset="0"/>
              </a:rPr>
              <a:t>      - проследить за ростом, развитием, изменением внешнего вида березы в связи с сезонными изменениями;</a:t>
            </a:r>
          </a:p>
          <a:p>
            <a:pPr marL="342900" indent="-342900" algn="just" eaLnBrk="1" hangingPunct="1"/>
            <a:r>
              <a:rPr lang="ru-RU" sz="1300">
                <a:latin typeface="Times New Roman" pitchFamily="18" charset="0"/>
              </a:rPr>
              <a:t>      - помочь детям приобрести знания о приспособленности растений к изменяющимся сезонным условиям окружающей  среды; расширять знания о различных породах деревьев; закрепить умения по уходу за растениями.</a:t>
            </a:r>
          </a:p>
          <a:p>
            <a:pPr marL="342900" indent="-342900" eaLnBrk="1" hangingPunct="1"/>
            <a:r>
              <a:rPr lang="ru-RU" sz="1300" b="1" i="1">
                <a:latin typeface="Times New Roman" pitchFamily="18" charset="0"/>
              </a:rPr>
              <a:t>Обеспечение  проектной  деятельности</a:t>
            </a:r>
          </a:p>
          <a:p>
            <a:pPr marL="342900" indent="-342900" algn="just" eaLnBrk="1" hangingPunct="1"/>
            <a:r>
              <a:rPr lang="ru-RU" sz="1300">
                <a:latin typeface="Times New Roman" pitchFamily="18" charset="0"/>
              </a:rPr>
              <a:t>             - </a:t>
            </a:r>
            <a:r>
              <a:rPr lang="ru-RU" sz="1300" b="1" i="1">
                <a:latin typeface="Times New Roman" pitchFamily="18" charset="0"/>
              </a:rPr>
              <a:t>Методическое:</a:t>
            </a:r>
          </a:p>
          <a:p>
            <a:pPr marL="342900" indent="-342900" algn="just" eaLnBrk="1" hangingPunct="1"/>
            <a:r>
              <a:rPr lang="ru-RU" sz="1300">
                <a:latin typeface="Times New Roman" pitchFamily="18" charset="0"/>
              </a:rPr>
              <a:t>        А. Коринфский «Народная Русь», Т. Комарова «Народное искусство в воспитании детей», Энциклопедия «Обычаи. Предания. Обряды», Энциклопедия «Знакомство детей с русским народным творчеством».</a:t>
            </a:r>
          </a:p>
          <a:p>
            <a:pPr marL="342900" indent="-342900" algn="just" eaLnBrk="1" hangingPunct="1"/>
            <a:r>
              <a:rPr lang="ru-RU" sz="1300">
                <a:latin typeface="Times New Roman" pitchFamily="18" charset="0"/>
              </a:rPr>
              <a:t>            - </a:t>
            </a:r>
            <a:r>
              <a:rPr lang="ru-RU" sz="1300" b="1" i="1">
                <a:latin typeface="Times New Roman" pitchFamily="18" charset="0"/>
              </a:rPr>
              <a:t>Диагностико - дидактическое:</a:t>
            </a:r>
          </a:p>
          <a:p>
            <a:pPr marL="342900" indent="-342900" algn="just" eaLnBrk="1" hangingPunct="1"/>
            <a:r>
              <a:rPr lang="ru-RU" sz="1300">
                <a:latin typeface="Times New Roman" pitchFamily="18" charset="0"/>
              </a:rPr>
              <a:t>       Дидактический материал (картинки с изображением разных видов растений, различных пород деревьев). Использование моделей «Растения», «Функции органов живого организма» для проведения мониторинга в начале работы над проектом и в конце.</a:t>
            </a:r>
          </a:p>
          <a:p>
            <a:pPr marL="342900" indent="-342900" algn="just" eaLnBrk="1" hangingPunct="1"/>
            <a:r>
              <a:rPr lang="ru-RU" sz="1300">
                <a:latin typeface="Times New Roman" pitchFamily="18" charset="0"/>
              </a:rPr>
              <a:t>        Дидактическая игры : «Путаница» (выявить знания детьми частей растений, их расположение),  «Экологический светофор» (выявить знания детей о правилах поведения в природе), «Дерево» (выявить умения детей отличать деревья от других растений по определенным признакам).</a:t>
            </a:r>
          </a:p>
          <a:p>
            <a:pPr marL="342900" indent="-342900" algn="just" eaLnBrk="1" hangingPunct="1"/>
            <a:r>
              <a:rPr lang="ru-RU" sz="1300" b="1" i="1">
                <a:latin typeface="Times New Roman" pitchFamily="18" charset="0"/>
              </a:rPr>
              <a:t>          - Материально - техническое:</a:t>
            </a:r>
          </a:p>
          <a:p>
            <a:pPr marL="342900" indent="-342900" algn="just" eaLnBrk="1" hangingPunct="1"/>
            <a:r>
              <a:rPr lang="ru-RU" sz="1300">
                <a:latin typeface="Times New Roman" pitchFamily="18" charset="0"/>
              </a:rPr>
              <a:t>        Материалы для опытов (комнатные растения, предметы из дерева, металла, пластмассы).</a:t>
            </a:r>
          </a:p>
          <a:p>
            <a:pPr marL="342900" indent="-342900" algn="just" eaLnBrk="1" hangingPunct="1"/>
            <a:r>
              <a:rPr lang="ru-RU" sz="1300">
                <a:latin typeface="Times New Roman" pitchFamily="18" charset="0"/>
              </a:rPr>
              <a:t>        Садовый инвентарь: (лопата, грабли, ведра).</a:t>
            </a:r>
          </a:p>
          <a:p>
            <a:pPr marL="342900" indent="-342900" algn="just" eaLnBrk="1" hangingPunct="1"/>
            <a:r>
              <a:rPr lang="ru-RU" sz="1300">
                <a:latin typeface="Times New Roman" pitchFamily="18" charset="0"/>
              </a:rPr>
              <a:t>        Использование моделей: «Растения»,  «Функции органов живого организма»: лист, корень, стебель; модели «Благоприятное развитие растения».</a:t>
            </a:r>
          </a:p>
        </p:txBody>
      </p:sp>
      <p:sp>
        <p:nvSpPr>
          <p:cNvPr id="55300"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sp>
        <p:nvSpPr>
          <p:cNvPr id="56323" name="Text Box 3"/>
          <p:cNvSpPr txBox="1">
            <a:spLocks noChangeArrowheads="1"/>
          </p:cNvSpPr>
          <p:nvPr/>
        </p:nvSpPr>
        <p:spPr bwMode="auto">
          <a:xfrm>
            <a:off x="333375" y="323850"/>
            <a:ext cx="6191250" cy="4259263"/>
          </a:xfrm>
          <a:prstGeom prst="rect">
            <a:avLst/>
          </a:prstGeom>
          <a:noFill/>
          <a:ln w="9525">
            <a:noFill/>
            <a:miter lim="800000"/>
            <a:headEnd/>
            <a:tailEnd/>
          </a:ln>
        </p:spPr>
        <p:txBody>
          <a:bodyPr>
            <a:spAutoFit/>
          </a:bodyPr>
          <a:lstStyle/>
          <a:p>
            <a:pPr marL="342900" indent="-342900" eaLnBrk="1" hangingPunct="1"/>
            <a:r>
              <a:rPr lang="ru-RU" sz="1300" b="1" i="1">
                <a:latin typeface="Times New Roman" pitchFamily="18" charset="0"/>
              </a:rPr>
              <a:t>Предполагаемый результат:</a:t>
            </a:r>
          </a:p>
          <a:p>
            <a:pPr marL="342900" indent="-342900" eaLnBrk="1" hangingPunct="1"/>
            <a:r>
              <a:rPr lang="ru-RU" sz="1300">
                <a:latin typeface="Times New Roman" pitchFamily="18" charset="0"/>
              </a:rPr>
              <a:t>        Дети получат необходимый объем знаний о развитии, потребностях живого объекта (береза), произойдет нравственный рост самосознания ребят (деревья нельзя ломать и т.д.)</a:t>
            </a:r>
          </a:p>
          <a:p>
            <a:pPr marL="342900" indent="-342900" eaLnBrk="1" hangingPunct="1"/>
            <a:r>
              <a:rPr lang="ru-RU" sz="1300">
                <a:latin typeface="Times New Roman" pitchFamily="18" charset="0"/>
              </a:rPr>
              <a:t> </a:t>
            </a:r>
            <a:r>
              <a:rPr lang="ru-RU" sz="1300" b="1" i="1">
                <a:latin typeface="Times New Roman" pitchFamily="18" charset="0"/>
              </a:rPr>
              <a:t>Гипотеза проекта:</a:t>
            </a:r>
            <a:r>
              <a:rPr lang="ru-RU" sz="1300">
                <a:latin typeface="Times New Roman" pitchFamily="18" charset="0"/>
              </a:rPr>
              <a:t> если дети получат необходимый объем знаний о живом объекте в ходе наблюдений и уходе за ним, то будут бережнее относиться к окружающей среде.</a:t>
            </a:r>
          </a:p>
          <a:p>
            <a:pPr marL="342900" indent="-342900" eaLnBrk="1" hangingPunct="1"/>
            <a:r>
              <a:rPr lang="ru-RU" sz="1300">
                <a:latin typeface="Times New Roman" pitchFamily="18" charset="0"/>
              </a:rPr>
              <a:t> </a:t>
            </a:r>
            <a:r>
              <a:rPr lang="ru-RU" sz="1300" b="1" i="1">
                <a:latin typeface="Times New Roman" pitchFamily="18" charset="0"/>
              </a:rPr>
              <a:t>Методы проекта.</a:t>
            </a:r>
          </a:p>
          <a:p>
            <a:pPr marL="342900" indent="-342900" eaLnBrk="1" hangingPunct="1"/>
            <a:r>
              <a:rPr lang="ru-RU" sz="1300">
                <a:latin typeface="Times New Roman" pitchFamily="18" charset="0"/>
              </a:rPr>
              <a:t>        </a:t>
            </a:r>
            <a:r>
              <a:rPr lang="ru-RU" sz="1300" b="1" i="1">
                <a:latin typeface="Times New Roman" pitchFamily="18" charset="0"/>
              </a:rPr>
              <a:t>Практические:</a:t>
            </a:r>
            <a:r>
              <a:rPr lang="ru-RU" sz="1300">
                <a:latin typeface="Times New Roman" pitchFamily="18" charset="0"/>
              </a:rPr>
              <a:t> уход за растениями, проведение опытов, оформление альбома «Береза – дерево России», выполнение рисунков, сочинение сказок, выбор объекта исследования, составление плана-схемы, написание письма дереву, изготовление знаков безопасного поведения в природе.</a:t>
            </a:r>
          </a:p>
          <a:p>
            <a:pPr marL="342900" indent="-342900" eaLnBrk="1" hangingPunct="1"/>
            <a:r>
              <a:rPr lang="ru-RU" sz="1300">
                <a:latin typeface="Times New Roman" pitchFamily="18" charset="0"/>
              </a:rPr>
              <a:t>        </a:t>
            </a:r>
            <a:r>
              <a:rPr lang="ru-RU" sz="1300" b="1" i="1">
                <a:latin typeface="Times New Roman" pitchFamily="18" charset="0"/>
              </a:rPr>
              <a:t>Наглядные:</a:t>
            </a:r>
            <a:r>
              <a:rPr lang="ru-RU" sz="1300">
                <a:latin typeface="Times New Roman" pitchFamily="18" charset="0"/>
              </a:rPr>
              <a:t> сезонные наблюдения за березой, использование моделей, экскурсии.</a:t>
            </a:r>
          </a:p>
          <a:p>
            <a:pPr marL="342900" indent="-342900" eaLnBrk="1" hangingPunct="1"/>
            <a:r>
              <a:rPr lang="ru-RU" sz="1300">
                <a:latin typeface="Times New Roman" pitchFamily="18" charset="0"/>
              </a:rPr>
              <a:t>        </a:t>
            </a:r>
            <a:r>
              <a:rPr lang="ru-RU" sz="1300" b="1" i="1">
                <a:latin typeface="Times New Roman" pitchFamily="18" charset="0"/>
              </a:rPr>
              <a:t>Словесные:</a:t>
            </a:r>
            <a:r>
              <a:rPr lang="ru-RU" sz="1300">
                <a:latin typeface="Times New Roman" pitchFamily="18" charset="0"/>
              </a:rPr>
              <a:t> знакомство с пословицами, поговорками о березе, чтение письма от Лесовичка, беседы, загадывание загадок о деревьях, чтение рассказов писателей о природе, проведение занятий, дидактических игр.</a:t>
            </a:r>
          </a:p>
          <a:p>
            <a:pPr marL="342900" indent="-342900" eaLnBrk="1" hangingPunct="1"/>
            <a:r>
              <a:rPr lang="ru-RU" sz="1300" b="1" i="1">
                <a:latin typeface="Times New Roman" pitchFamily="18" charset="0"/>
              </a:rPr>
              <a:t> Стратегия осуществления проектной  деятельности:</a:t>
            </a:r>
          </a:p>
          <a:p>
            <a:pPr marL="342900" indent="-342900" eaLnBrk="1" hangingPunct="1"/>
            <a:r>
              <a:rPr lang="ru-RU" sz="1300">
                <a:latin typeface="Times New Roman" pitchFamily="18" charset="0"/>
              </a:rPr>
              <a:t>         На занятиях, наблюдениях, во время прогулки, в игре, при проведении опытов,  чтении познавательной литературы, в проведении дидактических игр, в самостоятельной деятельности.</a:t>
            </a:r>
          </a:p>
        </p:txBody>
      </p:sp>
      <p:sp>
        <p:nvSpPr>
          <p:cNvPr id="56324" name="Text Box 140"/>
          <p:cNvSpPr txBox="1">
            <a:spLocks noChangeArrowheads="1"/>
          </p:cNvSpPr>
          <p:nvPr/>
        </p:nvSpPr>
        <p:spPr bwMode="auto">
          <a:xfrm>
            <a:off x="404813" y="7021513"/>
            <a:ext cx="5876925" cy="1781175"/>
          </a:xfrm>
          <a:prstGeom prst="rect">
            <a:avLst/>
          </a:prstGeom>
          <a:noFill/>
          <a:ln w="9525">
            <a:noFill/>
            <a:miter lim="800000"/>
            <a:headEnd/>
            <a:tailEnd/>
          </a:ln>
        </p:spPr>
        <p:txBody>
          <a:bodyPr>
            <a:spAutoFit/>
          </a:bodyPr>
          <a:lstStyle/>
          <a:p>
            <a:pPr algn="ctr" eaLnBrk="1" hangingPunct="1">
              <a:spcBef>
                <a:spcPct val="50000"/>
              </a:spcBef>
            </a:pPr>
            <a:r>
              <a:rPr lang="ru-RU" sz="1300">
                <a:latin typeface="Times New Roman" pitchFamily="18" charset="0"/>
              </a:rPr>
              <a:t>Условные  обозначения:</a:t>
            </a:r>
          </a:p>
          <a:p>
            <a:pPr algn="ctr" eaLnBrk="1" hangingPunct="1">
              <a:spcBef>
                <a:spcPct val="50000"/>
              </a:spcBef>
            </a:pPr>
            <a:endParaRPr lang="ru-RU" sz="1300">
              <a:latin typeface="Times New Roman" pitchFamily="18" charset="0"/>
            </a:endParaRPr>
          </a:p>
          <a:p>
            <a:pPr eaLnBrk="1" hangingPunct="1">
              <a:spcBef>
                <a:spcPct val="50000"/>
              </a:spcBef>
            </a:pPr>
            <a:r>
              <a:rPr lang="ru-RU" sz="1300">
                <a:latin typeface="Times New Roman" pitchFamily="18" charset="0"/>
              </a:rPr>
              <a:t>            Береза                   Ива                          Рябина                     Цветник</a:t>
            </a:r>
          </a:p>
          <a:p>
            <a:pPr eaLnBrk="1" hangingPunct="1">
              <a:spcBef>
                <a:spcPct val="50000"/>
              </a:spcBef>
            </a:pPr>
            <a:endParaRPr lang="ru-RU" sz="1300">
              <a:latin typeface="Times New Roman" pitchFamily="18" charset="0"/>
            </a:endParaRPr>
          </a:p>
          <a:p>
            <a:pPr eaLnBrk="1" hangingPunct="1">
              <a:spcBef>
                <a:spcPct val="50000"/>
              </a:spcBef>
            </a:pPr>
            <a:r>
              <a:rPr lang="ru-RU" sz="1300">
                <a:latin typeface="Times New Roman" pitchFamily="18" charset="0"/>
              </a:rPr>
              <a:t>           Карагач                  Клен                     Тополь</a:t>
            </a:r>
          </a:p>
          <a:p>
            <a:pPr algn="ctr" eaLnBrk="1" hangingPunct="1">
              <a:spcBef>
                <a:spcPct val="50000"/>
              </a:spcBef>
            </a:pPr>
            <a:endParaRPr lang="ru-RU" sz="1300">
              <a:latin typeface="Times New Roman" pitchFamily="18" charset="0"/>
            </a:endParaRPr>
          </a:p>
        </p:txBody>
      </p:sp>
      <p:grpSp>
        <p:nvGrpSpPr>
          <p:cNvPr id="56325" name="Group 141"/>
          <p:cNvGrpSpPr>
            <a:grpSpLocks/>
          </p:cNvGrpSpPr>
          <p:nvPr/>
        </p:nvGrpSpPr>
        <p:grpSpPr bwMode="auto">
          <a:xfrm>
            <a:off x="620713" y="7669213"/>
            <a:ext cx="4175125" cy="790575"/>
            <a:chOff x="482" y="3923"/>
            <a:chExt cx="2630" cy="499"/>
          </a:xfrm>
        </p:grpSpPr>
        <p:sp>
          <p:nvSpPr>
            <p:cNvPr id="56354" name="Oval 142"/>
            <p:cNvSpPr>
              <a:spLocks noChangeArrowheads="1"/>
            </p:cNvSpPr>
            <p:nvPr/>
          </p:nvSpPr>
          <p:spPr bwMode="auto">
            <a:xfrm>
              <a:off x="527" y="3923"/>
              <a:ext cx="91" cy="91"/>
            </a:xfrm>
            <a:prstGeom prst="ellipse">
              <a:avLst/>
            </a:prstGeom>
            <a:solidFill>
              <a:schemeClr val="bg1"/>
            </a:solidFill>
            <a:ln w="9525">
              <a:solidFill>
                <a:schemeClr val="tx1"/>
              </a:solidFill>
              <a:round/>
              <a:headEnd/>
              <a:tailEnd/>
            </a:ln>
          </p:spPr>
          <p:txBody>
            <a:bodyPr wrap="none" anchor="ctr"/>
            <a:lstStyle/>
            <a:p>
              <a:endParaRPr lang="ru-RU"/>
            </a:p>
          </p:txBody>
        </p:sp>
        <p:sp>
          <p:nvSpPr>
            <p:cNvPr id="56355" name="Rectangle 143"/>
            <p:cNvSpPr>
              <a:spLocks noChangeArrowheads="1"/>
            </p:cNvSpPr>
            <p:nvPr/>
          </p:nvSpPr>
          <p:spPr bwMode="auto">
            <a:xfrm>
              <a:off x="1298" y="3923"/>
              <a:ext cx="90" cy="91"/>
            </a:xfrm>
            <a:prstGeom prst="rect">
              <a:avLst/>
            </a:prstGeom>
            <a:solidFill>
              <a:schemeClr val="hlink"/>
            </a:solidFill>
            <a:ln w="9525">
              <a:solidFill>
                <a:schemeClr val="tx1"/>
              </a:solidFill>
              <a:prstDash val="sysDot"/>
              <a:miter lim="800000"/>
              <a:headEnd/>
              <a:tailEnd/>
            </a:ln>
          </p:spPr>
          <p:txBody>
            <a:bodyPr wrap="none" anchor="ctr"/>
            <a:lstStyle/>
            <a:p>
              <a:endParaRPr lang="ru-RU"/>
            </a:p>
          </p:txBody>
        </p:sp>
        <p:sp>
          <p:nvSpPr>
            <p:cNvPr id="56356" name="Oval 144"/>
            <p:cNvSpPr>
              <a:spLocks noChangeArrowheads="1"/>
            </p:cNvSpPr>
            <p:nvPr/>
          </p:nvSpPr>
          <p:spPr bwMode="auto">
            <a:xfrm>
              <a:off x="2160" y="3923"/>
              <a:ext cx="91" cy="91"/>
            </a:xfrm>
            <a:prstGeom prst="ellipse">
              <a:avLst/>
            </a:prstGeom>
            <a:solidFill>
              <a:srgbClr val="FF0000"/>
            </a:solidFill>
            <a:ln w="9525">
              <a:solidFill>
                <a:schemeClr val="tx1"/>
              </a:solidFill>
              <a:round/>
              <a:headEnd/>
              <a:tailEnd/>
            </a:ln>
          </p:spPr>
          <p:txBody>
            <a:bodyPr wrap="none" anchor="ctr"/>
            <a:lstStyle/>
            <a:p>
              <a:endParaRPr lang="ru-RU"/>
            </a:p>
          </p:txBody>
        </p:sp>
        <p:sp>
          <p:nvSpPr>
            <p:cNvPr id="56357" name="Rectangle 145" descr="Широкий диагональный 1"/>
            <p:cNvSpPr>
              <a:spLocks noChangeArrowheads="1"/>
            </p:cNvSpPr>
            <p:nvPr/>
          </p:nvSpPr>
          <p:spPr bwMode="auto">
            <a:xfrm>
              <a:off x="3022" y="3923"/>
              <a:ext cx="90" cy="91"/>
            </a:xfrm>
            <a:prstGeom prst="rect">
              <a:avLst/>
            </a:prstGeom>
            <a:pattFill prst="wdDnDiag">
              <a:fgClr>
                <a:schemeClr val="accent1"/>
              </a:fgClr>
              <a:bgClr>
                <a:schemeClr val="bg1"/>
              </a:bgClr>
            </a:pattFill>
            <a:ln w="9525">
              <a:solidFill>
                <a:schemeClr val="tx1"/>
              </a:solidFill>
              <a:prstDash val="sysDot"/>
              <a:miter lim="800000"/>
              <a:headEnd/>
              <a:tailEnd/>
            </a:ln>
          </p:spPr>
          <p:txBody>
            <a:bodyPr wrap="none" anchor="ctr"/>
            <a:lstStyle/>
            <a:p>
              <a:endParaRPr lang="ru-RU"/>
            </a:p>
          </p:txBody>
        </p:sp>
        <p:sp>
          <p:nvSpPr>
            <p:cNvPr id="56358" name="Rectangle 146"/>
            <p:cNvSpPr>
              <a:spLocks noChangeArrowheads="1"/>
            </p:cNvSpPr>
            <p:nvPr/>
          </p:nvSpPr>
          <p:spPr bwMode="auto">
            <a:xfrm>
              <a:off x="482" y="4195"/>
              <a:ext cx="90" cy="227"/>
            </a:xfrm>
            <a:prstGeom prst="rect">
              <a:avLst/>
            </a:prstGeom>
            <a:solidFill>
              <a:srgbClr val="800000"/>
            </a:solidFill>
            <a:ln w="9525">
              <a:solidFill>
                <a:schemeClr val="tx1"/>
              </a:solidFill>
              <a:miter lim="800000"/>
              <a:headEnd/>
              <a:tailEnd/>
            </a:ln>
          </p:spPr>
          <p:txBody>
            <a:bodyPr wrap="none" anchor="ctr"/>
            <a:lstStyle/>
            <a:p>
              <a:endParaRPr lang="ru-RU"/>
            </a:p>
          </p:txBody>
        </p:sp>
        <p:sp>
          <p:nvSpPr>
            <p:cNvPr id="56359" name="Oval 147"/>
            <p:cNvSpPr>
              <a:spLocks noChangeArrowheads="1"/>
            </p:cNvSpPr>
            <p:nvPr/>
          </p:nvSpPr>
          <p:spPr bwMode="auto">
            <a:xfrm>
              <a:off x="1253" y="4286"/>
              <a:ext cx="18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60" name="Oval 148"/>
            <p:cNvSpPr>
              <a:spLocks noChangeArrowheads="1"/>
            </p:cNvSpPr>
            <p:nvPr/>
          </p:nvSpPr>
          <p:spPr bwMode="auto">
            <a:xfrm>
              <a:off x="2069" y="4286"/>
              <a:ext cx="91" cy="91"/>
            </a:xfrm>
            <a:prstGeom prst="ellipse">
              <a:avLst/>
            </a:prstGeom>
            <a:solidFill>
              <a:srgbClr val="00FF00"/>
            </a:solidFill>
            <a:ln w="9525">
              <a:solidFill>
                <a:schemeClr val="tx1"/>
              </a:solidFill>
              <a:round/>
              <a:headEnd/>
              <a:tailEnd/>
            </a:ln>
          </p:spPr>
          <p:txBody>
            <a:bodyPr wrap="none" anchor="ctr"/>
            <a:lstStyle/>
            <a:p>
              <a:endParaRPr lang="ru-RU"/>
            </a:p>
          </p:txBody>
        </p:sp>
      </p:grpSp>
      <p:sp>
        <p:nvSpPr>
          <p:cNvPr id="56326" name="Text Box 149"/>
          <p:cNvSpPr txBox="1">
            <a:spLocks noChangeArrowheads="1"/>
          </p:cNvSpPr>
          <p:nvPr/>
        </p:nvSpPr>
        <p:spPr bwMode="auto">
          <a:xfrm>
            <a:off x="1844675" y="4500563"/>
            <a:ext cx="2952750" cy="488950"/>
          </a:xfrm>
          <a:prstGeom prst="rect">
            <a:avLst/>
          </a:prstGeom>
          <a:noFill/>
          <a:ln w="9525">
            <a:noFill/>
            <a:miter lim="800000"/>
            <a:headEnd/>
            <a:tailEnd/>
          </a:ln>
        </p:spPr>
        <p:txBody>
          <a:bodyPr>
            <a:spAutoFit/>
          </a:bodyPr>
          <a:lstStyle/>
          <a:p>
            <a:pPr algn="ctr" eaLnBrk="1" hangingPunct="1">
              <a:spcBef>
                <a:spcPct val="50000"/>
              </a:spcBef>
            </a:pPr>
            <a:r>
              <a:rPr lang="ru-RU" sz="1300" b="1" i="1">
                <a:latin typeface="Times New Roman" pitchFamily="18" charset="0"/>
              </a:rPr>
              <a:t>План – схема участка, где растет береза.</a:t>
            </a:r>
          </a:p>
        </p:txBody>
      </p:sp>
      <p:grpSp>
        <p:nvGrpSpPr>
          <p:cNvPr id="56327" name="Group 150"/>
          <p:cNvGrpSpPr>
            <a:grpSpLocks/>
          </p:cNvGrpSpPr>
          <p:nvPr/>
        </p:nvGrpSpPr>
        <p:grpSpPr bwMode="auto">
          <a:xfrm>
            <a:off x="908050" y="5003800"/>
            <a:ext cx="4897438" cy="1943100"/>
            <a:chOff x="663" y="4468"/>
            <a:chExt cx="3085" cy="1224"/>
          </a:xfrm>
        </p:grpSpPr>
        <p:sp>
          <p:nvSpPr>
            <p:cNvPr id="56329" name="Rectangle 151"/>
            <p:cNvSpPr>
              <a:spLocks noChangeArrowheads="1"/>
            </p:cNvSpPr>
            <p:nvPr/>
          </p:nvSpPr>
          <p:spPr bwMode="auto">
            <a:xfrm>
              <a:off x="663" y="4468"/>
              <a:ext cx="3085" cy="1224"/>
            </a:xfrm>
            <a:prstGeom prst="rect">
              <a:avLst/>
            </a:prstGeom>
            <a:solidFill>
              <a:schemeClr val="bg1"/>
            </a:solidFill>
            <a:ln w="9525">
              <a:solidFill>
                <a:schemeClr val="tx1"/>
              </a:solidFill>
              <a:miter lim="800000"/>
              <a:headEnd/>
              <a:tailEnd/>
            </a:ln>
          </p:spPr>
          <p:txBody>
            <a:bodyPr wrap="none" anchor="ctr"/>
            <a:lstStyle/>
            <a:p>
              <a:endParaRPr lang="ru-RU"/>
            </a:p>
          </p:txBody>
        </p:sp>
        <p:grpSp>
          <p:nvGrpSpPr>
            <p:cNvPr id="56330" name="Group 152"/>
            <p:cNvGrpSpPr>
              <a:grpSpLocks/>
            </p:cNvGrpSpPr>
            <p:nvPr/>
          </p:nvGrpSpPr>
          <p:grpSpPr bwMode="auto">
            <a:xfrm>
              <a:off x="799" y="4604"/>
              <a:ext cx="2767" cy="998"/>
              <a:chOff x="799" y="4604"/>
              <a:chExt cx="2767" cy="998"/>
            </a:xfrm>
          </p:grpSpPr>
          <p:sp>
            <p:nvSpPr>
              <p:cNvPr id="56331" name="Line 153"/>
              <p:cNvSpPr>
                <a:spLocks noChangeShapeType="1"/>
              </p:cNvSpPr>
              <p:nvPr/>
            </p:nvSpPr>
            <p:spPr bwMode="auto">
              <a:xfrm>
                <a:off x="799" y="4604"/>
                <a:ext cx="0" cy="998"/>
              </a:xfrm>
              <a:prstGeom prst="line">
                <a:avLst/>
              </a:prstGeom>
              <a:noFill/>
              <a:ln w="76200">
                <a:solidFill>
                  <a:schemeClr val="accent1"/>
                </a:solidFill>
                <a:round/>
                <a:headEnd/>
                <a:tailEnd/>
              </a:ln>
            </p:spPr>
            <p:txBody>
              <a:bodyPr/>
              <a:lstStyle/>
              <a:p>
                <a:endParaRPr lang="ru-RU"/>
              </a:p>
            </p:txBody>
          </p:sp>
          <p:sp>
            <p:nvSpPr>
              <p:cNvPr id="56332" name="Line 154"/>
              <p:cNvSpPr>
                <a:spLocks noChangeShapeType="1"/>
              </p:cNvSpPr>
              <p:nvPr/>
            </p:nvSpPr>
            <p:spPr bwMode="auto">
              <a:xfrm>
                <a:off x="799" y="4604"/>
                <a:ext cx="2767" cy="0"/>
              </a:xfrm>
              <a:prstGeom prst="line">
                <a:avLst/>
              </a:prstGeom>
              <a:noFill/>
              <a:ln w="76200">
                <a:solidFill>
                  <a:schemeClr val="accent1"/>
                </a:solidFill>
                <a:round/>
                <a:headEnd/>
                <a:tailEnd/>
              </a:ln>
            </p:spPr>
            <p:txBody>
              <a:bodyPr/>
              <a:lstStyle/>
              <a:p>
                <a:endParaRPr lang="ru-RU"/>
              </a:p>
            </p:txBody>
          </p:sp>
          <p:sp>
            <p:nvSpPr>
              <p:cNvPr id="56333" name="Line 155"/>
              <p:cNvSpPr>
                <a:spLocks noChangeShapeType="1"/>
              </p:cNvSpPr>
              <p:nvPr/>
            </p:nvSpPr>
            <p:spPr bwMode="auto">
              <a:xfrm>
                <a:off x="1207" y="4649"/>
                <a:ext cx="0" cy="907"/>
              </a:xfrm>
              <a:prstGeom prst="line">
                <a:avLst/>
              </a:prstGeom>
              <a:noFill/>
              <a:ln w="203200">
                <a:solidFill>
                  <a:srgbClr val="C0B98E"/>
                </a:solidFill>
                <a:round/>
                <a:headEnd/>
                <a:tailEnd/>
              </a:ln>
            </p:spPr>
            <p:txBody>
              <a:bodyPr/>
              <a:lstStyle/>
              <a:p>
                <a:endParaRPr lang="ru-RU"/>
              </a:p>
            </p:txBody>
          </p:sp>
          <p:sp>
            <p:nvSpPr>
              <p:cNvPr id="56334" name="Line 156"/>
              <p:cNvSpPr>
                <a:spLocks noChangeShapeType="1"/>
              </p:cNvSpPr>
              <p:nvPr/>
            </p:nvSpPr>
            <p:spPr bwMode="auto">
              <a:xfrm>
                <a:off x="1162" y="4830"/>
                <a:ext cx="2404" cy="0"/>
              </a:xfrm>
              <a:prstGeom prst="line">
                <a:avLst/>
              </a:prstGeom>
              <a:noFill/>
              <a:ln w="203200">
                <a:solidFill>
                  <a:srgbClr val="C0B98E"/>
                </a:solidFill>
                <a:round/>
                <a:headEnd/>
                <a:tailEnd/>
              </a:ln>
            </p:spPr>
            <p:txBody>
              <a:bodyPr/>
              <a:lstStyle/>
              <a:p>
                <a:endParaRPr lang="ru-RU"/>
              </a:p>
            </p:txBody>
          </p:sp>
          <p:sp>
            <p:nvSpPr>
              <p:cNvPr id="56335" name="Rectangle 157"/>
              <p:cNvSpPr>
                <a:spLocks noChangeArrowheads="1"/>
              </p:cNvSpPr>
              <p:nvPr/>
            </p:nvSpPr>
            <p:spPr bwMode="auto">
              <a:xfrm>
                <a:off x="2432" y="4967"/>
                <a:ext cx="771" cy="182"/>
              </a:xfrm>
              <a:prstGeom prst="rect">
                <a:avLst/>
              </a:prstGeom>
              <a:solidFill>
                <a:srgbClr val="FFFF00"/>
              </a:solidFill>
              <a:ln w="9525">
                <a:solidFill>
                  <a:schemeClr val="tx1"/>
                </a:solidFill>
                <a:miter lim="800000"/>
                <a:headEnd/>
                <a:tailEnd/>
              </a:ln>
            </p:spPr>
            <p:txBody>
              <a:bodyPr wrap="none" anchor="ctr"/>
              <a:lstStyle/>
              <a:p>
                <a:pPr algn="ctr" eaLnBrk="1" hangingPunct="1"/>
                <a:endParaRPr lang="ru-RU">
                  <a:solidFill>
                    <a:srgbClr val="F8F856"/>
                  </a:solidFill>
                </a:endParaRPr>
              </a:p>
            </p:txBody>
          </p:sp>
          <p:sp>
            <p:nvSpPr>
              <p:cNvPr id="56336" name="Oval 158"/>
              <p:cNvSpPr>
                <a:spLocks noChangeArrowheads="1"/>
              </p:cNvSpPr>
              <p:nvPr/>
            </p:nvSpPr>
            <p:spPr bwMode="auto">
              <a:xfrm>
                <a:off x="1344" y="4649"/>
                <a:ext cx="9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37" name="Oval 159"/>
              <p:cNvSpPr>
                <a:spLocks noChangeArrowheads="1"/>
              </p:cNvSpPr>
              <p:nvPr/>
            </p:nvSpPr>
            <p:spPr bwMode="auto">
              <a:xfrm>
                <a:off x="1661" y="4649"/>
                <a:ext cx="9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38" name="Oval 160"/>
              <p:cNvSpPr>
                <a:spLocks noChangeArrowheads="1"/>
              </p:cNvSpPr>
              <p:nvPr/>
            </p:nvSpPr>
            <p:spPr bwMode="auto">
              <a:xfrm>
                <a:off x="2024" y="4649"/>
                <a:ext cx="9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39" name="Oval 161"/>
              <p:cNvSpPr>
                <a:spLocks noChangeArrowheads="1"/>
              </p:cNvSpPr>
              <p:nvPr/>
            </p:nvSpPr>
            <p:spPr bwMode="auto">
              <a:xfrm>
                <a:off x="2296" y="4649"/>
                <a:ext cx="9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40" name="Oval 162"/>
              <p:cNvSpPr>
                <a:spLocks noChangeArrowheads="1"/>
              </p:cNvSpPr>
              <p:nvPr/>
            </p:nvSpPr>
            <p:spPr bwMode="auto">
              <a:xfrm>
                <a:off x="2614" y="4649"/>
                <a:ext cx="9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41" name="Oval 163"/>
              <p:cNvSpPr>
                <a:spLocks noChangeArrowheads="1"/>
              </p:cNvSpPr>
              <p:nvPr/>
            </p:nvSpPr>
            <p:spPr bwMode="auto">
              <a:xfrm>
                <a:off x="2931" y="4649"/>
                <a:ext cx="9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42" name="Oval 164"/>
              <p:cNvSpPr>
                <a:spLocks noChangeArrowheads="1"/>
              </p:cNvSpPr>
              <p:nvPr/>
            </p:nvSpPr>
            <p:spPr bwMode="auto">
              <a:xfrm>
                <a:off x="1389" y="4967"/>
                <a:ext cx="18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43" name="Oval 165"/>
              <p:cNvSpPr>
                <a:spLocks noChangeArrowheads="1"/>
              </p:cNvSpPr>
              <p:nvPr/>
            </p:nvSpPr>
            <p:spPr bwMode="auto">
              <a:xfrm>
                <a:off x="1661" y="4967"/>
                <a:ext cx="18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44" name="Oval 166"/>
              <p:cNvSpPr>
                <a:spLocks noChangeArrowheads="1"/>
              </p:cNvSpPr>
              <p:nvPr/>
            </p:nvSpPr>
            <p:spPr bwMode="auto">
              <a:xfrm>
                <a:off x="1979" y="4967"/>
                <a:ext cx="181" cy="91"/>
              </a:xfrm>
              <a:prstGeom prst="ellipse">
                <a:avLst/>
              </a:prstGeom>
              <a:solidFill>
                <a:srgbClr val="00FF00"/>
              </a:solidFill>
              <a:ln w="9525">
                <a:solidFill>
                  <a:schemeClr val="tx1"/>
                </a:solidFill>
                <a:round/>
                <a:headEnd/>
                <a:tailEnd/>
              </a:ln>
            </p:spPr>
            <p:txBody>
              <a:bodyPr wrap="none" anchor="ctr"/>
              <a:lstStyle/>
              <a:p>
                <a:endParaRPr lang="ru-RU"/>
              </a:p>
            </p:txBody>
          </p:sp>
          <p:sp>
            <p:nvSpPr>
              <p:cNvPr id="56345" name="Rectangle 167"/>
              <p:cNvSpPr>
                <a:spLocks noChangeArrowheads="1"/>
              </p:cNvSpPr>
              <p:nvPr/>
            </p:nvSpPr>
            <p:spPr bwMode="auto">
              <a:xfrm>
                <a:off x="1344" y="5239"/>
                <a:ext cx="90" cy="227"/>
              </a:xfrm>
              <a:prstGeom prst="rect">
                <a:avLst/>
              </a:prstGeom>
              <a:solidFill>
                <a:srgbClr val="800000"/>
              </a:solidFill>
              <a:ln w="9525">
                <a:solidFill>
                  <a:schemeClr val="tx1"/>
                </a:solidFill>
                <a:miter lim="800000"/>
                <a:headEnd/>
                <a:tailEnd/>
              </a:ln>
            </p:spPr>
            <p:txBody>
              <a:bodyPr wrap="none" anchor="ctr"/>
              <a:lstStyle/>
              <a:p>
                <a:endParaRPr lang="ru-RU"/>
              </a:p>
            </p:txBody>
          </p:sp>
          <p:sp>
            <p:nvSpPr>
              <p:cNvPr id="56346" name="Rectangle 168" descr="Широкий диагональный 1"/>
              <p:cNvSpPr>
                <a:spLocks noChangeArrowheads="1"/>
              </p:cNvSpPr>
              <p:nvPr/>
            </p:nvSpPr>
            <p:spPr bwMode="auto">
              <a:xfrm>
                <a:off x="1480" y="5511"/>
                <a:ext cx="90" cy="91"/>
              </a:xfrm>
              <a:prstGeom prst="rect">
                <a:avLst/>
              </a:prstGeom>
              <a:pattFill prst="wdDnDiag">
                <a:fgClr>
                  <a:schemeClr val="accent1"/>
                </a:fgClr>
                <a:bgClr>
                  <a:schemeClr val="bg1"/>
                </a:bgClr>
              </a:pattFill>
              <a:ln w="9525">
                <a:solidFill>
                  <a:schemeClr val="tx1"/>
                </a:solidFill>
                <a:prstDash val="sysDot"/>
                <a:miter lim="800000"/>
                <a:headEnd/>
                <a:tailEnd/>
              </a:ln>
            </p:spPr>
            <p:txBody>
              <a:bodyPr wrap="none" anchor="ctr"/>
              <a:lstStyle/>
              <a:p>
                <a:endParaRPr lang="ru-RU"/>
              </a:p>
            </p:txBody>
          </p:sp>
          <p:sp>
            <p:nvSpPr>
              <p:cNvPr id="56347" name="Oval 169"/>
              <p:cNvSpPr>
                <a:spLocks noChangeArrowheads="1"/>
              </p:cNvSpPr>
              <p:nvPr/>
            </p:nvSpPr>
            <p:spPr bwMode="auto">
              <a:xfrm>
                <a:off x="890" y="4649"/>
                <a:ext cx="91" cy="91"/>
              </a:xfrm>
              <a:prstGeom prst="ellipse">
                <a:avLst/>
              </a:prstGeom>
              <a:solidFill>
                <a:srgbClr val="FF0000"/>
              </a:solidFill>
              <a:ln w="9525">
                <a:solidFill>
                  <a:schemeClr val="tx1"/>
                </a:solidFill>
                <a:round/>
                <a:headEnd/>
                <a:tailEnd/>
              </a:ln>
            </p:spPr>
            <p:txBody>
              <a:bodyPr wrap="none" anchor="ctr"/>
              <a:lstStyle/>
              <a:p>
                <a:endParaRPr lang="ru-RU"/>
              </a:p>
            </p:txBody>
          </p:sp>
          <p:sp>
            <p:nvSpPr>
              <p:cNvPr id="56348" name="Oval 170"/>
              <p:cNvSpPr>
                <a:spLocks noChangeArrowheads="1"/>
              </p:cNvSpPr>
              <p:nvPr/>
            </p:nvSpPr>
            <p:spPr bwMode="auto">
              <a:xfrm>
                <a:off x="890" y="4921"/>
                <a:ext cx="91" cy="91"/>
              </a:xfrm>
              <a:prstGeom prst="ellipse">
                <a:avLst/>
              </a:prstGeom>
              <a:solidFill>
                <a:srgbClr val="FF0000"/>
              </a:solidFill>
              <a:ln w="9525">
                <a:solidFill>
                  <a:schemeClr val="tx1"/>
                </a:solidFill>
                <a:round/>
                <a:headEnd/>
                <a:tailEnd/>
              </a:ln>
            </p:spPr>
            <p:txBody>
              <a:bodyPr wrap="none" anchor="ctr"/>
              <a:lstStyle/>
              <a:p>
                <a:endParaRPr lang="ru-RU"/>
              </a:p>
            </p:txBody>
          </p:sp>
          <p:sp>
            <p:nvSpPr>
              <p:cNvPr id="56349" name="Oval 171"/>
              <p:cNvSpPr>
                <a:spLocks noChangeArrowheads="1"/>
              </p:cNvSpPr>
              <p:nvPr/>
            </p:nvSpPr>
            <p:spPr bwMode="auto">
              <a:xfrm>
                <a:off x="890" y="5465"/>
                <a:ext cx="91" cy="91"/>
              </a:xfrm>
              <a:prstGeom prst="ellipse">
                <a:avLst/>
              </a:prstGeom>
              <a:solidFill>
                <a:srgbClr val="FF0000"/>
              </a:solidFill>
              <a:ln w="9525">
                <a:solidFill>
                  <a:schemeClr val="tx1"/>
                </a:solidFill>
                <a:round/>
                <a:headEnd/>
                <a:tailEnd/>
              </a:ln>
            </p:spPr>
            <p:txBody>
              <a:bodyPr wrap="none" anchor="ctr"/>
              <a:lstStyle/>
              <a:p>
                <a:endParaRPr lang="ru-RU"/>
              </a:p>
            </p:txBody>
          </p:sp>
          <p:sp>
            <p:nvSpPr>
              <p:cNvPr id="56350" name="Rectangle 172"/>
              <p:cNvSpPr>
                <a:spLocks noChangeArrowheads="1"/>
              </p:cNvSpPr>
              <p:nvPr/>
            </p:nvSpPr>
            <p:spPr bwMode="auto">
              <a:xfrm>
                <a:off x="890" y="4785"/>
                <a:ext cx="90" cy="91"/>
              </a:xfrm>
              <a:prstGeom prst="rect">
                <a:avLst/>
              </a:prstGeom>
              <a:solidFill>
                <a:schemeClr val="hlink"/>
              </a:solidFill>
              <a:ln w="9525">
                <a:solidFill>
                  <a:schemeClr val="tx1"/>
                </a:solidFill>
                <a:prstDash val="sysDot"/>
                <a:miter lim="800000"/>
                <a:headEnd/>
                <a:tailEnd/>
              </a:ln>
            </p:spPr>
            <p:txBody>
              <a:bodyPr wrap="none" anchor="ctr"/>
              <a:lstStyle/>
              <a:p>
                <a:endParaRPr lang="ru-RU"/>
              </a:p>
            </p:txBody>
          </p:sp>
          <p:sp>
            <p:nvSpPr>
              <p:cNvPr id="56351" name="Rectangle 173"/>
              <p:cNvSpPr>
                <a:spLocks noChangeArrowheads="1"/>
              </p:cNvSpPr>
              <p:nvPr/>
            </p:nvSpPr>
            <p:spPr bwMode="auto">
              <a:xfrm>
                <a:off x="890" y="5103"/>
                <a:ext cx="90" cy="91"/>
              </a:xfrm>
              <a:prstGeom prst="rect">
                <a:avLst/>
              </a:prstGeom>
              <a:solidFill>
                <a:schemeClr val="hlink"/>
              </a:solidFill>
              <a:ln w="9525">
                <a:solidFill>
                  <a:schemeClr val="tx1"/>
                </a:solidFill>
                <a:prstDash val="sysDot"/>
                <a:miter lim="800000"/>
                <a:headEnd/>
                <a:tailEnd/>
              </a:ln>
            </p:spPr>
            <p:txBody>
              <a:bodyPr wrap="none" anchor="ctr"/>
              <a:lstStyle/>
              <a:p>
                <a:endParaRPr lang="ru-RU"/>
              </a:p>
            </p:txBody>
          </p:sp>
          <p:sp>
            <p:nvSpPr>
              <p:cNvPr id="56352" name="Rectangle 174"/>
              <p:cNvSpPr>
                <a:spLocks noChangeArrowheads="1"/>
              </p:cNvSpPr>
              <p:nvPr/>
            </p:nvSpPr>
            <p:spPr bwMode="auto">
              <a:xfrm>
                <a:off x="890" y="5284"/>
                <a:ext cx="90" cy="91"/>
              </a:xfrm>
              <a:prstGeom prst="rect">
                <a:avLst/>
              </a:prstGeom>
              <a:solidFill>
                <a:schemeClr val="hlink"/>
              </a:solidFill>
              <a:ln w="9525">
                <a:solidFill>
                  <a:schemeClr val="tx1"/>
                </a:solidFill>
                <a:prstDash val="sysDot"/>
                <a:miter lim="800000"/>
                <a:headEnd/>
                <a:tailEnd/>
              </a:ln>
            </p:spPr>
            <p:txBody>
              <a:bodyPr wrap="none" anchor="ctr"/>
              <a:lstStyle/>
              <a:p>
                <a:endParaRPr lang="ru-RU"/>
              </a:p>
            </p:txBody>
          </p:sp>
          <p:sp>
            <p:nvSpPr>
              <p:cNvPr id="56353" name="Oval 175"/>
              <p:cNvSpPr>
                <a:spLocks noChangeArrowheads="1"/>
              </p:cNvSpPr>
              <p:nvPr/>
            </p:nvSpPr>
            <p:spPr bwMode="auto">
              <a:xfrm>
                <a:off x="1525" y="5148"/>
                <a:ext cx="136" cy="136"/>
              </a:xfrm>
              <a:prstGeom prst="ellipse">
                <a:avLst/>
              </a:prstGeom>
              <a:solidFill>
                <a:schemeClr val="bg1"/>
              </a:solidFill>
              <a:ln w="9525">
                <a:solidFill>
                  <a:schemeClr val="tx1"/>
                </a:solidFill>
                <a:round/>
                <a:headEnd/>
                <a:tailEnd/>
              </a:ln>
            </p:spPr>
            <p:txBody>
              <a:bodyPr wrap="none" anchor="ctr"/>
              <a:lstStyle/>
              <a:p>
                <a:endParaRPr lang="ru-RU"/>
              </a:p>
            </p:txBody>
          </p:sp>
        </p:grpSp>
      </p:grpSp>
      <p:sp>
        <p:nvSpPr>
          <p:cNvPr id="56328"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graphicFrame>
        <p:nvGraphicFramePr>
          <p:cNvPr id="58410" name="Group 42"/>
          <p:cNvGraphicFramePr>
            <a:graphicFrameLocks noGrp="1"/>
          </p:cNvGraphicFramePr>
          <p:nvPr/>
        </p:nvGraphicFramePr>
        <p:xfrm>
          <a:off x="404813" y="684213"/>
          <a:ext cx="6076950" cy="6148388"/>
        </p:xfrm>
        <a:graphic>
          <a:graphicData uri="http://schemas.openxmlformats.org/drawingml/2006/table">
            <a:tbl>
              <a:tblPr/>
              <a:tblGrid>
                <a:gridCol w="1697037"/>
                <a:gridCol w="2544763"/>
                <a:gridCol w="1835150"/>
              </a:tblGrid>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Этапы</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Деятельность детей</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Деятельность педагога</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Выявление проблемы</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Вживание в сюжетно-игровую ситуацию (читают письмо от Лесовичка).</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Осознают и лично воспринимают проблему.</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Принимают задачи проекта.</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1.Вводит в игровую ситуацию.</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Формулирует проблему.</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Определяет задачи</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2.Организация работы над проектом</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Планирует соответствующую деятельность</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Распределяют амплуа.</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Помогает спланировать деятельность.</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Решает задачу организации деятельности.</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3.Практическая деятельность по решению проблемы</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Обращаются к специальной литературе.</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Проводят опыты и эксперименты.</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Ведут наблюдение на экологической тропинке, делают зарисовки.</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Заучивание стихов, пословиц, поговорок. Отгадывание загадок. Рассматривание иллюстраций. Пополнение знаний на специально организованных занятиях с использованием моделей. Уход за растением.</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Совместно с родителями сочиняют экологические сказки, проводят рекламную акцию.</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Организует работу над проектом.</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Ведет совместную с детьми экспериментальную деятельность (опыты)</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Помогает проводить опыты и делать зарисовки. Вести исследовательскую деятельность.</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Оказывает практическую помощь.</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Проводит     специально        организованные занятия.</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Привлекает родителей к работе над проектом (Экологические сказки, рекламная акция)</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4.Систематизация информации</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Диалоговая беседа по теме </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Береза</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с опорой на наблюдения и рисунки.</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Проводит занятие по теме </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Береза</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5.Презентация продукта деятельности</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Оформление альбома </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Береза </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дерево России</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Проведение праздника </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Троица</a:t>
                      </a:r>
                      <a:r>
                        <a:rPr kumimoji="0" lang="ru-RU" sz="1000" b="0" i="0" u="none" strike="noStrike" cap="none" normalizeH="0" baseline="0" smtClean="0">
                          <a:ln>
                            <a:noFill/>
                          </a:ln>
                          <a:solidFill>
                            <a:schemeClr val="tx1"/>
                          </a:solidFill>
                          <a:effectLst/>
                          <a:latin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Оказывает помощь в оформлении альбомы.</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Помогает в организации праздника.</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6.Определение новой проблемы</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Принимают участие в обсуждении.</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Предлагает найти различие и сходство между березой и рябиной.</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7381" name="Rectangle 37"/>
          <p:cNvSpPr>
            <a:spLocks noChangeArrowheads="1"/>
          </p:cNvSpPr>
          <p:nvPr/>
        </p:nvSpPr>
        <p:spPr bwMode="auto">
          <a:xfrm>
            <a:off x="2349500" y="252413"/>
            <a:ext cx="2103438" cy="290512"/>
          </a:xfrm>
          <a:prstGeom prst="rect">
            <a:avLst/>
          </a:prstGeom>
          <a:noFill/>
          <a:ln w="9525">
            <a:noFill/>
            <a:miter lim="800000"/>
            <a:headEnd/>
            <a:tailEnd/>
          </a:ln>
        </p:spPr>
        <p:txBody>
          <a:bodyPr wrap="none">
            <a:spAutoFit/>
          </a:bodyPr>
          <a:lstStyle/>
          <a:p>
            <a:pPr eaLnBrk="1" hangingPunct="1"/>
            <a:r>
              <a:rPr lang="ru-RU" sz="1300" b="1">
                <a:latin typeface="Times New Roman" pitchFamily="18" charset="0"/>
              </a:rPr>
              <a:t> </a:t>
            </a:r>
            <a:r>
              <a:rPr lang="ru-RU" sz="1300" b="1" i="1">
                <a:latin typeface="Times New Roman" pitchFamily="18" charset="0"/>
              </a:rPr>
              <a:t>План проекта по этапам</a:t>
            </a:r>
          </a:p>
        </p:txBody>
      </p:sp>
      <p:sp>
        <p:nvSpPr>
          <p:cNvPr id="57382" name="Text Box 66"/>
          <p:cNvSpPr txBox="1">
            <a:spLocks noChangeArrowheads="1"/>
          </p:cNvSpPr>
          <p:nvPr/>
        </p:nvSpPr>
        <p:spPr bwMode="auto">
          <a:xfrm>
            <a:off x="333375" y="6948488"/>
            <a:ext cx="6191250" cy="1878012"/>
          </a:xfrm>
          <a:prstGeom prst="rect">
            <a:avLst/>
          </a:prstGeom>
          <a:noFill/>
          <a:ln w="9525">
            <a:noFill/>
            <a:miter lim="800000"/>
            <a:headEnd/>
            <a:tailEnd/>
          </a:ln>
        </p:spPr>
        <p:txBody>
          <a:bodyPr>
            <a:spAutoFit/>
          </a:bodyPr>
          <a:lstStyle/>
          <a:p>
            <a:pPr algn="ctr" eaLnBrk="1" hangingPunct="1"/>
            <a:r>
              <a:rPr lang="ru-RU" sz="1300" b="1" i="1">
                <a:latin typeface="Times New Roman" pitchFamily="18" charset="0"/>
              </a:rPr>
              <a:t> Организация работы с детьми на экологической тропинке</a:t>
            </a:r>
          </a:p>
          <a:p>
            <a:pPr algn="just" eaLnBrk="1" hangingPunct="1"/>
            <a:r>
              <a:rPr lang="ru-RU" sz="1300">
                <a:latin typeface="Times New Roman" pitchFamily="18" charset="0"/>
              </a:rPr>
              <a:t>       Во время работы над проектом большое количество наблюдений и занятий проводилось с использованием объектов экологической тропинки.</a:t>
            </a:r>
          </a:p>
          <a:p>
            <a:pPr algn="just" eaLnBrk="1" hangingPunct="1"/>
            <a:r>
              <a:rPr lang="ru-RU" sz="1300">
                <a:latin typeface="Times New Roman" pitchFamily="18" charset="0"/>
              </a:rPr>
              <a:t>      Данная экологическая тропинка была создана на базе нашего детского сада, поскольку с ее помощью можно решить многие воспитательные и образовательные задачи, среди которых можно выделить следующие:</a:t>
            </a:r>
          </a:p>
          <a:p>
            <a:pPr algn="just" eaLnBrk="1" hangingPunct="1"/>
            <a:r>
              <a:rPr lang="ru-RU" sz="1300">
                <a:latin typeface="Times New Roman" pitchFamily="18" charset="0"/>
              </a:rPr>
              <a:t>        - возможность получения новых знаний об изучаемом объекте непосредственно в природе;</a:t>
            </a:r>
          </a:p>
          <a:p>
            <a:pPr algn="just" eaLnBrk="1" hangingPunct="1"/>
            <a:r>
              <a:rPr lang="ru-RU" sz="1300">
                <a:latin typeface="Times New Roman" pitchFamily="18" charset="0"/>
              </a:rPr>
              <a:t>              </a:t>
            </a:r>
          </a:p>
        </p:txBody>
      </p:sp>
      <p:sp>
        <p:nvSpPr>
          <p:cNvPr id="57383"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sp>
        <p:nvSpPr>
          <p:cNvPr id="58371" name="Text Box 3"/>
          <p:cNvSpPr txBox="1">
            <a:spLocks noChangeArrowheads="1"/>
          </p:cNvSpPr>
          <p:nvPr/>
        </p:nvSpPr>
        <p:spPr bwMode="auto">
          <a:xfrm>
            <a:off x="347663" y="395288"/>
            <a:ext cx="6176962" cy="366712"/>
          </a:xfrm>
          <a:prstGeom prst="rect">
            <a:avLst/>
          </a:prstGeom>
          <a:noFill/>
          <a:ln w="9525">
            <a:noFill/>
            <a:miter lim="800000"/>
            <a:headEnd/>
            <a:tailEnd/>
          </a:ln>
        </p:spPr>
        <p:txBody>
          <a:bodyPr>
            <a:spAutoFit/>
          </a:bodyPr>
          <a:lstStyle/>
          <a:p>
            <a:pPr eaLnBrk="1" hangingPunct="1">
              <a:spcBef>
                <a:spcPct val="50000"/>
              </a:spcBef>
            </a:pPr>
            <a:endParaRPr lang="ru-RU"/>
          </a:p>
        </p:txBody>
      </p:sp>
      <p:sp>
        <p:nvSpPr>
          <p:cNvPr id="58372" name="Text Box 4"/>
          <p:cNvSpPr txBox="1">
            <a:spLocks noChangeArrowheads="1"/>
          </p:cNvSpPr>
          <p:nvPr/>
        </p:nvSpPr>
        <p:spPr bwMode="auto">
          <a:xfrm>
            <a:off x="333375" y="252413"/>
            <a:ext cx="6191250" cy="5427662"/>
          </a:xfrm>
          <a:prstGeom prst="rect">
            <a:avLst/>
          </a:prstGeom>
          <a:noFill/>
          <a:ln w="9525">
            <a:noFill/>
            <a:miter lim="800000"/>
            <a:headEnd/>
            <a:tailEnd/>
          </a:ln>
        </p:spPr>
        <p:txBody>
          <a:bodyPr>
            <a:spAutoFit/>
          </a:bodyPr>
          <a:lstStyle/>
          <a:p>
            <a:pPr algn="just" eaLnBrk="1" hangingPunct="1">
              <a:tabLst>
                <a:tab pos="361950" algn="l"/>
              </a:tabLst>
            </a:pPr>
            <a:r>
              <a:rPr lang="ru-RU"/>
              <a:t> - </a:t>
            </a:r>
            <a:r>
              <a:rPr lang="ru-RU" sz="1300">
                <a:latin typeface="Times New Roman" pitchFamily="18" charset="0"/>
              </a:rPr>
              <a:t>развитие способности видеть взаимосвязи явлений в природе и делать  выводы;</a:t>
            </a:r>
          </a:p>
          <a:p>
            <a:pPr algn="just" eaLnBrk="1" hangingPunct="1">
              <a:tabLst>
                <a:tab pos="361950" algn="l"/>
              </a:tabLst>
            </a:pPr>
            <a:r>
              <a:rPr lang="ru-RU" sz="1300">
                <a:latin typeface="Times New Roman" pitchFamily="18" charset="0"/>
              </a:rPr>
              <a:t> - формирование новых умения и навыков по уходу за растениями;</a:t>
            </a:r>
          </a:p>
          <a:p>
            <a:pPr algn="just" eaLnBrk="1" hangingPunct="1">
              <a:tabLst>
                <a:tab pos="361950" algn="l"/>
              </a:tabLst>
            </a:pPr>
            <a:r>
              <a:rPr lang="ru-RU" sz="1300">
                <a:latin typeface="Times New Roman" pitchFamily="18" charset="0"/>
              </a:rPr>
              <a:t>  - воспитание желания заботиться об объектах живой природы.</a:t>
            </a:r>
          </a:p>
          <a:p>
            <a:pPr algn="just" eaLnBrk="1" hangingPunct="1">
              <a:tabLst>
                <a:tab pos="361950" algn="l"/>
              </a:tabLst>
            </a:pPr>
            <a:r>
              <a:rPr lang="ru-RU" sz="1300">
                <a:latin typeface="Times New Roman" pitchFamily="18" charset="0"/>
              </a:rPr>
              <a:t>        Для реализации работы на экологической тропинке был разработан «Паспорт экологических объектов» с их описанием: одна, более сложная схема – для педагогов и родителей; вторая, попроще – для детей.</a:t>
            </a:r>
          </a:p>
          <a:p>
            <a:pPr algn="just" eaLnBrk="1" hangingPunct="1">
              <a:tabLst>
                <a:tab pos="361950" algn="l"/>
              </a:tabLst>
            </a:pPr>
            <a:r>
              <a:rPr lang="ru-RU" sz="1300">
                <a:latin typeface="Times New Roman" pitchFamily="18" charset="0"/>
              </a:rPr>
              <a:t>     Одни и те же объекты посещались детьми много раз, особенно в разные сезоны года. После посещения экологической тропинки дети выполняли зарисовки увиденного.</a:t>
            </a:r>
          </a:p>
          <a:p>
            <a:pPr algn="just" eaLnBrk="1" hangingPunct="1">
              <a:tabLst>
                <a:tab pos="361950" algn="l"/>
              </a:tabLst>
            </a:pPr>
            <a:r>
              <a:rPr lang="ru-RU" sz="1300">
                <a:latin typeface="Times New Roman" pitchFamily="18" charset="0"/>
              </a:rPr>
              <a:t>       Для повышения интереса детей к совместной деятельности со взрослыми, нами был введен сказочный персонаж «Хозяин тропинки» (старичок- Лесовичок).</a:t>
            </a:r>
          </a:p>
          <a:p>
            <a:pPr algn="just" eaLnBrk="1" hangingPunct="1">
              <a:tabLst>
                <a:tab pos="361950" algn="l"/>
              </a:tabLst>
            </a:pPr>
            <a:r>
              <a:rPr lang="ru-RU" sz="1300">
                <a:latin typeface="Times New Roman" pitchFamily="18" charset="0"/>
              </a:rPr>
              <a:t>       Возле каждого объекта тропинки были выставлены таблички с названием</a:t>
            </a:r>
          </a:p>
          <a:p>
            <a:pPr algn="just" eaLnBrk="1" hangingPunct="1">
              <a:tabLst>
                <a:tab pos="361950" algn="l"/>
              </a:tabLst>
            </a:pPr>
            <a:r>
              <a:rPr lang="ru-RU" sz="1300">
                <a:latin typeface="Times New Roman" pitchFamily="18" charset="0"/>
              </a:rPr>
              <a:t>растения и его «краткое описание» в виде схем-символов.</a:t>
            </a:r>
          </a:p>
          <a:p>
            <a:pPr algn="just" eaLnBrk="1" hangingPunct="1">
              <a:tabLst>
                <a:tab pos="361950" algn="l"/>
              </a:tabLst>
            </a:pPr>
            <a:r>
              <a:rPr lang="ru-RU" sz="1300" b="1">
                <a:latin typeface="Times New Roman" pitchFamily="18" charset="0"/>
              </a:rPr>
              <a:t>Точка №1 «Береза»</a:t>
            </a:r>
          </a:p>
          <a:p>
            <a:pPr algn="just" eaLnBrk="1" hangingPunct="1">
              <a:tabLst>
                <a:tab pos="361950" algn="l"/>
              </a:tabLst>
            </a:pPr>
            <a:r>
              <a:rPr lang="ru-RU" sz="1300">
                <a:latin typeface="Times New Roman" pitchFamily="18" charset="0"/>
              </a:rPr>
              <a:t>Объект для наблюдения – одиноко стоящая береза на хорошо освещенном солнцем участке. На дереве во многих местах кора с глубокими трещинами. Весной здесь собирается много насекомых. Дерево можно хорошо рассмотреть со всех сторон, потрогать листы, ветви. На поверхности снега рассмотреть оставшиеся семена. Обратить внимание на сережки, форму листьев, окрашивает ли кора руки весной.</a:t>
            </a:r>
          </a:p>
          <a:p>
            <a:pPr algn="just" eaLnBrk="1" hangingPunct="1">
              <a:tabLst>
                <a:tab pos="361950" algn="l"/>
              </a:tabLst>
            </a:pPr>
            <a:r>
              <a:rPr lang="ru-RU" sz="1300" b="1">
                <a:latin typeface="Times New Roman" pitchFamily="18" charset="0"/>
              </a:rPr>
              <a:t>Точка №2  «Ели»</a:t>
            </a:r>
          </a:p>
          <a:p>
            <a:pPr algn="just" eaLnBrk="1" hangingPunct="1">
              <a:tabLst>
                <a:tab pos="361950" algn="l"/>
              </a:tabLst>
            </a:pPr>
            <a:r>
              <a:rPr lang="ru-RU" sz="1300">
                <a:latin typeface="Times New Roman" pitchFamily="18" charset="0"/>
              </a:rPr>
              <a:t>Объект для наблюдения – группа елей одинакового возраста и высоты. Растут на затененном участке. Рядом – цветник. Поверхность земли покрыта травянистым покровом. Необходимо обратить внимание детей на хвою, поверхность коры. Деревья еще молодые, поэтому мало шишек. С теневой стороны ветви короче, реже. Корни на поверхность земли не выступают.</a:t>
            </a:r>
          </a:p>
          <a:p>
            <a:pPr algn="just" eaLnBrk="1" hangingPunct="1">
              <a:spcBef>
                <a:spcPct val="50000"/>
              </a:spcBef>
              <a:tabLst>
                <a:tab pos="361950" algn="l"/>
              </a:tabLst>
            </a:pPr>
            <a:endParaRPr lang="ru-RU" sz="1300">
              <a:latin typeface="Times New Roman" pitchFamily="18" charset="0"/>
            </a:endParaRPr>
          </a:p>
        </p:txBody>
      </p:sp>
      <p:pic>
        <p:nvPicPr>
          <p:cNvPr id="58373" name="Picture 5" descr="Безимени-6"/>
          <p:cNvPicPr>
            <a:picLocks noChangeAspect="1" noChangeArrowheads="1"/>
          </p:cNvPicPr>
          <p:nvPr/>
        </p:nvPicPr>
        <p:blipFill>
          <a:blip r:embed="rId3"/>
          <a:srcRect/>
          <a:stretch>
            <a:fillRect/>
          </a:stretch>
        </p:blipFill>
        <p:spPr bwMode="auto">
          <a:xfrm>
            <a:off x="3714750" y="5214938"/>
            <a:ext cx="2641600" cy="3476625"/>
          </a:xfrm>
          <a:prstGeom prst="rect">
            <a:avLst/>
          </a:prstGeom>
          <a:noFill/>
          <a:ln w="9525">
            <a:noFill/>
            <a:miter lim="800000"/>
            <a:headEnd/>
            <a:tailEnd/>
          </a:ln>
        </p:spPr>
      </p:pic>
      <p:sp>
        <p:nvSpPr>
          <p:cNvPr id="58374" name="Text Box 6"/>
          <p:cNvSpPr txBox="1">
            <a:spLocks noChangeArrowheads="1"/>
          </p:cNvSpPr>
          <p:nvPr/>
        </p:nvSpPr>
        <p:spPr bwMode="auto">
          <a:xfrm>
            <a:off x="260350" y="5303838"/>
            <a:ext cx="3240088" cy="3840162"/>
          </a:xfrm>
          <a:prstGeom prst="rect">
            <a:avLst/>
          </a:prstGeom>
          <a:noFill/>
          <a:ln w="9525">
            <a:noFill/>
            <a:miter lim="800000"/>
            <a:headEnd/>
            <a:tailEnd/>
          </a:ln>
        </p:spPr>
        <p:txBody>
          <a:bodyPr>
            <a:spAutoFit/>
          </a:bodyPr>
          <a:lstStyle/>
          <a:p>
            <a:pPr algn="just" eaLnBrk="1" hangingPunct="1"/>
            <a:r>
              <a:rPr lang="ru-RU" sz="1300" b="1">
                <a:latin typeface="Times New Roman" pitchFamily="18" charset="0"/>
              </a:rPr>
              <a:t>Точка №3 «Мать-и-мачеха»</a:t>
            </a:r>
          </a:p>
          <a:p>
            <a:pPr algn="just" eaLnBrk="1" hangingPunct="1"/>
            <a:r>
              <a:rPr lang="ru-RU" sz="1300">
                <a:latin typeface="Times New Roman" pitchFamily="18" charset="0"/>
              </a:rPr>
              <a:t>Объект – лекарственное растение. Растет на затененном участке. Цветет до появления листьев. Рассмотреть листочки растения, из-за которого оно получило свое название. Понаблюдать за временем цветения. Какая почва, как часто появляются рядом насекомые, имеют ли растения запах.</a:t>
            </a:r>
          </a:p>
          <a:p>
            <a:pPr algn="just" eaLnBrk="1" hangingPunct="1"/>
            <a:r>
              <a:rPr lang="ru-RU" sz="1300" b="1">
                <a:latin typeface="Times New Roman" pitchFamily="18" charset="0"/>
              </a:rPr>
              <a:t>Точка №4  «Абрикос»</a:t>
            </a:r>
            <a:r>
              <a:rPr lang="ru-RU"/>
              <a:t> </a:t>
            </a:r>
          </a:p>
          <a:p>
            <a:pPr algn="just" eaLnBrk="1" hangingPunct="1"/>
            <a:r>
              <a:rPr lang="ru-RU" sz="1300">
                <a:latin typeface="Times New Roman" pitchFamily="18" charset="0"/>
              </a:rPr>
              <a:t>Объект для наблюдения – садовое дерево. Растет на участке, освещенном солнцем. Рядом находятся  небольшие кустарники. Дерево молодое, поверхность коры ровная, гладкая. Провести наблюдение за временем цветения, плодами, формой, цветом листьев и т.д.</a:t>
            </a:r>
          </a:p>
          <a:p>
            <a:pPr algn="just" eaLnBrk="1" hangingPunct="1">
              <a:spcBef>
                <a:spcPct val="50000"/>
              </a:spcBef>
            </a:pPr>
            <a:endParaRPr lang="ru-RU" sz="1300">
              <a:latin typeface="Times New Roman" pitchFamily="18" charset="0"/>
            </a:endParaRPr>
          </a:p>
        </p:txBody>
      </p:sp>
      <p:sp>
        <p:nvSpPr>
          <p:cNvPr id="58375" name="Нижний колонтитул 6"/>
          <p:cNvSpPr txBox="1">
            <a:spLocks/>
          </p:cNvSpPr>
          <p:nvPr/>
        </p:nvSpPr>
        <p:spPr bwMode="auto">
          <a:xfrm>
            <a:off x="2276475" y="8459788"/>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sp>
        <p:nvSpPr>
          <p:cNvPr id="59395" name="Text Box 4"/>
          <p:cNvSpPr txBox="1">
            <a:spLocks noChangeArrowheads="1"/>
          </p:cNvSpPr>
          <p:nvPr/>
        </p:nvSpPr>
        <p:spPr bwMode="auto">
          <a:xfrm>
            <a:off x="333375" y="252413"/>
            <a:ext cx="6191250" cy="5845175"/>
          </a:xfrm>
          <a:prstGeom prst="rect">
            <a:avLst/>
          </a:prstGeom>
          <a:noFill/>
          <a:ln w="9525">
            <a:noFill/>
            <a:miter lim="800000"/>
            <a:headEnd/>
            <a:tailEnd/>
          </a:ln>
        </p:spPr>
        <p:txBody>
          <a:bodyPr>
            <a:spAutoFit/>
          </a:bodyPr>
          <a:lstStyle/>
          <a:p>
            <a:pPr eaLnBrk="1" hangingPunct="1"/>
            <a:r>
              <a:rPr lang="ru-RU" sz="1300" b="1">
                <a:latin typeface="Times New Roman" pitchFamily="18" charset="0"/>
              </a:rPr>
              <a:t>Точка №5   «Сирень»</a:t>
            </a:r>
          </a:p>
          <a:p>
            <a:pPr algn="just" eaLnBrk="1" hangingPunct="1"/>
            <a:r>
              <a:rPr lang="ru-RU" sz="1300">
                <a:latin typeface="Times New Roman" pitchFamily="18" charset="0"/>
              </a:rPr>
              <a:t>Объект для наблюдения – куст сирени, одиноко растущий на освещенном солнцем участке. Нет молодых побегов. Дерево растет на глинистой почве, поэтому нуждается в удобрении почвы. При недостатке влаги листья высыхают. Конец цветения сирени – начало лета и время появления семян. Понаблюдать, что в октябре месяце при плюсовой температуре у кустарника начинают набухать почки.</a:t>
            </a:r>
          </a:p>
          <a:p>
            <a:pPr algn="just" eaLnBrk="1" hangingPunct="1"/>
            <a:r>
              <a:rPr lang="ru-RU" sz="1300" b="1">
                <a:latin typeface="Times New Roman" pitchFamily="18" charset="0"/>
              </a:rPr>
              <a:t>Точка №6  «Клен»</a:t>
            </a:r>
          </a:p>
          <a:p>
            <a:pPr algn="just" eaLnBrk="1" hangingPunct="1"/>
            <a:r>
              <a:rPr lang="ru-RU" sz="1300">
                <a:latin typeface="Times New Roman" pitchFamily="18" charset="0"/>
              </a:rPr>
              <a:t>Объект для наблюдения – клен. Растет на затененном участке. Рядом растет дерево такого же возраста – ясень. Можно вести  сравнение деревьев по коре, листьям, семенам, способам их распространения и т.д. Рядом с деревьями разбиты клумбы с садовыми цветами.</a:t>
            </a:r>
          </a:p>
          <a:p>
            <a:pPr algn="just" eaLnBrk="1" hangingPunct="1"/>
            <a:r>
              <a:rPr lang="ru-RU" sz="1300" b="1">
                <a:latin typeface="Times New Roman" pitchFamily="18" charset="0"/>
              </a:rPr>
              <a:t>Точка № 7  «Рябина»</a:t>
            </a:r>
          </a:p>
          <a:p>
            <a:pPr algn="just" eaLnBrk="1" hangingPunct="1"/>
            <a:r>
              <a:rPr lang="ru-RU" sz="1300">
                <a:latin typeface="Times New Roman" pitchFamily="18" charset="0"/>
              </a:rPr>
              <a:t>Объект для наблюдения – рябина, одиноко стоящая на участке, освещенном солнцем. Дерево молодое, с гладкой корой, большим количеством ягод. Наблюдение вести за временем цветения, созревания ягод, корой, листьями.</a:t>
            </a:r>
          </a:p>
          <a:p>
            <a:pPr algn="just" eaLnBrk="1" hangingPunct="1"/>
            <a:r>
              <a:rPr lang="ru-RU" sz="1300" b="1">
                <a:latin typeface="Times New Roman" pitchFamily="18" charset="0"/>
              </a:rPr>
              <a:t>Точка №8   «Цветник»</a:t>
            </a:r>
          </a:p>
          <a:p>
            <a:pPr algn="just" eaLnBrk="1" hangingPunct="1"/>
            <a:r>
              <a:rPr lang="ru-RU" sz="1300">
                <a:latin typeface="Times New Roman" pitchFamily="18" charset="0"/>
              </a:rPr>
              <a:t>Объект для наблюдения – клумба с садовыми цветами: петунья, анютины глазки, однолетние георгины, цинния и т.д. Клумба находится на хорошо освещенном солнцем участке. Обсудить с детьми время цветения и продолжительность, есть ли семена у цветов. Цветы на клумбе подобраны таким образом, чтобы получился объект «непрерывного цветения». Дети, наблюдая за этим объектом, должны получить представление о культурных растениях, их разнообразии, условиях благоприятного произрастания.</a:t>
            </a:r>
          </a:p>
          <a:p>
            <a:pPr algn="just" eaLnBrk="1" hangingPunct="1"/>
            <a:r>
              <a:rPr lang="ru-RU" sz="1300" b="1">
                <a:latin typeface="Times New Roman" pitchFamily="18" charset="0"/>
              </a:rPr>
              <a:t>Точка № 10  «Луг»</a:t>
            </a:r>
          </a:p>
          <a:p>
            <a:pPr algn="just" eaLnBrk="1" hangingPunct="1"/>
            <a:r>
              <a:rPr lang="ru-RU" sz="1300">
                <a:latin typeface="Times New Roman" pitchFamily="18" charset="0"/>
              </a:rPr>
              <a:t>Объект для наблюдения – небольшой луг, расположенный недалеко от детской площадки. Много одуванчиков, растет виноград, тысячелистник, клевер и т.д. Очень хорошо сравнивать биологические особенности растений, время их цветения, созревания семян, приспособленность к среде обитания, влияние человека на растительные сообщества.</a:t>
            </a:r>
          </a:p>
        </p:txBody>
      </p:sp>
      <p:sp>
        <p:nvSpPr>
          <p:cNvPr id="59396" name="Text Box 5"/>
          <p:cNvSpPr txBox="1">
            <a:spLocks noChangeArrowheads="1"/>
          </p:cNvSpPr>
          <p:nvPr/>
        </p:nvSpPr>
        <p:spPr bwMode="auto">
          <a:xfrm>
            <a:off x="3789363" y="6011863"/>
            <a:ext cx="2808287" cy="1978025"/>
          </a:xfrm>
          <a:prstGeom prst="rect">
            <a:avLst/>
          </a:prstGeom>
          <a:noFill/>
          <a:ln w="9525">
            <a:noFill/>
            <a:miter lim="800000"/>
            <a:headEnd/>
            <a:tailEnd/>
          </a:ln>
        </p:spPr>
        <p:txBody>
          <a:bodyPr>
            <a:spAutoFit/>
          </a:bodyPr>
          <a:lstStyle/>
          <a:p>
            <a:pPr algn="just" eaLnBrk="1" hangingPunct="1"/>
            <a:r>
              <a:rPr lang="ru-RU" sz="1300" b="1">
                <a:latin typeface="Times New Roman" pitchFamily="18" charset="0"/>
              </a:rPr>
              <a:t>Точка №11   «Туя»</a:t>
            </a:r>
          </a:p>
          <a:p>
            <a:pPr algn="just" eaLnBrk="1" hangingPunct="1"/>
            <a:r>
              <a:rPr lang="ru-RU" sz="1300" b="1">
                <a:latin typeface="Times New Roman" pitchFamily="18" charset="0"/>
              </a:rPr>
              <a:t> </a:t>
            </a:r>
            <a:r>
              <a:rPr lang="ru-RU" sz="1300">
                <a:latin typeface="Times New Roman" pitchFamily="18" charset="0"/>
              </a:rPr>
              <a:t>Дерево растет среди кустарников.                                                                                 Вблизи произрастают деревья других пород: каштан, береза. Дерево с мягким «лиственным» покровом. Предмет наблюдения: кора, ветви, листва, есть ли цветы, семена и т.д.</a:t>
            </a:r>
          </a:p>
          <a:p>
            <a:pPr algn="just" eaLnBrk="1" hangingPunct="1">
              <a:spcBef>
                <a:spcPct val="50000"/>
              </a:spcBef>
            </a:pPr>
            <a:endParaRPr lang="ru-RU" sz="1300">
              <a:latin typeface="Times New Roman" pitchFamily="18" charset="0"/>
            </a:endParaRPr>
          </a:p>
        </p:txBody>
      </p:sp>
      <p:pic>
        <p:nvPicPr>
          <p:cNvPr id="59397" name="Picture 6" descr="Безимени-4"/>
          <p:cNvPicPr>
            <a:picLocks noChangeAspect="1" noChangeArrowheads="1"/>
          </p:cNvPicPr>
          <p:nvPr/>
        </p:nvPicPr>
        <p:blipFill>
          <a:blip r:embed="rId3"/>
          <a:srcRect/>
          <a:stretch>
            <a:fillRect/>
          </a:stretch>
        </p:blipFill>
        <p:spPr bwMode="auto">
          <a:xfrm>
            <a:off x="404813" y="6084888"/>
            <a:ext cx="3249612" cy="2246312"/>
          </a:xfrm>
          <a:prstGeom prst="rect">
            <a:avLst/>
          </a:prstGeom>
          <a:noFill/>
          <a:ln w="9525">
            <a:noFill/>
            <a:miter lim="800000"/>
            <a:headEnd/>
            <a:tailEnd/>
          </a:ln>
        </p:spPr>
      </p:pic>
      <p:sp>
        <p:nvSpPr>
          <p:cNvPr id="59398"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sp>
        <p:nvSpPr>
          <p:cNvPr id="60419" name="Text Box 3"/>
          <p:cNvSpPr txBox="1">
            <a:spLocks noChangeArrowheads="1"/>
          </p:cNvSpPr>
          <p:nvPr/>
        </p:nvSpPr>
        <p:spPr bwMode="auto">
          <a:xfrm>
            <a:off x="260350" y="323850"/>
            <a:ext cx="6337300" cy="5526088"/>
          </a:xfrm>
          <a:prstGeom prst="rect">
            <a:avLst/>
          </a:prstGeom>
          <a:noFill/>
          <a:ln w="9525">
            <a:noFill/>
            <a:miter lim="800000"/>
            <a:headEnd/>
            <a:tailEnd/>
          </a:ln>
        </p:spPr>
        <p:txBody>
          <a:bodyPr>
            <a:spAutoFit/>
          </a:bodyPr>
          <a:lstStyle/>
          <a:p>
            <a:pPr algn="ctr" eaLnBrk="1" hangingPunct="1">
              <a:tabLst>
                <a:tab pos="361950" algn="l"/>
              </a:tabLst>
            </a:pPr>
            <a:r>
              <a:rPr lang="ru-RU" b="1">
                <a:latin typeface="Monotype Corsiva" pitchFamily="66" charset="0"/>
              </a:rPr>
              <a:t>Описание  точки  экологической  тропинки  «Береза»</a:t>
            </a:r>
            <a:endParaRPr lang="ru-RU" b="1" i="1">
              <a:latin typeface="Monotype Corsiva" pitchFamily="66" charset="0"/>
            </a:endParaRPr>
          </a:p>
          <a:p>
            <a:pPr algn="just" eaLnBrk="1" hangingPunct="1">
              <a:tabLst>
                <a:tab pos="361950" algn="l"/>
              </a:tabLst>
            </a:pPr>
            <a:r>
              <a:rPr lang="ru-RU" sz="1300" b="1" i="1">
                <a:latin typeface="Times New Roman" pitchFamily="18" charset="0"/>
              </a:rPr>
              <a:t>Биологические особенности</a:t>
            </a:r>
            <a:endParaRPr lang="ru-RU" sz="1300" b="1">
              <a:latin typeface="Times New Roman" pitchFamily="18" charset="0"/>
            </a:endParaRPr>
          </a:p>
          <a:p>
            <a:pPr algn="just" eaLnBrk="1" hangingPunct="1">
              <a:tabLst>
                <a:tab pos="361950" algn="l"/>
              </a:tabLst>
            </a:pPr>
            <a:r>
              <a:rPr lang="ru-RU" sz="1300">
                <a:latin typeface="Times New Roman" pitchFamily="18" charset="0"/>
              </a:rPr>
              <a:t>          Растет береза быстро, особых условий для этого не требуется. Вырастает она до 35 метров, а в диаметре достигает 60-80 см. Дожить дерево может до 150 лет, но встречаются и такие, возраст которых 400-500 лет.</a:t>
            </a:r>
          </a:p>
          <a:p>
            <a:pPr algn="just" eaLnBrk="1" hangingPunct="1">
              <a:tabLst>
                <a:tab pos="361950" algn="l"/>
              </a:tabLst>
            </a:pPr>
            <a:r>
              <a:rPr lang="ru-RU" sz="1300">
                <a:latin typeface="Times New Roman" pitchFamily="18" charset="0"/>
              </a:rPr>
              <a:t>           Особенно красива береза весной. Ствол у нее в это время ослепительно белый. Дотронешься до него рукой, словно к бархату прикоснешься, и ладонь станет белой. Весной березы плачут. На Земном шаре берез около 120 видов. У основания ствола старых деревьев кора черная, с глубокими трещинами, молодые побеги голые, густо покрыты бородавчатыми железками. Почки заостренные, клейкие, покрытые черепитчато расположенными чешуями. Листья очередные, черешковые, треугольно-ромбические, с обеих сторон, длиной 3-8 см., черешки в 2-3 раза короче пластинок. Зацветает береза в апреле-мае. Весной береза цветет, украшается сережками. Одни сережки (мужские) образовались еще  прошлым летом. Женские появились в год цветения. Они образуются в пазухах молодых листьев и обычно имеют цилиндрическую форму. Семена созревают осенью. Они похожи на меленькие орешки с двумя прозрачными крылышками.</a:t>
            </a:r>
          </a:p>
          <a:p>
            <a:pPr algn="just" eaLnBrk="1" hangingPunct="1">
              <a:tabLst>
                <a:tab pos="361950" algn="l"/>
              </a:tabLst>
            </a:pPr>
            <a:r>
              <a:rPr lang="ru-RU" sz="1300">
                <a:latin typeface="Times New Roman" pitchFamily="18" charset="0"/>
              </a:rPr>
              <a:t>       Береста – внешний защитный покров дерева – появляется  не сразу.. Только через год – другой образуется на стволе тонкая кора, в клетках которой содержится особое красящее вещество – бетулин, что и придает стволу белый цвет.</a:t>
            </a:r>
            <a:endParaRPr lang="ru-RU" sz="1300" i="1">
              <a:latin typeface="Times New Roman" pitchFamily="18" charset="0"/>
            </a:endParaRPr>
          </a:p>
          <a:p>
            <a:pPr algn="just" eaLnBrk="1" hangingPunct="1">
              <a:tabLst>
                <a:tab pos="361950" algn="l"/>
              </a:tabLst>
            </a:pPr>
            <a:r>
              <a:rPr lang="ru-RU" sz="1300" b="1" i="1">
                <a:latin typeface="Times New Roman" pitchFamily="18" charset="0"/>
              </a:rPr>
              <a:t>Где растет береза.</a:t>
            </a:r>
            <a:endParaRPr lang="ru-RU" sz="1300" b="1">
              <a:latin typeface="Times New Roman" pitchFamily="18" charset="0"/>
            </a:endParaRPr>
          </a:p>
          <a:p>
            <a:pPr algn="just" eaLnBrk="1" hangingPunct="1">
              <a:tabLst>
                <a:tab pos="361950" algn="l"/>
              </a:tabLst>
            </a:pPr>
            <a:r>
              <a:rPr lang="ru-RU" sz="1300">
                <a:latin typeface="Times New Roman" pitchFamily="18" charset="0"/>
              </a:rPr>
              <a:t>        Растут березы в основном в лесной зоне и лесостепи. Растет  эта стройная красавица часто в смешанных лесах вместе с осиной, дубом, елью, кедром, сосной. Но встречаются и чистые березняки – колки. В них всегда светло и нарядно.</a:t>
            </a:r>
          </a:p>
          <a:p>
            <a:pPr algn="just" eaLnBrk="1" hangingPunct="1">
              <a:tabLst>
                <a:tab pos="361950" algn="l"/>
              </a:tabLst>
            </a:pPr>
            <a:r>
              <a:rPr lang="ru-RU" sz="1300">
                <a:latin typeface="Times New Roman" pitchFamily="18" charset="0"/>
              </a:rPr>
              <a:t>        Березу называют деревом – пионером. Она первая заселяет заброшенные пашни, обнаженные откосы у дорог и даже пожарища. Поистине бесценно это удивительное дерево!</a:t>
            </a:r>
            <a:endParaRPr lang="ru-RU" sz="1300" i="1">
              <a:latin typeface="Times New Roman" pitchFamily="18" charset="0"/>
            </a:endParaRPr>
          </a:p>
        </p:txBody>
      </p:sp>
      <p:sp>
        <p:nvSpPr>
          <p:cNvPr id="60421" name="Text Box 5"/>
          <p:cNvSpPr txBox="1">
            <a:spLocks noChangeArrowheads="1"/>
          </p:cNvSpPr>
          <p:nvPr/>
        </p:nvSpPr>
        <p:spPr bwMode="auto">
          <a:xfrm>
            <a:off x="188913" y="5795963"/>
            <a:ext cx="2952750" cy="2573337"/>
          </a:xfrm>
          <a:prstGeom prst="rect">
            <a:avLst/>
          </a:prstGeom>
          <a:noFill/>
          <a:ln w="9525">
            <a:noFill/>
            <a:miter lim="800000"/>
            <a:headEnd/>
            <a:tailEnd/>
          </a:ln>
        </p:spPr>
        <p:txBody>
          <a:bodyPr>
            <a:spAutoFit/>
          </a:bodyPr>
          <a:lstStyle/>
          <a:p>
            <a:pPr algn="just" eaLnBrk="1" hangingPunct="1"/>
            <a:r>
              <a:rPr lang="ru-RU" sz="1300" i="1">
                <a:latin typeface="Times New Roman" pitchFamily="18" charset="0"/>
              </a:rPr>
              <a:t> </a:t>
            </a:r>
            <a:r>
              <a:rPr lang="ru-RU" sz="1300" b="1" i="1">
                <a:latin typeface="Times New Roman" pitchFamily="18" charset="0"/>
              </a:rPr>
              <a:t>Название дерева.</a:t>
            </a:r>
            <a:r>
              <a:rPr lang="ru-RU" sz="1300" b="1">
                <a:latin typeface="Times New Roman" pitchFamily="18" charset="0"/>
              </a:rPr>
              <a:t> </a:t>
            </a:r>
          </a:p>
          <a:p>
            <a:pPr algn="just" eaLnBrk="1" hangingPunct="1"/>
            <a:r>
              <a:rPr lang="ru-RU" sz="1300">
                <a:latin typeface="Times New Roman" pitchFamily="18" charset="0"/>
              </a:rPr>
              <a:t>        Другие названия дерева: береза бородавчатая, береза плакучая, береза глухая, березина. Родовое название  ветула – древнелатинское название дерева, вероятно образовалось от кельтского вету (береза). Плиний называет березу «галлица арбор»  (галльское дерево), т.е. для римлян северное. Во Франции называют березу «деревом мудрости».</a:t>
            </a:r>
          </a:p>
          <a:p>
            <a:pPr algn="just" eaLnBrk="1" hangingPunct="1">
              <a:spcBef>
                <a:spcPct val="50000"/>
              </a:spcBef>
            </a:pPr>
            <a:endParaRPr lang="ru-RU" sz="1300">
              <a:latin typeface="Times New Roman" pitchFamily="18" charset="0"/>
            </a:endParaRPr>
          </a:p>
        </p:txBody>
      </p:sp>
      <p:sp>
        <p:nvSpPr>
          <p:cNvPr id="60422"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57</a:t>
            </a:r>
          </a:p>
        </p:txBody>
      </p:sp>
      <p:pic>
        <p:nvPicPr>
          <p:cNvPr id="7" name="Рисунок 6" descr="07.jpg"/>
          <p:cNvPicPr>
            <a:picLocks noChangeAspect="1"/>
          </p:cNvPicPr>
          <p:nvPr/>
        </p:nvPicPr>
        <p:blipFill>
          <a:blip r:embed="rId3"/>
          <a:stretch>
            <a:fillRect/>
          </a:stretch>
        </p:blipFill>
        <p:spPr>
          <a:xfrm>
            <a:off x="3286124" y="5857884"/>
            <a:ext cx="3327568" cy="24518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43011" name="Text Box 8"/>
          <p:cNvSpPr txBox="1">
            <a:spLocks noChangeArrowheads="1"/>
          </p:cNvSpPr>
          <p:nvPr/>
        </p:nvSpPr>
        <p:spPr bwMode="auto">
          <a:xfrm>
            <a:off x="333375" y="252413"/>
            <a:ext cx="6335713" cy="2771775"/>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и родителей, нами был организован мастер–класс на тему: «Пересадка комнатного растения Шлюмбергера», на котором мама воспитанницы Терехина Н.А. рассказала и показала детям  и взрослым о растении и его правильной пересадке.</a:t>
            </a:r>
          </a:p>
          <a:p>
            <a:pPr algn="just" eaLnBrk="1" hangingPunct="1"/>
            <a:r>
              <a:rPr lang="ru-RU" sz="1300">
                <a:latin typeface="Times New Roman" pitchFamily="18" charset="0"/>
              </a:rPr>
              <a:t>         Следствием нашей работы явилась не только обширная коллекция комнатных растений, но и налаживание теплых взаимоотношений между педагогами, родителями и детьми. Мы часто слышим рассказы родителей о том, как они вместе с детьми занимаются комнатными растениями. Малыши с огромным желанием дома помогают ухаживать за цветами. Нам радостно видеть как изменилось отношение детей и родителей, хоть и к таким обыденным, но все-таки объектам живой природы - к комнатным растениям.  Любовь к природе достигается не словами, а тем как человек знает ее, как умеет и любит трудиться в природе, стремится к ее улучшению, к бережному отношению.</a:t>
            </a:r>
          </a:p>
          <a:p>
            <a:pPr algn="just" eaLnBrk="1" hangingPunct="1">
              <a:spcBef>
                <a:spcPct val="50000"/>
              </a:spcBef>
            </a:pPr>
            <a:endParaRPr lang="ru-RU" sz="1300">
              <a:latin typeface="Times New Roman" pitchFamily="18" charset="0"/>
            </a:endParaRPr>
          </a:p>
        </p:txBody>
      </p:sp>
      <p:sp>
        <p:nvSpPr>
          <p:cNvPr id="43012" name="Rectangle 9"/>
          <p:cNvSpPr>
            <a:spLocks noChangeArrowheads="1"/>
          </p:cNvSpPr>
          <p:nvPr/>
        </p:nvSpPr>
        <p:spPr bwMode="auto">
          <a:xfrm>
            <a:off x="260350" y="2555875"/>
            <a:ext cx="6119813" cy="1403350"/>
          </a:xfrm>
          <a:prstGeom prst="rect">
            <a:avLst/>
          </a:prstGeom>
          <a:noFill/>
          <a:ln w="9525">
            <a:noFill/>
            <a:miter lim="800000"/>
            <a:headEnd/>
            <a:tailEnd/>
          </a:ln>
        </p:spPr>
        <p:txBody>
          <a:bodyPr anchor="ctr">
            <a:spAutoFit/>
          </a:bodyPr>
          <a:lstStyle/>
          <a:p>
            <a:pPr algn="ctr" eaLnBrk="1" hangingPunct="1"/>
            <a:r>
              <a:rPr lang="ru-RU" b="1">
                <a:latin typeface="Monotype Corsiva" pitchFamily="66" charset="0"/>
              </a:rPr>
              <a:t>Конспект</a:t>
            </a:r>
          </a:p>
          <a:p>
            <a:pPr algn="ctr" eaLnBrk="1" hangingPunct="1"/>
            <a:r>
              <a:rPr lang="ru-RU" b="1">
                <a:latin typeface="Monotype Corsiva" pitchFamily="66" charset="0"/>
              </a:rPr>
              <a:t>проведения  мастер -  класса</a:t>
            </a:r>
          </a:p>
          <a:p>
            <a:pPr algn="ctr" eaLnBrk="1" hangingPunct="1"/>
            <a:r>
              <a:rPr lang="ru-RU" b="1">
                <a:latin typeface="Monotype Corsiva" pitchFamily="66" charset="0"/>
              </a:rPr>
              <a:t>«Пересадка комнатного растения Шлюмбергера»</a:t>
            </a:r>
          </a:p>
          <a:p>
            <a:pPr algn="ctr" eaLnBrk="1" hangingPunct="1"/>
            <a:r>
              <a:rPr lang="ru-RU" b="1">
                <a:latin typeface="Monotype Corsiva" pitchFamily="66" charset="0"/>
              </a:rPr>
              <a:t> </a:t>
            </a:r>
            <a:r>
              <a:rPr lang="ru-RU" sz="1400" b="1">
                <a:latin typeface="Monotype Corsiva" pitchFamily="66" charset="0"/>
              </a:rPr>
              <a:t>(</a:t>
            </a:r>
            <a:r>
              <a:rPr lang="ru-RU" sz="1400">
                <a:latin typeface="Monotype Corsiva" pitchFamily="66" charset="0"/>
              </a:rPr>
              <a:t>для детей старшего дошкольного возраста)</a:t>
            </a:r>
          </a:p>
          <a:p>
            <a:pPr algn="ctr" eaLnBrk="1" hangingPunct="1"/>
            <a:endParaRPr lang="ru-RU" sz="1400">
              <a:latin typeface="Monotype Corsiva" pitchFamily="66" charset="0"/>
            </a:endParaRPr>
          </a:p>
        </p:txBody>
      </p:sp>
      <p:sp>
        <p:nvSpPr>
          <p:cNvPr id="43013" name="Text Box 10"/>
          <p:cNvSpPr txBox="1">
            <a:spLocks noChangeArrowheads="1"/>
          </p:cNvSpPr>
          <p:nvPr/>
        </p:nvSpPr>
        <p:spPr bwMode="auto">
          <a:xfrm>
            <a:off x="260350" y="3635375"/>
            <a:ext cx="6337300" cy="5053013"/>
          </a:xfrm>
          <a:prstGeom prst="rect">
            <a:avLst/>
          </a:prstGeom>
          <a:noFill/>
          <a:ln w="9525">
            <a:noFill/>
            <a:miter lim="800000"/>
            <a:headEnd/>
            <a:tailEnd/>
          </a:ln>
        </p:spPr>
        <p:txBody>
          <a:bodyPr>
            <a:spAutoFit/>
          </a:bodyPr>
          <a:lstStyle/>
          <a:p>
            <a:pPr algn="r" eaLnBrk="1" hangingPunct="1"/>
            <a:endParaRPr lang="ru-RU" sz="1300">
              <a:latin typeface="Times New Roman" pitchFamily="18" charset="0"/>
            </a:endParaRPr>
          </a:p>
          <a:p>
            <a:pPr algn="r" eaLnBrk="1" hangingPunct="1"/>
            <a:r>
              <a:rPr lang="ru-RU" sz="1300">
                <a:latin typeface="Times New Roman" pitchFamily="18" charset="0"/>
              </a:rPr>
              <a:t>Воспитатели: Харина А. Ю.</a:t>
            </a:r>
          </a:p>
          <a:p>
            <a:pPr algn="r" eaLnBrk="1" hangingPunct="1"/>
            <a:r>
              <a:rPr lang="ru-RU" sz="1300">
                <a:latin typeface="Times New Roman" pitchFamily="18" charset="0"/>
              </a:rPr>
              <a:t>Кульбида Л.Н.</a:t>
            </a:r>
          </a:p>
          <a:p>
            <a:pPr algn="just" eaLnBrk="1" hangingPunct="1"/>
            <a:r>
              <a:rPr lang="ru-RU" sz="1300" b="1" i="1">
                <a:latin typeface="Times New Roman" pitchFamily="18" charset="0"/>
              </a:rPr>
              <a:t>Программное содержание:</a:t>
            </a:r>
          </a:p>
          <a:p>
            <a:pPr algn="just" eaLnBrk="1" hangingPunct="1"/>
            <a:r>
              <a:rPr lang="ru-RU" sz="1300">
                <a:latin typeface="Times New Roman" pitchFamily="18" charset="0"/>
              </a:rPr>
              <a:t>Познакомить детей с новыми комнатным растением – Шлюмбергера, дать сведения о нем. Показать как пользоваться совком, палочкой, лейкой с водой и использовать полученные знания на практике. Формировать умение выполнять работу последовательно и аккуратно.</a:t>
            </a:r>
          </a:p>
          <a:p>
            <a:pPr algn="just" eaLnBrk="1" hangingPunct="1"/>
            <a:r>
              <a:rPr lang="ru-RU" sz="1300">
                <a:latin typeface="Times New Roman" pitchFamily="18" charset="0"/>
              </a:rPr>
              <a:t>Воспитывать интерес к уходу за комнатными растениями. </a:t>
            </a:r>
          </a:p>
          <a:p>
            <a:pPr algn="just" eaLnBrk="1" hangingPunct="1"/>
            <a:r>
              <a:rPr lang="ru-RU" sz="1300">
                <a:latin typeface="Times New Roman" pitchFamily="18" charset="0"/>
              </a:rPr>
              <a:t>Развивать сотрудничество детского сада с родителями воспитанников в решении задач образовательной программы ДОУ. </a:t>
            </a:r>
          </a:p>
          <a:p>
            <a:pPr algn="just" eaLnBrk="1" hangingPunct="1"/>
            <a:r>
              <a:rPr lang="ru-RU" sz="1300" b="1" i="1">
                <a:latin typeface="Times New Roman" pitchFamily="18" charset="0"/>
              </a:rPr>
              <a:t>Словарная работа:</a:t>
            </a:r>
            <a:r>
              <a:rPr lang="ru-RU" sz="1300">
                <a:latin typeface="Times New Roman" pitchFamily="18" charset="0"/>
              </a:rPr>
              <a:t> дренаж, керамзит, Шлюмбергера.</a:t>
            </a:r>
            <a:endParaRPr lang="ru-RU" sz="1300" i="1" u="sng">
              <a:latin typeface="Times New Roman" pitchFamily="18" charset="0"/>
            </a:endParaRPr>
          </a:p>
          <a:p>
            <a:pPr algn="just" eaLnBrk="1" hangingPunct="1"/>
            <a:r>
              <a:rPr lang="ru-RU" sz="1300" b="1" i="1">
                <a:latin typeface="Times New Roman" pitchFamily="18" charset="0"/>
              </a:rPr>
              <a:t>Материал</a:t>
            </a:r>
            <a:r>
              <a:rPr lang="ru-RU" sz="1300" b="1">
                <a:latin typeface="Times New Roman" pitchFamily="18" charset="0"/>
              </a:rPr>
              <a:t>:</a:t>
            </a:r>
            <a:r>
              <a:rPr lang="ru-RU" sz="1300">
                <a:latin typeface="Times New Roman" pitchFamily="18" charset="0"/>
              </a:rPr>
              <a:t> цветочный горшок, дренаж, земля, комнатное растение – Шлюмбергера, палочка, лейка с водой, перчатки.</a:t>
            </a:r>
            <a:endParaRPr lang="ru-RU" sz="1300" i="1" u="sng">
              <a:latin typeface="Times New Roman" pitchFamily="18" charset="0"/>
            </a:endParaRPr>
          </a:p>
          <a:p>
            <a:pPr algn="just" eaLnBrk="1" hangingPunct="1"/>
            <a:r>
              <a:rPr lang="ru-RU" sz="1300" b="1" i="1">
                <a:latin typeface="Times New Roman" pitchFamily="18" charset="0"/>
              </a:rPr>
              <a:t>Предшествующая работа:</a:t>
            </a:r>
            <a:r>
              <a:rPr lang="ru-RU" sz="1300">
                <a:latin typeface="Times New Roman" pitchFamily="18" charset="0"/>
              </a:rPr>
              <a:t> чтение произведений о комнатных растениях; рассматривание   иллюстраций о цветах; проведение  дидактических игр: «Сложи картинку», «Каждое растение на свое место»; экологическая игра ТРИЗ «Волшебный экран». </a:t>
            </a:r>
            <a:endParaRPr lang="ru-RU" sz="1300" i="1" u="sng">
              <a:latin typeface="Times New Roman" pitchFamily="18" charset="0"/>
            </a:endParaRPr>
          </a:p>
          <a:p>
            <a:pPr algn="just" eaLnBrk="1" hangingPunct="1"/>
            <a:r>
              <a:rPr lang="ru-RU" sz="1300" b="1" i="1">
                <a:latin typeface="Times New Roman" pitchFamily="18" charset="0"/>
              </a:rPr>
              <a:t>Проведение опроса родителей:</a:t>
            </a:r>
            <a:r>
              <a:rPr lang="ru-RU" sz="1300">
                <a:latin typeface="Times New Roman" pitchFamily="18" charset="0"/>
              </a:rPr>
              <a:t> о том кто из них умеет правильно пересаживать комнатные растения и хотел бы поделиться опытом с детьми и взрослыми. </a:t>
            </a:r>
          </a:p>
          <a:p>
            <a:pPr algn="ctr" eaLnBrk="1" hangingPunct="1"/>
            <a:r>
              <a:rPr lang="ru-RU" sz="1300" b="1" i="1">
                <a:latin typeface="Times New Roman" pitchFamily="18" charset="0"/>
              </a:rPr>
              <a:t>Ход занятия:</a:t>
            </a:r>
          </a:p>
          <a:p>
            <a:pPr algn="just" eaLnBrk="1" hangingPunct="1"/>
            <a:r>
              <a:rPr lang="ru-RU" sz="1300" b="1">
                <a:latin typeface="Times New Roman" pitchFamily="18" charset="0"/>
              </a:rPr>
              <a:t>Воспитатель:</a:t>
            </a:r>
            <a:r>
              <a:rPr lang="ru-RU" sz="1300" i="1">
                <a:latin typeface="Times New Roman" pitchFamily="18" charset="0"/>
              </a:rPr>
              <a:t> </a:t>
            </a:r>
            <a:r>
              <a:rPr lang="ru-RU" sz="1300">
                <a:latin typeface="Times New Roman" pitchFamily="18" charset="0"/>
              </a:rPr>
              <a:t>Дорогие ребята, сегодня у нас в гостях мама Марины Терехиной. Ее зовут Наталья Александровна.</a:t>
            </a:r>
          </a:p>
          <a:p>
            <a:pPr algn="just" eaLnBrk="1" hangingPunct="1"/>
            <a:r>
              <a:rPr lang="ru-RU" sz="1300">
                <a:latin typeface="Times New Roman" pitchFamily="18" charset="0"/>
              </a:rPr>
              <a:t>      Наталья Александровна пришла показать нам как правильно пересаживать комнатные растения.</a:t>
            </a:r>
          </a:p>
        </p:txBody>
      </p:sp>
      <p:sp>
        <p:nvSpPr>
          <p:cNvPr id="43014"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40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1" descr="GE165_350A.jpg"/>
          <p:cNvPicPr>
            <a:picLocks noChangeAspect="1"/>
          </p:cNvPicPr>
          <p:nvPr/>
        </p:nvPicPr>
        <p:blipFill>
          <a:blip r:embed="rId2" cstate="email">
            <a:lum bright="10000"/>
          </a:blip>
          <a:srcRect/>
          <a:stretch>
            <a:fillRect/>
          </a:stretch>
        </p:blipFill>
        <p:spPr bwMode="auto">
          <a:xfrm>
            <a:off x="0" y="0"/>
            <a:ext cx="6858000" cy="9144000"/>
          </a:xfrm>
          <a:prstGeom prst="rect">
            <a:avLst/>
          </a:prstGeom>
          <a:noFill/>
          <a:ln w="9525">
            <a:noFill/>
            <a:miter lim="800000"/>
            <a:headEnd/>
            <a:tailEnd/>
          </a:ln>
        </p:spPr>
      </p:pic>
      <p:sp>
        <p:nvSpPr>
          <p:cNvPr id="61443" name="Text Box 3"/>
          <p:cNvSpPr txBox="1">
            <a:spLocks noChangeArrowheads="1"/>
          </p:cNvSpPr>
          <p:nvPr/>
        </p:nvSpPr>
        <p:spPr bwMode="auto">
          <a:xfrm>
            <a:off x="260350" y="395288"/>
            <a:ext cx="6264275" cy="5946775"/>
          </a:xfrm>
          <a:prstGeom prst="rect">
            <a:avLst/>
          </a:prstGeom>
          <a:noFill/>
          <a:ln w="9525">
            <a:noFill/>
            <a:miter lim="800000"/>
            <a:headEnd/>
            <a:tailEnd/>
          </a:ln>
        </p:spPr>
        <p:txBody>
          <a:bodyPr>
            <a:spAutoFit/>
          </a:bodyPr>
          <a:lstStyle/>
          <a:p>
            <a:pPr eaLnBrk="1" hangingPunct="1">
              <a:tabLst>
                <a:tab pos="361950" algn="l"/>
              </a:tabLst>
            </a:pPr>
            <a:r>
              <a:rPr lang="ru-RU" sz="1300" b="1" i="1">
                <a:latin typeface="Times New Roman" pitchFamily="18" charset="0"/>
              </a:rPr>
              <a:t>         Использование растения Береза</a:t>
            </a:r>
          </a:p>
          <a:p>
            <a:pPr eaLnBrk="1" hangingPunct="1">
              <a:tabLst>
                <a:tab pos="361950" algn="l"/>
              </a:tabLst>
            </a:pPr>
            <a:r>
              <a:rPr lang="ru-RU" sz="1300">
                <a:latin typeface="Times New Roman" pitchFamily="18" charset="0"/>
              </a:rPr>
              <a:t>         Наши предки использовали бересту как материал для письма, своеобразный «северный папирус». До сегодняшнего дня широко применяют бересту народные умельцы в своих работах. Наплывы на стволах деревьев – капы служат материалом для столярных, резных, токарных изделий. В старину изделия из капа очень ценились, а одна из его разновидностей – вороний глаз – особенно. Из бересты делали посуду. И сейчас береста считается одной из ценных пород деревьев. Из нее делают прекрасную мебель, подшипники для машин, лыжи.</a:t>
            </a:r>
          </a:p>
          <a:p>
            <a:pPr eaLnBrk="1" hangingPunct="1">
              <a:tabLst>
                <a:tab pos="361950" algn="l"/>
              </a:tabLst>
            </a:pPr>
            <a:r>
              <a:rPr lang="ru-RU" sz="1300">
                <a:latin typeface="Times New Roman" pitchFamily="18" charset="0"/>
              </a:rPr>
              <a:t>         Березовые почки издавна применяли в народной медицине. Настой и отвар из почек употребляли как мочегонное, противовоспалительное, ранозаживляющее средство при многих других заболеваниях. Наружно можно применять ванны из березовых листьев. Они рекомендуются при суставном ревматизме и падагре.</a:t>
            </a:r>
          </a:p>
          <a:p>
            <a:pPr eaLnBrk="1" hangingPunct="1">
              <a:tabLst>
                <a:tab pos="361950" algn="l"/>
              </a:tabLst>
            </a:pPr>
            <a:r>
              <a:rPr lang="ru-RU" sz="1300">
                <a:latin typeface="Times New Roman" pitchFamily="18" charset="0"/>
              </a:rPr>
              <a:t>         Из коры березы путем сухой перегонки получают березовый деготь, который входит в состав мази Вишневского, применяемой как ранозаживляющее средство и мази Вильпинсона, используемой при лечении чесотки и чешуйчатого лишая.</a:t>
            </a:r>
          </a:p>
          <a:p>
            <a:pPr eaLnBrk="1" hangingPunct="1">
              <a:tabLst>
                <a:tab pos="361950" algn="l"/>
              </a:tabLst>
            </a:pPr>
            <a:r>
              <a:rPr lang="ru-RU" sz="1300">
                <a:latin typeface="Times New Roman" pitchFamily="18" charset="0"/>
              </a:rPr>
              <a:t>         В процессе проектной деятельности рекомендуется использовать художественное слово.</a:t>
            </a:r>
          </a:p>
          <a:p>
            <a:pPr eaLnBrk="1" hangingPunct="1">
              <a:tabLst>
                <a:tab pos="361950" algn="l"/>
              </a:tabLst>
            </a:pPr>
            <a:r>
              <a:rPr lang="ru-RU" sz="1300">
                <a:latin typeface="Times New Roman" pitchFamily="18" charset="0"/>
              </a:rPr>
              <a:t>Белая береза</a:t>
            </a:r>
          </a:p>
          <a:p>
            <a:pPr eaLnBrk="1" hangingPunct="1">
              <a:tabLst>
                <a:tab pos="361950" algn="l"/>
              </a:tabLst>
            </a:pPr>
            <a:r>
              <a:rPr lang="ru-RU" sz="1300">
                <a:latin typeface="Times New Roman" pitchFamily="18" charset="0"/>
              </a:rPr>
              <a:t>Под моим окном</a:t>
            </a:r>
          </a:p>
          <a:p>
            <a:pPr eaLnBrk="1" hangingPunct="1">
              <a:tabLst>
                <a:tab pos="361950" algn="l"/>
              </a:tabLst>
            </a:pPr>
            <a:r>
              <a:rPr lang="ru-RU" sz="1300">
                <a:latin typeface="Times New Roman" pitchFamily="18" charset="0"/>
              </a:rPr>
              <a:t>Принакрылась снегом</a:t>
            </a:r>
          </a:p>
          <a:p>
            <a:pPr eaLnBrk="1" hangingPunct="1">
              <a:tabLst>
                <a:tab pos="361950" algn="l"/>
              </a:tabLst>
            </a:pPr>
            <a:r>
              <a:rPr lang="ru-RU" sz="1300">
                <a:latin typeface="Times New Roman" pitchFamily="18" charset="0"/>
              </a:rPr>
              <a:t>Точно серебром</a:t>
            </a:r>
          </a:p>
          <a:p>
            <a:pPr eaLnBrk="1" hangingPunct="1">
              <a:tabLst>
                <a:tab pos="361950" algn="l"/>
              </a:tabLst>
            </a:pPr>
            <a:r>
              <a:rPr lang="ru-RU" sz="1300">
                <a:latin typeface="Times New Roman" pitchFamily="18" charset="0"/>
              </a:rPr>
              <a:t>На пушистых ветках</a:t>
            </a:r>
          </a:p>
          <a:p>
            <a:pPr eaLnBrk="1" hangingPunct="1">
              <a:tabLst>
                <a:tab pos="361950" algn="l"/>
              </a:tabLst>
            </a:pPr>
            <a:r>
              <a:rPr lang="ru-RU" sz="1300">
                <a:latin typeface="Times New Roman" pitchFamily="18" charset="0"/>
              </a:rPr>
              <a:t>Снежною каймой</a:t>
            </a:r>
          </a:p>
          <a:p>
            <a:pPr eaLnBrk="1" hangingPunct="1">
              <a:tabLst>
                <a:tab pos="361950" algn="l"/>
              </a:tabLst>
            </a:pPr>
            <a:r>
              <a:rPr lang="ru-RU" sz="1300">
                <a:latin typeface="Times New Roman" pitchFamily="18" charset="0"/>
              </a:rPr>
              <a:t>Распустились кисти</a:t>
            </a:r>
          </a:p>
          <a:p>
            <a:pPr eaLnBrk="1" hangingPunct="1">
              <a:tabLst>
                <a:tab pos="361950" algn="l"/>
              </a:tabLst>
            </a:pPr>
            <a:r>
              <a:rPr lang="ru-RU" sz="1300">
                <a:latin typeface="Times New Roman" pitchFamily="18" charset="0"/>
              </a:rPr>
              <a:t>Белой бахромой. (С. Есенин)</a:t>
            </a:r>
          </a:p>
          <a:p>
            <a:pPr eaLnBrk="1" hangingPunct="1">
              <a:tabLst>
                <a:tab pos="361950" algn="l"/>
              </a:tabLst>
            </a:pPr>
            <a:r>
              <a:rPr lang="ru-RU" sz="1300" b="1" i="1">
                <a:latin typeface="Times New Roman" pitchFamily="18" charset="0"/>
              </a:rPr>
              <a:t>На что обращать особое внимание</a:t>
            </a:r>
          </a:p>
          <a:p>
            <a:pPr eaLnBrk="1" hangingPunct="1">
              <a:tabLst>
                <a:tab pos="361950" algn="l"/>
              </a:tabLst>
            </a:pPr>
            <a:r>
              <a:rPr lang="ru-RU" sz="1300" b="1" i="1">
                <a:latin typeface="Times New Roman" pitchFamily="18" charset="0"/>
              </a:rPr>
              <a:t>  детей   во время исследования:</a:t>
            </a:r>
          </a:p>
          <a:p>
            <a:pPr eaLnBrk="1" hangingPunct="1">
              <a:tabLst>
                <a:tab pos="361950" algn="l"/>
              </a:tabLst>
            </a:pPr>
            <a:endParaRPr lang="ru-RU" sz="1300" b="1" i="1">
              <a:latin typeface="Times New Roman" pitchFamily="18" charset="0"/>
            </a:endParaRPr>
          </a:p>
          <a:p>
            <a:pPr eaLnBrk="1" hangingPunct="1">
              <a:spcBef>
                <a:spcPct val="50000"/>
              </a:spcBef>
              <a:tabLst>
                <a:tab pos="361950" algn="l"/>
              </a:tabLst>
            </a:pPr>
            <a:endParaRPr lang="ru-RU" sz="1300">
              <a:latin typeface="Times New Roman" pitchFamily="18" charset="0"/>
            </a:endParaRPr>
          </a:p>
        </p:txBody>
      </p:sp>
      <p:pic>
        <p:nvPicPr>
          <p:cNvPr id="61444" name="Picture 4" descr="7"/>
          <p:cNvPicPr>
            <a:picLocks noChangeAspect="1" noChangeArrowheads="1"/>
          </p:cNvPicPr>
          <p:nvPr/>
        </p:nvPicPr>
        <p:blipFill>
          <a:blip r:embed="rId3" cstate="email"/>
          <a:srcRect/>
          <a:stretch>
            <a:fillRect/>
          </a:stretch>
        </p:blipFill>
        <p:spPr bwMode="auto">
          <a:xfrm>
            <a:off x="3068638" y="3779838"/>
            <a:ext cx="3238500" cy="2055812"/>
          </a:xfrm>
          <a:prstGeom prst="rect">
            <a:avLst/>
          </a:prstGeom>
          <a:noFill/>
          <a:ln w="9525">
            <a:noFill/>
            <a:miter lim="800000"/>
            <a:headEnd/>
            <a:tailEnd/>
          </a:ln>
        </p:spPr>
      </p:pic>
      <p:pic>
        <p:nvPicPr>
          <p:cNvPr id="61445" name="Picture 5" descr="Безимени-7"/>
          <p:cNvPicPr>
            <a:picLocks noChangeAspect="1" noChangeArrowheads="1"/>
          </p:cNvPicPr>
          <p:nvPr/>
        </p:nvPicPr>
        <p:blipFill>
          <a:blip r:embed="rId4"/>
          <a:srcRect/>
          <a:stretch>
            <a:fillRect/>
          </a:stretch>
        </p:blipFill>
        <p:spPr bwMode="auto">
          <a:xfrm>
            <a:off x="333375" y="6084888"/>
            <a:ext cx="3235325" cy="2203450"/>
          </a:xfrm>
          <a:prstGeom prst="rect">
            <a:avLst/>
          </a:prstGeom>
          <a:noFill/>
          <a:ln w="9525">
            <a:noFill/>
            <a:miter lim="800000"/>
            <a:headEnd/>
            <a:tailEnd/>
          </a:ln>
        </p:spPr>
      </p:pic>
      <p:sp>
        <p:nvSpPr>
          <p:cNvPr id="61446" name="Text Box 6"/>
          <p:cNvSpPr txBox="1">
            <a:spLocks noChangeArrowheads="1"/>
          </p:cNvSpPr>
          <p:nvPr/>
        </p:nvSpPr>
        <p:spPr bwMode="auto">
          <a:xfrm>
            <a:off x="3644900" y="5867400"/>
            <a:ext cx="2879725" cy="2747963"/>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Гладкая, ровная поверхность ствола с темными крапинками. Ствол бархатисный весной. На руке от него остаются следы. Весной, когда начинается сокодвижение, из небольших порезов течет березовый сок. Говорят, что березы «плачут»; Сквозь листья проступает много света (рассмотреть листья и зарисовать на листе бумаги). Почему весной листочки клейкие? Сравнить почему под березой светлее, чем под тополями?</a:t>
            </a:r>
            <a:r>
              <a:rPr lang="ru-RU"/>
              <a:t> </a:t>
            </a:r>
          </a:p>
        </p:txBody>
      </p:sp>
      <p:sp>
        <p:nvSpPr>
          <p:cNvPr id="61447"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Рисунок 1" descr="GE165_350A.jpg"/>
          <p:cNvPicPr>
            <a:picLocks noChangeAspect="1"/>
          </p:cNvPicPr>
          <p:nvPr/>
        </p:nvPicPr>
        <p:blipFill>
          <a:blip r:embed="rId2">
            <a:lum bright="10000"/>
          </a:blip>
          <a:srcRect/>
          <a:stretch>
            <a:fillRect/>
          </a:stretch>
        </p:blipFill>
        <p:spPr bwMode="auto">
          <a:xfrm>
            <a:off x="0" y="-3175"/>
            <a:ext cx="6858000" cy="9147175"/>
          </a:xfrm>
          <a:prstGeom prst="rect">
            <a:avLst/>
          </a:prstGeom>
          <a:noFill/>
          <a:ln w="9525">
            <a:noFill/>
            <a:miter lim="800000"/>
            <a:headEnd/>
            <a:tailEnd/>
          </a:ln>
        </p:spPr>
      </p:pic>
      <p:sp>
        <p:nvSpPr>
          <p:cNvPr id="62467" name="Text Box 3"/>
          <p:cNvSpPr txBox="1">
            <a:spLocks noChangeArrowheads="1"/>
          </p:cNvSpPr>
          <p:nvPr/>
        </p:nvSpPr>
        <p:spPr bwMode="auto">
          <a:xfrm>
            <a:off x="404813" y="395288"/>
            <a:ext cx="6119812" cy="5694362"/>
          </a:xfrm>
          <a:prstGeom prst="rect">
            <a:avLst/>
          </a:prstGeom>
          <a:noFill/>
          <a:ln w="9525">
            <a:noFill/>
            <a:miter lim="800000"/>
            <a:headEnd/>
            <a:tailEnd/>
          </a:ln>
        </p:spPr>
        <p:txBody>
          <a:bodyPr>
            <a:spAutoFit/>
          </a:bodyPr>
          <a:lstStyle/>
          <a:p>
            <a:pPr algn="just" eaLnBrk="1" hangingPunct="1"/>
            <a:r>
              <a:rPr lang="ru-RU" sz="1300" b="1">
                <a:latin typeface="Times New Roman" pitchFamily="18" charset="0"/>
              </a:rPr>
              <a:t>     Вопросы к детям:</a:t>
            </a:r>
            <a:r>
              <a:rPr lang="ru-RU" sz="1300">
                <a:latin typeface="Times New Roman" pitchFamily="18" charset="0"/>
              </a:rPr>
              <a:t>       </a:t>
            </a:r>
          </a:p>
          <a:p>
            <a:pPr algn="just" eaLnBrk="1" hangingPunct="1"/>
            <a:r>
              <a:rPr lang="ru-RU" sz="1300">
                <a:latin typeface="Times New Roman" pitchFamily="18" charset="0"/>
              </a:rPr>
              <a:t>     Рассмотреть форму листьев. Какие они? Гладкие или шероховатые? Какой оттенок? (светлый или темный)? В какое время цветет береза? Подлетают ли к березе насекомые? На что похожи семена березы? Почему поросль молодых берез может находиться далеко от взрослого дерева? Как разносятся семена березы? Почему возле березы зимой много зимующих птиц? Сравнить маленькие и большие деревья. Чем они отличаются и чем похожи? Какая земля под деревом? Исследовать кору деревьев. Много ли там насекомых? Как изменяется дерево в течение разных времен года? (Сделать зарисовки). Обратить внимание на тонкие опущенные к земле ветки.</a:t>
            </a:r>
          </a:p>
          <a:p>
            <a:pPr algn="ctr" eaLnBrk="1" hangingPunct="1"/>
            <a:r>
              <a:rPr lang="ru-RU" sz="1300">
                <a:latin typeface="Times New Roman" pitchFamily="18" charset="0"/>
              </a:rPr>
              <a:t> </a:t>
            </a:r>
            <a:r>
              <a:rPr lang="ru-RU" sz="1600" b="1" i="1">
                <a:latin typeface="Monotype Corsiva" pitchFamily="66" charset="0"/>
              </a:rPr>
              <a:t>Экологическая  сказка   «Березка»</a:t>
            </a:r>
          </a:p>
          <a:p>
            <a:pPr algn="just" eaLnBrk="1" hangingPunct="1"/>
            <a:r>
              <a:rPr lang="ru-RU" sz="1300" i="1">
                <a:latin typeface="Times New Roman" pitchFamily="18" charset="0"/>
              </a:rPr>
              <a:t>                       Авторы: Федорова Елена Сергеевна, Федорова Алена (5л. 2 м.).</a:t>
            </a:r>
          </a:p>
          <a:p>
            <a:pPr algn="just" eaLnBrk="1" hangingPunct="1"/>
            <a:endParaRPr lang="ru-RU" sz="1300" i="1">
              <a:latin typeface="Times New Roman" pitchFamily="18" charset="0"/>
            </a:endParaRPr>
          </a:p>
          <a:p>
            <a:pPr algn="just" eaLnBrk="1" hangingPunct="1"/>
            <a:r>
              <a:rPr lang="ru-RU" sz="1300">
                <a:latin typeface="Times New Roman" pitchFamily="18" charset="0"/>
              </a:rPr>
              <a:t>        Жили-были бабушка да внучка Настенька. Бабушка была старенькая, а Настенька ей во всем  помогала. Дрова принесет, печку затопит, кушать сварит.</a:t>
            </a:r>
          </a:p>
          <a:p>
            <a:pPr algn="just" eaLnBrk="1" hangingPunct="1"/>
            <a:r>
              <a:rPr lang="ru-RU" sz="1300">
                <a:latin typeface="Times New Roman" pitchFamily="18" charset="0"/>
              </a:rPr>
              <a:t>        Однажды бабушка заболела. Настенька села на крылечко и заплакала. Пробегала мимо мышка-норушка. Увидела Настеньку и спрашивает: «Пи-пи-пи, чего горюешь, красна - девица, чего слезы горькие льешь?»</a:t>
            </a:r>
          </a:p>
          <a:p>
            <a:pPr algn="just" eaLnBrk="1" hangingPunct="1"/>
            <a:r>
              <a:rPr lang="ru-RU" sz="1300">
                <a:latin typeface="Times New Roman" pitchFamily="18" charset="0"/>
              </a:rPr>
              <a:t>        «Как же мне не плакать, как слезы не лить? Бабушка заболела».</a:t>
            </a:r>
          </a:p>
          <a:p>
            <a:pPr algn="just" eaLnBrk="1" hangingPunct="1"/>
            <a:r>
              <a:rPr lang="ru-RU" sz="1300">
                <a:latin typeface="Times New Roman" pitchFamily="18" charset="0"/>
              </a:rPr>
              <a:t>       «Не плачь, Настенька. Помогу тебе. Растет в лесу дерево с белой корой, березой называется. Оно может вылечить твою бабушку. Собери почки у того дерева и принеси бабушке. Станет она здоровой как прежде, если будет заваривать эти почки водой и пить.»</a:t>
            </a:r>
          </a:p>
          <a:p>
            <a:pPr algn="just" eaLnBrk="1" hangingPunct="1"/>
            <a:r>
              <a:rPr lang="ru-RU" sz="1300">
                <a:latin typeface="Times New Roman" pitchFamily="18" charset="0"/>
              </a:rPr>
              <a:t>         Настенька так и сделала. Пошла в лес. Забрела в самую чащу. Вдруг видит: на полянке растет белая береза. Хотела уже Настенька собрать почки, а тут, откуда ни возьмись Баба-Яга как загрохочет: «Ха-ха-ха! Не отдам почек с этого дерева, самой нужны».</a:t>
            </a:r>
          </a:p>
          <a:p>
            <a:pPr algn="just" eaLnBrk="1" hangingPunct="1"/>
            <a:r>
              <a:rPr lang="ru-RU" sz="1300">
                <a:latin typeface="Times New Roman" pitchFamily="18" charset="0"/>
              </a:rPr>
              <a:t>                </a:t>
            </a:r>
          </a:p>
        </p:txBody>
      </p:sp>
      <p:pic>
        <p:nvPicPr>
          <p:cNvPr id="62468" name="Picture 5" descr="Безимени-2"/>
          <p:cNvPicPr>
            <a:picLocks noChangeAspect="1" noChangeArrowheads="1"/>
          </p:cNvPicPr>
          <p:nvPr/>
        </p:nvPicPr>
        <p:blipFill>
          <a:blip r:embed="rId3"/>
          <a:srcRect/>
          <a:stretch>
            <a:fillRect/>
          </a:stretch>
        </p:blipFill>
        <p:spPr bwMode="auto">
          <a:xfrm>
            <a:off x="4508500" y="5724525"/>
            <a:ext cx="1963738" cy="2806700"/>
          </a:xfrm>
          <a:prstGeom prst="rect">
            <a:avLst/>
          </a:prstGeom>
          <a:noFill/>
          <a:ln w="9525">
            <a:noFill/>
            <a:miter lim="800000"/>
            <a:headEnd/>
            <a:tailEnd/>
          </a:ln>
        </p:spPr>
      </p:pic>
      <p:sp>
        <p:nvSpPr>
          <p:cNvPr id="62469" name="Text Box 6"/>
          <p:cNvSpPr txBox="1">
            <a:spLocks noChangeArrowheads="1"/>
          </p:cNvSpPr>
          <p:nvPr/>
        </p:nvSpPr>
        <p:spPr bwMode="auto">
          <a:xfrm>
            <a:off x="404813" y="5795963"/>
            <a:ext cx="3959225" cy="2374900"/>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А Настенька отвечает: «Не пугай меня, Яга, не боюсь я тебя, лучше песенку мою послушай ».</a:t>
            </a:r>
          </a:p>
          <a:p>
            <a:pPr algn="just" eaLnBrk="1" hangingPunct="1"/>
            <a:r>
              <a:rPr lang="ru-RU" sz="1300">
                <a:latin typeface="Times New Roman" pitchFamily="18" charset="0"/>
              </a:rPr>
              <a:t>       Села Настенька на пенек и запела песенку. Баба-Яга слушала, слушала и заснула. Лежит, храпит, земля дрожит. Нарвала Настенька почек березовых и бросилась прочь из леса. Вернулась домой, заварила почек и стала бабушку поить настоем каждый день. И стала бабушка здоровой, как и прежде. До сих пор живут они поживают и горя не знают.</a:t>
            </a:r>
          </a:p>
          <a:p>
            <a:pPr algn="just" eaLnBrk="1" hangingPunct="1"/>
            <a:endParaRPr lang="ru-RU" sz="1300">
              <a:latin typeface="Times New Roman" pitchFamily="18" charset="0"/>
            </a:endParaRPr>
          </a:p>
          <a:p>
            <a:pPr eaLnBrk="1" hangingPunct="1">
              <a:spcBef>
                <a:spcPct val="50000"/>
              </a:spcBef>
            </a:pPr>
            <a:endParaRPr lang="ru-RU" sz="1300">
              <a:latin typeface="Times New Roman" pitchFamily="18" charset="0"/>
            </a:endParaRPr>
          </a:p>
        </p:txBody>
      </p:sp>
      <p:sp>
        <p:nvSpPr>
          <p:cNvPr id="62470"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59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Рисунок 1" descr="1266969242_krasota_morskih_zvyozd__1.jpg"/>
          <p:cNvPicPr>
            <a:picLocks noChangeAspect="1"/>
          </p:cNvPicPr>
          <p:nvPr/>
        </p:nvPicPr>
        <p:blipFill>
          <a:blip r:embed="rId2">
            <a:lum bright="64000"/>
          </a:blip>
          <a:srcRect/>
          <a:stretch>
            <a:fillRect/>
          </a:stretch>
        </p:blipFill>
        <p:spPr bwMode="auto">
          <a:xfrm>
            <a:off x="33338" y="0"/>
            <a:ext cx="6824662" cy="9144000"/>
          </a:xfrm>
          <a:prstGeom prst="rect">
            <a:avLst/>
          </a:prstGeom>
          <a:noFill/>
          <a:ln w="9525">
            <a:noFill/>
            <a:miter lim="800000"/>
            <a:headEnd/>
            <a:tailEnd/>
          </a:ln>
        </p:spPr>
      </p:pic>
      <p:sp>
        <p:nvSpPr>
          <p:cNvPr id="63491" name="WordArt 11"/>
          <p:cNvSpPr>
            <a:spLocks noChangeArrowheads="1" noChangeShapeType="1" noTextEdit="1"/>
          </p:cNvSpPr>
          <p:nvPr/>
        </p:nvSpPr>
        <p:spPr bwMode="auto">
          <a:xfrm>
            <a:off x="500063" y="214313"/>
            <a:ext cx="3960812" cy="330200"/>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воспитателя</a:t>
            </a:r>
          </a:p>
        </p:txBody>
      </p:sp>
      <p:sp>
        <p:nvSpPr>
          <p:cNvPr id="63492" name="Line 11"/>
          <p:cNvSpPr>
            <a:spLocks noChangeShapeType="1"/>
          </p:cNvSpPr>
          <p:nvPr/>
        </p:nvSpPr>
        <p:spPr bwMode="auto">
          <a:xfrm>
            <a:off x="428625" y="571500"/>
            <a:ext cx="4321175" cy="0"/>
          </a:xfrm>
          <a:prstGeom prst="line">
            <a:avLst/>
          </a:prstGeom>
          <a:noFill/>
          <a:ln w="19050">
            <a:solidFill>
              <a:srgbClr val="00FF00"/>
            </a:solidFill>
            <a:round/>
            <a:headEnd/>
            <a:tailEnd/>
          </a:ln>
        </p:spPr>
        <p:txBody>
          <a:bodyPr/>
          <a:lstStyle/>
          <a:p>
            <a:endParaRPr lang="ru-RU"/>
          </a:p>
        </p:txBody>
      </p:sp>
      <p:sp>
        <p:nvSpPr>
          <p:cNvPr id="63493" name="Rectangle 6"/>
          <p:cNvSpPr>
            <a:spLocks noChangeArrowheads="1"/>
          </p:cNvSpPr>
          <p:nvPr/>
        </p:nvSpPr>
        <p:spPr bwMode="auto">
          <a:xfrm>
            <a:off x="188913" y="827088"/>
            <a:ext cx="4535487" cy="1006475"/>
          </a:xfrm>
          <a:prstGeom prst="rect">
            <a:avLst/>
          </a:prstGeom>
          <a:noFill/>
          <a:ln w="9525">
            <a:noFill/>
            <a:miter lim="800000"/>
            <a:headEnd/>
            <a:tailEnd/>
          </a:ln>
        </p:spPr>
        <p:txBody>
          <a:bodyPr anchor="ctr">
            <a:spAutoFit/>
          </a:bodyPr>
          <a:lstStyle/>
          <a:p>
            <a:pPr algn="ctr" eaLnBrk="1" hangingPunct="1"/>
            <a:r>
              <a:rPr lang="ru-RU" sz="2000" b="1" i="1">
                <a:latin typeface="Monotype Corsiva" pitchFamily="66" charset="0"/>
              </a:rPr>
              <a:t>Интегрированное  занятие  -      эффективная форма повышения качества</a:t>
            </a:r>
            <a:endParaRPr lang="ru-RU" sz="2000" b="1">
              <a:latin typeface="Monotype Corsiva" pitchFamily="66" charset="0"/>
            </a:endParaRPr>
          </a:p>
          <a:p>
            <a:pPr algn="ctr" eaLnBrk="1" hangingPunct="1"/>
            <a:r>
              <a:rPr lang="ru-RU" sz="2000" b="1" i="1">
                <a:latin typeface="Monotype Corsiva" pitchFamily="66" charset="0"/>
              </a:rPr>
              <a:t>обучения дошкольников</a:t>
            </a:r>
          </a:p>
        </p:txBody>
      </p:sp>
      <p:sp>
        <p:nvSpPr>
          <p:cNvPr id="63494" name="Text Box 7"/>
          <p:cNvSpPr txBox="1">
            <a:spLocks noChangeArrowheads="1"/>
          </p:cNvSpPr>
          <p:nvPr/>
        </p:nvSpPr>
        <p:spPr bwMode="auto">
          <a:xfrm>
            <a:off x="404813" y="2989263"/>
            <a:ext cx="6119812" cy="5251450"/>
          </a:xfrm>
          <a:prstGeom prst="rect">
            <a:avLst/>
          </a:prstGeom>
          <a:noFill/>
          <a:ln w="9525">
            <a:noFill/>
            <a:miter lim="800000"/>
            <a:headEnd/>
            <a:tailEnd/>
          </a:ln>
        </p:spPr>
        <p:txBody>
          <a:bodyPr>
            <a:spAutoFit/>
          </a:bodyPr>
          <a:lstStyle/>
          <a:p>
            <a:pPr indent="360363" algn="just" eaLnBrk="1" hangingPunct="1"/>
            <a:r>
              <a:rPr lang="ru-RU" sz="1300">
                <a:latin typeface="Times New Roman" pitchFamily="18" charset="0"/>
              </a:rPr>
              <a:t>Поэтому задача педагогов заключается не в том, чтобы поскорее научить  ребёнка писать и считать, а чтобы обогатить его речь и представления об окружающем мире, научить видеть в нём закономерности, зависимости, взаимовлияния; научить свободно и грамотно строить свои высказывания, подкреплять их доводами и фактами из различных областей знаний, доступных воспитаннику; побуждать познавательные интересы.</a:t>
            </a:r>
          </a:p>
          <a:p>
            <a:pPr indent="360363" algn="just" eaLnBrk="1" hangingPunct="1"/>
            <a:r>
              <a:rPr lang="ru-RU" sz="1300">
                <a:latin typeface="Times New Roman" pitchFamily="18" charset="0"/>
              </a:rPr>
              <a:t>Одна из основных форм осуществления интегративного подхода к организованной деятельности, позволяющего сэкономить детям время для общения, прогулок, самостоятельного творчества и игр, - интегрированные занятия. На них объединяются различные области знаний, содержание которых педагог отбирает, исходя из определённой темы, диктуемой образовательной программой детского сада. В процессе таких занятий дети осваивают содержание различных разделов программы параллельно, что позволяет сэкономить время для организации игровой и  самостоятельной деятельности.	 </a:t>
            </a:r>
          </a:p>
          <a:p>
            <a:pPr indent="360363" algn="just" eaLnBrk="1" hangingPunct="1"/>
            <a:r>
              <a:rPr lang="ru-RU" sz="1300">
                <a:latin typeface="Times New Roman" pitchFamily="18" charset="0"/>
              </a:rPr>
              <a:t> Интегрированные занятия развивают потенциал  самих воспитанников, побуждают к активному познанию окружающей действительности, осмыслению и  нахождению    причинно-следственных   связей,   развитию    логики,    мышления,    коммуникативных способностей.</a:t>
            </a:r>
          </a:p>
          <a:p>
            <a:pPr indent="360363" algn="just" eaLnBrk="1" hangingPunct="1"/>
            <a:r>
              <a:rPr lang="ru-RU" sz="1300">
                <a:latin typeface="Times New Roman" pitchFamily="18" charset="0"/>
              </a:rPr>
              <a:t> Форма проведения интегрированных занятий нестандартна,  интересна.</a:t>
            </a:r>
            <a:br>
              <a:rPr lang="ru-RU" sz="1300">
                <a:latin typeface="Times New Roman" pitchFamily="18" charset="0"/>
              </a:rPr>
            </a:br>
            <a:r>
              <a:rPr lang="ru-RU" sz="1300">
                <a:latin typeface="Times New Roman" pitchFamily="18" charset="0"/>
              </a:rPr>
              <a:t>Использование различных видов работы в течение занятия поддерживает внимание воспитанников   на   высоком   уровне,   что   позволяет   говорить   о   достаточной</a:t>
            </a:r>
            <a:br>
              <a:rPr lang="ru-RU" sz="1300">
                <a:latin typeface="Times New Roman" pitchFamily="18" charset="0"/>
              </a:rPr>
            </a:br>
            <a:r>
              <a:rPr lang="ru-RU" sz="1300">
                <a:latin typeface="Times New Roman" pitchFamily="18" charset="0"/>
              </a:rPr>
              <a:t>эффективности   занятий.   Интегрированные   занятия  раскрывают  значительные</a:t>
            </a:r>
            <a:br>
              <a:rPr lang="ru-RU" sz="1300">
                <a:latin typeface="Times New Roman" pitchFamily="18" charset="0"/>
              </a:rPr>
            </a:br>
            <a:r>
              <a:rPr lang="ru-RU" sz="1300">
                <a:latin typeface="Times New Roman" pitchFamily="18" charset="0"/>
              </a:rPr>
              <a:t>педагогические      возможности,      снимают      утомляемость,      перенапряжение воспитанников за счёт переключения на разнообразные виды деятельности, ощутимо повышают познавательный интерес, служат развитию воображения, внимания, мышления, речи и памяти </a:t>
            </a:r>
          </a:p>
        </p:txBody>
      </p:sp>
      <p:pic>
        <p:nvPicPr>
          <p:cNvPr id="63495" name="Picture 8"/>
          <p:cNvPicPr>
            <a:picLocks noChangeAspect="1" noChangeArrowheads="1"/>
          </p:cNvPicPr>
          <p:nvPr/>
        </p:nvPicPr>
        <p:blipFill>
          <a:blip r:embed="rId3" cstate="email"/>
          <a:srcRect/>
          <a:stretch>
            <a:fillRect/>
          </a:stretch>
        </p:blipFill>
        <p:spPr bwMode="auto">
          <a:xfrm>
            <a:off x="4868863" y="179388"/>
            <a:ext cx="1539875" cy="1800225"/>
          </a:xfrm>
          <a:prstGeom prst="rect">
            <a:avLst/>
          </a:prstGeom>
          <a:noFill/>
          <a:ln w="9525">
            <a:noFill/>
            <a:miter lim="800000"/>
            <a:headEnd/>
            <a:tailEnd/>
          </a:ln>
        </p:spPr>
      </p:pic>
      <p:sp>
        <p:nvSpPr>
          <p:cNvPr id="63496" name="Text Box 9"/>
          <p:cNvSpPr txBox="1">
            <a:spLocks noChangeArrowheads="1"/>
          </p:cNvSpPr>
          <p:nvPr/>
        </p:nvSpPr>
        <p:spPr bwMode="auto">
          <a:xfrm>
            <a:off x="4581525" y="1979613"/>
            <a:ext cx="2016125" cy="1101725"/>
          </a:xfrm>
          <a:prstGeom prst="rect">
            <a:avLst/>
          </a:prstGeom>
          <a:noFill/>
          <a:ln w="9525">
            <a:noFill/>
            <a:miter lim="800000"/>
            <a:headEnd/>
            <a:tailEnd/>
          </a:ln>
        </p:spPr>
        <p:txBody>
          <a:bodyPr>
            <a:spAutoFit/>
          </a:bodyPr>
          <a:lstStyle/>
          <a:p>
            <a:pPr algn="ctr" eaLnBrk="1" hangingPunct="1">
              <a:spcBef>
                <a:spcPct val="50000"/>
              </a:spcBef>
            </a:pPr>
            <a:r>
              <a:rPr lang="ru-RU" sz="1100" i="1">
                <a:latin typeface="Times New Roman" pitchFamily="18" charset="0"/>
              </a:rPr>
              <a:t>Воспитатель                  </a:t>
            </a:r>
            <a:r>
              <a:rPr lang="ru-RU" sz="1100" b="1" i="1">
                <a:latin typeface="Times New Roman" pitchFamily="18" charset="0"/>
              </a:rPr>
              <a:t>Кульгускина Г.Н.</a:t>
            </a:r>
            <a:r>
              <a:rPr lang="ru-RU" sz="1100" i="1">
                <a:latin typeface="Times New Roman" pitchFamily="18" charset="0"/>
              </a:rPr>
              <a:t>                МДОУ «Детский сад комбинированного вида № 55» г.Энгельса  Саратовской  области</a:t>
            </a:r>
          </a:p>
        </p:txBody>
      </p:sp>
      <p:sp>
        <p:nvSpPr>
          <p:cNvPr id="63497" name="Text Box 10"/>
          <p:cNvSpPr txBox="1">
            <a:spLocks noChangeArrowheads="1"/>
          </p:cNvSpPr>
          <p:nvPr/>
        </p:nvSpPr>
        <p:spPr bwMode="auto">
          <a:xfrm>
            <a:off x="404813" y="1835150"/>
            <a:ext cx="4103687" cy="1382713"/>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Известно,   что   дошкольный   возраст  -  это   сензитивный   период  для формирования фонематического восприятия детей, развития всех сторон речи,  расширения и обогащения детских представлений о разнообразии окружающего мира.</a:t>
            </a:r>
          </a:p>
          <a:p>
            <a:pPr eaLnBrk="1" hangingPunct="1">
              <a:spcBef>
                <a:spcPct val="50000"/>
              </a:spcBef>
            </a:pPr>
            <a:endParaRPr lang="ru-RU" sz="1300">
              <a:latin typeface="Times New Roman" pitchFamily="18" charset="0"/>
            </a:endParaRPr>
          </a:p>
        </p:txBody>
      </p:sp>
      <p:sp>
        <p:nvSpPr>
          <p:cNvPr id="63498"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Рисунок 1" descr="1266969242_krasota_morskih_zvyozd__1.jpg"/>
          <p:cNvPicPr>
            <a:picLocks noChangeAspect="1"/>
          </p:cNvPicPr>
          <p:nvPr/>
        </p:nvPicPr>
        <p:blipFill>
          <a:blip r:embed="rId2">
            <a:lum bright="64000"/>
          </a:blip>
          <a:srcRect/>
          <a:stretch>
            <a:fillRect/>
          </a:stretch>
        </p:blipFill>
        <p:spPr bwMode="auto">
          <a:xfrm>
            <a:off x="33338" y="0"/>
            <a:ext cx="6824662" cy="9144000"/>
          </a:xfrm>
          <a:prstGeom prst="rect">
            <a:avLst/>
          </a:prstGeom>
          <a:noFill/>
          <a:ln w="9525">
            <a:noFill/>
            <a:miter lim="800000"/>
            <a:headEnd/>
            <a:tailEnd/>
          </a:ln>
        </p:spPr>
      </p:pic>
      <p:sp>
        <p:nvSpPr>
          <p:cNvPr id="64515" name="Text Box 10"/>
          <p:cNvSpPr txBox="1">
            <a:spLocks noChangeArrowheads="1"/>
          </p:cNvSpPr>
          <p:nvPr/>
        </p:nvSpPr>
        <p:spPr bwMode="auto">
          <a:xfrm>
            <a:off x="333375" y="179388"/>
            <a:ext cx="6191250" cy="8242300"/>
          </a:xfrm>
          <a:prstGeom prst="rect">
            <a:avLst/>
          </a:prstGeom>
          <a:noFill/>
          <a:ln w="9525">
            <a:noFill/>
            <a:miter lim="800000"/>
            <a:headEnd/>
            <a:tailEnd/>
          </a:ln>
        </p:spPr>
        <p:txBody>
          <a:bodyPr>
            <a:spAutoFit/>
          </a:bodyPr>
          <a:lstStyle/>
          <a:p>
            <a:pPr algn="ctr" eaLnBrk="1" hangingPunct="1"/>
            <a:r>
              <a:rPr lang="ru-RU" b="1">
                <a:latin typeface="Monotype Corsiva" pitchFamily="66" charset="0"/>
              </a:rPr>
              <a:t>Конспект интегрированного занятия для детей старшей группы</a:t>
            </a:r>
            <a:r>
              <a:rPr lang="ru-RU" sz="2000" b="1">
                <a:latin typeface="Monotype Corsiva" pitchFamily="66" charset="0"/>
              </a:rPr>
              <a:t> </a:t>
            </a:r>
          </a:p>
          <a:p>
            <a:pPr algn="ctr" eaLnBrk="1" hangingPunct="1"/>
            <a:r>
              <a:rPr lang="ru-RU" sz="2000" b="1">
                <a:latin typeface="Monotype Corsiva" pitchFamily="66" charset="0"/>
              </a:rPr>
              <a:t>«Подводное путешествие»</a:t>
            </a:r>
          </a:p>
          <a:p>
            <a:pPr algn="just" eaLnBrk="1" hangingPunct="1"/>
            <a:r>
              <a:rPr lang="ru-RU" sz="1300" b="1" i="1">
                <a:latin typeface="Times New Roman" pitchFamily="18" charset="0"/>
              </a:rPr>
              <a:t>Программное содержание.</a:t>
            </a:r>
            <a:r>
              <a:rPr lang="ru-RU" sz="1300">
                <a:latin typeface="Times New Roman" pitchFamily="18" charset="0"/>
              </a:rPr>
              <a:t> Уточнить представление детей о строении рыб, их образе жизни; познакомить с обитателями моря: рыбой-бабочкой, рыбой-коньком; учить детей описывать словесно и зарисовывать характерные особенности внешнего вида рыб, определить их сходство и различие; упражнять в подборе образных выражений ( «Яркая, как огонёк!», «Пёстрая, как бабочка» и т.д); совершенствовать навыки общения детей со взрослыми, друг с другом; поддерживать и развивать у дошкольников познавательный интерес к живой природе.</a:t>
            </a:r>
            <a:endParaRPr lang="ru-RU" sz="1300" u="sng">
              <a:latin typeface="Times New Roman" pitchFamily="18" charset="0"/>
            </a:endParaRPr>
          </a:p>
          <a:p>
            <a:pPr algn="just" eaLnBrk="1" hangingPunct="1"/>
            <a:r>
              <a:rPr lang="ru-RU" sz="1300" b="1" i="1">
                <a:latin typeface="Times New Roman" pitchFamily="18" charset="0"/>
              </a:rPr>
              <a:t>Активизация словаря:</a:t>
            </a:r>
            <a:r>
              <a:rPr lang="ru-RU" sz="1300">
                <a:latin typeface="Times New Roman" pitchFamily="18" charset="0"/>
              </a:rPr>
              <a:t> водоросли, подводный мир, морской конёк, подводная лодка.</a:t>
            </a:r>
            <a:endParaRPr lang="ru-RU" sz="1300" u="sng">
              <a:latin typeface="Times New Roman" pitchFamily="18" charset="0"/>
            </a:endParaRPr>
          </a:p>
          <a:p>
            <a:pPr algn="just" eaLnBrk="1" hangingPunct="1"/>
            <a:r>
              <a:rPr lang="ru-RU" sz="1300" b="1" i="1">
                <a:latin typeface="Times New Roman" pitchFamily="18" charset="0"/>
              </a:rPr>
              <a:t>Оборудование:</a:t>
            </a:r>
            <a:r>
              <a:rPr lang="ru-RU" sz="1300">
                <a:latin typeface="Times New Roman" pitchFamily="18" charset="0"/>
              </a:rPr>
              <a:t> подводная лодка, панно на занавесе «Этот удивительный подводный мир», цветные изображения рыб по количеству детей; свето-музыка, магнитофон, запись музыки (звуки моря); бумага квадратной формы, восковые мелки.</a:t>
            </a:r>
            <a:endParaRPr lang="ru-RU" sz="1300" u="sng">
              <a:latin typeface="Times New Roman" pitchFamily="18" charset="0"/>
            </a:endParaRPr>
          </a:p>
          <a:p>
            <a:pPr algn="just" eaLnBrk="1" hangingPunct="1"/>
            <a:r>
              <a:rPr lang="ru-RU" sz="1300" b="1" i="1">
                <a:latin typeface="Times New Roman" pitchFamily="18" charset="0"/>
              </a:rPr>
              <a:t>Предварительная работа:</a:t>
            </a:r>
            <a:r>
              <a:rPr lang="ru-RU" sz="1300">
                <a:latin typeface="Times New Roman" pitchFamily="18" charset="0"/>
              </a:rPr>
              <a:t> чтение научно-популярной литературы о жизни рыб, рассказов о морских жителях; рассматривание рисунков и фотографий из серии «Аквариум Московского зоопарка», энциклопедии «Мир животных»; коллективное рисование или изготовление аппликации-панно «Этот удивительный подводный мир».</a:t>
            </a:r>
          </a:p>
          <a:p>
            <a:pPr algn="just" eaLnBrk="1" hangingPunct="1"/>
            <a:r>
              <a:rPr lang="ru-RU" sz="1300" b="1" i="1">
                <a:latin typeface="Times New Roman" pitchFamily="18" charset="0"/>
              </a:rPr>
              <a:t>Ход занятия.</a:t>
            </a:r>
          </a:p>
          <a:p>
            <a:pPr algn="just" eaLnBrk="1" hangingPunct="1"/>
            <a:r>
              <a:rPr lang="ru-RU" sz="1300" b="1">
                <a:latin typeface="Times New Roman" pitchFamily="18" charset="0"/>
              </a:rPr>
              <a:t>Воспитатель:</a:t>
            </a:r>
            <a:r>
              <a:rPr lang="ru-RU" sz="1300">
                <a:latin typeface="Times New Roman" pitchFamily="18" charset="0"/>
              </a:rPr>
              <a:t> Дети, вы любите путешествовать? Куда бы вам хотелось</a:t>
            </a:r>
            <a:br>
              <a:rPr lang="ru-RU" sz="1300">
                <a:latin typeface="Times New Roman" pitchFamily="18" charset="0"/>
              </a:rPr>
            </a:br>
            <a:r>
              <a:rPr lang="ru-RU" sz="1300">
                <a:latin typeface="Times New Roman" pitchFamily="18" charset="0"/>
              </a:rPr>
              <a:t>поехать больше всего на свете? (Высказывания детей).</a:t>
            </a:r>
            <a:br>
              <a:rPr lang="ru-RU" sz="1300">
                <a:latin typeface="Times New Roman" pitchFamily="18" charset="0"/>
              </a:rPr>
            </a:br>
            <a:r>
              <a:rPr lang="ru-RU" sz="1300">
                <a:latin typeface="Times New Roman" pitchFamily="18" charset="0"/>
              </a:rPr>
              <a:t>Хотите отправиться в подводное путешествие, где можно увидеть загадочных морских рыб?  Тогда решайте, на чем мы опустимся на дно моря.</a:t>
            </a:r>
          </a:p>
          <a:p>
            <a:pPr algn="just" eaLnBrk="1" hangingPunct="1"/>
            <a:r>
              <a:rPr lang="ru-RU" sz="1300">
                <a:latin typeface="Times New Roman" pitchFamily="18" charset="0"/>
              </a:rPr>
              <a:t>     Выслушав и поощрив детей за оригинальные идеи, воспитатель высказывает предположение о том, что всем предстоит первое подводное путешествие, и оно может быть опасным, поэтому лучше «поплыть» всем вместе на большой подводной лодке.</a:t>
            </a:r>
          </a:p>
          <a:p>
            <a:pPr algn="just" eaLnBrk="1" hangingPunct="1"/>
            <a:r>
              <a:rPr lang="ru-RU" sz="1300" b="1">
                <a:latin typeface="Times New Roman" pitchFamily="18" charset="0"/>
              </a:rPr>
              <a:t>Воспитатель:</a:t>
            </a:r>
            <a:r>
              <a:rPr lang="ru-RU" sz="1300">
                <a:latin typeface="Times New Roman" pitchFamily="18" charset="0"/>
              </a:rPr>
              <a:t> Вы готовы к погружению? Тогда занимаем свои места в подводной лодке. Пусть ваш командир доложит о готовности (Заминка у детей) Как? Вы ещё его не выбрали? Тогда посоветуйтесь и решите, кто у вас будет командиром</a:t>
            </a:r>
            <a:br>
              <a:rPr lang="ru-RU" sz="1300">
                <a:latin typeface="Times New Roman" pitchFamily="18" charset="0"/>
              </a:rPr>
            </a:br>
            <a:r>
              <a:rPr lang="ru-RU" sz="1300">
                <a:latin typeface="Times New Roman" pitchFamily="18" charset="0"/>
              </a:rPr>
              <a:t>и как будет называться подводная лодка.</a:t>
            </a:r>
          </a:p>
          <a:p>
            <a:pPr algn="just" eaLnBrk="1" hangingPunct="1"/>
            <a:r>
              <a:rPr lang="ru-RU" sz="1300">
                <a:latin typeface="Times New Roman" pitchFamily="18" charset="0"/>
              </a:rPr>
              <a:t>      Дети вносят свои предложения, с помощью считалки выбирают командира:</a:t>
            </a:r>
          </a:p>
          <a:p>
            <a:pPr algn="just" eaLnBrk="1" hangingPunct="1"/>
            <a:r>
              <a:rPr lang="ru-RU" sz="1300">
                <a:latin typeface="Times New Roman" pitchFamily="18" charset="0"/>
              </a:rPr>
              <a:t>«Чики- чики- чики- доре, Хорошо купаться в море! Не боимся мы с тобой. Окунуться с головой». Дают название подводной лодке « Волна».</a:t>
            </a:r>
          </a:p>
          <a:p>
            <a:pPr algn="just" eaLnBrk="1" hangingPunct="1"/>
            <a:r>
              <a:rPr lang="ru-RU" sz="1300" b="1">
                <a:latin typeface="Times New Roman" pitchFamily="18" charset="0"/>
              </a:rPr>
              <a:t>Воспитатель:</a:t>
            </a:r>
            <a:r>
              <a:rPr lang="ru-RU" sz="1300">
                <a:latin typeface="Times New Roman" pitchFamily="18" charset="0"/>
              </a:rPr>
              <a:t> Ребята, а какую роль в путешествии буду выполнять я?</a:t>
            </a:r>
            <a:br>
              <a:rPr lang="ru-RU" sz="1300">
                <a:latin typeface="Times New Roman" pitchFamily="18" charset="0"/>
              </a:rPr>
            </a:br>
            <a:r>
              <a:rPr lang="ru-RU" sz="1300">
                <a:latin typeface="Times New Roman" pitchFamily="18" charset="0"/>
              </a:rPr>
              <a:t>(Дети или сам педагог предлагает роли учёного или экскурсовода).</a:t>
            </a:r>
          </a:p>
          <a:p>
            <a:pPr algn="just" eaLnBrk="1" hangingPunct="1"/>
            <a:r>
              <a:rPr lang="ru-RU" sz="1300">
                <a:latin typeface="Times New Roman" pitchFamily="18" charset="0"/>
              </a:rPr>
              <a:t>Ну, тогда в путь. Командир отдать команду!</a:t>
            </a:r>
          </a:p>
          <a:p>
            <a:pPr algn="just" eaLnBrk="1" hangingPunct="1"/>
            <a:r>
              <a:rPr lang="ru-RU" sz="1300" b="1">
                <a:latin typeface="Times New Roman" pitchFamily="18" charset="0"/>
              </a:rPr>
              <a:t>Командир: </a:t>
            </a:r>
            <a:r>
              <a:rPr lang="ru-RU" sz="1300">
                <a:latin typeface="Times New Roman" pitchFamily="18" charset="0"/>
              </a:rPr>
              <a:t>Команда! Приготовились к погружению! Начинаю отсчёт 10; 9; 8; 7; 6; 5; 4; 3; 2; 1! </a:t>
            </a:r>
          </a:p>
        </p:txBody>
      </p:sp>
      <p:sp>
        <p:nvSpPr>
          <p:cNvPr id="64516"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1" descr="1266969242_krasota_morskih_zvyozd__1.jpg"/>
          <p:cNvPicPr>
            <a:picLocks noChangeAspect="1"/>
          </p:cNvPicPr>
          <p:nvPr/>
        </p:nvPicPr>
        <p:blipFill>
          <a:blip r:embed="rId2">
            <a:lum bright="64000"/>
          </a:blip>
          <a:srcRect/>
          <a:stretch>
            <a:fillRect/>
          </a:stretch>
        </p:blipFill>
        <p:spPr bwMode="auto">
          <a:xfrm>
            <a:off x="33338" y="0"/>
            <a:ext cx="6824662" cy="9144000"/>
          </a:xfrm>
          <a:prstGeom prst="rect">
            <a:avLst/>
          </a:prstGeom>
          <a:noFill/>
          <a:ln w="9525">
            <a:noFill/>
            <a:miter lim="800000"/>
            <a:headEnd/>
            <a:tailEnd/>
          </a:ln>
        </p:spPr>
      </p:pic>
      <p:sp>
        <p:nvSpPr>
          <p:cNvPr id="65539" name="Text Box 3"/>
          <p:cNvSpPr txBox="1">
            <a:spLocks noChangeArrowheads="1"/>
          </p:cNvSpPr>
          <p:nvPr/>
        </p:nvSpPr>
        <p:spPr bwMode="auto">
          <a:xfrm>
            <a:off x="404813" y="252413"/>
            <a:ext cx="6119812" cy="3663950"/>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Включаю сигнал! Лодка пошла в глубину.</a:t>
            </a:r>
          </a:p>
          <a:p>
            <a:pPr algn="just" eaLnBrk="1" hangingPunct="1"/>
            <a:r>
              <a:rPr lang="ru-RU" sz="1300">
                <a:latin typeface="Times New Roman" pitchFamily="18" charset="0"/>
              </a:rPr>
              <a:t>     Создаётся полумрак, гаснет свет, включается шар из разноцветных лампочек. Звучит музыка (звуки моря).</a:t>
            </a:r>
          </a:p>
          <a:p>
            <a:pPr algn="just" eaLnBrk="1" hangingPunct="1"/>
            <a:r>
              <a:rPr lang="ru-RU" sz="1300" b="1">
                <a:latin typeface="Times New Roman" pitchFamily="18" charset="0"/>
              </a:rPr>
              <a:t>Воспитатель: </a:t>
            </a:r>
            <a:r>
              <a:rPr lang="ru-RU" sz="1300">
                <a:latin typeface="Times New Roman" pitchFamily="18" charset="0"/>
              </a:rPr>
              <a:t>Вы слышите шум? - спрашивает воспитатель. - Это шум моря. О чём нам может рассказать море? Закройте глаза и представьте картину подводного мира. Что вы видите? (Выслушать ответы детей).</a:t>
            </a:r>
          </a:p>
          <a:p>
            <a:pPr algn="just" eaLnBrk="1" hangingPunct="1"/>
            <a:r>
              <a:rPr lang="ru-RU" sz="1300" b="1">
                <a:latin typeface="Times New Roman" pitchFamily="18" charset="0"/>
              </a:rPr>
              <a:t>Воспитатель:</a:t>
            </a:r>
            <a:r>
              <a:rPr lang="ru-RU" sz="1300">
                <a:latin typeface="Times New Roman" pitchFamily="18" charset="0"/>
              </a:rPr>
              <a:t> Слышите, как ласково шепчутся волны, водоросли тихонько разговаривают друг с другом? Быстро проносятся перед глазами какие-то цветные пятнышки.(Музыка звучит очень тихо). Вот мы с вами и «приплыли» на дно моря. Но с вами не можем покинуть подводную лодку и выйти в открытое море. Как вы думаете почему? А почему мы не сможем дышать под водой? (Выслушать ответы детей). Правильно, мы с вами должны надеть водолазные костюмы, у вас под стульчиками лежат водолазные костюмы, давайте их наденем.</a:t>
            </a:r>
          </a:p>
          <a:p>
            <a:pPr algn="just" eaLnBrk="1" hangingPunct="1"/>
            <a:r>
              <a:rPr lang="ru-RU" sz="1300">
                <a:latin typeface="Times New Roman" pitchFamily="18" charset="0"/>
              </a:rPr>
              <a:t>      Дети имитируют надевание водолазного костюма, проверяют, работают ли баллоны с кислородом. И медленно выплывают из лодки.</a:t>
            </a:r>
          </a:p>
          <a:p>
            <a:pPr algn="just" eaLnBrk="1" hangingPunct="1"/>
            <a:r>
              <a:rPr lang="ru-RU" sz="1300" b="1">
                <a:latin typeface="Times New Roman" pitchFamily="18" charset="0"/>
              </a:rPr>
              <a:t>Воспитатель: </a:t>
            </a:r>
            <a:r>
              <a:rPr lang="ru-RU" sz="1300">
                <a:latin typeface="Times New Roman" pitchFamily="18" charset="0"/>
              </a:rPr>
              <a:t>Ребята, посмотрите, что это может быть? Почему вы думаете, что это рыбы? Докажите. Я разрешаю каждому взять по рыбке, которая больше всего понравилась. Рассмотрите её. </a:t>
            </a:r>
          </a:p>
        </p:txBody>
      </p:sp>
      <p:pic>
        <p:nvPicPr>
          <p:cNvPr id="65540" name="Picture 4" descr="SSL22475"/>
          <p:cNvPicPr>
            <a:picLocks noChangeAspect="1" noChangeArrowheads="1"/>
          </p:cNvPicPr>
          <p:nvPr/>
        </p:nvPicPr>
        <p:blipFill>
          <a:blip r:embed="rId3" cstate="email"/>
          <a:srcRect/>
          <a:stretch>
            <a:fillRect/>
          </a:stretch>
        </p:blipFill>
        <p:spPr bwMode="auto">
          <a:xfrm>
            <a:off x="3429000" y="4214813"/>
            <a:ext cx="3071813" cy="2378075"/>
          </a:xfrm>
          <a:prstGeom prst="rect">
            <a:avLst/>
          </a:prstGeom>
          <a:noFill/>
          <a:ln w="9525">
            <a:noFill/>
            <a:miter lim="800000"/>
            <a:headEnd/>
            <a:tailEnd/>
          </a:ln>
        </p:spPr>
      </p:pic>
      <p:sp>
        <p:nvSpPr>
          <p:cNvPr id="65541" name="Text Box 5"/>
          <p:cNvSpPr txBox="1">
            <a:spLocks noChangeArrowheads="1"/>
          </p:cNvSpPr>
          <p:nvPr/>
        </p:nvSpPr>
        <p:spPr bwMode="auto">
          <a:xfrm>
            <a:off x="404813" y="3924300"/>
            <a:ext cx="2879725" cy="2276475"/>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Какими красивыми словами можно назвать этих рыбок? Какие они? (Пёстрые, яркие, разноцветные, загадочные, волшебные, таинствен-ные и.т.д.)</a:t>
            </a:r>
          </a:p>
          <a:p>
            <a:pPr algn="just" eaLnBrk="1" hangingPunct="1"/>
            <a:r>
              <a:rPr lang="ru-RU" sz="1300">
                <a:latin typeface="Times New Roman" pitchFamily="18" charset="0"/>
              </a:rPr>
              <a:t> Ребята, посмотрите на мою рыбку.  Она такая красивая, желтого цвета, как солнышко. Я про свою рыбку даже стихотворение знаю.</a:t>
            </a:r>
          </a:p>
          <a:p>
            <a:pPr algn="just" eaLnBrk="1" hangingPunct="1"/>
            <a:r>
              <a:rPr lang="ru-RU" sz="1300">
                <a:latin typeface="Times New Roman" pitchFamily="18" charset="0"/>
              </a:rPr>
              <a:t>Спал цветок и вдруг проснулся, Больше спать не захотел, </a:t>
            </a:r>
          </a:p>
        </p:txBody>
      </p:sp>
      <p:sp>
        <p:nvSpPr>
          <p:cNvPr id="65542" name="Text Box 6"/>
          <p:cNvSpPr txBox="1">
            <a:spLocks noChangeArrowheads="1"/>
          </p:cNvSpPr>
          <p:nvPr/>
        </p:nvSpPr>
        <p:spPr bwMode="auto">
          <a:xfrm>
            <a:off x="404813" y="6157913"/>
            <a:ext cx="6119812" cy="2076450"/>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Шевельнулся, встрепенулся, </a:t>
            </a:r>
          </a:p>
          <a:p>
            <a:pPr algn="just" eaLnBrk="1" hangingPunct="1"/>
            <a:r>
              <a:rPr lang="ru-RU" sz="1300">
                <a:latin typeface="Times New Roman" pitchFamily="18" charset="0"/>
              </a:rPr>
              <a:t>Взвился вверх и улетел.</a:t>
            </a:r>
          </a:p>
          <a:p>
            <a:pPr algn="just" eaLnBrk="1" hangingPunct="1"/>
            <a:r>
              <a:rPr lang="ru-RU" sz="1300">
                <a:latin typeface="Times New Roman" pitchFamily="18" charset="0"/>
              </a:rPr>
              <a:t>Можно сказать, что этот стих про бабочку. Моя рыбку на самом деле называется рыба- бабочка.</a:t>
            </a:r>
          </a:p>
          <a:p>
            <a:pPr algn="just" eaLnBrk="1" hangingPunct="1"/>
            <a:r>
              <a:rPr lang="ru-RU" sz="1300">
                <a:latin typeface="Times New Roman" pitchFamily="18" charset="0"/>
              </a:rPr>
              <a:t>      Дети, по одному описывают своих рыбок, придумывают им названия, загадку или стихотворение. Воспитатель дополняет ответы детей.</a:t>
            </a:r>
          </a:p>
          <a:p>
            <a:pPr algn="just" eaLnBrk="1" hangingPunct="1"/>
            <a:r>
              <a:rPr lang="ru-RU" sz="1300" b="1">
                <a:latin typeface="Times New Roman" pitchFamily="18" charset="0"/>
              </a:rPr>
              <a:t>Воспитатель:</a:t>
            </a:r>
            <a:r>
              <a:rPr lang="ru-RU" sz="1300">
                <a:latin typeface="Times New Roman" pitchFamily="18" charset="0"/>
              </a:rPr>
              <a:t> Ой, путешественники, смотрите, смотрите! А вот ещё рыбки спрятались в водорослях. Какие они красивые, они мне кого-то напоминают. Правда ,они похожи на лошадок? Этих рыб зовут морскими коньками.Морские коньки плавают, в отличие от других рыб, будто стоя. Они могут изменять свою</a:t>
            </a:r>
          </a:p>
        </p:txBody>
      </p:sp>
      <p:sp>
        <p:nvSpPr>
          <p:cNvPr id="65543"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Рисунок 1" descr="1266969242_krasota_morskih_zvyozd__1.jpg"/>
          <p:cNvPicPr>
            <a:picLocks noChangeAspect="1"/>
          </p:cNvPicPr>
          <p:nvPr/>
        </p:nvPicPr>
        <p:blipFill>
          <a:blip r:embed="rId2">
            <a:lum bright="64000"/>
          </a:blip>
          <a:srcRect/>
          <a:stretch>
            <a:fillRect/>
          </a:stretch>
        </p:blipFill>
        <p:spPr bwMode="auto">
          <a:xfrm>
            <a:off x="33338" y="0"/>
            <a:ext cx="6824662" cy="9144000"/>
          </a:xfrm>
          <a:prstGeom prst="rect">
            <a:avLst/>
          </a:prstGeom>
          <a:noFill/>
          <a:ln w="9525">
            <a:noFill/>
            <a:miter lim="800000"/>
            <a:headEnd/>
            <a:tailEnd/>
          </a:ln>
        </p:spPr>
      </p:pic>
      <p:sp>
        <p:nvSpPr>
          <p:cNvPr id="66563" name="Text Box 3"/>
          <p:cNvSpPr txBox="1">
            <a:spLocks noChangeArrowheads="1"/>
          </p:cNvSpPr>
          <p:nvPr/>
        </p:nvSpPr>
        <p:spPr bwMode="auto">
          <a:xfrm>
            <a:off x="1320800" y="3727450"/>
            <a:ext cx="184150" cy="366713"/>
          </a:xfrm>
          <a:prstGeom prst="rect">
            <a:avLst/>
          </a:prstGeom>
          <a:noFill/>
          <a:ln w="9525">
            <a:noFill/>
            <a:miter lim="800000"/>
            <a:headEnd/>
            <a:tailEnd/>
          </a:ln>
        </p:spPr>
        <p:txBody>
          <a:bodyPr wrap="none">
            <a:spAutoFit/>
          </a:bodyPr>
          <a:lstStyle/>
          <a:p>
            <a:pPr eaLnBrk="1" hangingPunct="1"/>
            <a:endParaRPr lang="ru-RU"/>
          </a:p>
        </p:txBody>
      </p:sp>
      <p:sp>
        <p:nvSpPr>
          <p:cNvPr id="66564" name="Text Box 4"/>
          <p:cNvSpPr txBox="1">
            <a:spLocks noChangeArrowheads="1"/>
          </p:cNvSpPr>
          <p:nvPr/>
        </p:nvSpPr>
        <p:spPr bwMode="auto">
          <a:xfrm>
            <a:off x="476250" y="468313"/>
            <a:ext cx="6119813" cy="3862387"/>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окраску в разные цвета ( зелёные, жёлтые, красные, серые, лиловые). Как вы думаете зачем им нужна такая окраска?</a:t>
            </a:r>
          </a:p>
          <a:p>
            <a:pPr algn="just" eaLnBrk="1" hangingPunct="1"/>
            <a:r>
              <a:rPr lang="ru-RU" sz="1300">
                <a:latin typeface="Times New Roman" pitchFamily="18" charset="0"/>
              </a:rPr>
              <a:t>(Ответы детей).</a:t>
            </a:r>
          </a:p>
          <a:p>
            <a:pPr algn="just" eaLnBrk="1" hangingPunct="1"/>
            <a:r>
              <a:rPr lang="ru-RU" sz="1300" b="1">
                <a:latin typeface="Times New Roman" pitchFamily="18" charset="0"/>
              </a:rPr>
              <a:t>Воспитатель:</a:t>
            </a:r>
            <a:r>
              <a:rPr lang="ru-RU" sz="1300">
                <a:latin typeface="Times New Roman" pitchFamily="18" charset="0"/>
              </a:rPr>
              <a:t> Вот морской конёк жёлтого цвета, он испугался и прицепился к жёлтой водоросли. Он стал невидимым, а вот к зелёной водоросли прицепился морской конёк и стал зелёным. Морские коньки очень часто меняют окраску. Для того, чтобы их не заметили и не могли поймать.</a:t>
            </a:r>
          </a:p>
          <a:p>
            <a:pPr algn="just" eaLnBrk="1" hangingPunct="1"/>
            <a:r>
              <a:rPr lang="ru-RU" sz="1300">
                <a:latin typeface="Times New Roman" pitchFamily="18" charset="0"/>
              </a:rPr>
              <a:t>     Ребята, давайте с вами поиграем в игру: «Море волнуется раз». Я буду называть одну рыбу, а вы её должны изобразить. </a:t>
            </a:r>
          </a:p>
          <a:p>
            <a:pPr algn="just" eaLnBrk="1" hangingPunct="1"/>
            <a:r>
              <a:rPr lang="ru-RU" sz="1300">
                <a:latin typeface="Times New Roman" pitchFamily="18" charset="0"/>
              </a:rPr>
              <a:t>Воспитатель называет 3-4 рыбы (рыба-меч; рыба-пила; морской ёж и.т.д).</a:t>
            </a:r>
          </a:p>
          <a:p>
            <a:pPr algn="just" eaLnBrk="1" hangingPunct="1"/>
            <a:r>
              <a:rPr lang="ru-RU" sz="1300" b="1">
                <a:latin typeface="Times New Roman" pitchFamily="18" charset="0"/>
              </a:rPr>
              <a:t>Воспитатель: </a:t>
            </a:r>
            <a:r>
              <a:rPr lang="ru-RU" sz="1300">
                <a:latin typeface="Times New Roman" pitchFamily="18" charset="0"/>
              </a:rPr>
              <a:t>Понравились вам морские рыбы? Как жаль, что пришло время заканчивать наше путешествие. Пора возвращаться. А хорошо бы запомнить этих разнообразных удивительных рыбок. А может взять их с собой? Почему нельзя?</a:t>
            </a:r>
          </a:p>
          <a:p>
            <a:pPr algn="just" eaLnBrk="1" hangingPunct="1"/>
            <a:r>
              <a:rPr lang="ru-RU" sz="1300">
                <a:latin typeface="Times New Roman" pitchFamily="18" charset="0"/>
              </a:rPr>
              <a:t>(Выслушать ответы детей). Правильно, от перемены условий жизни они погибнут, им нужна вода. Что делать? Оставить их в море? Тогда никто не увидит, какие они красивые. Как же быть?( Гипотезы детей).</a:t>
            </a:r>
          </a:p>
          <a:p>
            <a:pPr algn="just" eaLnBrk="1" hangingPunct="1"/>
            <a:r>
              <a:rPr lang="ru-RU" sz="1300" b="1">
                <a:latin typeface="Times New Roman" pitchFamily="18" charset="0"/>
              </a:rPr>
              <a:t>Воспитатель:</a:t>
            </a:r>
            <a:r>
              <a:rPr lang="ru-RU" sz="1300">
                <a:latin typeface="Times New Roman" pitchFamily="18" charset="0"/>
              </a:rPr>
              <a:t> На этот случай у меня в подводной лодке припасены «фотоаппараты»- квадраты с белым экраном. С их помощью можно «сфотографировать» понравившуюся рыбку, то есть нарисовать ее на этом экране</a:t>
            </a:r>
          </a:p>
        </p:txBody>
      </p:sp>
      <p:pic>
        <p:nvPicPr>
          <p:cNvPr id="66565" name="Picture 5" descr="SSL22472"/>
          <p:cNvPicPr>
            <a:picLocks noChangeAspect="1" noChangeArrowheads="1"/>
          </p:cNvPicPr>
          <p:nvPr/>
        </p:nvPicPr>
        <p:blipFill>
          <a:blip r:embed="rId3"/>
          <a:srcRect/>
          <a:stretch>
            <a:fillRect/>
          </a:stretch>
        </p:blipFill>
        <p:spPr bwMode="auto">
          <a:xfrm>
            <a:off x="476250" y="4427538"/>
            <a:ext cx="3238500" cy="2430462"/>
          </a:xfrm>
          <a:prstGeom prst="rect">
            <a:avLst/>
          </a:prstGeom>
          <a:noFill/>
          <a:ln w="9525">
            <a:noFill/>
            <a:miter lim="800000"/>
            <a:headEnd/>
            <a:tailEnd/>
          </a:ln>
        </p:spPr>
      </p:pic>
      <p:sp>
        <p:nvSpPr>
          <p:cNvPr id="66566" name="Text Box 6"/>
          <p:cNvSpPr txBox="1">
            <a:spLocks noChangeArrowheads="1"/>
          </p:cNvSpPr>
          <p:nvPr/>
        </p:nvSpPr>
        <p:spPr bwMode="auto">
          <a:xfrm>
            <a:off x="3789363" y="4356100"/>
            <a:ext cx="2735262" cy="2671763"/>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 восковыми мелками.</a:t>
            </a:r>
          </a:p>
          <a:p>
            <a:pPr algn="just" eaLnBrk="1" hangingPunct="1"/>
            <a:r>
              <a:rPr lang="ru-RU" sz="1300">
                <a:latin typeface="Times New Roman" pitchFamily="18" charset="0"/>
              </a:rPr>
              <a:t>Давайте с вами проверим есть ли ещё воздух в ваших баллонах. Набрали воздух через нос, надули животики, выдохнули через рот. (Повторить 2-3 раза).</a:t>
            </a:r>
          </a:p>
          <a:p>
            <a:pPr algn="just" eaLnBrk="1" hangingPunct="1"/>
            <a:r>
              <a:rPr lang="ru-RU" sz="1300">
                <a:latin typeface="Times New Roman" pitchFamily="18" charset="0"/>
              </a:rPr>
              <a:t> Детям раздаются квадраты с белым экраном. Они самостоятельно рисуют. Затем берут рисунки на подводную лодку.</a:t>
            </a:r>
          </a:p>
          <a:p>
            <a:pPr algn="just" eaLnBrk="1" hangingPunct="1"/>
            <a:r>
              <a:rPr lang="ru-RU" sz="1300" b="1">
                <a:latin typeface="Times New Roman" pitchFamily="18" charset="0"/>
              </a:rPr>
              <a:t>Голос:</a:t>
            </a:r>
            <a:r>
              <a:rPr lang="ru-RU" sz="1300">
                <a:latin typeface="Times New Roman" pitchFamily="18" charset="0"/>
              </a:rPr>
              <a:t>  Внимание! Подводная лодка «Волна» вас вызывает морская база.</a:t>
            </a:r>
          </a:p>
        </p:txBody>
      </p:sp>
      <p:sp>
        <p:nvSpPr>
          <p:cNvPr id="66567" name="Text Box 7"/>
          <p:cNvSpPr txBox="1">
            <a:spLocks noChangeArrowheads="1"/>
          </p:cNvSpPr>
          <p:nvPr/>
        </p:nvSpPr>
        <p:spPr bwMode="auto">
          <a:xfrm>
            <a:off x="476250" y="6948488"/>
            <a:ext cx="6048375" cy="1084262"/>
          </a:xfrm>
          <a:prstGeom prst="rect">
            <a:avLst/>
          </a:prstGeom>
          <a:noFill/>
          <a:ln w="9525">
            <a:noFill/>
            <a:miter lim="800000"/>
            <a:headEnd/>
            <a:tailEnd/>
          </a:ln>
        </p:spPr>
        <p:txBody>
          <a:bodyPr>
            <a:spAutoFit/>
          </a:bodyPr>
          <a:lstStyle/>
          <a:p>
            <a:pPr algn="just" eaLnBrk="1" hangingPunct="1">
              <a:spcBef>
                <a:spcPct val="50000"/>
              </a:spcBef>
            </a:pPr>
            <a:r>
              <a:rPr lang="ru-RU" sz="1300">
                <a:latin typeface="Times New Roman" pitchFamily="18" charset="0"/>
              </a:rPr>
              <a:t> Приготовьтесь к всплытию! Дети занимают свои места, снимают водолазные костюмы, опять звучит музыка. Воспитатель поздравляет всех с возвращением. Просит рассказать, как прошло путешествие. Интересуется что больше всего понравилось. Что нового узнали о жизни морских рыб? Что было трудным в этом путешествии?</a:t>
            </a:r>
          </a:p>
        </p:txBody>
      </p:sp>
      <p:sp>
        <p:nvSpPr>
          <p:cNvPr id="66568"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67587" name="WordArt 11"/>
          <p:cNvSpPr>
            <a:spLocks noChangeArrowheads="1" noChangeShapeType="1" noTextEdit="1"/>
          </p:cNvSpPr>
          <p:nvPr/>
        </p:nvSpPr>
        <p:spPr bwMode="auto">
          <a:xfrm>
            <a:off x="1628775" y="323850"/>
            <a:ext cx="3960813" cy="330200"/>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Педагогическая  находка</a:t>
            </a:r>
          </a:p>
        </p:txBody>
      </p:sp>
      <p:sp>
        <p:nvSpPr>
          <p:cNvPr id="67588" name="Line 11"/>
          <p:cNvSpPr>
            <a:spLocks noChangeShapeType="1"/>
          </p:cNvSpPr>
          <p:nvPr/>
        </p:nvSpPr>
        <p:spPr bwMode="auto">
          <a:xfrm>
            <a:off x="1412875" y="755650"/>
            <a:ext cx="4321175" cy="0"/>
          </a:xfrm>
          <a:prstGeom prst="line">
            <a:avLst/>
          </a:prstGeom>
          <a:noFill/>
          <a:ln w="19050">
            <a:solidFill>
              <a:schemeClr val="hlink"/>
            </a:solidFill>
            <a:round/>
            <a:headEnd/>
            <a:tailEnd/>
          </a:ln>
        </p:spPr>
        <p:txBody>
          <a:bodyPr/>
          <a:lstStyle/>
          <a:p>
            <a:endParaRPr lang="ru-RU"/>
          </a:p>
        </p:txBody>
      </p:sp>
      <p:sp>
        <p:nvSpPr>
          <p:cNvPr id="67589"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64</a:t>
            </a:r>
          </a:p>
        </p:txBody>
      </p:sp>
      <p:sp>
        <p:nvSpPr>
          <p:cNvPr id="67590" name="Text Box 6"/>
          <p:cNvSpPr txBox="1">
            <a:spLocks noChangeArrowheads="1"/>
          </p:cNvSpPr>
          <p:nvPr/>
        </p:nvSpPr>
        <p:spPr bwMode="auto">
          <a:xfrm>
            <a:off x="333375" y="1187450"/>
            <a:ext cx="6191250" cy="1709738"/>
          </a:xfrm>
          <a:prstGeom prst="rect">
            <a:avLst/>
          </a:prstGeom>
          <a:noFill/>
          <a:ln w="9525">
            <a:noFill/>
            <a:miter lim="800000"/>
            <a:headEnd/>
            <a:tailEnd/>
          </a:ln>
        </p:spPr>
        <p:txBody>
          <a:bodyPr>
            <a:spAutoFit/>
          </a:bodyPr>
          <a:lstStyle/>
          <a:p>
            <a:pPr algn="ctr"/>
            <a:r>
              <a:rPr lang="ru-RU" sz="2000">
                <a:latin typeface="Monotype Corsiva" pitchFamily="66" charset="0"/>
              </a:rPr>
              <a:t>Газета </a:t>
            </a:r>
            <a:r>
              <a:rPr lang="ru-RU" sz="2800">
                <a:latin typeface="Monotype Corsiva" pitchFamily="66" charset="0"/>
              </a:rPr>
              <a:t>« </a:t>
            </a:r>
            <a:r>
              <a:rPr lang="ru-RU" sz="2800" b="1">
                <a:latin typeface="Monotype Corsiva" pitchFamily="66" charset="0"/>
              </a:rPr>
              <a:t>Вишенка»</a:t>
            </a:r>
            <a:r>
              <a:rPr lang="ru-RU" b="1"/>
              <a:t>     </a:t>
            </a:r>
            <a:endParaRPr lang="ru-RU"/>
          </a:p>
          <a:p>
            <a:r>
              <a:rPr lang="ru-RU" sz="1300">
                <a:latin typeface="Times New Roman" pitchFamily="18" charset="0"/>
              </a:rPr>
              <a:t>Распространяется в МДОУ №1 для воспитанников, педагогов и родителей                 </a:t>
            </a:r>
          </a:p>
          <a:p>
            <a:pPr algn="r"/>
            <a:r>
              <a:rPr lang="ru-RU" sz="1300">
                <a:latin typeface="Times New Roman" pitchFamily="18" charset="0"/>
              </a:rPr>
              <a:t>                                                                                              </a:t>
            </a:r>
          </a:p>
          <a:p>
            <a:pPr algn="r"/>
            <a:r>
              <a:rPr lang="ru-RU" sz="1300">
                <a:latin typeface="Times New Roman" pitchFamily="18" charset="0"/>
              </a:rPr>
              <a:t> Экологический выпуск</a:t>
            </a:r>
            <a:endParaRPr lang="ru-RU" sz="1300" b="1">
              <a:latin typeface="Times New Roman" pitchFamily="18" charset="0"/>
            </a:endParaRPr>
          </a:p>
          <a:p>
            <a:pPr algn="r"/>
            <a:r>
              <a:rPr lang="ru-RU" sz="1300" b="1">
                <a:latin typeface="Times New Roman" pitchFamily="18" charset="0"/>
              </a:rPr>
              <a:t>                               </a:t>
            </a:r>
            <a:r>
              <a:rPr lang="ru-RU" sz="1300">
                <a:latin typeface="Times New Roman" pitchFamily="18" charset="0"/>
              </a:rPr>
              <a:t>9 октября 2009 г.</a:t>
            </a:r>
          </a:p>
          <a:p>
            <a:r>
              <a:rPr lang="ru-RU" sz="1300">
                <a:latin typeface="Times New Roman" pitchFamily="18" charset="0"/>
              </a:rPr>
              <a:t/>
            </a:r>
            <a:br>
              <a:rPr lang="ru-RU" sz="1300">
                <a:latin typeface="Times New Roman" pitchFamily="18" charset="0"/>
              </a:rPr>
            </a:br>
            <a:endParaRPr lang="ru-RU" sz="1300">
              <a:latin typeface="Times New Roman" pitchFamily="18" charset="0"/>
            </a:endParaRPr>
          </a:p>
        </p:txBody>
      </p:sp>
      <p:pic>
        <p:nvPicPr>
          <p:cNvPr id="8" name="Рисунок 7" descr="786.jpg"/>
          <p:cNvPicPr>
            <a:picLocks noChangeAspect="1"/>
          </p:cNvPicPr>
          <p:nvPr/>
        </p:nvPicPr>
        <p:blipFill>
          <a:blip r:embed="rId3"/>
          <a:stretch>
            <a:fillRect/>
          </a:stretch>
        </p:blipFill>
        <p:spPr>
          <a:xfrm>
            <a:off x="857232" y="2786050"/>
            <a:ext cx="5030270" cy="56821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68611"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65</a:t>
            </a:r>
          </a:p>
        </p:txBody>
      </p:sp>
      <p:sp>
        <p:nvSpPr>
          <p:cNvPr id="68612" name="Text Box 6"/>
          <p:cNvSpPr txBox="1">
            <a:spLocks noChangeArrowheads="1"/>
          </p:cNvSpPr>
          <p:nvPr/>
        </p:nvSpPr>
        <p:spPr bwMode="auto">
          <a:xfrm>
            <a:off x="404813" y="395288"/>
            <a:ext cx="6048375" cy="5526087"/>
          </a:xfrm>
          <a:prstGeom prst="rect">
            <a:avLst/>
          </a:prstGeom>
          <a:noFill/>
          <a:ln w="9525">
            <a:noFill/>
            <a:miter lim="800000"/>
            <a:headEnd/>
            <a:tailEnd/>
          </a:ln>
        </p:spPr>
        <p:txBody>
          <a:bodyPr>
            <a:spAutoFit/>
          </a:bodyPr>
          <a:lstStyle/>
          <a:p>
            <a:pPr algn="ctr"/>
            <a:r>
              <a:rPr lang="ru-RU" b="1">
                <a:latin typeface="Times New Roman" pitchFamily="18" charset="0"/>
              </a:rPr>
              <a:t>Вишенка    </a:t>
            </a:r>
            <a:r>
              <a:rPr lang="ru-RU" sz="1300" b="1">
                <a:latin typeface="Times New Roman" pitchFamily="18" charset="0"/>
              </a:rPr>
              <a:t>    </a:t>
            </a:r>
            <a:endParaRPr lang="ru-RU" sz="1300">
              <a:latin typeface="Times New Roman" pitchFamily="18" charset="0"/>
            </a:endParaRPr>
          </a:p>
          <a:p>
            <a:r>
              <a:rPr lang="ru-RU" sz="1300">
                <a:latin typeface="Times New Roman" pitchFamily="18" charset="0"/>
              </a:rPr>
              <a:t>Распространяется в МДОУ №1 для воспитанников, педагогов и родителей                 </a:t>
            </a:r>
          </a:p>
          <a:p>
            <a:r>
              <a:rPr lang="ru-RU" sz="1300">
                <a:latin typeface="Times New Roman" pitchFamily="18" charset="0"/>
              </a:rPr>
              <a:t>                                                                                                 Экологический выпуск</a:t>
            </a:r>
            <a:endParaRPr lang="ru-RU" sz="1300" b="1">
              <a:latin typeface="Times New Roman" pitchFamily="18" charset="0"/>
            </a:endParaRPr>
          </a:p>
          <a:p>
            <a:r>
              <a:rPr lang="ru-RU" sz="1300" b="1">
                <a:latin typeface="Times New Roman" pitchFamily="18" charset="0"/>
              </a:rPr>
              <a:t>                                                                                                        </a:t>
            </a:r>
            <a:r>
              <a:rPr lang="ru-RU" sz="1300">
                <a:latin typeface="Times New Roman" pitchFamily="18" charset="0"/>
              </a:rPr>
              <a:t> 9 октября 2009 г </a:t>
            </a:r>
          </a:p>
          <a:p>
            <a:r>
              <a:rPr lang="ru-RU" sz="1300">
                <a:latin typeface="Times New Roman" pitchFamily="18" charset="0"/>
              </a:rPr>
              <a:t/>
            </a:r>
            <a:br>
              <a:rPr lang="ru-RU" sz="1300">
                <a:latin typeface="Times New Roman" pitchFamily="18" charset="0"/>
              </a:rPr>
            </a:br>
            <a:endParaRPr lang="ru-RU" sz="1300" b="1">
              <a:latin typeface="Times New Roman" pitchFamily="18" charset="0"/>
            </a:endParaRPr>
          </a:p>
          <a:p>
            <a:endParaRPr lang="ru-RU" sz="1300" b="1">
              <a:latin typeface="Times New Roman" pitchFamily="18" charset="0"/>
            </a:endParaRPr>
          </a:p>
          <a:p>
            <a:endParaRPr lang="ru-RU" sz="1300" b="1">
              <a:latin typeface="Times New Roman" pitchFamily="18" charset="0"/>
            </a:endParaRPr>
          </a:p>
          <a:p>
            <a:r>
              <a:rPr lang="ru-RU" sz="1300" b="1">
                <a:latin typeface="Times New Roman" pitchFamily="18" charset="0"/>
              </a:rPr>
              <a:t>Содержание</a:t>
            </a:r>
          </a:p>
          <a:p>
            <a:r>
              <a:rPr lang="ru-RU" sz="1300" b="1">
                <a:latin typeface="Times New Roman" pitchFamily="18" charset="0"/>
              </a:rPr>
              <a:t>Актуально!</a:t>
            </a:r>
            <a:endParaRPr lang="ru-RU" sz="1300">
              <a:latin typeface="Times New Roman" pitchFamily="18" charset="0"/>
            </a:endParaRPr>
          </a:p>
          <a:p>
            <a:r>
              <a:rPr lang="ru-RU" sz="1300">
                <a:latin typeface="Times New Roman" pitchFamily="18" charset="0"/>
              </a:rPr>
              <a:t>Детские дебаты…………………………………………………………………….</a:t>
            </a:r>
            <a:endParaRPr lang="ru-RU" sz="1300" b="1">
              <a:latin typeface="Times New Roman" pitchFamily="18" charset="0"/>
            </a:endParaRPr>
          </a:p>
          <a:p>
            <a:r>
              <a:rPr lang="ru-RU" sz="1300" b="1">
                <a:latin typeface="Times New Roman" pitchFamily="18" charset="0"/>
              </a:rPr>
              <a:t>Культура                        </a:t>
            </a:r>
          </a:p>
          <a:p>
            <a:r>
              <a:rPr lang="ru-RU" sz="1300" b="1">
                <a:latin typeface="Times New Roman" pitchFamily="18" charset="0"/>
              </a:rPr>
              <a:t> </a:t>
            </a:r>
            <a:r>
              <a:rPr lang="ru-RU" sz="1300">
                <a:latin typeface="Times New Roman" pitchFamily="18" charset="0"/>
              </a:rPr>
              <a:t>Выставка художников «Нам нужен чистый дом»………………………………</a:t>
            </a:r>
            <a:endParaRPr lang="ru-RU" sz="1300" b="1">
              <a:latin typeface="Times New Roman" pitchFamily="18" charset="0"/>
            </a:endParaRPr>
          </a:p>
          <a:p>
            <a:r>
              <a:rPr lang="ru-RU" sz="1300" b="1">
                <a:latin typeface="Times New Roman" pitchFamily="18" charset="0"/>
              </a:rPr>
              <a:t>Вглубь веков</a:t>
            </a:r>
            <a:endParaRPr lang="ru-RU" sz="1300">
              <a:latin typeface="Times New Roman" pitchFamily="18" charset="0"/>
            </a:endParaRPr>
          </a:p>
          <a:p>
            <a:r>
              <a:rPr lang="ru-RU" sz="1300">
                <a:latin typeface="Times New Roman" pitchFamily="18" charset="0"/>
              </a:rPr>
              <a:t>Сказка, спрятанная в лесу…………………………………………………………</a:t>
            </a:r>
            <a:endParaRPr lang="ru-RU" sz="1300" b="1">
              <a:latin typeface="Times New Roman" pitchFamily="18" charset="0"/>
            </a:endParaRPr>
          </a:p>
          <a:p>
            <a:r>
              <a:rPr lang="ru-RU" sz="1300" b="1">
                <a:latin typeface="Times New Roman" pitchFamily="18" charset="0"/>
              </a:rPr>
              <a:t>Общество</a:t>
            </a:r>
            <a:endParaRPr lang="ru-RU" sz="1300">
              <a:latin typeface="Times New Roman" pitchFamily="18" charset="0"/>
            </a:endParaRPr>
          </a:p>
          <a:p>
            <a:r>
              <a:rPr lang="ru-RU" sz="1300">
                <a:latin typeface="Times New Roman" pitchFamily="18" charset="0"/>
              </a:rPr>
              <a:t>Митинг в защиту природы закончился уборкой (фотоотчёт)…………………………………………………………………………</a:t>
            </a:r>
            <a:endParaRPr lang="ru-RU" sz="1300" b="1">
              <a:latin typeface="Times New Roman" pitchFamily="18" charset="0"/>
            </a:endParaRPr>
          </a:p>
          <a:p>
            <a:r>
              <a:rPr lang="ru-RU" sz="1300" b="1">
                <a:latin typeface="Times New Roman" pitchFamily="18" charset="0"/>
              </a:rPr>
              <a:t>Дело правое</a:t>
            </a:r>
            <a:endParaRPr lang="ru-RU" sz="1300">
              <a:latin typeface="Times New Roman" pitchFamily="18" charset="0"/>
            </a:endParaRPr>
          </a:p>
          <a:p>
            <a:r>
              <a:rPr lang="ru-RU" sz="1300">
                <a:latin typeface="Times New Roman" pitchFamily="18" charset="0"/>
              </a:rPr>
              <a:t>Экологическое законодательство…………………………………………………</a:t>
            </a:r>
            <a:endParaRPr lang="ru-RU" sz="1300" b="1">
              <a:latin typeface="Times New Roman" pitchFamily="18" charset="0"/>
            </a:endParaRPr>
          </a:p>
          <a:p>
            <a:r>
              <a:rPr lang="ru-RU" sz="1300" b="1">
                <a:latin typeface="Times New Roman" pitchFamily="18" charset="0"/>
              </a:rPr>
              <a:t>Литература</a:t>
            </a:r>
            <a:endParaRPr lang="ru-RU" sz="1300">
              <a:latin typeface="Times New Roman" pitchFamily="18" charset="0"/>
            </a:endParaRPr>
          </a:p>
          <a:p>
            <a:r>
              <a:rPr lang="ru-RU" sz="1300">
                <a:latin typeface="Times New Roman" pitchFamily="18" charset="0"/>
              </a:rPr>
              <a:t>«Отговорила роща золотая …»(стихи о природе и осени)………………….....</a:t>
            </a:r>
            <a:endParaRPr lang="ru-RU" sz="1300" b="1">
              <a:latin typeface="Times New Roman" pitchFamily="18" charset="0"/>
            </a:endParaRPr>
          </a:p>
          <a:p>
            <a:r>
              <a:rPr lang="ru-RU" sz="1300" b="1">
                <a:latin typeface="Times New Roman" pitchFamily="18" charset="0"/>
              </a:rPr>
              <a:t>Пример старших друзей</a:t>
            </a:r>
            <a:endParaRPr lang="ru-RU" sz="1300">
              <a:latin typeface="Times New Roman" pitchFamily="18" charset="0"/>
            </a:endParaRPr>
          </a:p>
          <a:p>
            <a:r>
              <a:rPr lang="ru-RU" sz="1300">
                <a:latin typeface="Times New Roman" pitchFamily="18" charset="0"/>
              </a:rPr>
              <a:t>Очистка пруда на 10 дачной……………………………………………………..</a:t>
            </a:r>
            <a:endParaRPr lang="ru-RU" sz="1300" u="sng">
              <a:latin typeface="Times New Roman" pitchFamily="18" charset="0"/>
            </a:endParaRPr>
          </a:p>
          <a:p>
            <a:r>
              <a:rPr lang="ru-RU" sz="1300" u="sng">
                <a:latin typeface="Times New Roman" pitchFamily="18" charset="0"/>
              </a:rPr>
              <a:t>Приглашаем родителей воспитанников к сотрудничеству. </a:t>
            </a:r>
          </a:p>
          <a:p>
            <a:r>
              <a:rPr lang="ru-RU" sz="1300" u="sng">
                <a:latin typeface="Times New Roman" pitchFamily="18" charset="0"/>
              </a:rPr>
              <a:t>Тема следующего номера «История». Ждём ваших предложений при выборе  тем последующих номеров.</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69635"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66</a:t>
            </a:r>
          </a:p>
        </p:txBody>
      </p:sp>
      <p:sp>
        <p:nvSpPr>
          <p:cNvPr id="69636" name="Line 7"/>
          <p:cNvSpPr>
            <a:spLocks noChangeShapeType="1"/>
          </p:cNvSpPr>
          <p:nvPr/>
        </p:nvSpPr>
        <p:spPr bwMode="auto">
          <a:xfrm>
            <a:off x="404813" y="395288"/>
            <a:ext cx="6119812" cy="0"/>
          </a:xfrm>
          <a:prstGeom prst="line">
            <a:avLst/>
          </a:prstGeom>
          <a:noFill/>
          <a:ln w="9525">
            <a:solidFill>
              <a:schemeClr val="tx1"/>
            </a:solidFill>
            <a:round/>
            <a:headEnd/>
            <a:tailEnd/>
          </a:ln>
        </p:spPr>
        <p:txBody>
          <a:bodyPr/>
          <a:lstStyle/>
          <a:p>
            <a:endParaRPr lang="ru-RU"/>
          </a:p>
        </p:txBody>
      </p:sp>
      <p:sp>
        <p:nvSpPr>
          <p:cNvPr id="69637" name="Rectangle 8"/>
          <p:cNvSpPr>
            <a:spLocks noChangeArrowheads="1"/>
          </p:cNvSpPr>
          <p:nvPr/>
        </p:nvSpPr>
        <p:spPr bwMode="auto">
          <a:xfrm>
            <a:off x="5373688" y="323850"/>
            <a:ext cx="1120775" cy="366713"/>
          </a:xfrm>
          <a:prstGeom prst="rect">
            <a:avLst/>
          </a:prstGeom>
          <a:noFill/>
          <a:ln w="9525">
            <a:noFill/>
            <a:miter lim="800000"/>
            <a:headEnd/>
            <a:tailEnd/>
          </a:ln>
        </p:spPr>
        <p:txBody>
          <a:bodyPr wrap="none" anchor="ctr">
            <a:spAutoFit/>
          </a:bodyPr>
          <a:lstStyle/>
          <a:p>
            <a:r>
              <a:rPr lang="ru-RU" sz="1300" b="1">
                <a:latin typeface="Times New Roman" pitchFamily="18" charset="0"/>
              </a:rPr>
              <a:t>Актуально!</a:t>
            </a:r>
            <a:r>
              <a:rPr lang="ru-RU"/>
              <a:t> </a:t>
            </a:r>
          </a:p>
        </p:txBody>
      </p:sp>
      <p:sp>
        <p:nvSpPr>
          <p:cNvPr id="69638" name="Text Box 9"/>
          <p:cNvSpPr txBox="1">
            <a:spLocks noChangeArrowheads="1"/>
          </p:cNvSpPr>
          <p:nvPr/>
        </p:nvSpPr>
        <p:spPr bwMode="auto">
          <a:xfrm>
            <a:off x="476250" y="900113"/>
            <a:ext cx="2952750" cy="4635500"/>
          </a:xfrm>
          <a:prstGeom prst="rect">
            <a:avLst/>
          </a:prstGeom>
          <a:noFill/>
          <a:ln w="9525">
            <a:noFill/>
            <a:miter lim="800000"/>
            <a:headEnd/>
            <a:tailEnd/>
          </a:ln>
        </p:spPr>
        <p:txBody>
          <a:bodyPr>
            <a:spAutoFit/>
          </a:bodyPr>
          <a:lstStyle/>
          <a:p>
            <a:pPr algn="just"/>
            <a:r>
              <a:rPr lang="ru-RU" sz="1100">
                <a:latin typeface="Times New Roman" pitchFamily="18" charset="0"/>
              </a:rPr>
              <a:t>     В минувший четверг  в подготовительной группе №5 прошла очередная оживленная дискуссия на  тему «Цивилизация и природа». Группа разделилась на 2 лагеря. Одни дети утверждали, что жизнь без достижений цивилизации невозможна:</a:t>
            </a:r>
          </a:p>
          <a:p>
            <a:pPr algn="just"/>
            <a:r>
              <a:rPr lang="ru-RU" sz="1100">
                <a:latin typeface="Times New Roman" pitchFamily="18" charset="0"/>
              </a:rPr>
              <a:t>- А как мультики смотреть, как в садик ездить?- искренне удивлялся Филипп Павлов.</a:t>
            </a:r>
          </a:p>
          <a:p>
            <a:pPr algn="just"/>
            <a:r>
              <a:rPr lang="ru-RU" sz="1100">
                <a:latin typeface="Times New Roman" pitchFamily="18" charset="0"/>
              </a:rPr>
              <a:t>Филипп и его сторонники точно знают, что даёт им современный мир, где заводы производят много нужного для людей: ткань, резину, бензин, кастрюли, фломастеры и многое другое, а компьютер открывает волшебный мир интернета и игр.</a:t>
            </a:r>
          </a:p>
          <a:p>
            <a:pPr algn="just"/>
            <a:r>
              <a:rPr lang="ru-RU" sz="1100">
                <a:latin typeface="Times New Roman" pitchFamily="18" charset="0"/>
              </a:rPr>
              <a:t>- Надо беречь природу! Вот листья рвать нельзя - там кислород!- обращалась  к собравшемся  Алиса Козлова, ярая приверженница здорового и экологического образа жизни. Её друзья по убеждениям обратили внимание на необходимость сбора мусора в парках и дворах и показали, как качественно произвести уборку на примере игрушек в группе и на участке.  Было много сказано слов о том, как правильно вести себя в лесу, что нельзя загрязнять воду, часто покупать и выкидывать полиэтиленовые пакеты и пластмассовые бутылки. </a:t>
            </a:r>
          </a:p>
        </p:txBody>
      </p:sp>
      <p:sp>
        <p:nvSpPr>
          <p:cNvPr id="69639" name="Text Box 10"/>
          <p:cNvSpPr txBox="1">
            <a:spLocks noChangeArrowheads="1"/>
          </p:cNvSpPr>
          <p:nvPr/>
        </p:nvSpPr>
        <p:spPr bwMode="auto">
          <a:xfrm>
            <a:off x="3500438" y="971550"/>
            <a:ext cx="2808287" cy="4130675"/>
          </a:xfrm>
          <a:prstGeom prst="rect">
            <a:avLst/>
          </a:prstGeom>
          <a:noFill/>
          <a:ln w="9525">
            <a:noFill/>
            <a:miter lim="800000"/>
            <a:headEnd/>
            <a:tailEnd/>
          </a:ln>
        </p:spPr>
        <p:txBody>
          <a:bodyPr>
            <a:spAutoFit/>
          </a:bodyPr>
          <a:lstStyle/>
          <a:p>
            <a:pPr algn="just"/>
            <a:r>
              <a:rPr lang="ru-RU" sz="1100">
                <a:latin typeface="Times New Roman" pitchFamily="18" charset="0"/>
              </a:rPr>
              <a:t>- Сто лет – это много!!!!!- воскликнула Ксюша Шатова, узнав, сколько разлагается пластмасса.  </a:t>
            </a:r>
          </a:p>
          <a:p>
            <a:pPr algn="just"/>
            <a:r>
              <a:rPr lang="ru-RU" sz="1100">
                <a:latin typeface="Times New Roman" pitchFamily="18" charset="0"/>
              </a:rPr>
              <a:t>     Но, естественно, нашлись люди, утверждающие, что в пластмассовых бутылочках йогурт  и молоко хранятся лучше. И снова разразилась дискуссия…</a:t>
            </a:r>
          </a:p>
          <a:p>
            <a:pPr algn="just"/>
            <a:r>
              <a:rPr lang="ru-RU" sz="1100">
                <a:latin typeface="Times New Roman" pitchFamily="18" charset="0"/>
              </a:rPr>
              <a:t>- Стоп! Не надо ссориться. Тише!- пытался всех успокоить Ваня Юдин, местный деятель культуры.- Сейчас разберемся…  </a:t>
            </a:r>
          </a:p>
          <a:p>
            <a:pPr algn="just"/>
            <a:r>
              <a:rPr lang="ru-RU" sz="1100">
                <a:latin typeface="Times New Roman" pitchFamily="18" charset="0"/>
              </a:rPr>
              <a:t>      На минуту стало тише и воспитатель  Эльвира Геннадьевна спросила, для чего же нужно беречь природу?</a:t>
            </a:r>
          </a:p>
          <a:p>
            <a:pPr algn="just"/>
            <a:r>
              <a:rPr lang="ru-RU" sz="1100">
                <a:latin typeface="Times New Roman" pitchFamily="18" charset="0"/>
              </a:rPr>
              <a:t>-Это наш дом! Природа – это цветы и деревья! Чтобы есть овощи и грушу! Чтобы воду чистую пить! Чтобы воздух чистый был! Чтобы жить!- раздавались со всех сторон ответы. И все хотели одного и того же, и помирились.</a:t>
            </a:r>
          </a:p>
          <a:p>
            <a:pPr algn="just"/>
            <a:r>
              <a:rPr lang="ru-RU" sz="1100">
                <a:latin typeface="Times New Roman" pitchFamily="18" charset="0"/>
              </a:rPr>
              <a:t>     А вы, взрослые, часто задумывались о Природе?  Пришло время  разумного отношения к ней. Хотя бы для того, чтобы честно смотреть в глаза наших детей.</a:t>
            </a:r>
          </a:p>
          <a:p>
            <a:pPr algn="ctr"/>
            <a:r>
              <a:rPr lang="ru-RU" sz="1100">
                <a:latin typeface="Times New Roman" pitchFamily="18" charset="0"/>
              </a:rPr>
              <a:t>                                             Вера Ступаченко</a:t>
            </a:r>
          </a:p>
        </p:txBody>
      </p:sp>
      <p:sp>
        <p:nvSpPr>
          <p:cNvPr id="69640" name="Rectangle 11"/>
          <p:cNvSpPr>
            <a:spLocks noChangeArrowheads="1"/>
          </p:cNvSpPr>
          <p:nvPr/>
        </p:nvSpPr>
        <p:spPr bwMode="auto">
          <a:xfrm>
            <a:off x="2636838" y="250825"/>
            <a:ext cx="2259012" cy="641350"/>
          </a:xfrm>
          <a:prstGeom prst="rect">
            <a:avLst/>
          </a:prstGeom>
          <a:noFill/>
          <a:ln w="9525">
            <a:noFill/>
            <a:miter lim="800000"/>
            <a:headEnd/>
            <a:tailEnd/>
          </a:ln>
        </p:spPr>
        <p:txBody>
          <a:bodyPr anchor="ctr">
            <a:spAutoFit/>
          </a:bodyPr>
          <a:lstStyle/>
          <a:p>
            <a:r>
              <a:rPr lang="ru-RU"/>
              <a:t>                                                  </a:t>
            </a:r>
            <a:r>
              <a:rPr lang="ru-RU" b="1">
                <a:latin typeface="Times New Roman" pitchFamily="18" charset="0"/>
              </a:rPr>
              <a:t>Детские дебаты</a:t>
            </a:r>
          </a:p>
        </p:txBody>
      </p:sp>
      <p:pic>
        <p:nvPicPr>
          <p:cNvPr id="69641" name="Picture 12" descr="P1100052"/>
          <p:cNvPicPr>
            <a:picLocks noChangeAspect="1" noChangeArrowheads="1"/>
          </p:cNvPicPr>
          <p:nvPr/>
        </p:nvPicPr>
        <p:blipFill>
          <a:blip r:embed="rId3"/>
          <a:srcRect/>
          <a:stretch>
            <a:fillRect/>
          </a:stretch>
        </p:blipFill>
        <p:spPr bwMode="auto">
          <a:xfrm>
            <a:off x="620713" y="5580063"/>
            <a:ext cx="2087562" cy="1671637"/>
          </a:xfrm>
          <a:prstGeom prst="rect">
            <a:avLst/>
          </a:prstGeom>
          <a:noFill/>
          <a:ln w="9525">
            <a:noFill/>
            <a:miter lim="800000"/>
            <a:headEnd/>
            <a:tailEnd/>
          </a:ln>
        </p:spPr>
      </p:pic>
      <p:pic>
        <p:nvPicPr>
          <p:cNvPr id="69642" name="Picture 13" descr="P1100053"/>
          <p:cNvPicPr>
            <a:picLocks noChangeAspect="1" noChangeArrowheads="1"/>
          </p:cNvPicPr>
          <p:nvPr/>
        </p:nvPicPr>
        <p:blipFill>
          <a:blip r:embed="rId4" cstate="email"/>
          <a:srcRect/>
          <a:stretch>
            <a:fillRect/>
          </a:stretch>
        </p:blipFill>
        <p:spPr bwMode="auto">
          <a:xfrm>
            <a:off x="4149725" y="5508625"/>
            <a:ext cx="2141538" cy="1776413"/>
          </a:xfrm>
          <a:prstGeom prst="rect">
            <a:avLst/>
          </a:prstGeom>
          <a:noFill/>
          <a:ln w="9525">
            <a:noFill/>
            <a:miter lim="800000"/>
            <a:headEnd/>
            <a:tailEnd/>
          </a:ln>
        </p:spPr>
      </p:pic>
      <p:pic>
        <p:nvPicPr>
          <p:cNvPr id="69643" name="Picture 14" descr="P1100036"/>
          <p:cNvPicPr>
            <a:picLocks noChangeAspect="1" noChangeArrowheads="1"/>
          </p:cNvPicPr>
          <p:nvPr/>
        </p:nvPicPr>
        <p:blipFill>
          <a:blip r:embed="rId5"/>
          <a:srcRect/>
          <a:stretch>
            <a:fillRect/>
          </a:stretch>
        </p:blipFill>
        <p:spPr bwMode="auto">
          <a:xfrm>
            <a:off x="2349500" y="6516688"/>
            <a:ext cx="2087563" cy="1725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70659"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67</a:t>
            </a:r>
          </a:p>
        </p:txBody>
      </p:sp>
      <p:sp>
        <p:nvSpPr>
          <p:cNvPr id="70660" name="Line 6"/>
          <p:cNvSpPr>
            <a:spLocks noChangeShapeType="1"/>
          </p:cNvSpPr>
          <p:nvPr/>
        </p:nvSpPr>
        <p:spPr bwMode="auto">
          <a:xfrm>
            <a:off x="404813" y="395288"/>
            <a:ext cx="6119812" cy="0"/>
          </a:xfrm>
          <a:prstGeom prst="line">
            <a:avLst/>
          </a:prstGeom>
          <a:noFill/>
          <a:ln w="9525">
            <a:solidFill>
              <a:schemeClr val="tx1"/>
            </a:solidFill>
            <a:round/>
            <a:headEnd/>
            <a:tailEnd/>
          </a:ln>
        </p:spPr>
        <p:txBody>
          <a:bodyPr/>
          <a:lstStyle/>
          <a:p>
            <a:endParaRPr lang="ru-RU"/>
          </a:p>
        </p:txBody>
      </p:sp>
      <p:sp>
        <p:nvSpPr>
          <p:cNvPr id="70661" name="Rectangle 7"/>
          <p:cNvSpPr>
            <a:spLocks noChangeArrowheads="1"/>
          </p:cNvSpPr>
          <p:nvPr/>
        </p:nvSpPr>
        <p:spPr bwMode="auto">
          <a:xfrm>
            <a:off x="333375" y="395288"/>
            <a:ext cx="5373688" cy="915987"/>
          </a:xfrm>
          <a:prstGeom prst="rect">
            <a:avLst/>
          </a:prstGeom>
          <a:noFill/>
          <a:ln w="9525">
            <a:noFill/>
            <a:miter lim="800000"/>
            <a:headEnd/>
            <a:tailEnd/>
          </a:ln>
        </p:spPr>
        <p:txBody>
          <a:bodyPr anchor="ctr">
            <a:spAutoFit/>
          </a:bodyPr>
          <a:lstStyle/>
          <a:p>
            <a:pPr algn="ctr"/>
            <a:r>
              <a:rPr lang="ru-RU"/>
              <a:t>                                                                                                                                                               </a:t>
            </a:r>
            <a:r>
              <a:rPr lang="ru-RU" sz="1300" b="1">
                <a:latin typeface="Times New Roman" pitchFamily="18" charset="0"/>
              </a:rPr>
              <a:t>                   </a:t>
            </a:r>
            <a:endParaRPr lang="ru-RU" sz="1300">
              <a:latin typeface="Times New Roman" pitchFamily="18" charset="0"/>
            </a:endParaRPr>
          </a:p>
          <a:p>
            <a:r>
              <a:rPr lang="ru-RU" sz="1300" b="1">
                <a:latin typeface="Times New Roman" pitchFamily="18" charset="0"/>
              </a:rPr>
              <a:t>                                          </a:t>
            </a:r>
            <a:r>
              <a:rPr lang="ru-RU" b="1">
                <a:latin typeface="Times New Roman" pitchFamily="18" charset="0"/>
              </a:rPr>
              <a:t>Выставка художников</a:t>
            </a:r>
          </a:p>
          <a:p>
            <a:pPr algn="ctr"/>
            <a:r>
              <a:rPr lang="ru-RU" b="1">
                <a:latin typeface="Times New Roman" pitchFamily="18" charset="0"/>
              </a:rPr>
              <a:t>            «Нам нужен чистый дом»</a:t>
            </a:r>
          </a:p>
        </p:txBody>
      </p:sp>
      <p:sp>
        <p:nvSpPr>
          <p:cNvPr id="70662" name="Rectangle 8"/>
          <p:cNvSpPr>
            <a:spLocks noChangeArrowheads="1"/>
          </p:cNvSpPr>
          <p:nvPr/>
        </p:nvSpPr>
        <p:spPr bwMode="auto">
          <a:xfrm>
            <a:off x="5589588" y="468313"/>
            <a:ext cx="903287" cy="290512"/>
          </a:xfrm>
          <a:prstGeom prst="rect">
            <a:avLst/>
          </a:prstGeom>
          <a:noFill/>
          <a:ln w="9525">
            <a:noFill/>
            <a:miter lim="800000"/>
            <a:headEnd/>
            <a:tailEnd/>
          </a:ln>
        </p:spPr>
        <p:txBody>
          <a:bodyPr wrap="none">
            <a:spAutoFit/>
          </a:bodyPr>
          <a:lstStyle/>
          <a:p>
            <a:r>
              <a:rPr lang="ru-RU" sz="1300" b="1">
                <a:latin typeface="Times New Roman" pitchFamily="18" charset="0"/>
              </a:rPr>
              <a:t>Культура</a:t>
            </a:r>
          </a:p>
        </p:txBody>
      </p:sp>
      <p:sp>
        <p:nvSpPr>
          <p:cNvPr id="70663" name="Text Box 9"/>
          <p:cNvSpPr txBox="1">
            <a:spLocks noChangeArrowheads="1"/>
          </p:cNvSpPr>
          <p:nvPr/>
        </p:nvSpPr>
        <p:spPr bwMode="auto">
          <a:xfrm>
            <a:off x="333375" y="1331913"/>
            <a:ext cx="3097213" cy="4741862"/>
          </a:xfrm>
          <a:prstGeom prst="rect">
            <a:avLst/>
          </a:prstGeom>
          <a:noFill/>
          <a:ln w="9525">
            <a:noFill/>
            <a:miter lim="800000"/>
            <a:headEnd/>
            <a:tailEnd/>
          </a:ln>
        </p:spPr>
        <p:txBody>
          <a:bodyPr>
            <a:spAutoFit/>
          </a:bodyPr>
          <a:lstStyle/>
          <a:p>
            <a:pPr algn="just"/>
            <a:r>
              <a:rPr lang="ru-RU"/>
              <a:t> </a:t>
            </a:r>
            <a:r>
              <a:rPr lang="ru-RU" sz="1100">
                <a:latin typeface="Times New Roman" pitchFamily="18" charset="0"/>
              </a:rPr>
              <a:t>Свои работы художники расположили на стене родного  Детского сада. Тут и прекрасные летние пейзажи, на которых застыло тёплое солнечное лето с запахом яблок, и осенний лес с тяжелым серым небом и каплями дождя, и  изображения детей, радующихся последним летним денькам, и… плакаты. Да-да, плакаты  в защиту Матушки- Природы. Неуверенной, но правдивой детской рукой на своих рисунках дети изобразили как нужно  вести себя на природе, и чего нельзя делать никогда.</a:t>
            </a:r>
          </a:p>
          <a:p>
            <a:pPr algn="just"/>
            <a:r>
              <a:rPr lang="ru-RU" sz="1100">
                <a:latin typeface="Times New Roman" pitchFamily="18" charset="0"/>
              </a:rPr>
              <a:t>- Я нарисовал, как нельзя делать. На деревьях нельзя вырезать ножом слова. Это плохо. Дереву больно!- дал пояснения к своей работе Ваня Юдин.</a:t>
            </a:r>
          </a:p>
          <a:p>
            <a:pPr algn="just"/>
            <a:r>
              <a:rPr lang="ru-RU" sz="1100">
                <a:latin typeface="Times New Roman" pitchFamily="18" charset="0"/>
              </a:rPr>
              <a:t>-А я нарисовала, что нужно костёр тушить, а то будет пожар,-  поведала нам Катя Деева, когда мы рассматривали её рисунок. </a:t>
            </a:r>
          </a:p>
          <a:p>
            <a:pPr algn="just"/>
            <a:r>
              <a:rPr lang="ru-RU" sz="1100">
                <a:latin typeface="Times New Roman" pitchFamily="18" charset="0"/>
              </a:rPr>
              <a:t>-Тут я овощи нарисовала – опередив наше удивление сказала Ксюша  Шатова – потому что овощи должны быть без ядов всяких  там.</a:t>
            </a:r>
          </a:p>
          <a:p>
            <a:pPr algn="just"/>
            <a:r>
              <a:rPr lang="ru-RU" sz="1100">
                <a:latin typeface="Times New Roman" pitchFamily="18" charset="0"/>
              </a:rPr>
              <a:t> Было ещё много интересных детских работ:</a:t>
            </a:r>
          </a:p>
          <a:p>
            <a:pPr algn="just">
              <a:buFontTx/>
              <a:buChar char="-"/>
            </a:pPr>
            <a:r>
              <a:rPr lang="ru-RU" sz="1100">
                <a:latin typeface="Times New Roman" pitchFamily="18" charset="0"/>
              </a:rPr>
              <a:t>Дети с удовольствием рисовали природу. Это любимая детская тема. - поделилась с нами Эльвира Геннадиевна, воспитатель.</a:t>
            </a:r>
          </a:p>
          <a:p>
            <a:pPr algn="r"/>
            <a:endParaRPr lang="ru-RU" sz="1100"/>
          </a:p>
          <a:p>
            <a:pPr algn="r"/>
            <a:r>
              <a:rPr lang="ru-RU" sz="1100"/>
              <a:t>Вера Ступаченко </a:t>
            </a:r>
          </a:p>
        </p:txBody>
      </p:sp>
      <p:sp>
        <p:nvSpPr>
          <p:cNvPr id="70664" name="Text Box 10"/>
          <p:cNvSpPr txBox="1">
            <a:spLocks noChangeArrowheads="1"/>
          </p:cNvSpPr>
          <p:nvPr/>
        </p:nvSpPr>
        <p:spPr bwMode="auto">
          <a:xfrm>
            <a:off x="3500438" y="1331913"/>
            <a:ext cx="3024187" cy="871537"/>
          </a:xfrm>
          <a:prstGeom prst="rect">
            <a:avLst/>
          </a:prstGeom>
          <a:noFill/>
          <a:ln w="9525">
            <a:noFill/>
            <a:miter lim="800000"/>
            <a:headEnd/>
            <a:tailEnd/>
          </a:ln>
        </p:spPr>
        <p:txBody>
          <a:bodyPr>
            <a:spAutoFit/>
          </a:bodyPr>
          <a:lstStyle/>
          <a:p>
            <a:pPr algn="just">
              <a:spcBef>
                <a:spcPct val="50000"/>
              </a:spcBef>
            </a:pPr>
            <a:r>
              <a:rPr lang="ru-RU"/>
              <a:t> </a:t>
            </a:r>
            <a:r>
              <a:rPr lang="ru-RU" sz="1100">
                <a:latin typeface="Times New Roman" pitchFamily="18" charset="0"/>
              </a:rPr>
              <a:t>Организаторы выставки признались, что хотели через рисунки детей  привлечь внимание взрослых к охране окружающей среды</a:t>
            </a:r>
          </a:p>
        </p:txBody>
      </p:sp>
      <p:pic>
        <p:nvPicPr>
          <p:cNvPr id="70665" name="Picture 11" descr="P1100029"/>
          <p:cNvPicPr>
            <a:picLocks noChangeAspect="1" noChangeArrowheads="1"/>
          </p:cNvPicPr>
          <p:nvPr/>
        </p:nvPicPr>
        <p:blipFill>
          <a:blip r:embed="rId3"/>
          <a:srcRect/>
          <a:stretch>
            <a:fillRect/>
          </a:stretch>
        </p:blipFill>
        <p:spPr bwMode="auto">
          <a:xfrm>
            <a:off x="3716338" y="2195513"/>
            <a:ext cx="2736850" cy="3454400"/>
          </a:xfrm>
          <a:prstGeom prst="rect">
            <a:avLst/>
          </a:prstGeom>
          <a:noFill/>
          <a:ln w="9525">
            <a:noFill/>
            <a:miter lim="800000"/>
            <a:headEnd/>
            <a:tailEnd/>
          </a:ln>
        </p:spPr>
      </p:pic>
      <p:pic>
        <p:nvPicPr>
          <p:cNvPr id="70666" name="Picture 12"/>
          <p:cNvPicPr>
            <a:picLocks noChangeAspect="1" noChangeArrowheads="1"/>
          </p:cNvPicPr>
          <p:nvPr/>
        </p:nvPicPr>
        <p:blipFill>
          <a:blip r:embed="rId4"/>
          <a:srcRect/>
          <a:stretch>
            <a:fillRect/>
          </a:stretch>
        </p:blipFill>
        <p:spPr bwMode="auto">
          <a:xfrm>
            <a:off x="3860800" y="5651500"/>
            <a:ext cx="2447925" cy="847725"/>
          </a:xfrm>
          <a:prstGeom prst="rect">
            <a:avLst/>
          </a:prstGeom>
          <a:noFill/>
          <a:ln w="9525">
            <a:noFill/>
            <a:miter lim="800000"/>
            <a:headEnd/>
            <a:tailEnd/>
          </a:ln>
        </p:spPr>
      </p:pic>
      <p:sp>
        <p:nvSpPr>
          <p:cNvPr id="70667" name="Line 13"/>
          <p:cNvSpPr>
            <a:spLocks noChangeShapeType="1"/>
          </p:cNvSpPr>
          <p:nvPr/>
        </p:nvSpPr>
        <p:spPr bwMode="auto">
          <a:xfrm>
            <a:off x="404813" y="6588125"/>
            <a:ext cx="6048375" cy="0"/>
          </a:xfrm>
          <a:prstGeom prst="line">
            <a:avLst/>
          </a:prstGeom>
          <a:noFill/>
          <a:ln w="9525">
            <a:solidFill>
              <a:schemeClr val="tx1"/>
            </a:solidFill>
            <a:round/>
            <a:headEnd/>
            <a:tailEnd/>
          </a:ln>
        </p:spPr>
        <p:txBody>
          <a:bodyPr/>
          <a:lstStyle/>
          <a:p>
            <a:endParaRPr lang="ru-RU"/>
          </a:p>
        </p:txBody>
      </p:sp>
      <p:sp>
        <p:nvSpPr>
          <p:cNvPr id="70668" name="Rectangle 14"/>
          <p:cNvSpPr>
            <a:spLocks noChangeArrowheads="1"/>
          </p:cNvSpPr>
          <p:nvPr/>
        </p:nvSpPr>
        <p:spPr bwMode="auto">
          <a:xfrm>
            <a:off x="5229225" y="6300788"/>
            <a:ext cx="1223963" cy="565150"/>
          </a:xfrm>
          <a:prstGeom prst="rect">
            <a:avLst/>
          </a:prstGeom>
          <a:noFill/>
          <a:ln w="9525">
            <a:noFill/>
            <a:miter lim="800000"/>
            <a:headEnd/>
            <a:tailEnd/>
          </a:ln>
        </p:spPr>
        <p:txBody>
          <a:bodyPr anchor="ctr">
            <a:spAutoFit/>
          </a:bodyPr>
          <a:lstStyle/>
          <a:p>
            <a:r>
              <a:rPr lang="ru-RU"/>
              <a:t>                                                                                                                                                            </a:t>
            </a:r>
            <a:r>
              <a:rPr lang="ru-RU" sz="1300" b="1">
                <a:latin typeface="Times New Roman" pitchFamily="18" charset="0"/>
              </a:rPr>
              <a:t>Вглубь веков</a:t>
            </a:r>
          </a:p>
        </p:txBody>
      </p:sp>
      <p:sp>
        <p:nvSpPr>
          <p:cNvPr id="70669" name="Text Box 15"/>
          <p:cNvSpPr txBox="1">
            <a:spLocks noChangeArrowheads="1"/>
          </p:cNvSpPr>
          <p:nvPr/>
        </p:nvSpPr>
        <p:spPr bwMode="auto">
          <a:xfrm>
            <a:off x="404813" y="6659563"/>
            <a:ext cx="5976937" cy="1881187"/>
          </a:xfrm>
          <a:prstGeom prst="rect">
            <a:avLst/>
          </a:prstGeom>
          <a:noFill/>
          <a:ln w="9525">
            <a:noFill/>
            <a:miter lim="800000"/>
            <a:headEnd/>
            <a:tailEnd/>
          </a:ln>
        </p:spPr>
        <p:txBody>
          <a:bodyPr>
            <a:spAutoFit/>
          </a:bodyPr>
          <a:lstStyle/>
          <a:p>
            <a:pPr algn="ctr"/>
            <a:r>
              <a:rPr lang="ru-RU">
                <a:latin typeface="Times New Roman" pitchFamily="18" charset="0"/>
              </a:rPr>
              <a:t> </a:t>
            </a:r>
            <a:r>
              <a:rPr lang="ru-RU" b="1">
                <a:latin typeface="Times New Roman" pitchFamily="18" charset="0"/>
              </a:rPr>
              <a:t>Сказка, спрятанная в лесу</a:t>
            </a:r>
            <a:endParaRPr lang="ru-RU">
              <a:latin typeface="Times New Roman" pitchFamily="18" charset="0"/>
            </a:endParaRPr>
          </a:p>
          <a:p>
            <a:pPr algn="just"/>
            <a:r>
              <a:rPr lang="ru-RU" sz="1100">
                <a:latin typeface="Times New Roman" pitchFamily="18" charset="0"/>
              </a:rPr>
              <a:t>     Осеннее равноденствие в 2009 году состоялось  23 сентября 2009 года в 01час 18минут по московскому времени.</a:t>
            </a:r>
          </a:p>
          <a:p>
            <a:pPr algn="just"/>
            <a:r>
              <a:rPr lang="ru-RU" sz="1100">
                <a:latin typeface="Times New Roman" pitchFamily="18" charset="0"/>
              </a:rPr>
              <a:t>      День осеннего равноденствия для нас как и для наших предков  является одним из 4 больших солнечных праздников. В различных местах этот  день называли Таусень, Овсень, Световит. С этого дня летнее Солнце Даждьбог становится мудрым осенним Световитом и готовится к очередному своему перерождению. День стал короче, ночи длиннее и  холоднее. Мать - Природа готовится к отдыху, ко сну. Еще немного и небо затянут тучи, начнется время дождей, а потом и снега.  Поэтому к дню осеннего равноденствия почти весь урожай должен быть собран,  заботы и хлопоты весны и лета закончены. В этот день мы как и наши предки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44035" name="Text Box 4"/>
          <p:cNvSpPr txBox="1">
            <a:spLocks noChangeArrowheads="1"/>
          </p:cNvSpPr>
          <p:nvPr/>
        </p:nvSpPr>
        <p:spPr bwMode="auto">
          <a:xfrm>
            <a:off x="260350" y="179388"/>
            <a:ext cx="6408738" cy="6542087"/>
          </a:xfrm>
          <a:prstGeom prst="rect">
            <a:avLst/>
          </a:prstGeom>
          <a:noFill/>
          <a:ln w="9525">
            <a:noFill/>
            <a:miter lim="800000"/>
            <a:headEnd/>
            <a:tailEnd/>
          </a:ln>
        </p:spPr>
        <p:txBody>
          <a:bodyPr>
            <a:spAutoFit/>
          </a:bodyPr>
          <a:lstStyle/>
          <a:p>
            <a:r>
              <a:rPr lang="ru-RU" sz="1300">
                <a:latin typeface="Times New Roman" pitchFamily="18" charset="0"/>
              </a:rPr>
              <a:t>Поздоровайтесь, пожалуйста.</a:t>
            </a:r>
            <a:endParaRPr lang="ru-RU" sz="1300" u="sng">
              <a:latin typeface="Times New Roman" pitchFamily="18" charset="0"/>
            </a:endParaRPr>
          </a:p>
          <a:p>
            <a:r>
              <a:rPr lang="ru-RU" sz="1300">
                <a:latin typeface="Times New Roman" pitchFamily="18" charset="0"/>
              </a:rPr>
              <a:t> </a:t>
            </a:r>
            <a:r>
              <a:rPr lang="ru-RU" sz="1300" b="1">
                <a:latin typeface="Times New Roman" pitchFamily="18" charset="0"/>
              </a:rPr>
              <a:t>Дети:</a:t>
            </a:r>
            <a:r>
              <a:rPr lang="ru-RU" sz="1300">
                <a:latin typeface="Times New Roman" pitchFamily="18" charset="0"/>
              </a:rPr>
              <a:t> Здравствуйте, Наталья Александровна.</a:t>
            </a:r>
          </a:p>
          <a:p>
            <a:r>
              <a:rPr lang="ru-RU" sz="1300" b="1">
                <a:latin typeface="Times New Roman" pitchFamily="18" charset="0"/>
              </a:rPr>
              <a:t>Мама:</a:t>
            </a:r>
            <a:r>
              <a:rPr lang="ru-RU" sz="1300">
                <a:latin typeface="Times New Roman" pitchFamily="18" charset="0"/>
              </a:rPr>
              <a:t> Здравствуйте, ребята. Я работаю в цветочном магазине. В нашем магазине очень много комнатных растений, за которыми я ухаживаю. Я не просто пришла к вам</a:t>
            </a:r>
          </a:p>
          <a:p>
            <a:pPr algn="just" eaLnBrk="1" hangingPunct="1"/>
            <a:r>
              <a:rPr lang="ru-RU" sz="1300">
                <a:latin typeface="Times New Roman" pitchFamily="18" charset="0"/>
              </a:rPr>
              <a:t>в гости. Я пришла поделиться опытом, как нужно пересаживать комнатные растения. Но сначала скажите мне пожалуйста, какие растения мы называем комнатными?</a:t>
            </a:r>
          </a:p>
          <a:p>
            <a:pPr algn="just" eaLnBrk="1" hangingPunct="1"/>
            <a:r>
              <a:rPr lang="ru-RU" sz="1300" b="1">
                <a:latin typeface="Times New Roman" pitchFamily="18" charset="0"/>
              </a:rPr>
              <a:t>Дети</a:t>
            </a:r>
            <a:r>
              <a:rPr lang="ru-RU" sz="1300">
                <a:latin typeface="Times New Roman" pitchFamily="18" charset="0"/>
              </a:rPr>
              <a:t>: Комнатными называются растения, которые выращивает человек в своем доме, заботится о них, а растения в свою очередь приносят человеку пользу.</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У вас в группе есть комнатные растения. Назовите их.</a:t>
            </a:r>
            <a:endParaRPr lang="ru-RU" sz="1300" u="sng">
              <a:latin typeface="Times New Roman" pitchFamily="18" charset="0"/>
            </a:endParaRPr>
          </a:p>
          <a:p>
            <a:pPr algn="just" eaLnBrk="1" hangingPunct="1"/>
            <a:r>
              <a:rPr lang="ru-RU" sz="1300" b="1">
                <a:latin typeface="Times New Roman" pitchFamily="18" charset="0"/>
              </a:rPr>
              <a:t>Дети:</a:t>
            </a:r>
            <a:r>
              <a:rPr lang="ru-RU" sz="1300">
                <a:latin typeface="Times New Roman" pitchFamily="18" charset="0"/>
              </a:rPr>
              <a:t> Душистая герань, Бальзамин, Хлорофитум, Цикламен, Фикус, Папоротник, Бегония,  Алоэ, Традесканция.</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А  какую же пользу приносят комнатные растения?</a:t>
            </a:r>
            <a:endParaRPr lang="ru-RU" sz="1300" u="sng">
              <a:latin typeface="Times New Roman" pitchFamily="18" charset="0"/>
            </a:endParaRPr>
          </a:p>
          <a:p>
            <a:pPr algn="just" eaLnBrk="1" hangingPunct="1"/>
            <a:r>
              <a:rPr lang="ru-RU" sz="1300" b="1">
                <a:latin typeface="Times New Roman" pitchFamily="18" charset="0"/>
              </a:rPr>
              <a:t>Дети:</a:t>
            </a:r>
            <a:r>
              <a:rPr lang="ru-RU" sz="1300">
                <a:latin typeface="Times New Roman" pitchFamily="18" charset="0"/>
              </a:rPr>
              <a:t>  Они украшают дом, делают воздух чище. Растения выделяют кислород, которым мы дышим, поддерживают влажность в помещении, лечат людей, отпугивают вредных насекомых (например, моль).</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Сегодня я вам принесла комнатное растение, которое называется Шлюмбергера. Повторите пожалуйста как оно называется.</a:t>
            </a:r>
            <a:endParaRPr lang="ru-RU" sz="1300" u="sng">
              <a:latin typeface="Times New Roman" pitchFamily="18" charset="0"/>
            </a:endParaRPr>
          </a:p>
          <a:p>
            <a:pPr algn="just" eaLnBrk="1" hangingPunct="1"/>
            <a:r>
              <a:rPr lang="ru-RU" sz="1300" b="1">
                <a:latin typeface="Times New Roman" pitchFamily="18" charset="0"/>
              </a:rPr>
              <a:t>Дети:</a:t>
            </a:r>
            <a:r>
              <a:rPr lang="ru-RU" sz="1300">
                <a:latin typeface="Times New Roman" pitchFamily="18" charset="0"/>
              </a:rPr>
              <a:t> Это растение называется Шлюмбергера. (3-4 ответа)</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Шлюмбергера – из семейства кактусовых. Ее родина – тропические области Америки и Бразилии. В народе ее называют «декабрист» или «зигокактус». Ну, а теперь мы его будем пересаживать. Но прежде чем приступить к работе - наденем фартуки, чтобы во время работы не испачкаться. Посмотрите, я заранее приготовила посадочный материал: цветок и предметы, которые необходимы для посадки растения. </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Назовите их пожалуйста.</a:t>
            </a:r>
            <a:endParaRPr lang="ru-RU" sz="1300" u="sng">
              <a:latin typeface="Times New Roman" pitchFamily="18" charset="0"/>
            </a:endParaRPr>
          </a:p>
          <a:p>
            <a:pPr algn="just" eaLnBrk="1" hangingPunct="1"/>
            <a:r>
              <a:rPr lang="ru-RU" sz="1300" b="1">
                <a:latin typeface="Times New Roman" pitchFamily="18" charset="0"/>
              </a:rPr>
              <a:t>Дети:</a:t>
            </a:r>
            <a:r>
              <a:rPr lang="ru-RU" sz="1300">
                <a:latin typeface="Times New Roman" pitchFamily="18" charset="0"/>
              </a:rPr>
              <a:t> Это горшок для посадки растения, земля, совки, палочки, дренаж, лейка с водой.</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Что такое дренаж?</a:t>
            </a:r>
            <a:endParaRPr lang="ru-RU" sz="1300" u="sng">
              <a:latin typeface="Times New Roman" pitchFamily="18" charset="0"/>
            </a:endParaRPr>
          </a:p>
          <a:p>
            <a:pPr algn="just" eaLnBrk="1" hangingPunct="1"/>
            <a:r>
              <a:rPr lang="ru-RU" sz="1300" b="1">
                <a:latin typeface="Times New Roman" pitchFamily="18" charset="0"/>
              </a:rPr>
              <a:t>Дети:</a:t>
            </a:r>
            <a:r>
              <a:rPr lang="ru-RU" sz="1300">
                <a:latin typeface="Times New Roman" pitchFamily="18" charset="0"/>
              </a:rPr>
              <a:t> Дренаж – это легкие маленькие камешки.</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Правильно, дренаж – это легкие маленькие камешки, которые впитывают лишнюю воду из земли, не дают ей слишком уплотняться. Ведь растение дышит не только листочками, но и корнями. Вот, посмотрите, в горшках есть дренажные отверстия, через которые уходит лишняя вода и поступает воздух.</a:t>
            </a:r>
          </a:p>
          <a:p>
            <a:pPr algn="just" eaLnBrk="1" hangingPunct="1">
              <a:spcBef>
                <a:spcPct val="50000"/>
              </a:spcBef>
            </a:pPr>
            <a:endParaRPr lang="ru-RU" sz="1300">
              <a:latin typeface="Times New Roman" pitchFamily="18" charset="0"/>
            </a:endParaRPr>
          </a:p>
        </p:txBody>
      </p:sp>
      <p:sp>
        <p:nvSpPr>
          <p:cNvPr id="44037" name="Text Box 6"/>
          <p:cNvSpPr txBox="1">
            <a:spLocks noChangeArrowheads="1"/>
          </p:cNvSpPr>
          <p:nvPr/>
        </p:nvSpPr>
        <p:spPr bwMode="auto">
          <a:xfrm>
            <a:off x="333375" y="6372225"/>
            <a:ext cx="2952750" cy="1878013"/>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Ребята, для того чтобы мне помочь посадить растение каждый из вас будет выполнять одно задание. Кто-то будет насыпать землю в горшок, кто-то придерживать растение и т.д., чтобы вы все смогли принять в этом участие.</a:t>
            </a:r>
          </a:p>
          <a:p>
            <a:pPr algn="just" eaLnBrk="1" hangingPunct="1"/>
            <a:r>
              <a:rPr lang="ru-RU" sz="1300">
                <a:latin typeface="Times New Roman" pitchFamily="18" charset="0"/>
              </a:rPr>
              <a:t> Работать будем аккуратно, чтобы не испачкаться.</a:t>
            </a:r>
          </a:p>
        </p:txBody>
      </p:sp>
      <p:sp>
        <p:nvSpPr>
          <p:cNvPr id="44038"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41</a:t>
            </a:r>
          </a:p>
        </p:txBody>
      </p:sp>
      <p:pic>
        <p:nvPicPr>
          <p:cNvPr id="7" name="Рисунок 6" descr="236.jpg"/>
          <p:cNvPicPr>
            <a:picLocks noChangeAspect="1"/>
          </p:cNvPicPr>
          <p:nvPr/>
        </p:nvPicPr>
        <p:blipFill>
          <a:blip r:embed="rId3"/>
          <a:stretch>
            <a:fillRect/>
          </a:stretch>
        </p:blipFill>
        <p:spPr>
          <a:xfrm>
            <a:off x="3357562" y="6429388"/>
            <a:ext cx="3181622" cy="212108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71683"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68</a:t>
            </a:r>
          </a:p>
        </p:txBody>
      </p:sp>
      <p:sp>
        <p:nvSpPr>
          <p:cNvPr id="71684" name="Text Box 6"/>
          <p:cNvSpPr txBox="1">
            <a:spLocks noChangeArrowheads="1"/>
          </p:cNvSpPr>
          <p:nvPr/>
        </p:nvSpPr>
        <p:spPr bwMode="auto">
          <a:xfrm>
            <a:off x="404813" y="323850"/>
            <a:ext cx="6119812" cy="2952750"/>
          </a:xfrm>
          <a:prstGeom prst="rect">
            <a:avLst/>
          </a:prstGeom>
          <a:noFill/>
          <a:ln w="9525">
            <a:noFill/>
            <a:miter lim="800000"/>
            <a:headEnd/>
            <a:tailEnd/>
          </a:ln>
        </p:spPr>
        <p:txBody>
          <a:bodyPr>
            <a:spAutoFit/>
          </a:bodyPr>
          <a:lstStyle/>
          <a:p>
            <a:pPr algn="just"/>
            <a:r>
              <a:rPr lang="ru-RU" sz="1100">
                <a:latin typeface="Times New Roman" pitchFamily="18" charset="0"/>
              </a:rPr>
              <a:t>славили Солнце, чтили Мать - Землю и желали здоровья и праведного богатства всем живущим в ладу с Природой.</a:t>
            </a:r>
          </a:p>
          <a:p>
            <a:pPr algn="just"/>
            <a:r>
              <a:rPr lang="ru-RU" sz="1100">
                <a:latin typeface="Times New Roman" pitchFamily="18" charset="0"/>
              </a:rPr>
              <a:t>      Я сел на землю, прислонился к дереву спиной и закрыл глаза. После очистки звуками бубна и варгана участники действа прошли к дубу, где трением был разожжен костер и пущена по кругу братина с квасом объединяющая собравшихся. Передавая чашу по кругу каждый думал о чем -то своем: кто -то говорил славления Богам, кто -то вспоминал Аркону с прекрасным кумиром Световита, кто -то просил прощения у Природы, кто -то вспоминал своих отцов, матерей, дедушек и бабушек которые жили до нас. Светлые и немного грустные "осенние" мысли вместе с дымом костра поднимались вверх к небу. На украшенном рушнике был внесен каравай украшенный колосьями. После добрых пожеланий, наговоренных на каравай, он был принесен в жертву Богам.  Далее действо переместилось на поляну где горел большой костер.</a:t>
            </a:r>
          </a:p>
          <a:p>
            <a:pPr algn="just"/>
            <a:r>
              <a:rPr lang="ru-RU" sz="1100">
                <a:latin typeface="Times New Roman" pitchFamily="18" charset="0"/>
              </a:rPr>
              <a:t>      Взявшись за руки хороводное коло кружилось все быстрее и быстрее. После чего спрятавшийся за снопом Былята спросил присутствующих видят ли его и услышав в ответ "видим" жрец пожелал чтобы в следующем году его не увидели за горой хлебов. Запомнив это пожелание, мы отправились к бытовому костру в лесу на пир во славу Богов и людей русских. </a:t>
            </a:r>
          </a:p>
          <a:p>
            <a:pPr algn="just"/>
            <a:r>
              <a:rPr lang="ru-RU" sz="1100">
                <a:latin typeface="Times New Roman" pitchFamily="18" charset="0"/>
              </a:rPr>
              <a:t>     Я открыл  глаза и увидел золотое кружево на голубом куполе неба. Сказка улетела осенним ветром.                                                                                                                                            ЛютЗверь</a:t>
            </a:r>
          </a:p>
        </p:txBody>
      </p:sp>
      <p:sp>
        <p:nvSpPr>
          <p:cNvPr id="71685" name="Line 8"/>
          <p:cNvSpPr>
            <a:spLocks noChangeShapeType="1"/>
          </p:cNvSpPr>
          <p:nvPr/>
        </p:nvSpPr>
        <p:spPr bwMode="auto">
          <a:xfrm>
            <a:off x="476250" y="3419475"/>
            <a:ext cx="5975350" cy="0"/>
          </a:xfrm>
          <a:prstGeom prst="line">
            <a:avLst/>
          </a:prstGeom>
          <a:noFill/>
          <a:ln w="9525">
            <a:solidFill>
              <a:schemeClr val="tx1"/>
            </a:solidFill>
            <a:round/>
            <a:headEnd/>
            <a:tailEnd/>
          </a:ln>
        </p:spPr>
        <p:txBody>
          <a:bodyPr/>
          <a:lstStyle/>
          <a:p>
            <a:endParaRPr lang="ru-RU"/>
          </a:p>
        </p:txBody>
      </p:sp>
      <p:sp>
        <p:nvSpPr>
          <p:cNvPr id="71686" name="Rectangle 9"/>
          <p:cNvSpPr>
            <a:spLocks noChangeArrowheads="1"/>
          </p:cNvSpPr>
          <p:nvPr/>
        </p:nvSpPr>
        <p:spPr bwMode="auto">
          <a:xfrm>
            <a:off x="5516563" y="3348038"/>
            <a:ext cx="1098550" cy="290512"/>
          </a:xfrm>
          <a:prstGeom prst="rect">
            <a:avLst/>
          </a:prstGeom>
          <a:noFill/>
          <a:ln w="9525">
            <a:noFill/>
            <a:miter lim="800000"/>
            <a:headEnd/>
            <a:tailEnd/>
          </a:ln>
        </p:spPr>
        <p:txBody>
          <a:bodyPr wrap="none" anchor="ctr">
            <a:spAutoFit/>
          </a:bodyPr>
          <a:lstStyle/>
          <a:p>
            <a:r>
              <a:rPr lang="ru-RU" sz="1300" b="1">
                <a:latin typeface="Times New Roman" pitchFamily="18" charset="0"/>
              </a:rPr>
              <a:t>Общество</a:t>
            </a:r>
            <a:r>
              <a:rPr lang="ru-RU" sz="1300">
                <a:latin typeface="Times New Roman" pitchFamily="18" charset="0"/>
              </a:rPr>
              <a:t>    </a:t>
            </a:r>
          </a:p>
        </p:txBody>
      </p:sp>
      <p:sp>
        <p:nvSpPr>
          <p:cNvPr id="71687" name="Text Box 10"/>
          <p:cNvSpPr txBox="1">
            <a:spLocks noChangeArrowheads="1"/>
          </p:cNvSpPr>
          <p:nvPr/>
        </p:nvSpPr>
        <p:spPr bwMode="auto">
          <a:xfrm>
            <a:off x="404813" y="3492500"/>
            <a:ext cx="6264275" cy="871538"/>
          </a:xfrm>
          <a:prstGeom prst="rect">
            <a:avLst/>
          </a:prstGeom>
          <a:noFill/>
          <a:ln w="9525">
            <a:noFill/>
            <a:miter lim="800000"/>
            <a:headEnd/>
            <a:tailEnd/>
          </a:ln>
        </p:spPr>
        <p:txBody>
          <a:bodyPr>
            <a:spAutoFit/>
          </a:bodyPr>
          <a:lstStyle/>
          <a:p>
            <a:pPr algn="ctr"/>
            <a:r>
              <a:rPr lang="ru-RU"/>
              <a:t> </a:t>
            </a:r>
            <a:r>
              <a:rPr lang="ru-RU" b="1">
                <a:latin typeface="Times New Roman" pitchFamily="18" charset="0"/>
              </a:rPr>
              <a:t>Митинг закончился уборкой</a:t>
            </a:r>
          </a:p>
          <a:p>
            <a:r>
              <a:rPr lang="ru-RU" sz="1100">
                <a:latin typeface="Times New Roman" pitchFamily="18" charset="0"/>
              </a:rPr>
              <a:t>                                                                                                                                                       (фотоотчёт)</a:t>
            </a:r>
          </a:p>
          <a:p>
            <a:r>
              <a:rPr lang="ru-RU" sz="1100">
                <a:latin typeface="Times New Roman" pitchFamily="18" charset="0"/>
              </a:rPr>
              <a:t>      В яркий осенний день самые социально -активные  обитатели «Вишенки» отправились на митинг в защиту природы</a:t>
            </a:r>
          </a:p>
        </p:txBody>
      </p:sp>
      <p:pic>
        <p:nvPicPr>
          <p:cNvPr id="12" name="Рисунок 11" descr="659.jpg"/>
          <p:cNvPicPr>
            <a:picLocks noChangeAspect="1"/>
          </p:cNvPicPr>
          <p:nvPr/>
        </p:nvPicPr>
        <p:blipFill>
          <a:blip r:embed="rId3"/>
          <a:stretch>
            <a:fillRect/>
          </a:stretch>
        </p:blipFill>
        <p:spPr>
          <a:xfrm>
            <a:off x="571480" y="4357686"/>
            <a:ext cx="2539460" cy="1936216"/>
          </a:xfrm>
          <a:prstGeom prst="rect">
            <a:avLst/>
          </a:prstGeom>
        </p:spPr>
      </p:pic>
      <p:pic>
        <p:nvPicPr>
          <p:cNvPr id="13" name="Рисунок 12" descr="9877.jpg"/>
          <p:cNvPicPr>
            <a:picLocks noChangeAspect="1"/>
          </p:cNvPicPr>
          <p:nvPr/>
        </p:nvPicPr>
        <p:blipFill>
          <a:blip r:embed="rId4"/>
          <a:stretch>
            <a:fillRect/>
          </a:stretch>
        </p:blipFill>
        <p:spPr>
          <a:xfrm>
            <a:off x="3643314" y="4286248"/>
            <a:ext cx="2743784" cy="1994595"/>
          </a:xfrm>
          <a:prstGeom prst="rect">
            <a:avLst/>
          </a:prstGeom>
        </p:spPr>
      </p:pic>
      <p:pic>
        <p:nvPicPr>
          <p:cNvPr id="14" name="Рисунок 13" descr="09.jpg"/>
          <p:cNvPicPr>
            <a:picLocks noChangeAspect="1"/>
          </p:cNvPicPr>
          <p:nvPr/>
        </p:nvPicPr>
        <p:blipFill>
          <a:blip r:embed="rId5"/>
          <a:stretch>
            <a:fillRect/>
          </a:stretch>
        </p:blipFill>
        <p:spPr>
          <a:xfrm>
            <a:off x="571480" y="6572264"/>
            <a:ext cx="2588108" cy="2004324"/>
          </a:xfrm>
          <a:prstGeom prst="rect">
            <a:avLst/>
          </a:prstGeom>
        </p:spPr>
      </p:pic>
      <p:pic>
        <p:nvPicPr>
          <p:cNvPr id="15" name="Рисунок 14" descr="08.jpg"/>
          <p:cNvPicPr>
            <a:picLocks noChangeAspect="1"/>
          </p:cNvPicPr>
          <p:nvPr/>
        </p:nvPicPr>
        <p:blipFill>
          <a:blip r:embed="rId6"/>
          <a:stretch>
            <a:fillRect/>
          </a:stretch>
        </p:blipFill>
        <p:spPr>
          <a:xfrm>
            <a:off x="3643314" y="6572264"/>
            <a:ext cx="2792433" cy="204324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72707"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69</a:t>
            </a:r>
          </a:p>
        </p:txBody>
      </p:sp>
      <p:sp>
        <p:nvSpPr>
          <p:cNvPr id="72708" name="Line 4"/>
          <p:cNvSpPr>
            <a:spLocks noChangeShapeType="1"/>
          </p:cNvSpPr>
          <p:nvPr/>
        </p:nvSpPr>
        <p:spPr bwMode="auto">
          <a:xfrm>
            <a:off x="260350" y="250825"/>
            <a:ext cx="6408738" cy="0"/>
          </a:xfrm>
          <a:prstGeom prst="line">
            <a:avLst/>
          </a:prstGeom>
          <a:noFill/>
          <a:ln w="9525">
            <a:solidFill>
              <a:schemeClr val="tx1"/>
            </a:solidFill>
            <a:round/>
            <a:headEnd/>
            <a:tailEnd/>
          </a:ln>
        </p:spPr>
        <p:txBody>
          <a:bodyPr/>
          <a:lstStyle/>
          <a:p>
            <a:endParaRPr lang="ru-RU"/>
          </a:p>
        </p:txBody>
      </p:sp>
      <p:sp>
        <p:nvSpPr>
          <p:cNvPr id="72709" name="Rectangle 5"/>
          <p:cNvSpPr>
            <a:spLocks noChangeArrowheads="1"/>
          </p:cNvSpPr>
          <p:nvPr/>
        </p:nvSpPr>
        <p:spPr bwMode="auto">
          <a:xfrm>
            <a:off x="-2835275" y="179388"/>
            <a:ext cx="9483725" cy="366712"/>
          </a:xfrm>
          <a:prstGeom prst="rect">
            <a:avLst/>
          </a:prstGeom>
          <a:noFill/>
          <a:ln w="9525">
            <a:noFill/>
            <a:miter lim="800000"/>
            <a:headEnd/>
            <a:tailEnd/>
          </a:ln>
        </p:spPr>
        <p:txBody>
          <a:bodyPr wrap="none" anchor="ctr">
            <a:spAutoFit/>
          </a:bodyPr>
          <a:lstStyle/>
          <a:p>
            <a:pPr>
              <a:tabLst>
                <a:tab pos="838200" algn="l"/>
              </a:tabLst>
            </a:pPr>
            <a:r>
              <a:rPr lang="ru-RU"/>
              <a:t>                                                                                                                                    </a:t>
            </a:r>
            <a:r>
              <a:rPr lang="ru-RU" sz="1300" b="1">
                <a:latin typeface="Times New Roman" pitchFamily="18" charset="0"/>
              </a:rPr>
              <a:t>Дело правое</a:t>
            </a:r>
          </a:p>
        </p:txBody>
      </p:sp>
      <p:sp>
        <p:nvSpPr>
          <p:cNvPr id="72710" name="Text Box 6"/>
          <p:cNvSpPr txBox="1">
            <a:spLocks noChangeArrowheads="1"/>
          </p:cNvSpPr>
          <p:nvPr/>
        </p:nvSpPr>
        <p:spPr bwMode="auto">
          <a:xfrm>
            <a:off x="404813" y="468313"/>
            <a:ext cx="6121400" cy="7877175"/>
          </a:xfrm>
          <a:prstGeom prst="rect">
            <a:avLst/>
          </a:prstGeom>
          <a:noFill/>
          <a:ln w="9525">
            <a:noFill/>
            <a:miter lim="800000"/>
            <a:headEnd/>
            <a:tailEnd/>
          </a:ln>
        </p:spPr>
        <p:txBody>
          <a:bodyPr>
            <a:spAutoFit/>
          </a:bodyPr>
          <a:lstStyle/>
          <a:p>
            <a:pPr algn="ctr"/>
            <a:r>
              <a:rPr lang="ru-RU"/>
              <a:t> </a:t>
            </a:r>
            <a:r>
              <a:rPr lang="ru-RU" b="1">
                <a:latin typeface="Times New Roman" pitchFamily="18" charset="0"/>
              </a:rPr>
              <a:t>Экологическое законодательство.</a:t>
            </a:r>
          </a:p>
          <a:p>
            <a:pPr algn="ctr"/>
            <a:endParaRPr lang="ru-RU">
              <a:latin typeface="Times New Roman" pitchFamily="18" charset="0"/>
            </a:endParaRPr>
          </a:p>
          <a:p>
            <a:pPr algn="just"/>
            <a:r>
              <a:rPr lang="ru-RU" sz="1100">
                <a:latin typeface="Times New Roman" pitchFamily="18" charset="0"/>
              </a:rPr>
              <a:t>      Из Закона Саратовской области от 30 июля 2008 г. N 218-ЗСО</a:t>
            </a:r>
            <a:br>
              <a:rPr lang="ru-RU" sz="1100">
                <a:latin typeface="Times New Roman" pitchFamily="18" charset="0"/>
              </a:rPr>
            </a:br>
            <a:r>
              <a:rPr lang="ru-RU" sz="1100">
                <a:latin typeface="Times New Roman" pitchFamily="18" charset="0"/>
              </a:rPr>
              <a:t>"О Красной книге Саратовской области"</a:t>
            </a:r>
            <a:endParaRPr lang="ru-RU" sz="1100" b="1">
              <a:latin typeface="Times New Roman" pitchFamily="18" charset="0"/>
            </a:endParaRPr>
          </a:p>
          <a:p>
            <a:pPr algn="just"/>
            <a:r>
              <a:rPr lang="ru-RU" sz="1100">
                <a:latin typeface="Times New Roman" pitchFamily="18" charset="0"/>
              </a:rPr>
              <a:t>Статья 5. Информационное обеспечение ведения Красной книги области</a:t>
            </a:r>
          </a:p>
          <a:p>
            <a:pPr algn="just"/>
            <a:r>
              <a:rPr lang="ru-RU" sz="1100">
                <a:latin typeface="Times New Roman" pitchFamily="18" charset="0"/>
              </a:rPr>
              <a:t>1. Информационное обеспечение ведения Красной книги области включает в себя:</a:t>
            </a:r>
          </a:p>
          <a:p>
            <a:pPr algn="just"/>
            <a:r>
              <a:rPr lang="ru-RU" sz="1100">
                <a:latin typeface="Times New Roman" pitchFamily="18" charset="0"/>
              </a:rPr>
              <a:t>1) публикацию в установленном порядке нормативных правовых актов области, регулирующих вопросы охраны и использования объектов животного и растительного мира, занесенных в Красную книгу области, а также вопросы ведения Красной книги области;</a:t>
            </a:r>
          </a:p>
          <a:p>
            <a:pPr algn="just"/>
            <a:r>
              <a:rPr lang="ru-RU" sz="1100">
                <a:latin typeface="Times New Roman" pitchFamily="18" charset="0"/>
              </a:rPr>
              <a:t>2) публикацию и распространение, в том числе в сети "Интернет", перечня объектов животного и растительного мира, занесенных в Красную книгу области, перечня объектов животного и растительного мира, исключенных из Красной книги области, а также изменений и дополнений к ним;</a:t>
            </a:r>
          </a:p>
          <a:p>
            <a:pPr algn="just"/>
            <a:r>
              <a:rPr lang="ru-RU" sz="1100">
                <a:latin typeface="Times New Roman" pitchFamily="18" charset="0"/>
              </a:rPr>
              <a:t>3) информирование населения области о деятельности, осуществляемой органами государственной власти области, органами местного самоуправления, научно-исследовательскими и другими организациями, по охране и использованию объектов животного и растительного мира, занесенных в Красную книгу области</a:t>
            </a:r>
          </a:p>
          <a:p>
            <a:pPr algn="just"/>
            <a:r>
              <a:rPr lang="ru-RU" sz="1100">
                <a:latin typeface="Times New Roman" pitchFamily="18" charset="0"/>
              </a:rPr>
              <a:t>Из Правил  пожарной безопасности в лесах (утв. </a:t>
            </a:r>
            <a:r>
              <a:rPr lang="ru-RU" sz="1100">
                <a:latin typeface="Times New Roman" pitchFamily="18" charset="0"/>
                <a:hlinkClick r:id="" action="ppaction://noaction"/>
              </a:rPr>
              <a:t>постановлением</a:t>
            </a:r>
            <a:r>
              <a:rPr lang="ru-RU" sz="1100" b="1">
                <a:latin typeface="Times New Roman" pitchFamily="18" charset="0"/>
              </a:rPr>
              <a:t> </a:t>
            </a:r>
            <a:r>
              <a:rPr lang="ru-RU" sz="1100">
                <a:latin typeface="Times New Roman" pitchFamily="18" charset="0"/>
              </a:rPr>
              <a:t>Правительства РФ от 30 июня 2007 г. N 417)</a:t>
            </a:r>
          </a:p>
          <a:p>
            <a:pPr algn="just"/>
            <a:r>
              <a:rPr lang="ru-RU" sz="1100">
                <a:latin typeface="Times New Roman" pitchFamily="18" charset="0"/>
              </a:rPr>
              <a:t>II. Общие требования пожарной безопасности в лесах</a:t>
            </a:r>
          </a:p>
          <a:p>
            <a:pPr algn="just"/>
            <a:r>
              <a:rPr lang="ru-RU" sz="1100">
                <a:latin typeface="Times New Roman" pitchFamily="18" charset="0"/>
              </a:rPr>
              <a:t>8. В период со дня схода снежного покрова до установления устойчивой дождливой осенней погоды или образования снежного покрова в лесах запрещается:</a:t>
            </a:r>
          </a:p>
          <a:p>
            <a:pPr algn="just"/>
            <a:r>
              <a:rPr lang="ru-RU" sz="1100">
                <a:latin typeface="Times New Roman" pitchFamily="18" charset="0"/>
              </a:rPr>
              <a:t>а) разводить костры в хвойных молодняках, на гарях, на участках поврежденного леса, торфяниках, в местах рубок (на лесосеках), не очищенных от порубочных остатков и заготовленной древесины, в местах с подсохшей травой, а также под кронами деревьев. В других местах разведение костров допускается на площадках, окаймленных минерализованной (то есть очищенной до минерального слоя почвы) полосой шириной не менее 0,5 метра. После завершения сжигания порубочных остатков или использования с иной целью костер должен быть тщательно засыпан землей или залит водой до полного прекращения тления;</a:t>
            </a:r>
          </a:p>
          <a:p>
            <a:pPr algn="just"/>
            <a:r>
              <a:rPr lang="ru-RU" sz="1100">
                <a:latin typeface="Times New Roman" pitchFamily="18" charset="0"/>
              </a:rPr>
              <a:t>б) бросать горящие спички, окурки и горячую золу из курительных трубок, стекло (стеклянные бутылки, банки и др.);</a:t>
            </a:r>
          </a:p>
          <a:p>
            <a:pPr algn="just"/>
            <a:r>
              <a:rPr lang="ru-RU" sz="1100">
                <a:latin typeface="Times New Roman" pitchFamily="18" charset="0"/>
              </a:rPr>
              <a:t>в) употреблять при охоте пыжи из горючих или тлеющих материалов;</a:t>
            </a:r>
          </a:p>
          <a:p>
            <a:pPr algn="just"/>
            <a:r>
              <a:rPr lang="ru-RU" sz="1100">
                <a:latin typeface="Times New Roman" pitchFamily="18" charset="0"/>
              </a:rPr>
              <a:t>г) оставлять промасленные или пропитанные бензином, керосином или иными горючими веществами материалы (бумагу, ткань, паклю, вату и др.) в не предусмотренных специально для этого местах;</a:t>
            </a:r>
          </a:p>
          <a:p>
            <a:pPr algn="just"/>
            <a:r>
              <a:rPr lang="ru-RU" sz="1100">
                <a:latin typeface="Times New Roman" pitchFamily="18" charset="0"/>
              </a:rPr>
              <a:t>д) заправлять горючим топливные баки двигателей внутреннего сгорания при работе двигателя, использовать машины с неисправной системой питания двигателя, а также курить или пользоваться открытым огнем вблизи машин, заправляемых горючим.</a:t>
            </a:r>
          </a:p>
          <a:p>
            <a:pPr algn="just"/>
            <a:r>
              <a:rPr lang="ru-RU" sz="1100">
                <a:latin typeface="Times New Roman" pitchFamily="18" charset="0"/>
              </a:rPr>
              <a:t>9. Запрещается засорение леса бытовыми, строительными, промышленными и иными отходами и мусором.</a:t>
            </a:r>
          </a:p>
          <a:p>
            <a:pPr algn="just"/>
            <a:r>
              <a:rPr lang="ru-RU" sz="1100">
                <a:latin typeface="Times New Roman" pitchFamily="18" charset="0"/>
              </a:rPr>
              <a:t>10. Сжигание мусора, вывозимого из населенных пунктов, может производиться вблизи леса только на специально отведенных местах при условии, что:</a:t>
            </a:r>
          </a:p>
          <a:p>
            <a:pPr algn="just"/>
            <a:r>
              <a:rPr lang="ru-RU" sz="1100">
                <a:latin typeface="Times New Roman" pitchFamily="18" charset="0"/>
              </a:rPr>
              <a:t>а) места для сжигания мусора (котлованы или площадки) располагаются на расстоянии не менее:</a:t>
            </a:r>
          </a:p>
          <a:p>
            <a:pPr algn="just"/>
            <a:r>
              <a:rPr lang="ru-RU" sz="1100">
                <a:latin typeface="Times New Roman" pitchFamily="18" charset="0"/>
              </a:rPr>
              <a:t>100 метров от хвойного леса или отдельно растущих хвойных деревьев и молодняка;</a:t>
            </a:r>
          </a:p>
          <a:p>
            <a:pPr algn="just"/>
            <a:r>
              <a:rPr lang="ru-RU" sz="1100">
                <a:latin typeface="Times New Roman" pitchFamily="18" charset="0"/>
              </a:rPr>
              <a:t>50 метров от лиственного леса или отдельно растущих лиственных деревьев;</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73731"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70</a:t>
            </a:r>
          </a:p>
        </p:txBody>
      </p:sp>
      <p:sp>
        <p:nvSpPr>
          <p:cNvPr id="73732" name="Text Box 4"/>
          <p:cNvSpPr txBox="1">
            <a:spLocks noChangeArrowheads="1"/>
          </p:cNvSpPr>
          <p:nvPr/>
        </p:nvSpPr>
        <p:spPr bwMode="auto">
          <a:xfrm>
            <a:off x="333375" y="323850"/>
            <a:ext cx="6191250" cy="7159625"/>
          </a:xfrm>
          <a:prstGeom prst="rect">
            <a:avLst/>
          </a:prstGeom>
          <a:noFill/>
          <a:ln w="9525">
            <a:noFill/>
            <a:miter lim="800000"/>
            <a:headEnd/>
            <a:tailEnd/>
          </a:ln>
        </p:spPr>
        <p:txBody>
          <a:bodyPr>
            <a:spAutoFit/>
          </a:bodyPr>
          <a:lstStyle/>
          <a:p>
            <a:pPr algn="just"/>
            <a:r>
              <a:rPr lang="ru-RU" sz="1100">
                <a:latin typeface="Times New Roman" pitchFamily="18" charset="0"/>
              </a:rPr>
              <a:t>б) территория вокруг мест для сжигания мусора (котлованов или площадок) должна быть очищена в радиусе 25 - 30 метров от сухостойных деревьев, валежника, порубочных остатков, других горючих материалов и окаймлена двумя минерализованными полосами, шириной не менее 1,4 метра каждая, а вблизи хвойного леса на сухих почвах - двумя минерализованными полосами, шириной не менее 2,6 метра каждая, с расстоянием между ними 5 метров.</a:t>
            </a:r>
          </a:p>
          <a:p>
            <a:pPr algn="just"/>
            <a:r>
              <a:rPr lang="ru-RU" sz="1100">
                <a:latin typeface="Times New Roman" pitchFamily="18" charset="0"/>
              </a:rPr>
              <a:t>11. В период пожароопасного сезона сжигание мусора разрешается производить только при отсутствии пожарной опасности в лесу по условиям погоды и под контролем ответственных лиц.</a:t>
            </a:r>
          </a:p>
          <a:p>
            <a:pPr algn="just"/>
            <a:r>
              <a:rPr lang="ru-RU" sz="1100">
                <a:latin typeface="Times New Roman" pitchFamily="18" charset="0"/>
              </a:rPr>
              <a:t>12. Запрещается выжигание травы на земельных участках, непосредственно примыкающих к лесам, защитным и озеленительным лесным насаждениям, без постоянного наблюдения.</a:t>
            </a:r>
          </a:p>
          <a:p>
            <a:pPr algn="just"/>
            <a:r>
              <a:rPr lang="ru-RU" sz="1100">
                <a:latin typeface="Times New Roman" pitchFamily="18" charset="0"/>
              </a:rPr>
              <a:t>Из Федерального закона от 4 мая 1999 г. N 96-ФЗ"Об охране атмосферного воздуха"</a:t>
            </a:r>
          </a:p>
          <a:p>
            <a:pPr algn="just"/>
            <a:r>
              <a:rPr lang="ru-RU" sz="1100">
                <a:latin typeface="Times New Roman" pitchFamily="18" charset="0"/>
              </a:rPr>
              <a:t>Статья 29. Права граждан, юридических лиц и общественных объединений в области охраны атмосферного воздуха</a:t>
            </a:r>
          </a:p>
          <a:p>
            <a:pPr algn="just"/>
            <a:r>
              <a:rPr lang="ru-RU" sz="1100">
                <a:latin typeface="Times New Roman" pitchFamily="18" charset="0"/>
              </a:rPr>
              <a:t>1. Граждане, юридические лица и общественные объединения имеют право на:</a:t>
            </a:r>
          </a:p>
          <a:p>
            <a:pPr algn="just"/>
            <a:r>
              <a:rPr lang="ru-RU" sz="1100">
                <a:latin typeface="Times New Roman" pitchFamily="18" charset="0"/>
              </a:rPr>
              <a:t>информацию о состоянии атмосферного воздуха, его загрязнении, а также об источниках загрязнения атмосферного воздуха и вредного физического воздействия на него;</a:t>
            </a:r>
          </a:p>
          <a:p>
            <a:pPr algn="just"/>
            <a:r>
              <a:rPr lang="ru-RU" sz="1100">
                <a:latin typeface="Times New Roman" pitchFamily="18" charset="0"/>
              </a:rPr>
              <a:t>участие в проведении мероприятий по </a:t>
            </a:r>
            <a:r>
              <a:rPr lang="ru-RU" sz="1100">
                <a:latin typeface="Times New Roman" pitchFamily="18" charset="0"/>
                <a:hlinkClick r:id="" action="ppaction://noaction"/>
              </a:rPr>
              <a:t>охране атмосферного воздуха</a:t>
            </a:r>
            <a:r>
              <a:rPr lang="ru-RU" sz="1100">
                <a:latin typeface="Times New Roman" pitchFamily="18" charset="0"/>
              </a:rPr>
              <a:t> и их финансирование;</a:t>
            </a:r>
          </a:p>
          <a:p>
            <a:pPr algn="just"/>
            <a:r>
              <a:rPr lang="ru-RU" sz="1100">
                <a:latin typeface="Times New Roman" pitchFamily="18" charset="0"/>
              </a:rPr>
              <a:t>участие в обсуждении вопросов о намечаемой хозяйственной и иной деятельности, которая может оказать вредное воздействие на </a:t>
            </a:r>
            <a:r>
              <a:rPr lang="ru-RU" sz="1100">
                <a:latin typeface="Times New Roman" pitchFamily="18" charset="0"/>
                <a:hlinkClick r:id="" action="ppaction://noaction"/>
              </a:rPr>
              <a:t>качество атмосферного воздуха</a:t>
            </a:r>
            <a:r>
              <a:rPr lang="ru-RU" sz="1100">
                <a:latin typeface="Times New Roman" pitchFamily="18" charset="0"/>
              </a:rPr>
              <a:t>;</a:t>
            </a:r>
          </a:p>
          <a:p>
            <a:pPr algn="just"/>
            <a:r>
              <a:rPr lang="ru-RU" sz="1100">
                <a:latin typeface="Times New Roman" pitchFamily="18" charset="0"/>
              </a:rPr>
              <a:t>обсуждение программ охраны атмосферного воздуха и внесение в них своих предложений об улучшении его качества.</a:t>
            </a:r>
          </a:p>
          <a:p>
            <a:pPr algn="just"/>
            <a:r>
              <a:rPr lang="ru-RU" sz="1100">
                <a:latin typeface="Times New Roman" pitchFamily="18" charset="0"/>
              </a:rPr>
              <a:t>2. Граждане и общественные объединения имеют право предъявлять иски о возмещении вреда здоровью и имуществу граждан, окружающей среде, причиненного загрязнением атмосферного воздуха.</a:t>
            </a:r>
          </a:p>
          <a:p>
            <a:pPr algn="just"/>
            <a:r>
              <a:rPr lang="ru-RU" sz="1100">
                <a:latin typeface="Times New Roman" pitchFamily="18" charset="0"/>
              </a:rPr>
              <a:t>3. Представители общественных объединений имеют право доступа на территории объектов хозяйственной и иной деятельности, имеющих источники загрязнения атмосферного воздуха и вредного физического воздействия на него, в порядке и на условиях, которые установлены законодательством Российской Федерации.</a:t>
            </a:r>
          </a:p>
          <a:p>
            <a:pPr algn="just"/>
            <a:r>
              <a:rPr lang="ru-RU" sz="1100">
                <a:latin typeface="Times New Roman" pitchFamily="18" charset="0"/>
              </a:rPr>
              <a:t>Глава VIII</a:t>
            </a:r>
            <a:r>
              <a:rPr lang="ru-RU" sz="1100" b="1">
                <a:latin typeface="Times New Roman" pitchFamily="18" charset="0"/>
              </a:rPr>
              <a:t>. </a:t>
            </a:r>
            <a:r>
              <a:rPr lang="ru-RU" sz="1100">
                <a:latin typeface="Times New Roman" pitchFamily="18" charset="0"/>
              </a:rPr>
              <a:t>Ответственность за нарушение законодательства Российской Федерации в области охраны атмосферного воздуха</a:t>
            </a:r>
          </a:p>
          <a:p>
            <a:pPr algn="just"/>
            <a:r>
              <a:rPr lang="ru-RU" sz="1100">
                <a:latin typeface="Times New Roman" pitchFamily="18" charset="0"/>
              </a:rPr>
              <a:t>Статья 31. Ответственность за нарушение законодательства Российской Федерации в области охраны атмосферного воздуха</a:t>
            </a:r>
          </a:p>
          <a:p>
            <a:pPr algn="just"/>
            <a:r>
              <a:rPr lang="ru-RU" sz="1100">
                <a:latin typeface="Times New Roman" pitchFamily="18" charset="0"/>
              </a:rPr>
              <a:t>Лица, виновные в нарушении законодательства Российской Федерации в области охраны атмосферного воздуха, несут уголовную, административную и иную ответственность в соответствии с законодательством Российской Федерации.</a:t>
            </a:r>
          </a:p>
          <a:p>
            <a:pPr algn="just"/>
            <a:r>
              <a:rPr lang="ru-RU" sz="1100">
                <a:latin typeface="Times New Roman" pitchFamily="18" charset="0"/>
              </a:rPr>
              <a:t>Статья 32</a:t>
            </a:r>
            <a:r>
              <a:rPr lang="ru-RU" sz="1100" b="1">
                <a:latin typeface="Times New Roman" pitchFamily="18" charset="0"/>
              </a:rPr>
              <a:t>.</a:t>
            </a:r>
            <a:r>
              <a:rPr lang="ru-RU" sz="1100">
                <a:latin typeface="Times New Roman" pitchFamily="18" charset="0"/>
              </a:rPr>
              <a:t> Возмещение вреда, причиненного здоровью, имуществу граждан, имуществуюридических лиц и окружающей среде загрязнением атмосферного воздуха</a:t>
            </a:r>
          </a:p>
          <a:p>
            <a:pPr algn="just"/>
            <a:r>
              <a:rPr lang="ru-RU" sz="1100">
                <a:latin typeface="Times New Roman" pitchFamily="18" charset="0"/>
              </a:rPr>
              <a:t>Вред, причиненный здоровью, имуществу граждан, имуществу юридических лиц и окружающей среде загрязнением атмосферного воздуха, подлежит возмещению в полном объеме и в соответствии с утвержденными в установленном порядке таксами и методиками исчисления размера вреда, при их отсутствии в полном объеме и в соответствии с фактическими затратами на восстановление здоровья, имущества граждан и окружающей среды за счет средств физических и юридических лиц, виновных в загрязнении атмосферного воздуха</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74755"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71</a:t>
            </a:r>
          </a:p>
        </p:txBody>
      </p:sp>
      <p:sp>
        <p:nvSpPr>
          <p:cNvPr id="74756" name="Line 4"/>
          <p:cNvSpPr>
            <a:spLocks noChangeShapeType="1"/>
          </p:cNvSpPr>
          <p:nvPr/>
        </p:nvSpPr>
        <p:spPr bwMode="auto">
          <a:xfrm>
            <a:off x="404813" y="395288"/>
            <a:ext cx="6192837" cy="0"/>
          </a:xfrm>
          <a:prstGeom prst="line">
            <a:avLst/>
          </a:prstGeom>
          <a:noFill/>
          <a:ln w="9525">
            <a:solidFill>
              <a:schemeClr val="tx1"/>
            </a:solidFill>
            <a:round/>
            <a:headEnd/>
            <a:tailEnd/>
          </a:ln>
        </p:spPr>
        <p:txBody>
          <a:bodyPr/>
          <a:lstStyle/>
          <a:p>
            <a:endParaRPr lang="ru-RU"/>
          </a:p>
        </p:txBody>
      </p:sp>
      <p:sp>
        <p:nvSpPr>
          <p:cNvPr id="74757" name="Rectangle 5"/>
          <p:cNvSpPr>
            <a:spLocks noChangeArrowheads="1"/>
          </p:cNvSpPr>
          <p:nvPr/>
        </p:nvSpPr>
        <p:spPr bwMode="auto">
          <a:xfrm>
            <a:off x="5516563" y="539750"/>
            <a:ext cx="1068387" cy="290513"/>
          </a:xfrm>
          <a:prstGeom prst="rect">
            <a:avLst/>
          </a:prstGeom>
          <a:noFill/>
          <a:ln w="9525">
            <a:noFill/>
            <a:miter lim="800000"/>
            <a:headEnd/>
            <a:tailEnd/>
          </a:ln>
        </p:spPr>
        <p:txBody>
          <a:bodyPr wrap="none" anchor="ctr">
            <a:spAutoFit/>
          </a:bodyPr>
          <a:lstStyle/>
          <a:p>
            <a:pPr algn="r">
              <a:tabLst>
                <a:tab pos="838200" algn="l"/>
              </a:tabLst>
            </a:pPr>
            <a:r>
              <a:rPr lang="ru-RU" sz="1300" b="1">
                <a:latin typeface="Times New Roman" pitchFamily="18" charset="0"/>
              </a:rPr>
              <a:t>Литература</a:t>
            </a:r>
          </a:p>
        </p:txBody>
      </p:sp>
      <p:sp>
        <p:nvSpPr>
          <p:cNvPr id="74758" name="Text Box 6"/>
          <p:cNvSpPr txBox="1">
            <a:spLocks noChangeArrowheads="1"/>
          </p:cNvSpPr>
          <p:nvPr/>
        </p:nvSpPr>
        <p:spPr bwMode="auto">
          <a:xfrm>
            <a:off x="476250" y="468313"/>
            <a:ext cx="6119813" cy="366712"/>
          </a:xfrm>
          <a:prstGeom prst="rect">
            <a:avLst/>
          </a:prstGeom>
          <a:noFill/>
          <a:ln w="9525">
            <a:noFill/>
            <a:miter lim="800000"/>
            <a:headEnd/>
            <a:tailEnd/>
          </a:ln>
        </p:spPr>
        <p:txBody>
          <a:bodyPr>
            <a:spAutoFit/>
          </a:bodyPr>
          <a:lstStyle/>
          <a:p>
            <a:pPr>
              <a:spcBef>
                <a:spcPct val="50000"/>
              </a:spcBef>
            </a:pPr>
            <a:endParaRPr lang="ru-RU"/>
          </a:p>
        </p:txBody>
      </p:sp>
      <p:sp>
        <p:nvSpPr>
          <p:cNvPr id="74759" name="Text Box 7"/>
          <p:cNvSpPr txBox="1">
            <a:spLocks noChangeArrowheads="1"/>
          </p:cNvSpPr>
          <p:nvPr/>
        </p:nvSpPr>
        <p:spPr bwMode="auto">
          <a:xfrm>
            <a:off x="333375" y="684213"/>
            <a:ext cx="3024188" cy="6867525"/>
          </a:xfrm>
          <a:prstGeom prst="rect">
            <a:avLst/>
          </a:prstGeom>
          <a:noFill/>
          <a:ln w="9525">
            <a:noFill/>
            <a:miter lim="800000"/>
            <a:headEnd/>
            <a:tailEnd/>
          </a:ln>
        </p:spPr>
        <p:txBody>
          <a:bodyPr>
            <a:spAutoFit/>
          </a:bodyPr>
          <a:lstStyle/>
          <a:p>
            <a:r>
              <a:rPr lang="ru-RU"/>
              <a:t> </a:t>
            </a:r>
            <a:r>
              <a:rPr lang="ru-RU" sz="1100" b="1">
                <a:latin typeface="Times New Roman" pitchFamily="18" charset="0"/>
              </a:rPr>
              <a:t>А. С. Пушкин 	                                                     </a:t>
            </a:r>
            <a:endParaRPr lang="ru-RU" sz="1100">
              <a:latin typeface="Times New Roman" pitchFamily="18" charset="0"/>
            </a:endParaRPr>
          </a:p>
          <a:p>
            <a:r>
              <a:rPr lang="ru-RU" sz="1100">
                <a:latin typeface="Times New Roman" pitchFamily="18" charset="0"/>
              </a:rPr>
              <a:t>Унылая пора! Очей очарованье!                                                                                         Приятна мне твоя прощальная краса —                                                                                             В багрец и в золото одетые леса,                                                                                         Люблю я пышное природы увяданье,                                                                                            В их сенях ветра шум и свежее дыханье                                                                                    И мглой волнистою покрыты небеса,                                                                                           И редкий солнца луч, и первые морозы,                                                                                  И отдаленные седой зимы угрозы. </a:t>
            </a:r>
          </a:p>
          <a:p>
            <a:endParaRPr lang="ru-RU" sz="1100">
              <a:latin typeface="Times New Roman" pitchFamily="18" charset="0"/>
            </a:endParaRPr>
          </a:p>
          <a:p>
            <a:endParaRPr lang="ru-RU" sz="1100">
              <a:latin typeface="Times New Roman" pitchFamily="18" charset="0"/>
            </a:endParaRPr>
          </a:p>
          <a:p>
            <a:r>
              <a:rPr lang="ru-RU"/>
              <a:t> </a:t>
            </a:r>
            <a:r>
              <a:rPr lang="ru-RU" sz="1100" b="1">
                <a:latin typeface="Times New Roman" pitchFamily="18" charset="0"/>
              </a:rPr>
              <a:t>Сергей Есенин </a:t>
            </a:r>
            <a:endParaRPr lang="ru-RU" sz="1100">
              <a:latin typeface="Times New Roman" pitchFamily="18" charset="0"/>
            </a:endParaRPr>
          </a:p>
          <a:p>
            <a:r>
              <a:rPr lang="ru-RU" sz="1100">
                <a:latin typeface="Times New Roman" pitchFamily="18" charset="0"/>
              </a:rPr>
              <a:t/>
            </a:r>
            <a:br>
              <a:rPr lang="ru-RU" sz="1100">
                <a:latin typeface="Times New Roman" pitchFamily="18" charset="0"/>
              </a:rPr>
            </a:br>
            <a:r>
              <a:rPr lang="ru-RU" sz="1100">
                <a:latin typeface="Times New Roman" pitchFamily="18" charset="0"/>
              </a:rPr>
              <a:t>Отговорила роща золотая</a:t>
            </a:r>
            <a:br>
              <a:rPr lang="ru-RU" sz="1100">
                <a:latin typeface="Times New Roman" pitchFamily="18" charset="0"/>
              </a:rPr>
            </a:br>
            <a:r>
              <a:rPr lang="ru-RU" sz="1100">
                <a:latin typeface="Times New Roman" pitchFamily="18" charset="0"/>
              </a:rPr>
              <a:t>Березовым, веселым языком,</a:t>
            </a:r>
            <a:br>
              <a:rPr lang="ru-RU" sz="1100">
                <a:latin typeface="Times New Roman" pitchFamily="18" charset="0"/>
              </a:rPr>
            </a:br>
            <a:r>
              <a:rPr lang="ru-RU" sz="1100">
                <a:latin typeface="Times New Roman" pitchFamily="18" charset="0"/>
              </a:rPr>
              <a:t>И журавли, печально пролетая,</a:t>
            </a:r>
            <a:br>
              <a:rPr lang="ru-RU" sz="1100">
                <a:latin typeface="Times New Roman" pitchFamily="18" charset="0"/>
              </a:rPr>
            </a:br>
            <a:r>
              <a:rPr lang="ru-RU" sz="1100">
                <a:latin typeface="Times New Roman" pitchFamily="18" charset="0"/>
              </a:rPr>
              <a:t>Уж не жалеют больше ни о ком.</a:t>
            </a:r>
            <a:br>
              <a:rPr lang="ru-RU" sz="1100">
                <a:latin typeface="Times New Roman" pitchFamily="18" charset="0"/>
              </a:rPr>
            </a:br>
            <a:r>
              <a:rPr lang="ru-RU" sz="1100">
                <a:latin typeface="Times New Roman" pitchFamily="18" charset="0"/>
              </a:rPr>
              <a:t>Кого жалеть? Ведь каждый в мире  странник -</a:t>
            </a:r>
            <a:br>
              <a:rPr lang="ru-RU" sz="1100">
                <a:latin typeface="Times New Roman" pitchFamily="18" charset="0"/>
              </a:rPr>
            </a:br>
            <a:r>
              <a:rPr lang="ru-RU" sz="1100">
                <a:latin typeface="Times New Roman" pitchFamily="18" charset="0"/>
              </a:rPr>
              <a:t>Пройдет, зайдет и вновь покинет дом.</a:t>
            </a:r>
            <a:br>
              <a:rPr lang="ru-RU" sz="1100">
                <a:latin typeface="Times New Roman" pitchFamily="18" charset="0"/>
              </a:rPr>
            </a:br>
            <a:r>
              <a:rPr lang="ru-RU" sz="1100">
                <a:latin typeface="Times New Roman" pitchFamily="18" charset="0"/>
              </a:rPr>
              <a:t>О всех ушедших грезит конопляник</a:t>
            </a:r>
          </a:p>
          <a:p>
            <a:r>
              <a:rPr lang="ru-RU" sz="1100">
                <a:latin typeface="Times New Roman" pitchFamily="18" charset="0"/>
              </a:rPr>
              <a:t>С широким месяцем над голубым прудом.</a:t>
            </a:r>
            <a:br>
              <a:rPr lang="ru-RU" sz="1100">
                <a:latin typeface="Times New Roman" pitchFamily="18" charset="0"/>
              </a:rPr>
            </a:br>
            <a:r>
              <a:rPr lang="ru-RU" sz="1100">
                <a:latin typeface="Times New Roman" pitchFamily="18" charset="0"/>
              </a:rPr>
              <a:t>Стою один среди равнины голой,</a:t>
            </a:r>
            <a:br>
              <a:rPr lang="ru-RU" sz="1100">
                <a:latin typeface="Times New Roman" pitchFamily="18" charset="0"/>
              </a:rPr>
            </a:br>
            <a:r>
              <a:rPr lang="ru-RU" sz="1100">
                <a:latin typeface="Times New Roman" pitchFamily="18" charset="0"/>
              </a:rPr>
              <a:t>А журавлей относит ветром в даль,</a:t>
            </a:r>
            <a:br>
              <a:rPr lang="ru-RU" sz="1100">
                <a:latin typeface="Times New Roman" pitchFamily="18" charset="0"/>
              </a:rPr>
            </a:br>
            <a:r>
              <a:rPr lang="ru-RU" sz="1100">
                <a:latin typeface="Times New Roman" pitchFamily="18" charset="0"/>
              </a:rPr>
              <a:t>Я полон дум о юности веселой,</a:t>
            </a:r>
            <a:br>
              <a:rPr lang="ru-RU" sz="1100">
                <a:latin typeface="Times New Roman" pitchFamily="18" charset="0"/>
              </a:rPr>
            </a:br>
            <a:r>
              <a:rPr lang="ru-RU" sz="1100">
                <a:latin typeface="Times New Roman" pitchFamily="18" charset="0"/>
              </a:rPr>
              <a:t>Но ничего в прошедшем мне не жаль.</a:t>
            </a:r>
            <a:br>
              <a:rPr lang="ru-RU" sz="1100">
                <a:latin typeface="Times New Roman" pitchFamily="18" charset="0"/>
              </a:rPr>
            </a:br>
            <a:r>
              <a:rPr lang="ru-RU" sz="1100">
                <a:latin typeface="Times New Roman" pitchFamily="18" charset="0"/>
              </a:rPr>
              <a:t>Не жаль мне лет, растраченных напрасно,</a:t>
            </a:r>
            <a:br>
              <a:rPr lang="ru-RU" sz="1100">
                <a:latin typeface="Times New Roman" pitchFamily="18" charset="0"/>
              </a:rPr>
            </a:br>
            <a:r>
              <a:rPr lang="ru-RU" sz="1100">
                <a:latin typeface="Times New Roman" pitchFamily="18" charset="0"/>
              </a:rPr>
              <a:t>Не жаль души сиреневую цветь.</a:t>
            </a:r>
            <a:br>
              <a:rPr lang="ru-RU" sz="1100">
                <a:latin typeface="Times New Roman" pitchFamily="18" charset="0"/>
              </a:rPr>
            </a:br>
            <a:r>
              <a:rPr lang="ru-RU" sz="1100">
                <a:latin typeface="Times New Roman" pitchFamily="18" charset="0"/>
              </a:rPr>
              <a:t>В саду горит костер рябины красной,</a:t>
            </a:r>
            <a:br>
              <a:rPr lang="ru-RU" sz="1100">
                <a:latin typeface="Times New Roman" pitchFamily="18" charset="0"/>
              </a:rPr>
            </a:br>
            <a:r>
              <a:rPr lang="ru-RU" sz="1100">
                <a:latin typeface="Times New Roman" pitchFamily="18" charset="0"/>
              </a:rPr>
              <a:t>Но никого не может он согреть.</a:t>
            </a:r>
            <a:br>
              <a:rPr lang="ru-RU" sz="1100">
                <a:latin typeface="Times New Roman" pitchFamily="18" charset="0"/>
              </a:rPr>
            </a:br>
            <a:r>
              <a:rPr lang="ru-RU" sz="1100">
                <a:latin typeface="Times New Roman" pitchFamily="18" charset="0"/>
              </a:rPr>
              <a:t>Не обгорят рябиновые кисти,</a:t>
            </a:r>
            <a:br>
              <a:rPr lang="ru-RU" sz="1100">
                <a:latin typeface="Times New Roman" pitchFamily="18" charset="0"/>
              </a:rPr>
            </a:br>
            <a:r>
              <a:rPr lang="ru-RU" sz="1100">
                <a:latin typeface="Times New Roman" pitchFamily="18" charset="0"/>
              </a:rPr>
              <a:t>От желтизны не пропадет трава,</a:t>
            </a:r>
            <a:br>
              <a:rPr lang="ru-RU" sz="1100">
                <a:latin typeface="Times New Roman" pitchFamily="18" charset="0"/>
              </a:rPr>
            </a:br>
            <a:r>
              <a:rPr lang="ru-RU" sz="1100">
                <a:latin typeface="Times New Roman" pitchFamily="18" charset="0"/>
              </a:rPr>
              <a:t>Как дерево роняет тихо листья,</a:t>
            </a:r>
            <a:br>
              <a:rPr lang="ru-RU" sz="1100">
                <a:latin typeface="Times New Roman" pitchFamily="18" charset="0"/>
              </a:rPr>
            </a:br>
            <a:r>
              <a:rPr lang="ru-RU" sz="1100">
                <a:latin typeface="Times New Roman" pitchFamily="18" charset="0"/>
              </a:rPr>
              <a:t>Так я роняю грустные слова.</a:t>
            </a:r>
            <a:br>
              <a:rPr lang="ru-RU" sz="1100">
                <a:latin typeface="Times New Roman" pitchFamily="18" charset="0"/>
              </a:rPr>
            </a:br>
            <a:r>
              <a:rPr lang="ru-RU" sz="1100">
                <a:latin typeface="Times New Roman" pitchFamily="18" charset="0"/>
              </a:rPr>
              <a:t>И если время, ветром разметая,</a:t>
            </a:r>
            <a:br>
              <a:rPr lang="ru-RU" sz="1100">
                <a:latin typeface="Times New Roman" pitchFamily="18" charset="0"/>
              </a:rPr>
            </a:br>
            <a:r>
              <a:rPr lang="ru-RU" sz="1100">
                <a:latin typeface="Times New Roman" pitchFamily="18" charset="0"/>
              </a:rPr>
              <a:t>Сгребет их все в один ненужный ком...</a:t>
            </a:r>
            <a:br>
              <a:rPr lang="ru-RU" sz="1100">
                <a:latin typeface="Times New Roman" pitchFamily="18" charset="0"/>
              </a:rPr>
            </a:br>
            <a:r>
              <a:rPr lang="ru-RU" sz="1100">
                <a:latin typeface="Times New Roman" pitchFamily="18" charset="0"/>
              </a:rPr>
              <a:t>Скажите так... что роща золотая</a:t>
            </a:r>
            <a:br>
              <a:rPr lang="ru-RU" sz="1100">
                <a:latin typeface="Times New Roman" pitchFamily="18" charset="0"/>
              </a:rPr>
            </a:br>
            <a:r>
              <a:rPr lang="ru-RU" sz="1100">
                <a:latin typeface="Times New Roman" pitchFamily="18" charset="0"/>
              </a:rPr>
              <a:t>Отговорила милым языком. </a:t>
            </a:r>
          </a:p>
          <a:p>
            <a:r>
              <a:rPr lang="ru-RU" sz="1100">
                <a:latin typeface="Times New Roman" pitchFamily="18" charset="0"/>
              </a:rPr>
              <a:t/>
            </a:r>
            <a:br>
              <a:rPr lang="ru-RU" sz="1100">
                <a:latin typeface="Times New Roman" pitchFamily="18" charset="0"/>
              </a:rPr>
            </a:br>
            <a:endParaRPr lang="ru-RU" sz="1100">
              <a:latin typeface="Times New Roman" pitchFamily="18" charset="0"/>
            </a:endParaRPr>
          </a:p>
        </p:txBody>
      </p:sp>
      <p:sp>
        <p:nvSpPr>
          <p:cNvPr id="74760" name="Text Box 8"/>
          <p:cNvSpPr txBox="1">
            <a:spLocks noChangeArrowheads="1"/>
          </p:cNvSpPr>
          <p:nvPr/>
        </p:nvSpPr>
        <p:spPr bwMode="auto">
          <a:xfrm>
            <a:off x="4005263" y="827088"/>
            <a:ext cx="2547937" cy="6122987"/>
          </a:xfrm>
          <a:prstGeom prst="rect">
            <a:avLst/>
          </a:prstGeom>
          <a:noFill/>
          <a:ln w="9525">
            <a:noFill/>
            <a:miter lim="800000"/>
            <a:headEnd/>
            <a:tailEnd/>
          </a:ln>
        </p:spPr>
        <p:txBody>
          <a:bodyPr>
            <a:spAutoFit/>
          </a:bodyPr>
          <a:lstStyle/>
          <a:p>
            <a:r>
              <a:rPr lang="ru-RU" sz="1300" b="1">
                <a:latin typeface="Times New Roman" pitchFamily="18" charset="0"/>
              </a:rPr>
              <a:t>В. Степанов  </a:t>
            </a:r>
            <a:endParaRPr lang="ru-RU" sz="1300">
              <a:latin typeface="Times New Roman" pitchFamily="18" charset="0"/>
            </a:endParaRPr>
          </a:p>
          <a:p>
            <a:r>
              <a:rPr lang="ru-RU" sz="1200">
                <a:latin typeface="Times New Roman" pitchFamily="18" charset="0"/>
              </a:rPr>
              <a:t>Заглянула осень в сад -</a:t>
            </a:r>
            <a:br>
              <a:rPr lang="ru-RU" sz="1200">
                <a:latin typeface="Times New Roman" pitchFamily="18" charset="0"/>
              </a:rPr>
            </a:br>
            <a:r>
              <a:rPr lang="ru-RU" sz="1200">
                <a:latin typeface="Times New Roman" pitchFamily="18" charset="0"/>
              </a:rPr>
              <a:t>Птицы улетели.</a:t>
            </a:r>
            <a:br>
              <a:rPr lang="ru-RU" sz="1200">
                <a:latin typeface="Times New Roman" pitchFamily="18" charset="0"/>
              </a:rPr>
            </a:br>
            <a:r>
              <a:rPr lang="ru-RU" sz="1200">
                <a:latin typeface="Times New Roman" pitchFamily="18" charset="0"/>
              </a:rPr>
              <a:t>За окном с утра шуршат</a:t>
            </a:r>
            <a:br>
              <a:rPr lang="ru-RU" sz="1200">
                <a:latin typeface="Times New Roman" pitchFamily="18" charset="0"/>
              </a:rPr>
            </a:br>
            <a:r>
              <a:rPr lang="ru-RU" sz="1200">
                <a:latin typeface="Times New Roman" pitchFamily="18" charset="0"/>
              </a:rPr>
              <a:t>Жёлтые метели.,                                                                                                                                     Под ногами первый лёд</a:t>
            </a:r>
            <a:br>
              <a:rPr lang="ru-RU" sz="1200">
                <a:latin typeface="Times New Roman" pitchFamily="18" charset="0"/>
              </a:rPr>
            </a:br>
            <a:r>
              <a:rPr lang="ru-RU" sz="1200">
                <a:latin typeface="Times New Roman" pitchFamily="18" charset="0"/>
              </a:rPr>
              <a:t>Крошится, ломается.</a:t>
            </a:r>
            <a:br>
              <a:rPr lang="ru-RU" sz="1200">
                <a:latin typeface="Times New Roman" pitchFamily="18" charset="0"/>
              </a:rPr>
            </a:br>
            <a:r>
              <a:rPr lang="ru-RU" sz="1200">
                <a:latin typeface="Times New Roman" pitchFamily="18" charset="0"/>
              </a:rPr>
              <a:t>Воробей в саду вздохнёт,</a:t>
            </a:r>
            <a:br>
              <a:rPr lang="ru-RU" sz="1200">
                <a:latin typeface="Times New Roman" pitchFamily="18" charset="0"/>
              </a:rPr>
            </a:br>
            <a:r>
              <a:rPr lang="ru-RU" sz="1200">
                <a:latin typeface="Times New Roman" pitchFamily="18" charset="0"/>
              </a:rPr>
              <a:t>А запеть  стесняется.</a:t>
            </a:r>
          </a:p>
          <a:p>
            <a:endParaRPr lang="ru-RU" sz="1200">
              <a:latin typeface="Times New Roman" pitchFamily="18" charset="0"/>
            </a:endParaRPr>
          </a:p>
          <a:p>
            <a:r>
              <a:rPr lang="ru-RU" sz="1100" b="1">
                <a:latin typeface="Times New Roman" pitchFamily="18" charset="0"/>
              </a:rPr>
              <a:t>Константин Бальмонт</a:t>
            </a:r>
            <a:r>
              <a:rPr lang="ru-RU"/>
              <a:t> </a:t>
            </a:r>
          </a:p>
          <a:p>
            <a:endParaRPr lang="ru-RU"/>
          </a:p>
          <a:p>
            <a:r>
              <a:rPr lang="ru-RU" sz="1100" b="1">
                <a:latin typeface="Times New Roman" pitchFamily="18" charset="0"/>
              </a:rPr>
              <a:t>ОСЕНЬ	                              </a:t>
            </a:r>
            <a:endParaRPr lang="ru-RU" sz="1100">
              <a:latin typeface="Times New Roman" pitchFamily="18" charset="0"/>
            </a:endParaRPr>
          </a:p>
          <a:p>
            <a:r>
              <a:rPr lang="ru-RU" sz="1100">
                <a:latin typeface="Times New Roman" pitchFamily="18" charset="0"/>
              </a:rPr>
              <a:t>Поспевает брусника,</a:t>
            </a:r>
          </a:p>
          <a:p>
            <a:r>
              <a:rPr lang="ru-RU" sz="1100">
                <a:latin typeface="Times New Roman" pitchFamily="18" charset="0"/>
              </a:rPr>
              <a:t>Стали дни холоднее,</a:t>
            </a:r>
            <a:br>
              <a:rPr lang="ru-RU" sz="1100">
                <a:latin typeface="Times New Roman" pitchFamily="18" charset="0"/>
              </a:rPr>
            </a:br>
            <a:r>
              <a:rPr lang="ru-RU" sz="1100">
                <a:latin typeface="Times New Roman" pitchFamily="18" charset="0"/>
              </a:rPr>
              <a:t>И от птичьего крика</a:t>
            </a:r>
            <a:br>
              <a:rPr lang="ru-RU" sz="1100">
                <a:latin typeface="Times New Roman" pitchFamily="18" charset="0"/>
              </a:rPr>
            </a:br>
            <a:r>
              <a:rPr lang="ru-RU" sz="1100">
                <a:latin typeface="Times New Roman" pitchFamily="18" charset="0"/>
              </a:rPr>
              <a:t>В сердце стало грустнее.                                                                                                                                                Стаи птиц улетают</a:t>
            </a:r>
            <a:br>
              <a:rPr lang="ru-RU" sz="1100">
                <a:latin typeface="Times New Roman" pitchFamily="18" charset="0"/>
              </a:rPr>
            </a:br>
            <a:r>
              <a:rPr lang="ru-RU" sz="1100">
                <a:latin typeface="Times New Roman" pitchFamily="18" charset="0"/>
              </a:rPr>
              <a:t>Прочь, за синее море.</a:t>
            </a:r>
            <a:br>
              <a:rPr lang="ru-RU" sz="1100">
                <a:latin typeface="Times New Roman" pitchFamily="18" charset="0"/>
              </a:rPr>
            </a:br>
            <a:r>
              <a:rPr lang="ru-RU" sz="1100">
                <a:latin typeface="Times New Roman" pitchFamily="18" charset="0"/>
              </a:rPr>
              <a:t>Все деревья блистают</a:t>
            </a:r>
          </a:p>
          <a:p>
            <a:r>
              <a:rPr lang="ru-RU" sz="1100">
                <a:latin typeface="Times New Roman" pitchFamily="18" charset="0"/>
              </a:rPr>
              <a:t>В разноцветном уборе…</a:t>
            </a:r>
            <a:br>
              <a:rPr lang="ru-RU" sz="1100">
                <a:latin typeface="Times New Roman" pitchFamily="18" charset="0"/>
              </a:rPr>
            </a:br>
            <a:endParaRPr lang="ru-RU" sz="1100">
              <a:latin typeface="Times New Roman" pitchFamily="18" charset="0"/>
            </a:endParaRPr>
          </a:p>
          <a:p>
            <a:endParaRPr lang="ru-RU" b="1"/>
          </a:p>
          <a:p>
            <a:r>
              <a:rPr lang="ru-RU" sz="1100" b="1">
                <a:latin typeface="Times New Roman" pitchFamily="18" charset="0"/>
              </a:rPr>
              <a:t>Афанасий Фет</a:t>
            </a:r>
          </a:p>
          <a:p>
            <a:r>
              <a:rPr lang="ru-RU" sz="1100" b="1">
                <a:latin typeface="Times New Roman" pitchFamily="18" charset="0"/>
              </a:rPr>
              <a:t/>
            </a:r>
            <a:br>
              <a:rPr lang="ru-RU" sz="1100" b="1">
                <a:latin typeface="Times New Roman" pitchFamily="18" charset="0"/>
              </a:rPr>
            </a:br>
            <a:r>
              <a:rPr lang="ru-RU" sz="1100">
                <a:latin typeface="Times New Roman" pitchFamily="18" charset="0"/>
              </a:rPr>
              <a:t>Опять осенний блеск денницы                                                                                          Дрожит обманчивым огнем,                                                                                                                И уговор заводят птицы                                                                                                                   Умчаться стаей за теплом.                                                                                                                И болью сладостно-суровой                                                                                                                Так радо сердце вновь заныть,                                                                                                                   И в ночь краснеет лист кленовый,                                                                                          Что, жизнь любя, не в силах жить. </a:t>
            </a:r>
          </a:p>
        </p:txBody>
      </p:sp>
      <p:sp>
        <p:nvSpPr>
          <p:cNvPr id="74761" name="Line 9"/>
          <p:cNvSpPr>
            <a:spLocks noChangeShapeType="1"/>
          </p:cNvSpPr>
          <p:nvPr/>
        </p:nvSpPr>
        <p:spPr bwMode="auto">
          <a:xfrm>
            <a:off x="404813" y="7380288"/>
            <a:ext cx="6119812" cy="0"/>
          </a:xfrm>
          <a:prstGeom prst="line">
            <a:avLst/>
          </a:prstGeom>
          <a:noFill/>
          <a:ln w="9525">
            <a:solidFill>
              <a:schemeClr val="tx1"/>
            </a:solidFill>
            <a:round/>
            <a:headEnd/>
            <a:tailEnd/>
          </a:ln>
        </p:spPr>
        <p:txBody>
          <a:bodyPr/>
          <a:lstStyle/>
          <a:p>
            <a:endParaRPr lang="ru-RU"/>
          </a:p>
        </p:txBody>
      </p:sp>
      <p:sp>
        <p:nvSpPr>
          <p:cNvPr id="74762" name="Rectangle 10"/>
          <p:cNvSpPr>
            <a:spLocks noChangeArrowheads="1"/>
          </p:cNvSpPr>
          <p:nvPr/>
        </p:nvSpPr>
        <p:spPr bwMode="auto">
          <a:xfrm>
            <a:off x="4437063" y="7308850"/>
            <a:ext cx="2041525" cy="290513"/>
          </a:xfrm>
          <a:prstGeom prst="rect">
            <a:avLst/>
          </a:prstGeom>
          <a:noFill/>
          <a:ln w="9525">
            <a:noFill/>
            <a:miter lim="800000"/>
            <a:headEnd/>
            <a:tailEnd/>
          </a:ln>
        </p:spPr>
        <p:txBody>
          <a:bodyPr wrap="none" anchor="ctr">
            <a:spAutoFit/>
          </a:bodyPr>
          <a:lstStyle/>
          <a:p>
            <a:r>
              <a:rPr lang="ru-RU" sz="1300" b="1">
                <a:latin typeface="Times New Roman" pitchFamily="18" charset="0"/>
              </a:rPr>
              <a:t>Пример старших друзей</a:t>
            </a:r>
            <a:r>
              <a:rPr lang="ru-RU" sz="1300">
                <a:latin typeface="Times New Roman" pitchFamily="18" charset="0"/>
              </a:rPr>
              <a:t> </a:t>
            </a:r>
          </a:p>
        </p:txBody>
      </p:sp>
      <p:sp>
        <p:nvSpPr>
          <p:cNvPr id="74763" name="Text Box 11"/>
          <p:cNvSpPr txBox="1">
            <a:spLocks noChangeArrowheads="1"/>
          </p:cNvSpPr>
          <p:nvPr/>
        </p:nvSpPr>
        <p:spPr bwMode="auto">
          <a:xfrm>
            <a:off x="404813" y="7524750"/>
            <a:ext cx="6119812" cy="871538"/>
          </a:xfrm>
          <a:prstGeom prst="rect">
            <a:avLst/>
          </a:prstGeom>
          <a:noFill/>
          <a:ln w="9525">
            <a:noFill/>
            <a:miter lim="800000"/>
            <a:headEnd/>
            <a:tailEnd/>
          </a:ln>
        </p:spPr>
        <p:txBody>
          <a:bodyPr>
            <a:spAutoFit/>
          </a:bodyPr>
          <a:lstStyle/>
          <a:p>
            <a:pPr algn="ctr"/>
            <a:r>
              <a:rPr lang="ru-RU" b="1">
                <a:latin typeface="Times New Roman" pitchFamily="18" charset="0"/>
              </a:rPr>
              <a:t>Очистка пруда на 10-й дачной</a:t>
            </a:r>
            <a:endParaRPr lang="ru-RU">
              <a:latin typeface="Times New Roman" pitchFamily="18" charset="0"/>
            </a:endParaRPr>
          </a:p>
          <a:p>
            <a:pPr algn="just"/>
            <a:r>
              <a:rPr lang="ru-RU" sz="1100">
                <a:latin typeface="Times New Roman" pitchFamily="18" charset="0"/>
              </a:rPr>
              <a:t>    В нашем крае много замечательных мест, которые радуют нас своей природной красотой. Одно из них - пруд в Поливановке. Небольшой пруд, очень живописно окруженный деревьями. Рядом огромная поляна с растущими на ней яблонями, ручей, бегущий откуда-то из леса, и впадающий в</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Рисунок 1" descr="GE154_350A.jpg"/>
          <p:cNvPicPr>
            <a:picLocks noChangeAspect="1"/>
          </p:cNvPicPr>
          <p:nvPr/>
        </p:nvPicPr>
        <p:blipFill>
          <a:blip r:embed="rId2" cstate="email">
            <a:lum bright="28000"/>
          </a:blip>
          <a:srcRect/>
          <a:stretch>
            <a:fillRect/>
          </a:stretch>
        </p:blipFill>
        <p:spPr bwMode="auto">
          <a:xfrm>
            <a:off x="0" y="0"/>
            <a:ext cx="6858000" cy="9144000"/>
          </a:xfrm>
          <a:prstGeom prst="rect">
            <a:avLst/>
          </a:prstGeom>
          <a:noFill/>
          <a:ln w="9525">
            <a:noFill/>
            <a:miter lim="800000"/>
            <a:headEnd/>
            <a:tailEnd/>
          </a:ln>
        </p:spPr>
      </p:pic>
      <p:sp>
        <p:nvSpPr>
          <p:cNvPr id="75779"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72</a:t>
            </a:r>
          </a:p>
        </p:txBody>
      </p:sp>
      <p:sp>
        <p:nvSpPr>
          <p:cNvPr id="75780" name="Text Box 6"/>
          <p:cNvSpPr txBox="1">
            <a:spLocks noChangeArrowheads="1"/>
          </p:cNvSpPr>
          <p:nvPr/>
        </p:nvSpPr>
        <p:spPr bwMode="auto">
          <a:xfrm>
            <a:off x="333375" y="323850"/>
            <a:ext cx="6264275" cy="2111375"/>
          </a:xfrm>
          <a:prstGeom prst="rect">
            <a:avLst/>
          </a:prstGeom>
          <a:noFill/>
          <a:ln w="9525">
            <a:noFill/>
            <a:miter lim="800000"/>
            <a:headEnd/>
            <a:tailEnd/>
          </a:ln>
        </p:spPr>
        <p:txBody>
          <a:bodyPr>
            <a:spAutoFit/>
          </a:bodyPr>
          <a:lstStyle/>
          <a:p>
            <a:pPr algn="just"/>
            <a:r>
              <a:rPr lang="ru-RU" sz="1100">
                <a:latin typeface="Times New Roman" pitchFamily="18" charset="0"/>
              </a:rPr>
              <a:t>этот самый пруд. На пруду всегда много отдыхающих и не только местных. Люди специально едут на край города, чтобы искупаться и отдохнуть на лоне природы, побродить по лесу и позагорать на берегу, насладиться запахом полевых цветов и подставить лицо теплому летнему ветру. </a:t>
            </a:r>
            <a:r>
              <a:rPr lang="ru-RU" sz="1100" b="1">
                <a:latin typeface="Times New Roman" pitchFamily="18" charset="0"/>
              </a:rPr>
              <a:t>Вот только ведут себя отдыхающие не всегда культурно: оставляют мусор, бросают бутылки в воду и, что еще хуже разбивают их прямо на берегу, как будто никогда уже сюда больше не вернутся</a:t>
            </a:r>
            <a:r>
              <a:rPr lang="ru-RU" sz="1100">
                <a:latin typeface="Times New Roman" pitchFamily="18" charset="0"/>
              </a:rPr>
              <a:t>. </a:t>
            </a:r>
            <a:r>
              <a:rPr lang="ru-RU" sz="1100" b="1">
                <a:latin typeface="Times New Roman" pitchFamily="18" charset="0"/>
              </a:rPr>
              <a:t>И цветущий край, прекрасный памятник природы постепенно превращается в помойку....</a:t>
            </a:r>
            <a:r>
              <a:rPr lang="ru-RU" sz="1100">
                <a:latin typeface="Times New Roman" pitchFamily="18" charset="0"/>
              </a:rPr>
              <a:t> Однако, не все готовы мириться с таким положением вещей.  Не все способны молча взирать, как загрязняют их родной край.</a:t>
            </a:r>
            <a:br>
              <a:rPr lang="ru-RU" sz="1100">
                <a:latin typeface="Times New Roman" pitchFamily="18" charset="0"/>
              </a:rPr>
            </a:br>
            <a:r>
              <a:rPr lang="ru-RU" sz="1100">
                <a:latin typeface="Times New Roman" pitchFamily="18" charset="0"/>
              </a:rPr>
              <a:t>     13 сентября группа граждан различных возрастов, вооружившись пакетами для мусора, устроила субботник на пруду и прилегающих к нему территориях. Начать решили с оврага, в котором течет ручей. Отдельно собирали пластик, бумагу, ткань - все, что можно было сжечь и твердый мусор, который решили увести с места для дальнейшей утилизации.</a:t>
            </a:r>
          </a:p>
        </p:txBody>
      </p:sp>
      <p:pic>
        <p:nvPicPr>
          <p:cNvPr id="75781" name="Picture 7"/>
          <p:cNvPicPr>
            <a:picLocks noChangeAspect="1" noChangeArrowheads="1"/>
          </p:cNvPicPr>
          <p:nvPr/>
        </p:nvPicPr>
        <p:blipFill>
          <a:blip r:embed="rId3" cstate="email"/>
          <a:srcRect/>
          <a:stretch>
            <a:fillRect/>
          </a:stretch>
        </p:blipFill>
        <p:spPr bwMode="auto">
          <a:xfrm>
            <a:off x="404813" y="2411413"/>
            <a:ext cx="3086100" cy="2181225"/>
          </a:xfrm>
          <a:prstGeom prst="rect">
            <a:avLst/>
          </a:prstGeom>
          <a:noFill/>
          <a:ln w="9525">
            <a:noFill/>
            <a:miter lim="800000"/>
            <a:headEnd/>
            <a:tailEnd/>
          </a:ln>
        </p:spPr>
      </p:pic>
      <p:pic>
        <p:nvPicPr>
          <p:cNvPr id="75782" name="Picture 8"/>
          <p:cNvPicPr>
            <a:picLocks noChangeAspect="1" noChangeArrowheads="1"/>
          </p:cNvPicPr>
          <p:nvPr/>
        </p:nvPicPr>
        <p:blipFill>
          <a:blip r:embed="rId4"/>
          <a:srcRect/>
          <a:stretch>
            <a:fillRect/>
          </a:stretch>
        </p:blipFill>
        <p:spPr bwMode="auto">
          <a:xfrm>
            <a:off x="4652963" y="2268538"/>
            <a:ext cx="1771650" cy="2232025"/>
          </a:xfrm>
          <a:prstGeom prst="rect">
            <a:avLst/>
          </a:prstGeom>
          <a:noFill/>
          <a:ln w="9525">
            <a:noFill/>
            <a:miter lim="800000"/>
            <a:headEnd/>
            <a:tailEnd/>
          </a:ln>
        </p:spPr>
      </p:pic>
      <p:sp>
        <p:nvSpPr>
          <p:cNvPr id="75783" name="Text Box 9"/>
          <p:cNvSpPr txBox="1">
            <a:spLocks noChangeArrowheads="1"/>
          </p:cNvSpPr>
          <p:nvPr/>
        </p:nvSpPr>
        <p:spPr bwMode="auto">
          <a:xfrm>
            <a:off x="333375" y="4572000"/>
            <a:ext cx="6264275" cy="2784475"/>
          </a:xfrm>
          <a:prstGeom prst="rect">
            <a:avLst/>
          </a:prstGeom>
          <a:noFill/>
          <a:ln w="9525">
            <a:noFill/>
            <a:miter lim="800000"/>
            <a:headEnd/>
            <a:tailEnd/>
          </a:ln>
        </p:spPr>
        <p:txBody>
          <a:bodyPr>
            <a:spAutoFit/>
          </a:bodyPr>
          <a:lstStyle/>
          <a:p>
            <a:pPr algn="just">
              <a:spcBef>
                <a:spcPct val="50000"/>
              </a:spcBef>
            </a:pPr>
            <a:r>
              <a:rPr lang="ru-RU" sz="1100" b="1">
                <a:latin typeface="Times New Roman" pitchFamily="18" charset="0"/>
              </a:rPr>
              <a:t>     Сразу поразило количество мусора, незаметное на первый взгляд</a:t>
            </a:r>
            <a:r>
              <a:rPr lang="ru-RU" sz="1100">
                <a:latin typeface="Times New Roman" pitchFamily="18" charset="0"/>
              </a:rPr>
              <a:t>: пакеты стремительно таяли, а мусора меньше не становилось. Особенно много мусора было на другом краю оврага, где частные дворы подходят прямо к обрыву. Приезжие на ту сторону не заходят, поэтому вывод напрашивается сам собой: мусор сбрасывают на задворки сами местные жители, превращая в помойку свой собственный дом... Очистив овраг и прибрежную зону, участники привязали к деревьям таблички с надписями: «</a:t>
            </a:r>
            <a:r>
              <a:rPr lang="ru-RU" sz="1100" b="1">
                <a:latin typeface="Times New Roman" pitchFamily="18" charset="0"/>
              </a:rPr>
              <a:t>Не мусори - это твоя Родина</a:t>
            </a:r>
            <a:r>
              <a:rPr lang="ru-RU" sz="1100">
                <a:latin typeface="Times New Roman" pitchFamily="18" charset="0"/>
              </a:rPr>
              <a:t>» и «</a:t>
            </a:r>
            <a:r>
              <a:rPr lang="ru-RU" sz="1100" b="1">
                <a:latin typeface="Times New Roman" pitchFamily="18" charset="0"/>
              </a:rPr>
              <a:t>Увози мусор - береги Родину</a:t>
            </a:r>
            <a:r>
              <a:rPr lang="ru-RU" sz="1100">
                <a:latin typeface="Times New Roman" pitchFamily="18" charset="0"/>
              </a:rPr>
              <a:t>», призванные напомнить отдыхающим, что </a:t>
            </a:r>
            <a:r>
              <a:rPr lang="ru-RU" sz="1100" b="1">
                <a:latin typeface="Times New Roman" pitchFamily="18" charset="0"/>
              </a:rPr>
              <a:t>мусорить недостойно нормального человека</a:t>
            </a:r>
            <a:r>
              <a:rPr lang="ru-RU" sz="1100">
                <a:latin typeface="Times New Roman" pitchFamily="18" charset="0"/>
              </a:rPr>
              <a:t>. Что заставляет людей так безалаберно, можно даже сказать кощунственно, относиться к природе, своему родному дому, своей матери, наконец, без которой невозможна сама жизнь? Низкий культурный и интеллектуальный уровень, не позволяющий задуматься о последствиях такого отношения? Или причина здесь гораздо глубже, в самих мировоззренческих парадигмах нашей цивилизации потребления, призывающей «</a:t>
            </a:r>
            <a:r>
              <a:rPr lang="ru-RU" sz="1100" b="1">
                <a:latin typeface="Times New Roman" pitchFamily="18" charset="0"/>
              </a:rPr>
              <a:t>жить одним днем</a:t>
            </a:r>
            <a:r>
              <a:rPr lang="ru-RU" sz="1100">
                <a:latin typeface="Times New Roman" pitchFamily="18" charset="0"/>
              </a:rPr>
              <a:t>», «</a:t>
            </a:r>
            <a:r>
              <a:rPr lang="ru-RU" sz="1100" b="1">
                <a:latin typeface="Times New Roman" pitchFamily="18" charset="0"/>
              </a:rPr>
              <a:t>брать от жизни все</a:t>
            </a:r>
            <a:r>
              <a:rPr lang="ru-RU" sz="1100">
                <a:latin typeface="Times New Roman" pitchFamily="18" charset="0"/>
              </a:rPr>
              <a:t>» и так далее? Как говориться «</a:t>
            </a:r>
            <a:r>
              <a:rPr lang="ru-RU" sz="1100" b="1">
                <a:latin typeface="Times New Roman" pitchFamily="18" charset="0"/>
              </a:rPr>
              <a:t>после нас хоть потоп</a:t>
            </a:r>
            <a:r>
              <a:rPr lang="ru-RU" sz="1100">
                <a:latin typeface="Times New Roman" pitchFamily="18" charset="0"/>
              </a:rPr>
              <a:t>», и никто не задумывается, что после нас будут еще жить наши дети, внуки и многие-многие поколения потомков... Рассуждать на эту тему можно сколько угодно, </a:t>
            </a:r>
            <a:r>
              <a:rPr lang="ru-RU" sz="1100" b="1">
                <a:latin typeface="Times New Roman" pitchFamily="18" charset="0"/>
              </a:rPr>
              <a:t>важно одно: природа - это жизнь и если мы не сохраним ее сегодня, завтра сохранять уже может быть некому....</a:t>
            </a:r>
            <a:r>
              <a:rPr lang="ru-RU" sz="1100">
                <a:latin typeface="Times New Roman" pitchFamily="18" charset="0"/>
              </a:rPr>
              <a:t>                                                                                                                                            </a:t>
            </a:r>
            <a:r>
              <a:rPr lang="ru-RU" sz="1100" b="1">
                <a:latin typeface="Times New Roman" pitchFamily="18" charset="0"/>
              </a:rPr>
              <a:t>Алексей.</a:t>
            </a:r>
            <a:r>
              <a:rPr lang="ru-RU" sz="1100">
                <a:latin typeface="Times New Roman" pitchFamily="18" charset="0"/>
              </a:rPr>
              <a:t> </a:t>
            </a:r>
          </a:p>
        </p:txBody>
      </p:sp>
      <p:sp>
        <p:nvSpPr>
          <p:cNvPr id="75784" name="Line 10"/>
          <p:cNvSpPr>
            <a:spLocks noChangeShapeType="1"/>
          </p:cNvSpPr>
          <p:nvPr/>
        </p:nvSpPr>
        <p:spPr bwMode="auto">
          <a:xfrm>
            <a:off x="333375" y="7812088"/>
            <a:ext cx="6119813" cy="0"/>
          </a:xfrm>
          <a:prstGeom prst="line">
            <a:avLst/>
          </a:prstGeom>
          <a:noFill/>
          <a:ln w="9525">
            <a:solidFill>
              <a:schemeClr val="tx1"/>
            </a:solidFill>
            <a:round/>
            <a:headEnd/>
            <a:tailEnd/>
          </a:ln>
        </p:spPr>
        <p:txBody>
          <a:bodyPr/>
          <a:lstStyle/>
          <a:p>
            <a:endParaRPr lang="ru-RU"/>
          </a:p>
        </p:txBody>
      </p:sp>
      <p:sp>
        <p:nvSpPr>
          <p:cNvPr id="75785" name="Rectangle 11"/>
          <p:cNvSpPr>
            <a:spLocks noChangeArrowheads="1"/>
          </p:cNvSpPr>
          <p:nvPr/>
        </p:nvSpPr>
        <p:spPr bwMode="auto">
          <a:xfrm>
            <a:off x="4292600" y="7235825"/>
            <a:ext cx="2376488" cy="565150"/>
          </a:xfrm>
          <a:prstGeom prst="rect">
            <a:avLst/>
          </a:prstGeom>
          <a:noFill/>
          <a:ln w="9525">
            <a:noFill/>
            <a:miter lim="800000"/>
            <a:headEnd/>
            <a:tailEnd/>
          </a:ln>
        </p:spPr>
        <p:txBody>
          <a:bodyPr anchor="ctr">
            <a:spAutoFit/>
          </a:bodyPr>
          <a:lstStyle/>
          <a:p>
            <a:r>
              <a:rPr lang="ru-RU"/>
              <a:t>                                                                                                    </a:t>
            </a:r>
            <a:r>
              <a:rPr lang="ru-RU" sz="1300">
                <a:latin typeface="Times New Roman" pitchFamily="18" charset="0"/>
              </a:rPr>
              <a:t>(</a:t>
            </a:r>
            <a:r>
              <a:rPr lang="ru-RU" sz="1300" b="1">
                <a:latin typeface="Times New Roman" pitchFamily="18" charset="0"/>
              </a:rPr>
              <a:t>http://www.saratovgreen.ru )</a:t>
            </a:r>
          </a:p>
        </p:txBody>
      </p:sp>
      <p:sp>
        <p:nvSpPr>
          <p:cNvPr id="75786" name="Text Box 12"/>
          <p:cNvSpPr txBox="1">
            <a:spLocks noChangeArrowheads="1"/>
          </p:cNvSpPr>
          <p:nvPr/>
        </p:nvSpPr>
        <p:spPr bwMode="auto">
          <a:xfrm>
            <a:off x="333375" y="7812088"/>
            <a:ext cx="6191250" cy="687387"/>
          </a:xfrm>
          <a:prstGeom prst="rect">
            <a:avLst/>
          </a:prstGeom>
          <a:noFill/>
          <a:ln w="9525">
            <a:noFill/>
            <a:miter lim="800000"/>
            <a:headEnd/>
            <a:tailEnd/>
          </a:ln>
        </p:spPr>
        <p:txBody>
          <a:bodyPr>
            <a:spAutoFit/>
          </a:bodyPr>
          <a:lstStyle/>
          <a:p>
            <a:r>
              <a:rPr lang="ru-RU" sz="1300" b="1">
                <a:latin typeface="Times New Roman" pitchFamily="18" charset="0"/>
              </a:rPr>
              <a:t>Редактор</a:t>
            </a:r>
            <a:r>
              <a:rPr lang="ru-RU" sz="1300">
                <a:latin typeface="Times New Roman" pitchFamily="18" charset="0"/>
              </a:rPr>
              <a:t>: Ступаченко В.Г. (учитель-логопед)</a:t>
            </a:r>
            <a:endParaRPr lang="ru-RU" sz="1300" b="1">
              <a:latin typeface="Times New Roman" pitchFamily="18" charset="0"/>
            </a:endParaRPr>
          </a:p>
          <a:p>
            <a:r>
              <a:rPr lang="ru-RU" sz="1300" b="1">
                <a:latin typeface="Times New Roman" pitchFamily="18" charset="0"/>
              </a:rPr>
              <a:t>Корректор</a:t>
            </a:r>
            <a:r>
              <a:rPr lang="ru-RU" sz="1300">
                <a:latin typeface="Times New Roman" pitchFamily="18" charset="0"/>
              </a:rPr>
              <a:t>: Серикова Э.Г. (воспитатель)</a:t>
            </a:r>
            <a:endParaRPr lang="ru-RU" sz="1300" b="1">
              <a:latin typeface="Times New Roman" pitchFamily="18" charset="0"/>
            </a:endParaRPr>
          </a:p>
          <a:p>
            <a:r>
              <a:rPr lang="ru-RU" sz="1300" b="1">
                <a:latin typeface="Times New Roman" pitchFamily="18" charset="0"/>
              </a:rPr>
              <a:t>Адрес редакции</a:t>
            </a:r>
            <a:r>
              <a:rPr lang="ru-RU" sz="1300">
                <a:latin typeface="Times New Roman" pitchFamily="18" charset="0"/>
              </a:rPr>
              <a:t>: Площадь Ленина, 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Рисунок 2" descr="Sea_Nettle_Jelly_1.jpg"/>
          <p:cNvPicPr>
            <a:picLocks noChangeAspect="1"/>
          </p:cNvPicPr>
          <p:nvPr/>
        </p:nvPicPr>
        <p:blipFill>
          <a:blip r:embed="rId2">
            <a:lum bright="72000"/>
          </a:blip>
          <a:srcRect/>
          <a:stretch>
            <a:fillRect/>
          </a:stretch>
        </p:blipFill>
        <p:spPr bwMode="auto">
          <a:xfrm>
            <a:off x="0" y="0"/>
            <a:ext cx="6858000" cy="9144000"/>
          </a:xfrm>
          <a:prstGeom prst="rect">
            <a:avLst/>
          </a:prstGeom>
          <a:noFill/>
          <a:ln w="9525">
            <a:noFill/>
            <a:miter lim="800000"/>
            <a:headEnd/>
            <a:tailEnd/>
          </a:ln>
        </p:spPr>
      </p:pic>
      <p:sp>
        <p:nvSpPr>
          <p:cNvPr id="76803" name="WordArt 11"/>
          <p:cNvSpPr>
            <a:spLocks noChangeArrowheads="1" noChangeShapeType="1" noTextEdit="1"/>
          </p:cNvSpPr>
          <p:nvPr/>
        </p:nvSpPr>
        <p:spPr bwMode="auto">
          <a:xfrm>
            <a:off x="1628775" y="250825"/>
            <a:ext cx="3960813" cy="330200"/>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конкурсов</a:t>
            </a:r>
          </a:p>
        </p:txBody>
      </p:sp>
      <p:sp>
        <p:nvSpPr>
          <p:cNvPr id="76804" name="Line 11"/>
          <p:cNvSpPr>
            <a:spLocks noChangeShapeType="1"/>
          </p:cNvSpPr>
          <p:nvPr/>
        </p:nvSpPr>
        <p:spPr bwMode="auto">
          <a:xfrm>
            <a:off x="1484313" y="684213"/>
            <a:ext cx="4321175" cy="0"/>
          </a:xfrm>
          <a:prstGeom prst="line">
            <a:avLst/>
          </a:prstGeom>
          <a:noFill/>
          <a:ln w="28575">
            <a:solidFill>
              <a:schemeClr val="hlink"/>
            </a:solidFill>
            <a:round/>
            <a:headEnd/>
            <a:tailEnd/>
          </a:ln>
        </p:spPr>
        <p:txBody>
          <a:bodyPr/>
          <a:lstStyle/>
          <a:p>
            <a:endParaRPr lang="ru-RU"/>
          </a:p>
        </p:txBody>
      </p:sp>
      <p:pic>
        <p:nvPicPr>
          <p:cNvPr id="76805" name="Рисунок 1"/>
          <p:cNvPicPr>
            <a:picLocks noChangeAspect="1" noChangeArrowheads="1"/>
          </p:cNvPicPr>
          <p:nvPr/>
        </p:nvPicPr>
        <p:blipFill>
          <a:blip r:embed="rId3"/>
          <a:srcRect/>
          <a:stretch>
            <a:fillRect/>
          </a:stretch>
        </p:blipFill>
        <p:spPr bwMode="auto">
          <a:xfrm>
            <a:off x="3213100" y="755650"/>
            <a:ext cx="742950" cy="942975"/>
          </a:xfrm>
          <a:prstGeom prst="rect">
            <a:avLst/>
          </a:prstGeom>
          <a:noFill/>
          <a:ln w="9525">
            <a:noFill/>
            <a:miter lim="800000"/>
            <a:headEnd/>
            <a:tailEnd/>
          </a:ln>
        </p:spPr>
      </p:pic>
      <p:sp>
        <p:nvSpPr>
          <p:cNvPr id="76806" name="Text Box 6"/>
          <p:cNvSpPr txBox="1">
            <a:spLocks noChangeArrowheads="1"/>
          </p:cNvSpPr>
          <p:nvPr/>
        </p:nvSpPr>
        <p:spPr bwMode="auto">
          <a:xfrm>
            <a:off x="404813" y="1908175"/>
            <a:ext cx="6119812" cy="6381750"/>
          </a:xfrm>
          <a:prstGeom prst="rect">
            <a:avLst/>
          </a:prstGeom>
          <a:noFill/>
          <a:ln w="9525">
            <a:noFill/>
            <a:miter lim="800000"/>
            <a:headEnd/>
            <a:tailEnd/>
          </a:ln>
        </p:spPr>
        <p:txBody>
          <a:bodyPr>
            <a:spAutoFit/>
          </a:bodyPr>
          <a:lstStyle/>
          <a:p>
            <a:pPr marL="342900" indent="-342900" algn="ctr"/>
            <a:r>
              <a:rPr lang="ru-RU" sz="1300" b="1">
                <a:latin typeface="Times New Roman" pitchFamily="18" charset="0"/>
              </a:rPr>
              <a:t>АДМИНИСТРАЦИЯ ЭНГЕЛЬССКОГО МУНИЦИПАЛЬНОГО РАЙОНА</a:t>
            </a:r>
          </a:p>
          <a:p>
            <a:pPr marL="342900" indent="-342900" algn="ctr"/>
            <a:r>
              <a:rPr lang="ru-RU" sz="1300" b="1">
                <a:latin typeface="Times New Roman" pitchFamily="18" charset="0"/>
              </a:rPr>
              <a:t>САРАТОВСКОЙ ОБЛАСТИ</a:t>
            </a:r>
          </a:p>
          <a:p>
            <a:pPr marL="342900" indent="-342900" algn="ctr"/>
            <a:r>
              <a:rPr lang="ru-RU" sz="1300" b="1">
                <a:latin typeface="Times New Roman" pitchFamily="18" charset="0"/>
              </a:rPr>
              <a:t>КОМИТЕТ ПО ОБРАЗОВАНИЮ И МОЛОДЕЖНОЙ ПОЛИТИКЕ</a:t>
            </a:r>
          </a:p>
          <a:p>
            <a:pPr marL="342900" indent="-342900" algn="ctr"/>
            <a:r>
              <a:rPr lang="ru-RU" sz="1300" b="1">
                <a:latin typeface="Times New Roman" pitchFamily="18" charset="0"/>
              </a:rPr>
              <a:t>ПРИКАЗ</a:t>
            </a:r>
            <a:endParaRPr lang="ru-RU" sz="1300">
              <a:latin typeface="Times New Roman" pitchFamily="18" charset="0"/>
            </a:endParaRPr>
          </a:p>
          <a:p>
            <a:pPr marL="342900" indent="-342900"/>
            <a:r>
              <a:rPr lang="ru-RU" sz="1300">
                <a:latin typeface="Times New Roman" pitchFamily="18" charset="0"/>
              </a:rPr>
              <a:t>№ 1136-09			                                               « 27» 07.2010 г.  </a:t>
            </a:r>
          </a:p>
          <a:p>
            <a:pPr marL="342900" indent="-342900"/>
            <a:endParaRPr lang="ru-RU" sz="1300">
              <a:latin typeface="Times New Roman" pitchFamily="18" charset="0"/>
            </a:endParaRPr>
          </a:p>
          <a:p>
            <a:pPr marL="342900" indent="-342900"/>
            <a:r>
              <a:rPr lang="ru-RU" sz="1300">
                <a:latin typeface="Times New Roman" pitchFamily="18" charset="0"/>
              </a:rPr>
              <a:t>О районном конкурсе</a:t>
            </a:r>
          </a:p>
          <a:p>
            <a:pPr marL="342900" indent="-342900"/>
            <a:r>
              <a:rPr lang="ru-RU" sz="1300">
                <a:latin typeface="Times New Roman" pitchFamily="18" charset="0"/>
              </a:rPr>
              <a:t>детского рисунка «Сказки по телефону» </a:t>
            </a:r>
          </a:p>
          <a:p>
            <a:pPr marL="342900" indent="-342900"/>
            <a:endParaRPr lang="ru-RU" sz="1300">
              <a:latin typeface="Times New Roman" pitchFamily="18" charset="0"/>
            </a:endParaRPr>
          </a:p>
          <a:p>
            <a:pPr marL="342900" indent="-342900"/>
            <a:r>
              <a:rPr lang="ru-RU" sz="1300">
                <a:latin typeface="Times New Roman" pitchFamily="18" charset="0"/>
              </a:rPr>
              <a:t>            В связи  с юбилеем итальянского  писателя Джанни Родари , в целях решения актуальных задач в области художественно-эстетического воспитания детей дошкольного возраста, расширения развивающего пространства учреждений, развития творческой инициативы педагогов и распространения передового педагогического опыта, </a:t>
            </a:r>
          </a:p>
          <a:p>
            <a:pPr marL="342900" indent="-342900"/>
            <a:r>
              <a:rPr lang="ru-RU" sz="1300">
                <a:latin typeface="Times New Roman" pitchFamily="18" charset="0"/>
              </a:rPr>
              <a:t>ПРИКАЗЫВАЮ:</a:t>
            </a:r>
          </a:p>
          <a:p>
            <a:pPr marL="342900" indent="-342900"/>
            <a:r>
              <a:rPr lang="ru-RU" sz="1300">
                <a:latin typeface="Times New Roman" pitchFamily="18" charset="0"/>
              </a:rPr>
              <a:t>1.Провести районный конкурс детского рисунка «Сказки по телефону» с 01  по 30</a:t>
            </a:r>
          </a:p>
          <a:p>
            <a:pPr marL="342900" indent="-342900"/>
            <a:r>
              <a:rPr lang="ru-RU" sz="1300">
                <a:latin typeface="Times New Roman" pitchFamily="18" charset="0"/>
              </a:rPr>
              <a:t>сентября  2010 года.</a:t>
            </a:r>
          </a:p>
          <a:p>
            <a:pPr marL="342900" indent="-342900"/>
            <a:r>
              <a:rPr lang="ru-RU" sz="1300">
                <a:latin typeface="Times New Roman" pitchFamily="18" charset="0"/>
              </a:rPr>
              <a:t>2.Утвердить положение о районном   конкурсе детского рисунка «Сказки по телефону» (приложение № 1 к приказу).</a:t>
            </a:r>
          </a:p>
          <a:p>
            <a:pPr marL="342900" indent="-342900"/>
            <a:r>
              <a:rPr lang="ru-RU" sz="1300">
                <a:latin typeface="Times New Roman" pitchFamily="18" charset="0"/>
              </a:rPr>
              <a:t>3.Для   изучения,   анализа  и   оценки   конкурсных  материалов  утвердить   состав экспертной группы (приложение № 2 к приказу).</a:t>
            </a:r>
          </a:p>
          <a:p>
            <a:pPr marL="342900" indent="-342900"/>
            <a:r>
              <a:rPr lang="ru-RU" sz="1300">
                <a:latin typeface="Times New Roman" pitchFamily="18" charset="0"/>
              </a:rPr>
              <a:t>4.Руководителям дошкольных образовательных учреждений обеспечить участие </a:t>
            </a:r>
          </a:p>
          <a:p>
            <a:pPr marL="342900" indent="-342900"/>
            <a:r>
              <a:rPr lang="ru-RU" sz="1300">
                <a:latin typeface="Times New Roman" pitchFamily="18" charset="0"/>
              </a:rPr>
              <a:t>     в районном конкурсе детских рисунков «Сказки  по телефону».</a:t>
            </a:r>
          </a:p>
          <a:p>
            <a:pPr marL="342900" indent="-342900"/>
            <a:r>
              <a:rPr lang="ru-RU" sz="1300">
                <a:latin typeface="Times New Roman" pitchFamily="18" charset="0"/>
              </a:rPr>
              <a:t>5.Контроль исполнения приказа возложить на директора МОУ ДПОС УМЦ </a:t>
            </a:r>
          </a:p>
          <a:p>
            <a:pPr marL="342900" indent="-342900"/>
            <a:r>
              <a:rPr lang="ru-RU" sz="1300">
                <a:latin typeface="Times New Roman" pitchFamily="18" charset="0"/>
              </a:rPr>
              <a:t>     Губанову В.Л.</a:t>
            </a:r>
          </a:p>
          <a:p>
            <a:pPr marL="342900" indent="-342900"/>
            <a:endParaRPr lang="ru-RU" sz="1300">
              <a:latin typeface="Times New Roman" pitchFamily="18" charset="0"/>
            </a:endParaRPr>
          </a:p>
          <a:p>
            <a:pPr marL="342900" indent="-342900"/>
            <a:endParaRPr lang="ru-RU" sz="1300">
              <a:latin typeface="Times New Roman" pitchFamily="18" charset="0"/>
            </a:endParaRPr>
          </a:p>
          <a:p>
            <a:pPr marL="342900" indent="-342900"/>
            <a:r>
              <a:rPr lang="ru-RU" sz="1300">
                <a:latin typeface="Times New Roman" pitchFamily="18" charset="0"/>
              </a:rPr>
              <a:t>              Председатель комитета	</a:t>
            </a:r>
            <a:r>
              <a:rPr lang="ru-RU" sz="1300" i="1">
                <a:latin typeface="Times New Roman" pitchFamily="18" charset="0"/>
              </a:rPr>
              <a:t>	</a:t>
            </a:r>
            <a:r>
              <a:rPr lang="ru-RU" sz="1300">
                <a:latin typeface="Times New Roman" pitchFamily="18" charset="0"/>
              </a:rPr>
              <a:t>Т.Е. Ванина</a:t>
            </a:r>
          </a:p>
          <a:p>
            <a:pPr marL="342900" indent="-342900"/>
            <a:endParaRPr lang="ru-RU" sz="1300">
              <a:latin typeface="Times New Roman" pitchFamily="18" charset="0"/>
            </a:endParaRPr>
          </a:p>
          <a:p>
            <a:pPr marL="342900" indent="-342900"/>
            <a:endParaRPr lang="ru-RU" sz="1300">
              <a:latin typeface="Times New Roman" pitchFamily="18" charset="0"/>
            </a:endParaRPr>
          </a:p>
          <a:p>
            <a:pPr marL="342900" indent="-342900"/>
            <a:r>
              <a:rPr lang="ru-RU" sz="1100">
                <a:latin typeface="Times New Roman" pitchFamily="18" charset="0"/>
              </a:rPr>
              <a:t>Назарова М.В.</a:t>
            </a:r>
          </a:p>
          <a:p>
            <a:pPr marL="342900" indent="-342900"/>
            <a:r>
              <a:rPr lang="ru-RU" sz="1100">
                <a:latin typeface="Times New Roman" pitchFamily="18" charset="0"/>
              </a:rPr>
              <a:t>72-66-61</a:t>
            </a:r>
          </a:p>
        </p:txBody>
      </p:sp>
      <p:sp>
        <p:nvSpPr>
          <p:cNvPr id="76807"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73</a:t>
            </a:r>
          </a:p>
        </p:txBody>
      </p:sp>
      <p:sp>
        <p:nvSpPr>
          <p:cNvPr id="76808" name="Line 9"/>
          <p:cNvSpPr>
            <a:spLocks noChangeShapeType="1"/>
          </p:cNvSpPr>
          <p:nvPr/>
        </p:nvSpPr>
        <p:spPr bwMode="auto">
          <a:xfrm>
            <a:off x="6524625" y="0"/>
            <a:ext cx="0" cy="9144000"/>
          </a:xfrm>
          <a:prstGeom prst="line">
            <a:avLst/>
          </a:prstGeom>
          <a:noFill/>
          <a:ln w="9525">
            <a:solidFill>
              <a:schemeClr val="tx1"/>
            </a:solidFill>
            <a:prstDash val="lgDash"/>
            <a:round/>
            <a:headEnd/>
            <a:tailEnd/>
          </a:ln>
        </p:spPr>
        <p:txBody>
          <a:bodyPr/>
          <a:lstStyle/>
          <a:p>
            <a:endParaRPr lang="ru-RU"/>
          </a:p>
        </p:txBody>
      </p:sp>
      <p:pic>
        <p:nvPicPr>
          <p:cNvPr id="76809" name="Picture 9"/>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6424613" y="0"/>
            <a:ext cx="43338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Рисунок 2" descr="Sea_Nettle_Jelly_1.jpg"/>
          <p:cNvPicPr>
            <a:picLocks noChangeAspect="1"/>
          </p:cNvPicPr>
          <p:nvPr/>
        </p:nvPicPr>
        <p:blipFill>
          <a:blip r:embed="rId2">
            <a:lum bright="72000"/>
          </a:blip>
          <a:srcRect/>
          <a:stretch>
            <a:fillRect/>
          </a:stretch>
        </p:blipFill>
        <p:spPr bwMode="auto">
          <a:xfrm>
            <a:off x="0" y="0"/>
            <a:ext cx="6858000" cy="9144000"/>
          </a:xfrm>
          <a:prstGeom prst="rect">
            <a:avLst/>
          </a:prstGeom>
          <a:noFill/>
          <a:ln w="9525">
            <a:noFill/>
            <a:miter lim="800000"/>
            <a:headEnd/>
            <a:tailEnd/>
          </a:ln>
        </p:spPr>
      </p:pic>
      <p:sp>
        <p:nvSpPr>
          <p:cNvPr id="77827" name="Text Box 5"/>
          <p:cNvSpPr txBox="1">
            <a:spLocks noChangeArrowheads="1"/>
          </p:cNvSpPr>
          <p:nvPr/>
        </p:nvSpPr>
        <p:spPr bwMode="auto">
          <a:xfrm>
            <a:off x="260350" y="107950"/>
            <a:ext cx="6337300" cy="7569200"/>
          </a:xfrm>
          <a:prstGeom prst="rect">
            <a:avLst/>
          </a:prstGeom>
          <a:noFill/>
          <a:ln w="9525">
            <a:noFill/>
            <a:miter lim="800000"/>
            <a:headEnd/>
            <a:tailEnd/>
          </a:ln>
        </p:spPr>
        <p:txBody>
          <a:bodyPr>
            <a:spAutoFit/>
          </a:bodyPr>
          <a:lstStyle/>
          <a:p>
            <a:pPr algn="r"/>
            <a:r>
              <a:rPr lang="ru-RU" sz="1000" b="1"/>
              <a:t>Приложение №1</a:t>
            </a:r>
          </a:p>
          <a:p>
            <a:pPr algn="ctr"/>
            <a:r>
              <a:rPr lang="ru-RU" sz="1000" b="1"/>
              <a:t>                                                                                                                к приказу № 1136- 09 от 27.07.2010г.  </a:t>
            </a:r>
          </a:p>
          <a:p>
            <a:pPr algn="ctr"/>
            <a:r>
              <a:rPr lang="ru-RU" sz="1400" b="1">
                <a:latin typeface="Times New Roman" pitchFamily="18" charset="0"/>
              </a:rPr>
              <a:t>Положение</a:t>
            </a:r>
          </a:p>
          <a:p>
            <a:pPr algn="ctr"/>
            <a:r>
              <a:rPr lang="ru-RU" sz="1400" b="1">
                <a:latin typeface="Times New Roman" pitchFamily="18" charset="0"/>
              </a:rPr>
              <a:t>О районном конкурсе детских рисунков «Сказки по телефону»</a:t>
            </a:r>
            <a:endParaRPr lang="ru-RU" sz="1400">
              <a:latin typeface="Times New Roman" pitchFamily="18" charset="0"/>
            </a:endParaRPr>
          </a:p>
          <a:p>
            <a:pPr algn="just"/>
            <a:r>
              <a:rPr lang="ru-RU" sz="1300">
                <a:latin typeface="Times New Roman" pitchFamily="18" charset="0"/>
              </a:rPr>
              <a:t>      Районный конкурс детских рисунков «Сказки по телефону» - конкурс для маленьких любителей сказок, для тех у кого возникло желание передать любые свои впечатления от произведений Джанни Родари. </a:t>
            </a:r>
          </a:p>
          <a:p>
            <a:pPr algn="just"/>
            <a:r>
              <a:rPr lang="ru-RU" sz="1300">
                <a:latin typeface="Times New Roman" pitchFamily="18" charset="0"/>
              </a:rPr>
              <a:t>Организаторы конкурса:</a:t>
            </a:r>
          </a:p>
          <a:p>
            <a:pPr algn="just"/>
            <a:r>
              <a:rPr lang="ru-RU" sz="1300">
                <a:latin typeface="Times New Roman" pitchFamily="18" charset="0"/>
              </a:rPr>
              <a:t>- Комитет по образованию и молодежной политике администрации Энгельсского муниципального района;</a:t>
            </a:r>
          </a:p>
          <a:p>
            <a:pPr algn="just"/>
            <a:r>
              <a:rPr lang="ru-RU" sz="1300">
                <a:latin typeface="Times New Roman" pitchFamily="18" charset="0"/>
              </a:rPr>
              <a:t>- МОУ ДПОС «Учебно-методический центр» г. Энгельса;</a:t>
            </a:r>
          </a:p>
          <a:p>
            <a:pPr algn="just"/>
            <a:r>
              <a:rPr lang="ru-RU" sz="1300">
                <a:latin typeface="Times New Roman" pitchFamily="18" charset="0"/>
              </a:rPr>
              <a:t>- Редакция журнала «Разноцветный детский сад»;</a:t>
            </a:r>
          </a:p>
          <a:p>
            <a:pPr algn="just"/>
            <a:r>
              <a:rPr lang="ru-RU" sz="1300">
                <a:latin typeface="Times New Roman" pitchFamily="18" charset="0"/>
              </a:rPr>
              <a:t>- ИП Назарова М.В.</a:t>
            </a:r>
            <a:endParaRPr lang="ru-RU" sz="1300" b="1">
              <a:latin typeface="Times New Roman" pitchFamily="18" charset="0"/>
            </a:endParaRPr>
          </a:p>
          <a:p>
            <a:pPr algn="just"/>
            <a:r>
              <a:rPr lang="ru-RU" sz="1300" b="1">
                <a:latin typeface="Times New Roman" pitchFamily="18" charset="0"/>
              </a:rPr>
              <a:t>1.Основные цели и задачи.</a:t>
            </a:r>
            <a:endParaRPr lang="ru-RU" sz="1300">
              <a:latin typeface="Times New Roman" pitchFamily="18" charset="0"/>
            </a:endParaRPr>
          </a:p>
          <a:p>
            <a:pPr marL="0" lvl="1" algn="just"/>
            <a:r>
              <a:rPr lang="ru-RU" sz="1300">
                <a:latin typeface="Times New Roman" pitchFamily="18" charset="0"/>
              </a:rPr>
              <a:t>1.1.Привлечь внимание педагогов и родителей к творчеству итальянского писателя  Джанни Родари, в связи с 90-летием со дня рождения (23 октября 1920-1980).</a:t>
            </a:r>
          </a:p>
          <a:p>
            <a:pPr marL="0" lvl="1" algn="just"/>
            <a:r>
              <a:rPr lang="ru-RU" sz="1300">
                <a:latin typeface="Times New Roman" pitchFamily="18" charset="0"/>
              </a:rPr>
              <a:t>1.2.Развивать у детей  умение передать впечатления от прослушанного литературного произведения в рисунке. </a:t>
            </a:r>
          </a:p>
          <a:p>
            <a:pPr marL="0" lvl="1" algn="just"/>
            <a:r>
              <a:rPr lang="ru-RU" sz="1300">
                <a:latin typeface="Times New Roman" pitchFamily="18" charset="0"/>
              </a:rPr>
              <a:t>1.3.Стимулировать развитие у детей фантазии, воображения и художественного творчества.</a:t>
            </a:r>
          </a:p>
          <a:p>
            <a:pPr marL="0" lvl="1" algn="just"/>
            <a:r>
              <a:rPr lang="ru-RU" sz="1300">
                <a:latin typeface="Times New Roman" pitchFamily="18" charset="0"/>
              </a:rPr>
              <a:t>1.4.Предоставить возможность педагогам сопоставить итоги своего труда с коллегами из других дошкольных образовательных учреждений ЭМР. Итоги конкурса отразить в рейтингах образовательных учреждений.</a:t>
            </a:r>
          </a:p>
          <a:p>
            <a:pPr marL="0" lvl="1" algn="just"/>
            <a:r>
              <a:rPr lang="ru-RU" sz="1300">
                <a:latin typeface="Times New Roman" pitchFamily="18" charset="0"/>
              </a:rPr>
              <a:t>1.5.Стимулировать детские образовательные учреждения к более качественному воспитанию и обучению.</a:t>
            </a:r>
            <a:endParaRPr lang="ru-RU" sz="1300" b="1">
              <a:latin typeface="Times New Roman" pitchFamily="18" charset="0"/>
            </a:endParaRPr>
          </a:p>
          <a:p>
            <a:pPr algn="just"/>
            <a:r>
              <a:rPr lang="ru-RU" sz="1300" b="1">
                <a:latin typeface="Times New Roman" pitchFamily="18" charset="0"/>
              </a:rPr>
              <a:t>2.Сроки проведения.</a:t>
            </a:r>
            <a:endParaRPr lang="ru-RU" sz="1300">
              <a:latin typeface="Times New Roman" pitchFamily="18" charset="0"/>
            </a:endParaRPr>
          </a:p>
          <a:p>
            <a:pPr marL="0" lvl="1" algn="just"/>
            <a:r>
              <a:rPr lang="ru-RU" sz="1300">
                <a:latin typeface="Times New Roman" pitchFamily="18" charset="0"/>
              </a:rPr>
              <a:t>2.1.Работы принимаются с 1 сентября по 30 сентября 2010 года.</a:t>
            </a:r>
          </a:p>
          <a:p>
            <a:pPr marL="0" lvl="1" algn="just"/>
            <a:r>
              <a:rPr lang="ru-RU" sz="1300">
                <a:latin typeface="Times New Roman" pitchFamily="18" charset="0"/>
              </a:rPr>
              <a:t>2.2.Подведение итогов – до 10 октября 2010 года.</a:t>
            </a:r>
            <a:endParaRPr lang="ru-RU" sz="1300" b="1">
              <a:latin typeface="Times New Roman" pitchFamily="18" charset="0"/>
            </a:endParaRPr>
          </a:p>
          <a:p>
            <a:pPr algn="just"/>
            <a:r>
              <a:rPr lang="ru-RU" sz="1300" b="1">
                <a:latin typeface="Times New Roman" pitchFamily="18" charset="0"/>
              </a:rPr>
              <a:t>3.Условия проведения конкурса.</a:t>
            </a:r>
            <a:endParaRPr lang="ru-RU" sz="1300">
              <a:latin typeface="Times New Roman" pitchFamily="18" charset="0"/>
            </a:endParaRPr>
          </a:p>
          <a:p>
            <a:pPr marL="0" lvl="1" algn="just"/>
            <a:r>
              <a:rPr lang="ru-RU" sz="1300">
                <a:latin typeface="Times New Roman" pitchFamily="18" charset="0"/>
              </a:rPr>
              <a:t>3.1.Конкурс проводится среди детей в возрасте  от 3 до 7 лет включительно. Каждый ребенок имеет право на участие.</a:t>
            </a:r>
          </a:p>
          <a:p>
            <a:pPr marL="0" lvl="1" algn="just"/>
            <a:r>
              <a:rPr lang="ru-RU" sz="1300">
                <a:latin typeface="Times New Roman" pitchFamily="18" charset="0"/>
              </a:rPr>
              <a:t>3.2.К участию в конкурсе приглашаются частные лица и воспитанники ДОУ ЭМР.</a:t>
            </a:r>
          </a:p>
          <a:p>
            <a:pPr marL="0" lvl="1" algn="just"/>
            <a:r>
              <a:rPr lang="ru-RU" sz="1300">
                <a:latin typeface="Times New Roman" pitchFamily="18" charset="0"/>
              </a:rPr>
              <a:t>3.3.Конкурс открытый. Допускаются к участию взрослые (педагоги или родители).</a:t>
            </a:r>
          </a:p>
          <a:p>
            <a:pPr marL="0" lvl="1" algn="just"/>
            <a:r>
              <a:rPr lang="ru-RU" sz="1300">
                <a:latin typeface="Times New Roman" pitchFamily="18" charset="0"/>
              </a:rPr>
              <a:t>3.4.На конкурс принимается живопись, графика, компьютерная графика.</a:t>
            </a:r>
          </a:p>
          <a:p>
            <a:pPr marL="0" lvl="1" algn="just"/>
            <a:r>
              <a:rPr lang="ru-RU" sz="1300">
                <a:latin typeface="Times New Roman" pitchFamily="18" charset="0"/>
              </a:rPr>
              <a:t>3.5.Работы должны иметь формат А2 (420х594мм), А3 (297х420мм), А4 (210х297мм), оформлены без деревянных и пластмассовых рамок, без стекла и ламинирования. </a:t>
            </a:r>
          </a:p>
          <a:p>
            <a:pPr marL="0" lvl="1" algn="just"/>
            <a:r>
              <a:rPr lang="ru-RU" sz="1300">
                <a:latin typeface="Times New Roman" pitchFamily="18" charset="0"/>
              </a:rPr>
              <a:t>3.6.В работах авторы могут отразить многообразные впечатления от прочитанных или услышанных сказочных произведений Джанни Родари. </a:t>
            </a:r>
          </a:p>
        </p:txBody>
      </p:sp>
      <p:sp>
        <p:nvSpPr>
          <p:cNvPr id="77828"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74</a:t>
            </a:r>
          </a:p>
        </p:txBody>
      </p:sp>
      <p:sp>
        <p:nvSpPr>
          <p:cNvPr id="77829" name="Line 7"/>
          <p:cNvSpPr>
            <a:spLocks noChangeShapeType="1"/>
          </p:cNvSpPr>
          <p:nvPr/>
        </p:nvSpPr>
        <p:spPr bwMode="auto">
          <a:xfrm>
            <a:off x="188913" y="0"/>
            <a:ext cx="0" cy="9144000"/>
          </a:xfrm>
          <a:prstGeom prst="line">
            <a:avLst/>
          </a:prstGeom>
          <a:noFill/>
          <a:ln w="9525">
            <a:solidFill>
              <a:schemeClr val="tx1"/>
            </a:solidFill>
            <a:prstDash val="lgDash"/>
            <a:round/>
            <a:headEnd/>
            <a:tailEnd/>
          </a:ln>
        </p:spPr>
        <p:txBody>
          <a:bodyPr/>
          <a:lstStyle/>
          <a:p>
            <a:endParaRPr lang="ru-RU"/>
          </a:p>
        </p:txBody>
      </p:sp>
      <p:pic>
        <p:nvPicPr>
          <p:cNvPr id="77830" name="Picture 9"/>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0" y="0"/>
            <a:ext cx="433388"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Рисунок 2" descr="Sea_Nettle_Jelly_1.jpg"/>
          <p:cNvPicPr>
            <a:picLocks noChangeAspect="1"/>
          </p:cNvPicPr>
          <p:nvPr/>
        </p:nvPicPr>
        <p:blipFill>
          <a:blip r:embed="rId2">
            <a:lum bright="72000"/>
          </a:blip>
          <a:srcRect/>
          <a:stretch>
            <a:fillRect/>
          </a:stretch>
        </p:blipFill>
        <p:spPr bwMode="auto">
          <a:xfrm>
            <a:off x="0" y="0"/>
            <a:ext cx="6858000" cy="9144000"/>
          </a:xfrm>
          <a:prstGeom prst="rect">
            <a:avLst/>
          </a:prstGeom>
          <a:noFill/>
          <a:ln w="9525">
            <a:noFill/>
            <a:miter lim="800000"/>
            <a:headEnd/>
            <a:tailEnd/>
          </a:ln>
        </p:spPr>
      </p:pic>
      <p:sp>
        <p:nvSpPr>
          <p:cNvPr id="78851" name="Text Box 5"/>
          <p:cNvSpPr txBox="1">
            <a:spLocks noChangeArrowheads="1"/>
          </p:cNvSpPr>
          <p:nvPr/>
        </p:nvSpPr>
        <p:spPr bwMode="auto">
          <a:xfrm>
            <a:off x="260350" y="323850"/>
            <a:ext cx="6192838" cy="7831138"/>
          </a:xfrm>
          <a:prstGeom prst="rect">
            <a:avLst/>
          </a:prstGeom>
          <a:noFill/>
          <a:ln w="9525">
            <a:noFill/>
            <a:miter lim="800000"/>
            <a:headEnd/>
            <a:tailEnd/>
          </a:ln>
        </p:spPr>
        <p:txBody>
          <a:bodyPr>
            <a:spAutoFit/>
          </a:bodyPr>
          <a:lstStyle/>
          <a:p>
            <a:pPr marL="0" lvl="1" algn="just">
              <a:tabLst>
                <a:tab pos="0" algn="l"/>
                <a:tab pos="714375" algn="l"/>
              </a:tabLst>
            </a:pPr>
            <a:r>
              <a:rPr lang="ru-RU" sz="1300">
                <a:latin typeface="Times New Roman" pitchFamily="18" charset="0"/>
              </a:rPr>
              <a:t>3.7.Работы по завершению конкурса не рецензируются. После выставки возвращаются авторам </a:t>
            </a:r>
          </a:p>
          <a:p>
            <a:pPr marL="0" lvl="1" algn="just">
              <a:tabLst>
                <a:tab pos="0" algn="l"/>
                <a:tab pos="714375" algn="l"/>
              </a:tabLst>
            </a:pPr>
            <a:r>
              <a:rPr lang="ru-RU" sz="1300">
                <a:latin typeface="Times New Roman" pitchFamily="18" charset="0"/>
              </a:rPr>
              <a:t>3.8.За авторство работы ответственность несет лицо, предоставившее работу на конкурс.</a:t>
            </a:r>
          </a:p>
          <a:p>
            <a:pPr marL="0" lvl="1" algn="just">
              <a:tabLst>
                <a:tab pos="0" algn="l"/>
                <a:tab pos="714375" algn="l"/>
              </a:tabLst>
            </a:pPr>
            <a:r>
              <a:rPr lang="ru-RU" sz="1300">
                <a:latin typeface="Times New Roman" pitchFamily="18" charset="0"/>
              </a:rPr>
              <a:t>3.9.Каждая работа подписывается и сопровождается паспортом. Форма паспорта приводится в разделе 6. «Оформление». Паспорт исполняется в одном экземпляре. </a:t>
            </a:r>
          </a:p>
          <a:p>
            <a:pPr marL="0" lvl="1" algn="just">
              <a:tabLst>
                <a:tab pos="0" algn="l"/>
                <a:tab pos="714375" algn="l"/>
              </a:tabLst>
            </a:pPr>
            <a:r>
              <a:rPr lang="ru-RU" sz="1300">
                <a:latin typeface="Times New Roman" pitchFamily="18" charset="0"/>
              </a:rPr>
              <a:t>3.10. За право участия в конкурсе платится орг. взнос в размере, указанном в разделе 7. «Стоимость участия и оплата». Количество работ от каждого автора и образовательного учреждения не ограничено.</a:t>
            </a:r>
          </a:p>
          <a:p>
            <a:pPr marL="0" lvl="1" algn="just">
              <a:tabLst>
                <a:tab pos="0" algn="l"/>
                <a:tab pos="714375" algn="l"/>
              </a:tabLst>
            </a:pPr>
            <a:r>
              <a:rPr lang="ru-RU" sz="1300">
                <a:latin typeface="Times New Roman" pitchFamily="18" charset="0"/>
              </a:rPr>
              <a:t> 3.11.</a:t>
            </a:r>
            <a:r>
              <a:rPr lang="en-US" sz="1300">
                <a:latin typeface="Times New Roman" pitchFamily="18" charset="0"/>
              </a:rPr>
              <a:t>Работы принимаются по адресу: </a:t>
            </a:r>
            <a:r>
              <a:rPr lang="ru-RU" sz="1300">
                <a:latin typeface="Times New Roman" pitchFamily="18" charset="0"/>
              </a:rPr>
              <a:t> </a:t>
            </a:r>
            <a:r>
              <a:rPr lang="en-US" sz="1300">
                <a:latin typeface="Times New Roman" pitchFamily="18" charset="0"/>
              </a:rPr>
              <a:t>МОУ ДПОС УМЦ г. Энгельс, ул. Тельмана, 139, 2 этаж, каб. 30.</a:t>
            </a:r>
            <a:endParaRPr lang="ru-RU" sz="1300">
              <a:latin typeface="Times New Roman" pitchFamily="18" charset="0"/>
            </a:endParaRPr>
          </a:p>
          <a:p>
            <a:pPr marL="0" lvl="1" algn="just">
              <a:tabLst>
                <a:tab pos="0" algn="l"/>
                <a:tab pos="714375" algn="l"/>
              </a:tabLst>
            </a:pPr>
            <a:r>
              <a:rPr lang="ru-RU" sz="1300">
                <a:latin typeface="Times New Roman" pitchFamily="18" charset="0"/>
              </a:rPr>
              <a:t>3.12.</a:t>
            </a:r>
            <a:r>
              <a:rPr lang="en-US" sz="1300">
                <a:latin typeface="Times New Roman" pitchFamily="18" charset="0"/>
              </a:rPr>
              <a:t>К работе прикладывается копия квитанции об оплате орг. взноса и паспорт.</a:t>
            </a:r>
            <a:endParaRPr lang="ru-RU" sz="1300">
              <a:latin typeface="Times New Roman" pitchFamily="18" charset="0"/>
            </a:endParaRPr>
          </a:p>
          <a:p>
            <a:pPr marL="0" lvl="1" algn="just">
              <a:tabLst>
                <a:tab pos="0" algn="l"/>
                <a:tab pos="714375" algn="l"/>
              </a:tabLst>
            </a:pPr>
            <a:r>
              <a:rPr lang="ru-RU" sz="1300">
                <a:latin typeface="Times New Roman" pitchFamily="18" charset="0"/>
              </a:rPr>
              <a:t>3.13.</a:t>
            </a:r>
            <a:r>
              <a:rPr lang="en-US" sz="1300">
                <a:latin typeface="Times New Roman" pitchFamily="18" charset="0"/>
              </a:rPr>
              <a:t>Контактные телефоны 72-63-69, 72-66-61, 8-917-214-85-59 Назарова Мария Владимировна.</a:t>
            </a:r>
            <a:endParaRPr lang="ru-RU" sz="1300" b="1">
              <a:latin typeface="Times New Roman" pitchFamily="18" charset="0"/>
            </a:endParaRPr>
          </a:p>
          <a:p>
            <a:pPr marL="0" lvl="1" algn="just">
              <a:tabLst>
                <a:tab pos="0" algn="l"/>
                <a:tab pos="714375" algn="l"/>
              </a:tabLst>
            </a:pPr>
            <a:r>
              <a:rPr lang="ru-RU" sz="1300" b="1">
                <a:latin typeface="Times New Roman" pitchFamily="18" charset="0"/>
              </a:rPr>
              <a:t>4.</a:t>
            </a:r>
            <a:r>
              <a:rPr lang="en-US" sz="1300" b="1">
                <a:latin typeface="Times New Roman" pitchFamily="18" charset="0"/>
              </a:rPr>
              <a:t>Номинации. </a:t>
            </a:r>
            <a:endParaRPr lang="ru-RU" sz="1300">
              <a:latin typeface="Times New Roman" pitchFamily="18" charset="0"/>
            </a:endParaRPr>
          </a:p>
          <a:p>
            <a:pPr marL="0" lvl="1" algn="just">
              <a:tabLst>
                <a:tab pos="0" algn="l"/>
                <a:tab pos="714375" algn="l"/>
              </a:tabLst>
            </a:pPr>
            <a:r>
              <a:rPr lang="ru-RU" sz="1300">
                <a:latin typeface="Times New Roman" pitchFamily="18" charset="0"/>
              </a:rPr>
              <a:t>4.1.Основная номинация «Я сам, я сама!» подразделяется по возрастам</a:t>
            </a:r>
          </a:p>
          <a:p>
            <a:pPr marL="0" lvl="1" algn="just">
              <a:tabLst>
                <a:tab pos="0" algn="l"/>
                <a:tab pos="714375" algn="l"/>
              </a:tabLst>
            </a:pPr>
            <a:r>
              <a:rPr lang="ru-RU" sz="1300">
                <a:latin typeface="Times New Roman" pitchFamily="18" charset="0"/>
              </a:rPr>
              <a:t> - 5-6 лет;</a:t>
            </a:r>
          </a:p>
          <a:p>
            <a:pPr marL="0" lvl="1" algn="just">
              <a:tabLst>
                <a:tab pos="0" algn="l"/>
                <a:tab pos="714375" algn="l"/>
              </a:tabLst>
            </a:pPr>
            <a:r>
              <a:rPr lang="ru-RU" sz="1300">
                <a:latin typeface="Times New Roman" pitchFamily="18" charset="0"/>
              </a:rPr>
              <a:t> -  6-7 лет;</a:t>
            </a:r>
          </a:p>
          <a:p>
            <a:pPr marL="0" lvl="1" algn="just">
              <a:tabLst>
                <a:tab pos="0" algn="l"/>
                <a:tab pos="714375" algn="l"/>
              </a:tabLst>
            </a:pPr>
            <a:r>
              <a:rPr lang="ru-RU" sz="1300">
                <a:latin typeface="Times New Roman" pitchFamily="18" charset="0"/>
              </a:rPr>
              <a:t>4.2.Дополнительные номинации:</a:t>
            </a:r>
          </a:p>
          <a:p>
            <a:pPr marL="0" lvl="1" algn="just">
              <a:tabLst>
                <a:tab pos="0" algn="l"/>
                <a:tab pos="714375" algn="l"/>
              </a:tabLst>
            </a:pPr>
            <a:r>
              <a:rPr lang="ru-RU" sz="1300">
                <a:latin typeface="Times New Roman" pitchFamily="18" charset="0"/>
              </a:rPr>
              <a:t>Для педагогов и родителей с детьми есть две номинации: </a:t>
            </a:r>
          </a:p>
          <a:p>
            <a:pPr marL="0" lvl="1" algn="just">
              <a:tabLst>
                <a:tab pos="0" algn="l"/>
                <a:tab pos="714375" algn="l"/>
              </a:tabLst>
            </a:pPr>
            <a:r>
              <a:rPr lang="ru-RU" sz="1300">
                <a:latin typeface="Times New Roman" pitchFamily="18" charset="0"/>
              </a:rPr>
              <a:t> -  «Я и родитель»,</a:t>
            </a:r>
          </a:p>
          <a:p>
            <a:pPr marL="0" lvl="1" algn="just">
              <a:tabLst>
                <a:tab pos="0" algn="l"/>
                <a:tab pos="714375" algn="l"/>
              </a:tabLst>
            </a:pPr>
            <a:r>
              <a:rPr lang="ru-RU" sz="1300">
                <a:latin typeface="Times New Roman" pitchFamily="18" charset="0"/>
              </a:rPr>
              <a:t> -  «Я и педагог».  В данные номинации принимаются работы, исполненные, </a:t>
            </a:r>
            <a:r>
              <a:rPr lang="ru-RU" sz="1300" b="1" u="sng">
                <a:latin typeface="Times New Roman" pitchFamily="18" charset="0"/>
              </a:rPr>
              <a:t>в</a:t>
            </a:r>
          </a:p>
          <a:p>
            <a:pPr marL="0" lvl="1" algn="just">
              <a:tabLst>
                <a:tab pos="0" algn="l"/>
                <a:tab pos="714375" algn="l"/>
              </a:tabLst>
            </a:pPr>
            <a:r>
              <a:rPr lang="ru-RU" sz="1300" b="1" u="sng">
                <a:latin typeface="Times New Roman" pitchFamily="18" charset="0"/>
              </a:rPr>
              <a:t>основном</a:t>
            </a:r>
            <a:r>
              <a:rPr lang="ru-RU" sz="1300">
                <a:latin typeface="Times New Roman" pitchFamily="18" charset="0"/>
              </a:rPr>
              <a:t>, педагогами и родителями при участии (даже при пассивном участии), детей.</a:t>
            </a:r>
          </a:p>
          <a:p>
            <a:pPr marL="0" lvl="1" algn="just">
              <a:tabLst>
                <a:tab pos="0" algn="l"/>
                <a:tab pos="714375" algn="l"/>
              </a:tabLst>
            </a:pPr>
            <a:r>
              <a:rPr lang="ru-RU" sz="1300">
                <a:latin typeface="Times New Roman" pitchFamily="18" charset="0"/>
              </a:rPr>
              <a:t>4.3.Победители и призеры.</a:t>
            </a:r>
          </a:p>
          <a:p>
            <a:pPr marL="0" lvl="1">
              <a:tabLst>
                <a:tab pos="0" algn="l"/>
                <a:tab pos="714375" algn="l"/>
              </a:tabLst>
            </a:pPr>
            <a:r>
              <a:rPr lang="ru-RU" sz="1300">
                <a:latin typeface="Times New Roman" pitchFamily="18" charset="0"/>
              </a:rPr>
              <a:t>Итоги будут учтены в рейтингах образовательных учреждений, которые опубликуются в журнале «Разноцветный детский сад».</a:t>
            </a:r>
          </a:p>
          <a:p>
            <a:pPr marL="0" lvl="1">
              <a:tabLst>
                <a:tab pos="0" algn="l"/>
                <a:tab pos="714375" algn="l"/>
              </a:tabLst>
            </a:pPr>
            <a:r>
              <a:rPr lang="ru-RU" sz="1300">
                <a:latin typeface="Times New Roman" pitchFamily="18" charset="0"/>
              </a:rPr>
              <a:t>Призеры: дети, педагоги и родители будут награждены дипломами, сертификатами участия. </a:t>
            </a:r>
          </a:p>
          <a:p>
            <a:pPr marL="0" lvl="1">
              <a:tabLst>
                <a:tab pos="0" algn="l"/>
                <a:tab pos="714375" algn="l"/>
              </a:tabLst>
            </a:pPr>
            <a:r>
              <a:rPr lang="ru-RU" sz="1300">
                <a:latin typeface="Times New Roman" pitchFamily="18" charset="0"/>
              </a:rPr>
              <a:t> 4.4 Содержание дипломов:</a:t>
            </a:r>
          </a:p>
          <a:p>
            <a:pPr marL="0" lvl="1">
              <a:tabLst>
                <a:tab pos="0" algn="l"/>
                <a:tab pos="714375" algn="l"/>
              </a:tabLst>
            </a:pPr>
            <a:r>
              <a:rPr lang="ru-RU" sz="1300">
                <a:latin typeface="Times New Roman" pitchFamily="18" charset="0"/>
              </a:rPr>
              <a:t>В основной номинации «Я сам, я сама!» в дипломе будут указаны автор (ребенок), педагог, наименование учреждения.</a:t>
            </a:r>
          </a:p>
          <a:p>
            <a:pPr marL="0" lvl="1">
              <a:tabLst>
                <a:tab pos="0" algn="l"/>
                <a:tab pos="714375" algn="l"/>
              </a:tabLst>
            </a:pPr>
            <a:r>
              <a:rPr lang="ru-RU" sz="1300">
                <a:latin typeface="Times New Roman" pitchFamily="18" charset="0"/>
              </a:rPr>
              <a:t>В дополнительных номинациях  «Я и родитель», «Я и педагог» в дипломе будут указаны автор, соавтор (соответственно родитель или педагог), учреждение, если работа передана от учреждения.     </a:t>
            </a:r>
          </a:p>
          <a:p>
            <a:pPr marL="0" lvl="1">
              <a:tabLst>
                <a:tab pos="0" algn="l"/>
                <a:tab pos="714375" algn="l"/>
              </a:tabLst>
            </a:pPr>
            <a:r>
              <a:rPr lang="ru-RU" sz="1300">
                <a:latin typeface="Times New Roman" pitchFamily="18" charset="0"/>
              </a:rPr>
              <a:t>4.5. Оценка производится членами экспертной группы.</a:t>
            </a:r>
            <a:endParaRPr lang="ru-RU" sz="1300" b="1">
              <a:latin typeface="Times New Roman" pitchFamily="18" charset="0"/>
            </a:endParaRPr>
          </a:p>
          <a:p>
            <a:pPr marL="0" lvl="1">
              <a:tabLst>
                <a:tab pos="0" algn="l"/>
                <a:tab pos="714375" algn="l"/>
              </a:tabLst>
            </a:pPr>
            <a:r>
              <a:rPr lang="ru-RU" sz="1300" b="1">
                <a:latin typeface="Times New Roman" pitchFamily="18" charset="0"/>
              </a:rPr>
              <a:t>5.Критерии оценки конкурса.</a:t>
            </a:r>
            <a:endParaRPr lang="ru-RU" sz="1300">
              <a:latin typeface="Times New Roman" pitchFamily="18" charset="0"/>
            </a:endParaRPr>
          </a:p>
          <a:p>
            <a:pPr marL="0" lvl="1">
              <a:tabLst>
                <a:tab pos="0" algn="l"/>
                <a:tab pos="714375" algn="l"/>
              </a:tabLst>
            </a:pPr>
            <a:r>
              <a:rPr lang="ru-RU" sz="1300">
                <a:latin typeface="Times New Roman" pitchFamily="18" charset="0"/>
              </a:rPr>
              <a:t>5.1.Критерии оценки:</a:t>
            </a:r>
          </a:p>
          <a:p>
            <a:pPr marL="0" lvl="1">
              <a:tabLst>
                <a:tab pos="0" algn="l"/>
                <a:tab pos="714375" algn="l"/>
              </a:tabLst>
            </a:pPr>
            <a:r>
              <a:rPr lang="ru-RU" sz="1300">
                <a:latin typeface="Times New Roman" pitchFamily="18" charset="0"/>
              </a:rPr>
              <a:t>- соответствие теме конкурса и правильность оформления паспорта работы;</a:t>
            </a:r>
          </a:p>
        </p:txBody>
      </p:sp>
      <p:sp>
        <p:nvSpPr>
          <p:cNvPr id="78852"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75</a:t>
            </a:r>
          </a:p>
        </p:txBody>
      </p:sp>
      <p:sp>
        <p:nvSpPr>
          <p:cNvPr id="78853" name="Line 7"/>
          <p:cNvSpPr>
            <a:spLocks noChangeShapeType="1"/>
          </p:cNvSpPr>
          <p:nvPr/>
        </p:nvSpPr>
        <p:spPr bwMode="auto">
          <a:xfrm>
            <a:off x="6597650" y="0"/>
            <a:ext cx="0" cy="9144000"/>
          </a:xfrm>
          <a:prstGeom prst="line">
            <a:avLst/>
          </a:prstGeom>
          <a:noFill/>
          <a:ln w="9525">
            <a:solidFill>
              <a:schemeClr val="tx1"/>
            </a:solidFill>
            <a:prstDash val="lgDash"/>
            <a:round/>
            <a:headEnd/>
            <a:tailEnd/>
          </a:ln>
        </p:spPr>
        <p:txBody>
          <a:bodyPr/>
          <a:lstStyle/>
          <a:p>
            <a:endParaRPr lang="ru-RU"/>
          </a:p>
        </p:txBody>
      </p:sp>
      <p:pic>
        <p:nvPicPr>
          <p:cNvPr id="78854" name="Picture 9"/>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424613" y="0"/>
            <a:ext cx="43338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Рисунок 2" descr="Sea_Nettle_Jelly_1.jpg"/>
          <p:cNvPicPr>
            <a:picLocks noChangeAspect="1"/>
          </p:cNvPicPr>
          <p:nvPr/>
        </p:nvPicPr>
        <p:blipFill>
          <a:blip r:embed="rId2">
            <a:lum bright="72000"/>
          </a:blip>
          <a:srcRect/>
          <a:stretch>
            <a:fillRect/>
          </a:stretch>
        </p:blipFill>
        <p:spPr bwMode="auto">
          <a:xfrm>
            <a:off x="0" y="0"/>
            <a:ext cx="6858000" cy="9144000"/>
          </a:xfrm>
          <a:prstGeom prst="rect">
            <a:avLst/>
          </a:prstGeom>
          <a:noFill/>
          <a:ln w="9525">
            <a:noFill/>
            <a:miter lim="800000"/>
            <a:headEnd/>
            <a:tailEnd/>
          </a:ln>
        </p:spPr>
      </p:pic>
      <p:sp>
        <p:nvSpPr>
          <p:cNvPr id="79875" name="Text Box 4"/>
          <p:cNvSpPr txBox="1">
            <a:spLocks noChangeArrowheads="1"/>
          </p:cNvSpPr>
          <p:nvPr/>
        </p:nvSpPr>
        <p:spPr bwMode="auto">
          <a:xfrm>
            <a:off x="404813" y="323850"/>
            <a:ext cx="6192837" cy="3663950"/>
          </a:xfrm>
          <a:prstGeom prst="rect">
            <a:avLst/>
          </a:prstGeom>
          <a:noFill/>
          <a:ln w="9525">
            <a:noFill/>
            <a:miter lim="800000"/>
            <a:headEnd/>
            <a:tailEnd/>
          </a:ln>
        </p:spPr>
        <p:txBody>
          <a:bodyPr>
            <a:spAutoFit/>
          </a:bodyPr>
          <a:lstStyle/>
          <a:p>
            <a:pPr marL="0" lvl="2">
              <a:tabLst>
                <a:tab pos="0" algn="l"/>
              </a:tabLst>
            </a:pPr>
            <a:r>
              <a:rPr lang="ru-RU" sz="1300">
                <a:latin typeface="Times New Roman" pitchFamily="18" charset="0"/>
              </a:rPr>
              <a:t>- настроение автора;</a:t>
            </a:r>
          </a:p>
          <a:p>
            <a:pPr marL="0" lvl="2">
              <a:tabLst>
                <a:tab pos="0" algn="l"/>
              </a:tabLst>
            </a:pPr>
            <a:r>
              <a:rPr lang="ru-RU" sz="1300">
                <a:latin typeface="Times New Roman" pitchFamily="18" charset="0"/>
              </a:rPr>
              <a:t>- юмор, доброе отношение к окружающему миру, познавательный. интерес;</a:t>
            </a:r>
          </a:p>
          <a:p>
            <a:pPr marL="0" lvl="2">
              <a:tabLst>
                <a:tab pos="0" algn="l"/>
              </a:tabLst>
            </a:pPr>
            <a:r>
              <a:rPr lang="ru-RU" sz="1300">
                <a:latin typeface="Times New Roman" pitchFamily="18" charset="0"/>
              </a:rPr>
              <a:t>- оригинальность;</a:t>
            </a:r>
          </a:p>
          <a:p>
            <a:pPr marL="0" lvl="2">
              <a:buFontTx/>
              <a:buChar char="-"/>
              <a:tabLst>
                <a:tab pos="0" algn="l"/>
              </a:tabLst>
            </a:pPr>
            <a:r>
              <a:rPr lang="ru-RU" sz="1300">
                <a:latin typeface="Times New Roman" pitchFamily="18" charset="0"/>
              </a:rPr>
              <a:t> качество исполнения.</a:t>
            </a:r>
          </a:p>
          <a:p>
            <a:pPr marL="0" lvl="2">
              <a:tabLst>
                <a:tab pos="0" algn="l"/>
              </a:tabLst>
            </a:pPr>
            <a:r>
              <a:rPr lang="ru-RU" sz="1300">
                <a:latin typeface="Times New Roman" pitchFamily="18" charset="0"/>
              </a:rPr>
              <a:t> </a:t>
            </a:r>
            <a:r>
              <a:rPr lang="ru-RU" sz="1300" b="1">
                <a:latin typeface="Times New Roman" pitchFamily="18" charset="0"/>
              </a:rPr>
              <a:t>6.Оформление.</a:t>
            </a:r>
            <a:endParaRPr lang="ru-RU" sz="1300">
              <a:latin typeface="Times New Roman" pitchFamily="18" charset="0"/>
            </a:endParaRPr>
          </a:p>
          <a:p>
            <a:pPr marL="0" lvl="1">
              <a:tabLst>
                <a:tab pos="0" algn="l"/>
              </a:tabLst>
            </a:pPr>
            <a:r>
              <a:rPr lang="ru-RU" sz="1300">
                <a:latin typeface="Times New Roman" pitchFamily="18" charset="0"/>
              </a:rPr>
              <a:t>6.1.Рисунки могут представляться на физическом носителе и в электронном виде.</a:t>
            </a:r>
          </a:p>
          <a:p>
            <a:pPr marL="0" lvl="1">
              <a:tabLst>
                <a:tab pos="0" algn="l"/>
              </a:tabLst>
            </a:pPr>
            <a:r>
              <a:rPr lang="ru-RU" sz="1300">
                <a:latin typeface="Times New Roman" pitchFamily="18" charset="0"/>
              </a:rPr>
              <a:t>Физические носители: бумага, картон, фанера, ткань и пр.</a:t>
            </a:r>
          </a:p>
          <a:p>
            <a:pPr marL="0" lvl="1">
              <a:tabLst>
                <a:tab pos="0" algn="l"/>
              </a:tabLst>
            </a:pPr>
            <a:r>
              <a:rPr lang="ru-RU" sz="1300">
                <a:latin typeface="Times New Roman" pitchFamily="18" charset="0"/>
              </a:rPr>
              <a:t>6.2.На каждую работу заполняется паспорт. Паспорт и инструкция по его заполнения приведены в приложении.</a:t>
            </a:r>
            <a:endParaRPr lang="ru-RU" sz="1300" b="1">
              <a:latin typeface="Times New Roman" pitchFamily="18" charset="0"/>
            </a:endParaRPr>
          </a:p>
          <a:p>
            <a:pPr marL="342900" indent="-342900">
              <a:tabLst>
                <a:tab pos="0" algn="l"/>
              </a:tabLst>
            </a:pPr>
            <a:r>
              <a:rPr lang="ru-RU" sz="1300" b="1">
                <a:latin typeface="Times New Roman" pitchFamily="18" charset="0"/>
              </a:rPr>
              <a:t>7.Стоимость участия  и оплата.</a:t>
            </a:r>
            <a:endParaRPr lang="ru-RU" sz="1300">
              <a:latin typeface="Times New Roman" pitchFamily="18" charset="0"/>
            </a:endParaRPr>
          </a:p>
          <a:p>
            <a:pPr marL="0" lvl="1">
              <a:tabLst>
                <a:tab pos="0" algn="l"/>
              </a:tabLst>
            </a:pPr>
            <a:r>
              <a:rPr lang="ru-RU" sz="1300">
                <a:latin typeface="Times New Roman" pitchFamily="18" charset="0"/>
              </a:rPr>
              <a:t>7.1.Участие в конкурсе платное.</a:t>
            </a:r>
          </a:p>
          <a:p>
            <a:pPr marL="0" lvl="1">
              <a:tabLst>
                <a:tab pos="0" algn="l"/>
              </a:tabLst>
            </a:pPr>
            <a:r>
              <a:rPr lang="ru-RU" sz="1300">
                <a:latin typeface="Times New Roman" pitchFamily="18" charset="0"/>
              </a:rPr>
              <a:t>7.2.За участие в конкурсе платится орг. взнос за каждую работу 30 рублей. </a:t>
            </a:r>
          </a:p>
          <a:p>
            <a:pPr marL="0" lvl="1">
              <a:tabLst>
                <a:tab pos="0" algn="l"/>
              </a:tabLst>
            </a:pPr>
            <a:r>
              <a:rPr lang="ru-RU" sz="1300">
                <a:latin typeface="Times New Roman" pitchFamily="18" charset="0"/>
              </a:rPr>
              <a:t>7.3.Работы, предоставленные от организации, могут быть оплачены одной квитанцией.</a:t>
            </a:r>
          </a:p>
          <a:p>
            <a:pPr marL="0" lvl="1">
              <a:tabLst>
                <a:tab pos="0" algn="l"/>
              </a:tabLst>
            </a:pPr>
            <a:r>
              <a:rPr lang="ru-RU" sz="1300">
                <a:latin typeface="Times New Roman" pitchFamily="18" charset="0"/>
              </a:rPr>
              <a:t>7.4.Оплата производится любым удобным для участников способом.</a:t>
            </a:r>
          </a:p>
          <a:p>
            <a:pPr marL="342900" indent="-342900">
              <a:tabLst>
                <a:tab pos="0" algn="l"/>
              </a:tabLst>
            </a:pPr>
            <a:r>
              <a:rPr lang="ru-RU" sz="1300">
                <a:latin typeface="Times New Roman" pitchFamily="18" charset="0"/>
              </a:rPr>
              <a:t>Перечисления по безналичному расчету на счет ИП Назарова М.В.</a:t>
            </a:r>
          </a:p>
          <a:p>
            <a:pPr marL="342900" indent="-342900">
              <a:tabLst>
                <a:tab pos="0" algn="l"/>
              </a:tabLst>
            </a:pPr>
            <a:endParaRPr lang="ru-RU" sz="1300">
              <a:latin typeface="Times New Roman" pitchFamily="18" charset="0"/>
            </a:endParaRPr>
          </a:p>
          <a:p>
            <a:pPr marL="342900" indent="-342900" algn="ctr">
              <a:tabLst>
                <a:tab pos="0" algn="l"/>
              </a:tabLst>
            </a:pPr>
            <a:r>
              <a:rPr lang="ru-RU" sz="1300">
                <a:latin typeface="Times New Roman" pitchFamily="18" charset="0"/>
              </a:rPr>
              <a:t>Квитанция</a:t>
            </a:r>
          </a:p>
        </p:txBody>
      </p:sp>
      <p:sp>
        <p:nvSpPr>
          <p:cNvPr id="79876"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76</a:t>
            </a:r>
          </a:p>
        </p:txBody>
      </p:sp>
      <p:sp>
        <p:nvSpPr>
          <p:cNvPr id="79877" name="Line 329"/>
          <p:cNvSpPr>
            <a:spLocks noChangeShapeType="1"/>
          </p:cNvSpPr>
          <p:nvPr/>
        </p:nvSpPr>
        <p:spPr bwMode="auto">
          <a:xfrm>
            <a:off x="188913" y="0"/>
            <a:ext cx="0" cy="9144000"/>
          </a:xfrm>
          <a:prstGeom prst="line">
            <a:avLst/>
          </a:prstGeom>
          <a:noFill/>
          <a:ln w="9525">
            <a:solidFill>
              <a:schemeClr val="tx1"/>
            </a:solidFill>
            <a:prstDash val="lgDash"/>
            <a:round/>
            <a:headEnd/>
            <a:tailEnd/>
          </a:ln>
        </p:spPr>
        <p:txBody>
          <a:bodyPr/>
          <a:lstStyle/>
          <a:p>
            <a:endParaRPr lang="ru-RU"/>
          </a:p>
        </p:txBody>
      </p:sp>
      <p:pic>
        <p:nvPicPr>
          <p:cNvPr id="79878" name="Picture 9"/>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0" y="0"/>
            <a:ext cx="433388" cy="536575"/>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357188" y="4500563"/>
          <a:ext cx="6072229" cy="2357460"/>
        </p:xfrm>
        <a:graphic>
          <a:graphicData uri="http://schemas.openxmlformats.org/drawingml/2006/table">
            <a:tbl>
              <a:tblPr/>
              <a:tblGrid>
                <a:gridCol w="1349384"/>
                <a:gridCol w="2024077"/>
                <a:gridCol w="1349384"/>
                <a:gridCol w="1349384"/>
              </a:tblGrid>
              <a:tr h="157164">
                <a:tc rowSpan="15">
                  <a:txBody>
                    <a:bodyPr/>
                    <a:lstStyle/>
                    <a:p>
                      <a:pPr algn="ctr" fontAlgn="b"/>
                      <a:r>
                        <a:rPr lang="ru-RU" sz="800" b="0" i="0" u="none" strike="noStrike" dirty="0">
                          <a:latin typeface="Arial Cyr"/>
                        </a:rPr>
                        <a:t>КВИТАНЦИЯ            кассир</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b"/>
                      <a:r>
                        <a:rPr lang="ru-RU" sz="700" b="0" i="0" u="none" strike="noStrike">
                          <a:latin typeface="Arial Cyr"/>
                        </a:rPr>
                        <a:t>Наименование получателя платежа:</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gridSpan="3">
                  <a:txBody>
                    <a:bodyPr/>
                    <a:lstStyle/>
                    <a:p>
                      <a:pPr algn="l" fontAlgn="b"/>
                      <a:r>
                        <a:rPr lang="ru-RU" sz="700" b="0" i="1" u="none" strike="noStrike">
                          <a:latin typeface="Arial Cyr"/>
                        </a:rPr>
                        <a:t>Индивидуальный предприниматель Назарова Мария Владимировна</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gridSpan="3">
                  <a:txBody>
                    <a:bodyPr/>
                    <a:lstStyle/>
                    <a:p>
                      <a:pPr algn="l" fontAlgn="b"/>
                      <a:r>
                        <a:rPr lang="ru-RU" sz="700" b="0" i="0" u="none" strike="noStrike">
                          <a:latin typeface="Arial Cyr"/>
                        </a:rPr>
                        <a:t>ИНН:        644905218235</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gridSpan="3">
                  <a:txBody>
                    <a:bodyPr/>
                    <a:lstStyle/>
                    <a:p>
                      <a:pPr algn="l" fontAlgn="b"/>
                      <a:r>
                        <a:rPr lang="ru-RU" sz="700" b="0" i="0" u="none" strike="noStrike">
                          <a:latin typeface="Arial Cyr"/>
                        </a:rPr>
                        <a:t>Номер счета получателя платежа:  40802810407010000195</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gridSpan="3">
                  <a:txBody>
                    <a:bodyPr/>
                    <a:lstStyle/>
                    <a:p>
                      <a:pPr algn="l" fontAlgn="b"/>
                      <a:r>
                        <a:rPr lang="ru-RU" sz="700" b="0" i="0" u="none" strike="noStrike">
                          <a:latin typeface="Arial Cyr"/>
                        </a:rPr>
                        <a:t>Наименование банка:</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gridSpan="3">
                  <a:txBody>
                    <a:bodyPr/>
                    <a:lstStyle/>
                    <a:p>
                      <a:pPr algn="l" fontAlgn="b"/>
                      <a:r>
                        <a:rPr lang="ru-RU" sz="700" b="0" i="1" u="none" strike="noStrike">
                          <a:latin typeface="Arial Cyr"/>
                        </a:rPr>
                        <a:t>Саратовский филиал АКБ "РУССЛАВБАНК" (ЗАО) г. Саратов</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gridSpan="3">
                  <a:txBody>
                    <a:bodyPr/>
                    <a:lstStyle/>
                    <a:p>
                      <a:pPr algn="l" fontAlgn="b"/>
                      <a:r>
                        <a:rPr lang="ru-RU" sz="700" b="0" i="0" u="none" strike="noStrike">
                          <a:latin typeface="Arial Cyr"/>
                        </a:rPr>
                        <a:t>ИНН:        7706193043                              КПП:        645502001</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a:txBody>
                    <a:bodyPr/>
                    <a:lstStyle/>
                    <a:p>
                      <a:pPr algn="l" fontAlgn="b"/>
                      <a:r>
                        <a:rPr lang="ru-RU" sz="700" b="0" i="0" u="none" strike="noStrike">
                          <a:latin typeface="Arial Cyr"/>
                        </a:rPr>
                        <a:t>БИК:        046322862</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ru-RU" sz="700" b="0" i="0" u="none" strike="noStrike">
                          <a:latin typeface="Arial Cyr"/>
                        </a:rPr>
                        <a:t>К/с: 30101810600000000862 в РКЦ Ленинский</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57164">
                <a:tc vMerge="1">
                  <a:txBody>
                    <a:bodyPr/>
                    <a:lstStyle/>
                    <a:p>
                      <a:endParaRPr lang="ru-RU"/>
                    </a:p>
                  </a:txBody>
                  <a:tcPr/>
                </a:tc>
                <a:tc gridSpan="3">
                  <a:txBody>
                    <a:bodyPr/>
                    <a:lstStyle/>
                    <a:p>
                      <a:pPr algn="l" fontAlgn="b"/>
                      <a:r>
                        <a:rPr lang="ru-RU" sz="700" b="0" i="0" u="none" strike="noStrike">
                          <a:latin typeface="Arial Cyr"/>
                        </a:rPr>
                        <a:t>г. Саратова ГУ Банка России по Саратовской области</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gridSpan="2">
                  <a:txBody>
                    <a:bodyPr/>
                    <a:lstStyle/>
                    <a:p>
                      <a:pPr algn="l" fontAlgn="b"/>
                      <a:r>
                        <a:rPr lang="ru-RU" sz="700" b="0" i="0" u="none" strike="noStrike">
                          <a:latin typeface="Arial Cyr"/>
                        </a:rPr>
                        <a:t>Наименование платежа:</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r>
                        <a:rPr lang="ru-RU" sz="700" b="0" i="0" u="none" strike="noStrike">
                          <a:latin typeface="Arial Cyr"/>
                        </a:rPr>
                        <a:t>Начислено</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64">
                <a:tc vMerge="1">
                  <a:txBody>
                    <a:bodyPr/>
                    <a:lstStyle/>
                    <a:p>
                      <a:endParaRPr lang="ru-RU"/>
                    </a:p>
                  </a:txBody>
                  <a:tcPr/>
                </a:tc>
                <a:tc>
                  <a:txBody>
                    <a:bodyPr/>
                    <a:lstStyle/>
                    <a:p>
                      <a:pPr algn="l" fontAlgn="b"/>
                      <a:r>
                        <a:rPr lang="ru-RU" sz="700" b="0" i="0" u="none" strike="noStrike" baseline="0" dirty="0" smtClean="0">
                          <a:latin typeface="Arial Cyr"/>
                        </a:rPr>
                        <a:t>  Орг.взнос на конкурс «Сказки  по телефону»</a:t>
                      </a:r>
                      <a:endParaRPr lang="ru-RU" sz="700" b="0" i="0" u="none" strike="noStrike" dirty="0">
                        <a:latin typeface="Arial Cyr"/>
                      </a:endParaRP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a:latin typeface="Arial Cyr"/>
                        </a:rPr>
                        <a:t> </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a:latin typeface="Arial Cyr"/>
                        </a:rPr>
                        <a:t> </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64">
                <a:tc vMerge="1">
                  <a:txBody>
                    <a:bodyPr/>
                    <a:lstStyle/>
                    <a:p>
                      <a:endParaRPr lang="ru-RU"/>
                    </a:p>
                  </a:txBody>
                  <a:tcPr/>
                </a:tc>
                <a:tc>
                  <a:txBody>
                    <a:bodyPr/>
                    <a:lstStyle/>
                    <a:p>
                      <a:pPr algn="l" fontAlgn="b"/>
                      <a:r>
                        <a:rPr lang="ru-RU" sz="700" b="0" i="0" u="none" strike="noStrike">
                          <a:latin typeface="Arial Cyr"/>
                        </a:rPr>
                        <a:t> </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a:latin typeface="Arial Cyr"/>
                        </a:rPr>
                        <a:t> </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a:latin typeface="Arial Cyr"/>
                        </a:rPr>
                        <a:t> </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64">
                <a:tc vMerge="1">
                  <a:txBody>
                    <a:bodyPr/>
                    <a:lstStyle/>
                    <a:p>
                      <a:endParaRPr lang="ru-RU"/>
                    </a:p>
                  </a:txBody>
                  <a:tcPr/>
                </a:tc>
                <a:tc>
                  <a:txBody>
                    <a:bodyPr/>
                    <a:lstStyle/>
                    <a:p>
                      <a:pPr algn="l" fontAlgn="b"/>
                      <a:r>
                        <a:rPr lang="ru-RU" sz="700" b="0" i="0" u="none" strike="noStrike" dirty="0">
                          <a:latin typeface="Arial Cyr"/>
                        </a:rPr>
                        <a:t>ИТОГО к оплате:</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700" b="0" i="0" u="none" strike="noStrike">
                          <a:latin typeface="Arial Cyr"/>
                        </a:rPr>
                        <a:t> </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dirty="0">
                          <a:latin typeface="Arial Cyr"/>
                        </a:rPr>
                        <a:t> </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64">
                <a:tc vMerge="1">
                  <a:txBody>
                    <a:bodyPr/>
                    <a:lstStyle/>
                    <a:p>
                      <a:endParaRPr lang="ru-RU"/>
                    </a:p>
                  </a:txBody>
                  <a:tcPr/>
                </a:tc>
                <a:tc gridSpan="3">
                  <a:txBody>
                    <a:bodyPr/>
                    <a:lstStyle/>
                    <a:p>
                      <a:pPr algn="l" fontAlgn="b"/>
                      <a:r>
                        <a:rPr lang="ru-RU" sz="700" b="0" i="0" u="none" strike="noStrike">
                          <a:latin typeface="Arial Cyr"/>
                        </a:rPr>
                        <a:t>Плательщик (Ф.И.О.)</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164">
                <a:tc vMerge="1">
                  <a:txBody>
                    <a:bodyPr/>
                    <a:lstStyle/>
                    <a:p>
                      <a:endParaRPr lang="ru-RU"/>
                    </a:p>
                  </a:txBody>
                  <a:tcPr/>
                </a:tc>
                <a:tc gridSpan="3">
                  <a:txBody>
                    <a:bodyPr/>
                    <a:lstStyle/>
                    <a:p>
                      <a:pPr algn="l" fontAlgn="b"/>
                      <a:r>
                        <a:rPr lang="ru-RU" sz="700" b="0" i="0" u="none" strike="noStrike" dirty="0">
                          <a:latin typeface="Arial Cyr"/>
                        </a:rPr>
                        <a:t>Адрес:</a:t>
                      </a:r>
                    </a:p>
                  </a:txBody>
                  <a:tcPr marL="7937" marR="7937" marT="7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r>
            </a:tbl>
          </a:graphicData>
        </a:graphic>
      </p:graphicFrame>
      <p:cxnSp>
        <p:nvCxnSpPr>
          <p:cNvPr id="79925" name="Прямая соединительная линия 10"/>
          <p:cNvCxnSpPr>
            <a:cxnSpLocks noChangeShapeType="1"/>
          </p:cNvCxnSpPr>
          <p:nvPr/>
        </p:nvCxnSpPr>
        <p:spPr bwMode="auto">
          <a:xfrm>
            <a:off x="357188" y="6858000"/>
            <a:ext cx="6072187"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Рисунок 2" descr="Sea_Nettle_Jelly_1.jpg"/>
          <p:cNvPicPr>
            <a:picLocks noChangeAspect="1"/>
          </p:cNvPicPr>
          <p:nvPr/>
        </p:nvPicPr>
        <p:blipFill>
          <a:blip r:embed="rId2">
            <a:lum bright="72000"/>
          </a:blip>
          <a:srcRect/>
          <a:stretch>
            <a:fillRect/>
          </a:stretch>
        </p:blipFill>
        <p:spPr bwMode="auto">
          <a:xfrm>
            <a:off x="0" y="0"/>
            <a:ext cx="6858000" cy="9144000"/>
          </a:xfrm>
          <a:prstGeom prst="rect">
            <a:avLst/>
          </a:prstGeom>
          <a:noFill/>
          <a:ln w="9525">
            <a:noFill/>
            <a:miter lim="800000"/>
            <a:headEnd/>
            <a:tailEnd/>
          </a:ln>
        </p:spPr>
      </p:pic>
      <p:sp>
        <p:nvSpPr>
          <p:cNvPr id="80899"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77</a:t>
            </a:r>
          </a:p>
        </p:txBody>
      </p:sp>
      <p:sp>
        <p:nvSpPr>
          <p:cNvPr id="80900" name="Line 87"/>
          <p:cNvSpPr>
            <a:spLocks noChangeShapeType="1"/>
          </p:cNvSpPr>
          <p:nvPr/>
        </p:nvSpPr>
        <p:spPr bwMode="auto">
          <a:xfrm>
            <a:off x="6669088" y="179388"/>
            <a:ext cx="0" cy="9144000"/>
          </a:xfrm>
          <a:prstGeom prst="line">
            <a:avLst/>
          </a:prstGeom>
          <a:noFill/>
          <a:ln w="9525">
            <a:solidFill>
              <a:schemeClr val="tx1"/>
            </a:solidFill>
            <a:prstDash val="lgDash"/>
            <a:round/>
            <a:headEnd/>
            <a:tailEnd/>
          </a:ln>
        </p:spPr>
        <p:txBody>
          <a:bodyPr/>
          <a:lstStyle/>
          <a:p>
            <a:endParaRPr lang="ru-RU"/>
          </a:p>
        </p:txBody>
      </p:sp>
      <p:pic>
        <p:nvPicPr>
          <p:cNvPr id="80901" name="Picture 9"/>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424613" y="0"/>
            <a:ext cx="433387" cy="536575"/>
          </a:xfrm>
          <a:prstGeom prst="rect">
            <a:avLst/>
          </a:prstGeom>
          <a:noFill/>
          <a:ln w="9525">
            <a:noFill/>
            <a:miter lim="800000"/>
            <a:headEnd/>
            <a:tailEnd/>
          </a:ln>
        </p:spPr>
      </p:pic>
      <p:graphicFrame>
        <p:nvGraphicFramePr>
          <p:cNvPr id="81954" name="Group 34"/>
          <p:cNvGraphicFramePr>
            <a:graphicFrameLocks noGrp="1"/>
          </p:cNvGraphicFramePr>
          <p:nvPr/>
        </p:nvGraphicFramePr>
        <p:xfrm>
          <a:off x="428625" y="1857375"/>
          <a:ext cx="6076950" cy="4114800"/>
        </p:xfrm>
        <a:graphic>
          <a:graphicData uri="http://schemas.openxmlformats.org/drawingml/2006/table">
            <a:tbl>
              <a:tblPr/>
              <a:tblGrid>
                <a:gridCol w="2025650"/>
                <a:gridCol w="2025650"/>
                <a:gridCol w="2025650"/>
              </a:tblGrid>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Times New Roman" pitchFamily="18" charset="0"/>
                          <a:cs typeface="Times New Roman" pitchFamily="18" charset="0"/>
                        </a:rPr>
                        <a:t>Председатель экспертной группы</a:t>
                      </a:r>
                      <a:endParaRPr kumimoji="0" lang="ru-RU" sz="13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300" b="0" i="0" u="none" strike="noStrike" cap="none" normalizeH="0" baseline="0" smtClean="0">
                          <a:ln>
                            <a:noFill/>
                          </a:ln>
                          <a:solidFill>
                            <a:schemeClr val="tx1"/>
                          </a:solidFill>
                          <a:effectLst/>
                          <a:latin typeface="Times New Roman" pitchFamily="18" charset="0"/>
                        </a:rPr>
                        <a:t>Директор УМЦ</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300" b="0" i="0" u="none" strike="noStrike" cap="none" normalizeH="0" baseline="0" smtClean="0">
                          <a:ln>
                            <a:noFill/>
                          </a:ln>
                          <a:solidFill>
                            <a:schemeClr val="tx1"/>
                          </a:solidFill>
                          <a:effectLst/>
                          <a:latin typeface="Times New Roman" pitchFamily="18" charset="0"/>
                        </a:rPr>
                        <a:t>Губанова Валентина Леонидовна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Times New Roman" pitchFamily="18" charset="0"/>
                          <a:cs typeface="Times New Roman" pitchFamily="18" charset="0"/>
                        </a:rPr>
                        <a:t>Члены экспертной группы</a:t>
                      </a:r>
                      <a:endParaRPr kumimoji="0" lang="ru-RU" sz="13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Методист УМЦ</a:t>
                      </a:r>
                      <a:endParaRPr kumimoji="0" lang="ru-RU" sz="13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Борсук Александра Викторовна</a:t>
                      </a:r>
                      <a:endParaRPr kumimoji="0" lang="ru-RU" sz="13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Методист УМЦ</a:t>
                      </a:r>
                      <a:endParaRPr kumimoji="0" lang="ru-RU" sz="13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Назарова Мария Владимировна</a:t>
                      </a:r>
                      <a:endParaRPr kumimoji="0" lang="ru-RU" sz="13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Методист УМЦ</a:t>
                      </a:r>
                      <a:endParaRPr kumimoji="0" lang="ru-RU" sz="13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Сидорик Наталья Владимировна</a:t>
                      </a:r>
                      <a:endParaRPr kumimoji="0" lang="ru-RU" sz="13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rPr>
                        <a:t>Руководитель РМО воспитателей младшего  дошкольного возраста старший  воспитатель МДОУ № 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rPr>
                        <a:t>Черноморец Елена Геннадьевна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rPr>
                        <a:t>Социальный педагог, педагог дополнительного образования по изодеятельности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rPr>
                        <a:t>МДОУ № 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rPr>
                        <a:t>Фирсунина Инна Николаевна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0928" name="Rectangle 5"/>
          <p:cNvSpPr>
            <a:spLocks noChangeArrowheads="1"/>
          </p:cNvSpPr>
          <p:nvPr/>
        </p:nvSpPr>
        <p:spPr bwMode="auto">
          <a:xfrm>
            <a:off x="428625" y="231775"/>
            <a:ext cx="6119813" cy="1400175"/>
          </a:xfrm>
          <a:prstGeom prst="rect">
            <a:avLst/>
          </a:prstGeom>
          <a:noFill/>
          <a:ln w="9525">
            <a:noFill/>
            <a:miter lim="800000"/>
            <a:headEnd/>
            <a:tailEnd/>
          </a:ln>
        </p:spPr>
        <p:txBody>
          <a:bodyPr anchor="ctr">
            <a:spAutoFit/>
          </a:bodyPr>
          <a:lstStyle/>
          <a:p>
            <a:pPr algn="ctr"/>
            <a:r>
              <a:rPr lang="ru-RU" sz="1300">
                <a:latin typeface="Times New Roman" pitchFamily="18" charset="0"/>
              </a:rPr>
              <a:t>                                                                                                                   Приложение №2</a:t>
            </a:r>
            <a:endParaRPr lang="en-US" sz="1300">
              <a:latin typeface="Times New Roman" pitchFamily="18" charset="0"/>
            </a:endParaRPr>
          </a:p>
          <a:p>
            <a:pPr algn="ctr"/>
            <a:endParaRPr lang="ru-RU" sz="1300" b="1">
              <a:latin typeface="Times New Roman" pitchFamily="18" charset="0"/>
            </a:endParaRPr>
          </a:p>
          <a:p>
            <a:pPr algn="ctr"/>
            <a:endParaRPr lang="ru-RU" sz="1300" b="1">
              <a:latin typeface="Times New Roman" pitchFamily="18" charset="0"/>
            </a:endParaRPr>
          </a:p>
          <a:p>
            <a:pPr algn="ctr"/>
            <a:endParaRPr lang="ru-RU" sz="1300" b="1">
              <a:latin typeface="Times New Roman" pitchFamily="18" charset="0"/>
            </a:endParaRPr>
          </a:p>
          <a:p>
            <a:pPr algn="ctr"/>
            <a:endParaRPr lang="ru-RU" sz="1300" b="1">
              <a:latin typeface="Times New Roman" pitchFamily="18" charset="0"/>
            </a:endParaRPr>
          </a:p>
          <a:p>
            <a:pPr algn="ctr"/>
            <a:r>
              <a:rPr lang="en-US" b="1">
                <a:latin typeface="Monotype Corsiva" pitchFamily="66" charset="0"/>
              </a:rPr>
              <a:t>Состав</a:t>
            </a:r>
            <a:r>
              <a:rPr lang="ru-RU" b="1">
                <a:latin typeface="Monotype Corsiva" pitchFamily="66" charset="0"/>
              </a:rPr>
              <a:t> </a:t>
            </a:r>
            <a:r>
              <a:rPr lang="en-US" b="1">
                <a:latin typeface="Monotype Corsiva" pitchFamily="66" charset="0"/>
              </a:rPr>
              <a:t> экспертной </a:t>
            </a:r>
            <a:r>
              <a:rPr lang="ru-RU" b="1">
                <a:latin typeface="Monotype Corsiva" pitchFamily="66" charset="0"/>
              </a:rPr>
              <a:t> </a:t>
            </a:r>
            <a:r>
              <a:rPr lang="en-US" b="1">
                <a:latin typeface="Monotype Corsiva" pitchFamily="66" charset="0"/>
              </a:rPr>
              <a:t>группы </a:t>
            </a:r>
            <a:r>
              <a:rPr lang="ru-RU" b="1">
                <a:latin typeface="Monotype Corsiva" pitchFamily="66" charset="0"/>
              </a:rPr>
              <a:t> </a:t>
            </a:r>
            <a:r>
              <a:rPr lang="en-US" b="1">
                <a:latin typeface="Monotype Corsiva" pitchFamily="66" charset="0"/>
              </a:rPr>
              <a:t>конкурса «</a:t>
            </a:r>
            <a:r>
              <a:rPr lang="ru-RU" b="1">
                <a:latin typeface="Monotype Corsiva" pitchFamily="66" charset="0"/>
              </a:rPr>
              <a:t>Сказки  по телефону</a:t>
            </a:r>
            <a:r>
              <a:rPr lang="en-US" b="1">
                <a:latin typeface="Monotype Corsiva" pitchFamily="66"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45059" name="Text Box 3"/>
          <p:cNvSpPr txBox="1">
            <a:spLocks noChangeArrowheads="1"/>
          </p:cNvSpPr>
          <p:nvPr/>
        </p:nvSpPr>
        <p:spPr bwMode="auto">
          <a:xfrm>
            <a:off x="260350" y="179388"/>
            <a:ext cx="6481763" cy="3663950"/>
          </a:xfrm>
          <a:prstGeom prst="rect">
            <a:avLst/>
          </a:prstGeom>
          <a:noFill/>
          <a:ln w="9525">
            <a:noFill/>
            <a:miter lim="800000"/>
            <a:headEnd/>
            <a:tailEnd/>
          </a:ln>
        </p:spPr>
        <p:txBody>
          <a:bodyPr>
            <a:spAutoFit/>
          </a:bodyPr>
          <a:lstStyle/>
          <a:p>
            <a:r>
              <a:rPr lang="ru-RU" sz="1300">
                <a:latin typeface="Times New Roman" pitchFamily="18" charset="0"/>
              </a:rPr>
              <a:t>Пожалуйста, Лиза, возьми совок и насыпь два совка дренажа в горшок. </a:t>
            </a:r>
          </a:p>
          <a:p>
            <a:r>
              <a:rPr lang="ru-RU" sz="1300">
                <a:latin typeface="Times New Roman" pitchFamily="18" charset="0"/>
              </a:rPr>
              <a:t>Вот так, молодец Лиза! А теперь ты ,Вова, возьми совочек и насыпь больше половины горшка земли.</a:t>
            </a:r>
          </a:p>
          <a:p>
            <a:pPr algn="just" eaLnBrk="1" hangingPunct="1"/>
            <a:r>
              <a:rPr lang="ru-RU" sz="1300">
                <a:latin typeface="Times New Roman" pitchFamily="18" charset="0"/>
              </a:rPr>
              <a:t>    Насыпай аккуратно, что бы не рассыпать землю. Умница Вова, ты все правильно сделал. </a:t>
            </a:r>
          </a:p>
          <a:p>
            <a:pPr algn="just" eaLnBrk="1" hangingPunct="1"/>
            <a:r>
              <a:rPr lang="ru-RU" sz="1300">
                <a:latin typeface="Times New Roman" pitchFamily="18" charset="0"/>
              </a:rPr>
              <a:t>      Посмотрите, как я слегка приминаю землю руками.</a:t>
            </a:r>
          </a:p>
          <a:p>
            <a:pPr algn="just" eaLnBrk="1" hangingPunct="1"/>
            <a:r>
              <a:rPr lang="ru-RU" sz="1300">
                <a:latin typeface="Times New Roman" pitchFamily="18" charset="0"/>
              </a:rPr>
              <a:t>    А теперь Маша будет насыпать землю совком почти до краев горшка.</a:t>
            </a:r>
          </a:p>
          <a:p>
            <a:pPr algn="just" eaLnBrk="1" hangingPunct="1"/>
            <a:r>
              <a:rPr lang="ru-RU" sz="1300">
                <a:latin typeface="Times New Roman" pitchFamily="18" charset="0"/>
              </a:rPr>
              <a:t>     Марина, возьми палочку и вставь в середину горшка и движениями вправо – влево сделай ямку. Вот так (показ).</a:t>
            </a:r>
          </a:p>
          <a:p>
            <a:pPr algn="just" eaLnBrk="1" hangingPunct="1"/>
            <a:r>
              <a:rPr lang="ru-RU" sz="1300">
                <a:latin typeface="Times New Roman" pitchFamily="18" charset="0"/>
              </a:rPr>
              <a:t>     Теперь я беру растение и аккуратно опускаю в ямку, присыпаю землей, слегка приминаю землю у черенка. Вот так (показ). Ну вот, растение мы посадили. Теперь нужно полить его. Надя, полей пожалуйста, только чтобы носик лейки касался края горшка. </a:t>
            </a:r>
          </a:p>
          <a:p>
            <a:pPr algn="just" eaLnBrk="1" hangingPunct="1"/>
            <a:r>
              <a:rPr lang="ru-RU" sz="1300">
                <a:latin typeface="Times New Roman" pitchFamily="18" charset="0"/>
              </a:rPr>
              <a:t>Посмотрите, ребята, земля осела?</a:t>
            </a:r>
            <a:endParaRPr lang="ru-RU" sz="1300" u="sng">
              <a:latin typeface="Times New Roman" pitchFamily="18" charset="0"/>
            </a:endParaRPr>
          </a:p>
          <a:p>
            <a:pPr algn="just" eaLnBrk="1" hangingPunct="1"/>
            <a:r>
              <a:rPr lang="ru-RU" sz="1300" b="1">
                <a:latin typeface="Times New Roman" pitchFamily="18" charset="0"/>
              </a:rPr>
              <a:t>Дети:</a:t>
            </a:r>
            <a:r>
              <a:rPr lang="ru-RU" sz="1300">
                <a:latin typeface="Times New Roman" pitchFamily="18" charset="0"/>
              </a:rPr>
              <a:t> Да, осела.</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Данил, возьми совок и немного добавь земли. Вот так, молодец!</a:t>
            </a:r>
          </a:p>
          <a:p>
            <a:pPr algn="just" eaLnBrk="1" hangingPunct="1"/>
            <a:r>
              <a:rPr lang="ru-RU" sz="1300">
                <a:latin typeface="Times New Roman" pitchFamily="18" charset="0"/>
              </a:rPr>
              <a:t>Теперь вы будете, каждый день наблюдать за растением и не забывайте его поливать. </a:t>
            </a:r>
          </a:p>
          <a:p>
            <a:pPr algn="just" eaLnBrk="1" hangingPunct="1"/>
            <a:r>
              <a:rPr lang="ru-RU" sz="1300">
                <a:latin typeface="Times New Roman" pitchFamily="18" charset="0"/>
              </a:rPr>
              <a:t>Шлюмбергере требуется светлое место, но оно не переносит прямых солнечных лучей.</a:t>
            </a:r>
          </a:p>
        </p:txBody>
      </p:sp>
      <p:sp>
        <p:nvSpPr>
          <p:cNvPr id="45061" name="Text Box 13"/>
          <p:cNvSpPr txBox="1">
            <a:spLocks noChangeArrowheads="1"/>
          </p:cNvSpPr>
          <p:nvPr/>
        </p:nvSpPr>
        <p:spPr bwMode="auto">
          <a:xfrm>
            <a:off x="4076700" y="3779838"/>
            <a:ext cx="2520950" cy="2671762"/>
          </a:xfrm>
          <a:prstGeom prst="rect">
            <a:avLst/>
          </a:prstGeom>
          <a:noFill/>
          <a:ln w="9525">
            <a:noFill/>
            <a:miter lim="800000"/>
            <a:headEnd/>
            <a:tailEnd/>
          </a:ln>
        </p:spPr>
        <p:txBody>
          <a:bodyPr>
            <a:spAutoFit/>
          </a:bodyPr>
          <a:lstStyle/>
          <a:p>
            <a:pPr algn="just" eaLnBrk="1" hangingPunct="1"/>
            <a:r>
              <a:rPr lang="ru-RU" sz="1300">
                <a:latin typeface="Times New Roman" pitchFamily="18" charset="0"/>
              </a:rPr>
              <a:t>Давайте посмотрим куда мы поставим его (Дети выбирают место и ставят цветок).</a:t>
            </a:r>
          </a:p>
          <a:p>
            <a:pPr algn="just" eaLnBrk="1" hangingPunct="1"/>
            <a:r>
              <a:rPr lang="ru-RU" sz="1300">
                <a:latin typeface="Times New Roman" pitchFamily="18" charset="0"/>
              </a:rPr>
              <a:t>    Полив проводится в зависимости от времени года. В холодный период года один раз в две недели, в жаркий один раз в неделю.</a:t>
            </a:r>
          </a:p>
          <a:p>
            <a:pPr algn="just" eaLnBrk="1" hangingPunct="1"/>
            <a:r>
              <a:rPr lang="ru-RU" sz="1300">
                <a:latin typeface="Times New Roman" pitchFamily="18" charset="0"/>
              </a:rPr>
              <a:t>     Растения пересаживают в новый горшок больше предыдущего. Почва должна быть легкой, нельзя  растение слишком глубоко сажать </a:t>
            </a:r>
          </a:p>
        </p:txBody>
      </p:sp>
      <p:sp>
        <p:nvSpPr>
          <p:cNvPr id="45062" name="Text Box 14"/>
          <p:cNvSpPr txBox="1">
            <a:spLocks noChangeArrowheads="1"/>
          </p:cNvSpPr>
          <p:nvPr/>
        </p:nvSpPr>
        <p:spPr bwMode="auto">
          <a:xfrm>
            <a:off x="188913" y="6516688"/>
            <a:ext cx="6337300" cy="2573337"/>
          </a:xfrm>
          <a:prstGeom prst="rect">
            <a:avLst/>
          </a:prstGeom>
          <a:noFill/>
          <a:ln w="9525">
            <a:noFill/>
            <a:miter lim="800000"/>
            <a:headEnd/>
            <a:tailEnd/>
          </a:ln>
        </p:spPr>
        <p:txBody>
          <a:bodyPr>
            <a:spAutoFit/>
          </a:bodyPr>
          <a:lstStyle/>
          <a:p>
            <a:pPr eaLnBrk="1" hangingPunct="1"/>
            <a:r>
              <a:rPr lang="ru-RU" sz="1300">
                <a:latin typeface="Times New Roman" pitchFamily="18" charset="0"/>
              </a:rPr>
              <a:t>растение, т.к. это может вызвать его гибель. Теперь вы знаете, как нужно правильно ухаживать за комнатными растениями.</a:t>
            </a:r>
            <a:endParaRPr lang="ru-RU" sz="1300" u="sng">
              <a:latin typeface="Times New Roman" pitchFamily="18" charset="0"/>
            </a:endParaRPr>
          </a:p>
          <a:p>
            <a:pPr eaLnBrk="1" hangingPunct="1"/>
            <a:r>
              <a:rPr lang="ru-RU" sz="1300" b="1">
                <a:latin typeface="Times New Roman" pitchFamily="18" charset="0"/>
              </a:rPr>
              <a:t>Мама:</a:t>
            </a:r>
            <a:r>
              <a:rPr lang="ru-RU" sz="1300">
                <a:latin typeface="Times New Roman" pitchFamily="18" charset="0"/>
              </a:rPr>
              <a:t> Для чего нужно рыхлить землю?</a:t>
            </a:r>
            <a:endParaRPr lang="ru-RU" sz="1300" u="sng">
              <a:latin typeface="Times New Roman" pitchFamily="18" charset="0"/>
            </a:endParaRPr>
          </a:p>
          <a:p>
            <a:pPr eaLnBrk="1" hangingPunct="1"/>
            <a:r>
              <a:rPr lang="ru-RU" sz="1300" b="1">
                <a:latin typeface="Times New Roman" pitchFamily="18" charset="0"/>
              </a:rPr>
              <a:t>Дети:</a:t>
            </a:r>
            <a:r>
              <a:rPr lang="ru-RU" sz="1300">
                <a:latin typeface="Times New Roman" pitchFamily="18" charset="0"/>
              </a:rPr>
              <a:t> Чтобы хорошо уходила вода, чтоб корням было легче расти в рыхлой земле.</a:t>
            </a:r>
            <a:endParaRPr lang="ru-RU" sz="1300" u="sng">
              <a:latin typeface="Times New Roman" pitchFamily="18" charset="0"/>
            </a:endParaRPr>
          </a:p>
          <a:p>
            <a:pPr eaLnBrk="1" hangingPunct="1"/>
            <a:r>
              <a:rPr lang="ru-RU" sz="1300" b="1">
                <a:latin typeface="Times New Roman" pitchFamily="18" charset="0"/>
              </a:rPr>
              <a:t>Мама:</a:t>
            </a:r>
            <a:r>
              <a:rPr lang="ru-RU" sz="1300">
                <a:latin typeface="Times New Roman" pitchFamily="18" charset="0"/>
              </a:rPr>
              <a:t> Чем рыхлят землю?</a:t>
            </a:r>
            <a:endParaRPr lang="ru-RU" sz="1300" u="sng">
              <a:latin typeface="Times New Roman" pitchFamily="18" charset="0"/>
            </a:endParaRPr>
          </a:p>
          <a:p>
            <a:pPr eaLnBrk="1" hangingPunct="1"/>
            <a:r>
              <a:rPr lang="ru-RU" sz="1300" b="1">
                <a:latin typeface="Times New Roman" pitchFamily="18" charset="0"/>
              </a:rPr>
              <a:t>Дети:</a:t>
            </a:r>
            <a:r>
              <a:rPr lang="ru-RU" sz="1300">
                <a:latin typeface="Times New Roman" pitchFamily="18" charset="0"/>
              </a:rPr>
              <a:t> Землю рыхлят палочкой.</a:t>
            </a:r>
            <a:endParaRPr lang="ru-RU" sz="1300" u="sng">
              <a:latin typeface="Times New Roman" pitchFamily="18" charset="0"/>
            </a:endParaRPr>
          </a:p>
          <a:p>
            <a:pPr eaLnBrk="1" hangingPunct="1"/>
            <a:r>
              <a:rPr lang="ru-RU" sz="1300" b="1">
                <a:latin typeface="Times New Roman" pitchFamily="18" charset="0"/>
              </a:rPr>
              <a:t>Мама:</a:t>
            </a:r>
            <a:r>
              <a:rPr lang="ru-RU" sz="1300">
                <a:latin typeface="Times New Roman" pitchFamily="18" charset="0"/>
              </a:rPr>
              <a:t> Почему палочкой?</a:t>
            </a:r>
            <a:endParaRPr lang="ru-RU" sz="1300" u="sng">
              <a:latin typeface="Times New Roman" pitchFamily="18" charset="0"/>
            </a:endParaRPr>
          </a:p>
          <a:p>
            <a:pPr eaLnBrk="1" hangingPunct="1"/>
            <a:r>
              <a:rPr lang="ru-RU" sz="1300" b="1">
                <a:latin typeface="Times New Roman" pitchFamily="18" charset="0"/>
              </a:rPr>
              <a:t>Дети:</a:t>
            </a:r>
            <a:r>
              <a:rPr lang="ru-RU" sz="1300">
                <a:latin typeface="Times New Roman" pitchFamily="18" charset="0"/>
              </a:rPr>
              <a:t> Чтобы не ранить корни. Ближе к корню нужно рыхлить не глубоко, а дальше от стебля поглубже.</a:t>
            </a:r>
            <a:endParaRPr lang="ru-RU" sz="1300" u="sng">
              <a:latin typeface="Times New Roman" pitchFamily="18" charset="0"/>
            </a:endParaRPr>
          </a:p>
          <a:p>
            <a:pPr eaLnBrk="1" hangingPunct="1"/>
            <a:r>
              <a:rPr lang="ru-RU" sz="1300" b="1">
                <a:latin typeface="Times New Roman" pitchFamily="18" charset="0"/>
              </a:rPr>
              <a:t>Мама:</a:t>
            </a:r>
            <a:r>
              <a:rPr lang="ru-RU" sz="1300">
                <a:latin typeface="Times New Roman" pitchFamily="18" charset="0"/>
              </a:rPr>
              <a:t> Как узнать, что растение нужно полить?</a:t>
            </a:r>
            <a:endParaRPr lang="ru-RU" sz="1300" u="sng">
              <a:latin typeface="Times New Roman" pitchFamily="18" charset="0"/>
            </a:endParaRPr>
          </a:p>
          <a:p>
            <a:pPr eaLnBrk="1" hangingPunct="1"/>
            <a:endParaRPr lang="ru-RU" sz="1300">
              <a:latin typeface="Times New Roman" pitchFamily="18" charset="0"/>
            </a:endParaRPr>
          </a:p>
          <a:p>
            <a:pPr eaLnBrk="1" hangingPunct="1">
              <a:spcBef>
                <a:spcPct val="50000"/>
              </a:spcBef>
            </a:pPr>
            <a:endParaRPr lang="ru-RU" sz="1300">
              <a:latin typeface="Times New Roman" pitchFamily="18" charset="0"/>
            </a:endParaRPr>
          </a:p>
        </p:txBody>
      </p:sp>
      <p:sp>
        <p:nvSpPr>
          <p:cNvPr id="45063"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42</a:t>
            </a:r>
          </a:p>
        </p:txBody>
      </p:sp>
      <p:pic>
        <p:nvPicPr>
          <p:cNvPr id="8" name="Рисунок 7" descr="432.jpg"/>
          <p:cNvPicPr>
            <a:picLocks noChangeAspect="1"/>
          </p:cNvPicPr>
          <p:nvPr/>
        </p:nvPicPr>
        <p:blipFill>
          <a:blip r:embed="rId3"/>
          <a:stretch>
            <a:fillRect/>
          </a:stretch>
        </p:blipFill>
        <p:spPr>
          <a:xfrm>
            <a:off x="214290" y="3857620"/>
            <a:ext cx="3755676" cy="251027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Рисунок 2" descr="Sea_Nettle_Jelly_1.jpg"/>
          <p:cNvPicPr>
            <a:picLocks noChangeAspect="1"/>
          </p:cNvPicPr>
          <p:nvPr/>
        </p:nvPicPr>
        <p:blipFill>
          <a:blip r:embed="rId2">
            <a:lum bright="72000"/>
          </a:blip>
          <a:srcRect/>
          <a:stretch>
            <a:fillRect/>
          </a:stretch>
        </p:blipFill>
        <p:spPr bwMode="auto">
          <a:xfrm>
            <a:off x="0" y="0"/>
            <a:ext cx="6858000" cy="9144000"/>
          </a:xfrm>
          <a:prstGeom prst="rect">
            <a:avLst/>
          </a:prstGeom>
          <a:noFill/>
          <a:ln w="9525">
            <a:noFill/>
            <a:miter lim="800000"/>
            <a:headEnd/>
            <a:tailEnd/>
          </a:ln>
        </p:spPr>
      </p:pic>
      <p:sp>
        <p:nvSpPr>
          <p:cNvPr id="81923" name="Rectangle 5"/>
          <p:cNvSpPr>
            <a:spLocks noChangeArrowheads="1"/>
          </p:cNvSpPr>
          <p:nvPr/>
        </p:nvSpPr>
        <p:spPr bwMode="auto">
          <a:xfrm>
            <a:off x="3097213" y="787400"/>
            <a:ext cx="962025" cy="369888"/>
          </a:xfrm>
          <a:prstGeom prst="rect">
            <a:avLst/>
          </a:prstGeom>
          <a:noFill/>
          <a:ln w="9525">
            <a:noFill/>
            <a:miter lim="800000"/>
            <a:headEnd/>
            <a:tailEnd/>
          </a:ln>
        </p:spPr>
        <p:txBody>
          <a:bodyPr wrap="none" anchor="ctr">
            <a:spAutoFit/>
          </a:bodyPr>
          <a:lstStyle/>
          <a:p>
            <a:pPr algn="ctr"/>
            <a:r>
              <a:rPr lang="ru-RU" b="1">
                <a:latin typeface="Monotype Corsiva" pitchFamily="66" charset="0"/>
              </a:rPr>
              <a:t>Паспорт</a:t>
            </a:r>
          </a:p>
        </p:txBody>
      </p:sp>
      <p:sp>
        <p:nvSpPr>
          <p:cNvPr id="81924" name="Rectangle 6"/>
          <p:cNvSpPr>
            <a:spLocks noChangeArrowheads="1"/>
          </p:cNvSpPr>
          <p:nvPr/>
        </p:nvSpPr>
        <p:spPr bwMode="auto">
          <a:xfrm>
            <a:off x="5013325" y="395288"/>
            <a:ext cx="1358900" cy="290512"/>
          </a:xfrm>
          <a:prstGeom prst="rect">
            <a:avLst/>
          </a:prstGeom>
          <a:noFill/>
          <a:ln w="9525">
            <a:noFill/>
            <a:miter lim="800000"/>
            <a:headEnd/>
            <a:tailEnd/>
          </a:ln>
        </p:spPr>
        <p:txBody>
          <a:bodyPr wrap="none" anchor="ctr">
            <a:spAutoFit/>
          </a:bodyPr>
          <a:lstStyle/>
          <a:p>
            <a:pPr algn="r"/>
            <a:r>
              <a:rPr lang="ru-RU" sz="1300">
                <a:latin typeface="Times New Roman" pitchFamily="18" charset="0"/>
              </a:rPr>
              <a:t>Приложение №3</a:t>
            </a:r>
          </a:p>
        </p:txBody>
      </p:sp>
      <p:graphicFrame>
        <p:nvGraphicFramePr>
          <p:cNvPr id="83027" name="Group 83"/>
          <p:cNvGraphicFramePr>
            <a:graphicFrameLocks noGrp="1"/>
          </p:cNvGraphicFramePr>
          <p:nvPr/>
        </p:nvGraphicFramePr>
        <p:xfrm>
          <a:off x="404813" y="1331913"/>
          <a:ext cx="6192837" cy="5394960"/>
        </p:xfrm>
        <a:graphic>
          <a:graphicData uri="http://schemas.openxmlformats.org/drawingml/2006/table">
            <a:tbl>
              <a:tblPr/>
              <a:tblGrid>
                <a:gridCol w="655637"/>
                <a:gridCol w="2873375"/>
                <a:gridCol w="2663825"/>
              </a:tblGrid>
              <a:tr h="3238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строки</a:t>
                      </a:r>
                      <a:endParaRPr kumimoji="0" lang="ru-RU" sz="12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Содержание</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Информация</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Название конкурса</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Номинация («Я сам (а)», «Я и родитель», «Я и педагог»)</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Название работы</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Фамилия, имя автора </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Возрастная группа</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Возраст автора</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ФИО соавтора (родителя, педагога и др.)</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Название учреждения</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Контактный телефон</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Количество воспитанников в  дошкольном образовательном учреждении в возрасте 5 – 7 лет</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Название изостудии </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Количество детей в изостудии </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ФИО руководителя изостудии</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ФИО руководителя учреждения</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Творческий замысел автора</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Техника исполнения</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1999" name="Нижний колонтитул 6"/>
          <p:cNvSpPr txBox="1">
            <a:spLocks/>
          </p:cNvSpPr>
          <p:nvPr/>
        </p:nvSpPr>
        <p:spPr bwMode="auto">
          <a:xfrm>
            <a:off x="2276475" y="8388350"/>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78</a:t>
            </a:r>
          </a:p>
        </p:txBody>
      </p:sp>
      <p:sp>
        <p:nvSpPr>
          <p:cNvPr id="82000" name="Line 87"/>
          <p:cNvSpPr>
            <a:spLocks noChangeShapeType="1"/>
          </p:cNvSpPr>
          <p:nvPr/>
        </p:nvSpPr>
        <p:spPr bwMode="auto">
          <a:xfrm>
            <a:off x="188913" y="0"/>
            <a:ext cx="0" cy="9144000"/>
          </a:xfrm>
          <a:prstGeom prst="line">
            <a:avLst/>
          </a:prstGeom>
          <a:noFill/>
          <a:ln w="9525">
            <a:solidFill>
              <a:schemeClr val="tx1"/>
            </a:solidFill>
            <a:prstDash val="lgDash"/>
            <a:round/>
            <a:headEnd/>
            <a:tailEnd/>
          </a:ln>
        </p:spPr>
        <p:txBody>
          <a:bodyPr/>
          <a:lstStyle/>
          <a:p>
            <a:endParaRPr lang="ru-RU"/>
          </a:p>
        </p:txBody>
      </p:sp>
      <p:pic>
        <p:nvPicPr>
          <p:cNvPr id="82001" name="Picture 9"/>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rot="5107844">
            <a:off x="-794" y="794"/>
            <a:ext cx="536575"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455.jpg"/>
          <p:cNvPicPr>
            <a:picLocks noChangeAspect="1"/>
          </p:cNvPicPr>
          <p:nvPr/>
        </p:nvPicPr>
        <p:blipFill>
          <a:blip r:embed="rId2"/>
          <a:stretch>
            <a:fillRect/>
          </a:stretch>
        </p:blipFill>
        <p:spPr>
          <a:xfrm>
            <a:off x="0" y="3166"/>
            <a:ext cx="6858000" cy="9137667"/>
          </a:xfrm>
          <a:prstGeom prst="rect">
            <a:avLst/>
          </a:prstGeom>
        </p:spPr>
      </p:pic>
      <p:pic>
        <p:nvPicPr>
          <p:cNvPr id="82947" name="Picture 2"/>
          <p:cNvPicPr preferRelativeResize="0">
            <a:picLocks noChangeArrowheads="1"/>
          </p:cNvPicPr>
          <p:nvPr/>
        </p:nvPicPr>
        <p:blipFill>
          <a:blip r:embed="rId3">
            <a:clrChange>
              <a:clrFrom>
                <a:srgbClr val="FFFFFF"/>
              </a:clrFrom>
              <a:clrTo>
                <a:srgbClr val="FFFFFF">
                  <a:alpha val="0"/>
                </a:srgbClr>
              </a:clrTo>
            </a:clrChange>
          </a:blip>
          <a:srcRect l="17188" t="20117" r="10938" b="15918"/>
          <a:stretch>
            <a:fillRect/>
          </a:stretch>
        </p:blipFill>
        <p:spPr bwMode="auto">
          <a:xfrm>
            <a:off x="142875" y="1285875"/>
            <a:ext cx="2571750" cy="2071688"/>
          </a:xfrm>
          <a:prstGeom prst="rect">
            <a:avLst/>
          </a:prstGeom>
          <a:noFill/>
          <a:ln w="0" algn="in">
            <a:noFill/>
            <a:miter lim="800000"/>
            <a:headEnd/>
            <a:tailEnd/>
          </a:ln>
        </p:spPr>
      </p:pic>
      <p:sp>
        <p:nvSpPr>
          <p:cNvPr id="82948" name="WordArt 11"/>
          <p:cNvSpPr>
            <a:spLocks noChangeArrowheads="1" noChangeShapeType="1" noTextEdit="1"/>
          </p:cNvSpPr>
          <p:nvPr/>
        </p:nvSpPr>
        <p:spPr bwMode="auto">
          <a:xfrm>
            <a:off x="2000250" y="500063"/>
            <a:ext cx="4357688" cy="471487"/>
          </a:xfrm>
          <a:prstGeom prst="rect">
            <a:avLst/>
          </a:prstGeom>
        </p:spPr>
        <p:txBody>
          <a:bodyPr wrap="none" fromWordArt="1">
            <a:prstTxWarp prst="textPlain">
              <a:avLst>
                <a:gd name="adj" fmla="val 50000"/>
              </a:avLst>
            </a:prstTxWarp>
          </a:bodyPr>
          <a:lstStyle/>
          <a:p>
            <a:pPr algn="ctr"/>
            <a:r>
              <a:rPr lang="ru-RU"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рекламы </a:t>
            </a:r>
          </a:p>
        </p:txBody>
      </p:sp>
      <p:sp>
        <p:nvSpPr>
          <p:cNvPr id="82949" name="Line 7"/>
          <p:cNvSpPr>
            <a:spLocks noChangeShapeType="1"/>
          </p:cNvSpPr>
          <p:nvPr/>
        </p:nvSpPr>
        <p:spPr bwMode="auto">
          <a:xfrm>
            <a:off x="1928813" y="1000125"/>
            <a:ext cx="4397375" cy="0"/>
          </a:xfrm>
          <a:prstGeom prst="line">
            <a:avLst/>
          </a:prstGeom>
          <a:noFill/>
          <a:ln w="19050">
            <a:solidFill>
              <a:srgbClr val="FF0000"/>
            </a:solidFill>
            <a:round/>
            <a:headEnd/>
            <a:tailEnd/>
          </a:ln>
        </p:spPr>
        <p:txBody>
          <a:bodyPr/>
          <a:lstStyle/>
          <a:p>
            <a:endParaRPr lang="ru-RU"/>
          </a:p>
        </p:txBody>
      </p:sp>
      <p:sp>
        <p:nvSpPr>
          <p:cNvPr id="82950" name="Text Box 3"/>
          <p:cNvSpPr txBox="1">
            <a:spLocks noChangeArrowheads="1"/>
          </p:cNvSpPr>
          <p:nvPr/>
        </p:nvSpPr>
        <p:spPr bwMode="auto">
          <a:xfrm>
            <a:off x="2571750" y="1143000"/>
            <a:ext cx="3786188" cy="5286375"/>
          </a:xfrm>
          <a:prstGeom prst="rect">
            <a:avLst/>
          </a:prstGeom>
          <a:noFill/>
          <a:ln w="0" algn="in">
            <a:noFill/>
            <a:miter lim="800000"/>
            <a:headEnd/>
            <a:tailEnd/>
          </a:ln>
        </p:spPr>
        <p:txBody>
          <a:bodyPr lIns="36195" tIns="36195" rIns="36195" bIns="36195"/>
          <a:lstStyle/>
          <a:p>
            <a:pPr algn="ctr" eaLnBrk="1" hangingPunct="1"/>
            <a:r>
              <a:rPr lang="ru-RU" sz="1600" b="1">
                <a:solidFill>
                  <a:srgbClr val="000000"/>
                </a:solidFill>
                <a:latin typeface="Monotype Corsiva" pitchFamily="66" charset="0"/>
              </a:rPr>
              <a:t>ОФОРМЛЕНИЕ  </a:t>
            </a:r>
          </a:p>
          <a:p>
            <a:pPr algn="ctr" eaLnBrk="1" hangingPunct="1"/>
            <a:r>
              <a:rPr lang="ru-RU" sz="1600" b="1">
                <a:solidFill>
                  <a:srgbClr val="000000"/>
                </a:solidFill>
                <a:latin typeface="Monotype Corsiva" pitchFamily="66" charset="0"/>
              </a:rPr>
              <a:t>ДОКУМЕНТАЦИИ</a:t>
            </a:r>
          </a:p>
          <a:p>
            <a:pPr algn="ctr" eaLnBrk="1" hangingPunct="1"/>
            <a:endParaRPr lang="ru-RU" sz="1600" b="1">
              <a:solidFill>
                <a:srgbClr val="000000"/>
              </a:solidFill>
              <a:latin typeface="Times New Roman" pitchFamily="18" charset="0"/>
            </a:endParaRPr>
          </a:p>
          <a:p>
            <a:pPr eaLnBrk="1" hangingPunct="1">
              <a:buSzPts val="1000"/>
              <a:buFont typeface="Symbol" pitchFamily="18" charset="2"/>
              <a:buChar char="·"/>
            </a:pPr>
            <a:r>
              <a:rPr lang="ru-RU" sz="1600">
                <a:solidFill>
                  <a:srgbClr val="000000"/>
                </a:solidFill>
                <a:latin typeface="Times New Roman" pitchFamily="18" charset="0"/>
              </a:rPr>
              <a:t>Образовательный  план ДОУ—</a:t>
            </a:r>
            <a:r>
              <a:rPr lang="en-US" sz="1600">
                <a:solidFill>
                  <a:srgbClr val="000000"/>
                </a:solidFill>
                <a:latin typeface="Times New Roman" pitchFamily="18" charset="0"/>
              </a:rPr>
              <a:t>700 </a:t>
            </a:r>
            <a:r>
              <a:rPr lang="ru-RU" sz="1600">
                <a:solidFill>
                  <a:srgbClr val="000000"/>
                </a:solidFill>
                <a:latin typeface="Times New Roman" pitchFamily="18" charset="0"/>
              </a:rPr>
              <a:t>руб.</a:t>
            </a:r>
          </a:p>
          <a:p>
            <a:pPr eaLnBrk="1" hangingPunct="1">
              <a:buSzPts val="1000"/>
              <a:buFont typeface="Symbol" pitchFamily="18" charset="2"/>
              <a:buChar char="·"/>
            </a:pPr>
            <a:r>
              <a:rPr lang="ru-RU" sz="1600">
                <a:solidFill>
                  <a:srgbClr val="000000"/>
                </a:solidFill>
                <a:latin typeface="Times New Roman" pitchFamily="18" charset="0"/>
              </a:rPr>
              <a:t>Годовой план—</a:t>
            </a:r>
            <a:r>
              <a:rPr lang="en-US" sz="1600">
                <a:solidFill>
                  <a:srgbClr val="000000"/>
                </a:solidFill>
                <a:latin typeface="Times New Roman" pitchFamily="18" charset="0"/>
              </a:rPr>
              <a:t>1500 </a:t>
            </a:r>
            <a:r>
              <a:rPr lang="ru-RU" sz="1600">
                <a:solidFill>
                  <a:srgbClr val="000000"/>
                </a:solidFill>
                <a:latin typeface="Times New Roman" pitchFamily="18" charset="0"/>
              </a:rPr>
              <a:t>руб.</a:t>
            </a:r>
          </a:p>
          <a:p>
            <a:pPr eaLnBrk="1" hangingPunct="1">
              <a:buSzPts val="1000"/>
              <a:buFont typeface="Symbol" pitchFamily="18" charset="2"/>
              <a:buChar char="·"/>
            </a:pPr>
            <a:r>
              <a:rPr lang="ru-RU" sz="1600">
                <a:solidFill>
                  <a:srgbClr val="000000"/>
                </a:solidFill>
                <a:latin typeface="Times New Roman" pitchFamily="18" charset="0"/>
              </a:rPr>
              <a:t>Образовательная программа— </a:t>
            </a:r>
            <a:r>
              <a:rPr lang="en-US" sz="1600">
                <a:solidFill>
                  <a:srgbClr val="000000"/>
                </a:solidFill>
                <a:latin typeface="Times New Roman" pitchFamily="18" charset="0"/>
              </a:rPr>
              <a:t>2000-3000</a:t>
            </a:r>
            <a:r>
              <a:rPr lang="ru-RU" sz="1600">
                <a:solidFill>
                  <a:srgbClr val="000000"/>
                </a:solidFill>
                <a:latin typeface="Times New Roman" pitchFamily="18" charset="0"/>
              </a:rPr>
              <a:t>руб.</a:t>
            </a:r>
          </a:p>
          <a:p>
            <a:pPr eaLnBrk="1" hangingPunct="1">
              <a:buSzPts val="1000"/>
              <a:buFont typeface="Symbol" pitchFamily="18" charset="2"/>
              <a:buChar char="·"/>
            </a:pPr>
            <a:r>
              <a:rPr lang="ru-RU" sz="1600">
                <a:solidFill>
                  <a:srgbClr val="000000"/>
                </a:solidFill>
                <a:latin typeface="Times New Roman" pitchFamily="18" charset="0"/>
              </a:rPr>
              <a:t>Программа  развития—</a:t>
            </a:r>
            <a:r>
              <a:rPr lang="en-US" sz="1600">
                <a:solidFill>
                  <a:srgbClr val="000000"/>
                </a:solidFill>
                <a:latin typeface="Times New Roman" pitchFamily="18" charset="0"/>
              </a:rPr>
              <a:t>3500 - 4500 </a:t>
            </a:r>
            <a:r>
              <a:rPr lang="ru-RU" sz="1600">
                <a:solidFill>
                  <a:srgbClr val="000000"/>
                </a:solidFill>
                <a:latin typeface="Times New Roman" pitchFamily="18" charset="0"/>
              </a:rPr>
              <a:t>руб.</a:t>
            </a:r>
            <a:endParaRPr lang="ru-RU"/>
          </a:p>
        </p:txBody>
      </p:sp>
      <p:sp>
        <p:nvSpPr>
          <p:cNvPr id="82951" name="Text Box 4"/>
          <p:cNvSpPr txBox="1">
            <a:spLocks noChangeArrowheads="1"/>
          </p:cNvSpPr>
          <p:nvPr/>
        </p:nvSpPr>
        <p:spPr bwMode="auto">
          <a:xfrm>
            <a:off x="285750" y="4714875"/>
            <a:ext cx="2214563" cy="1357313"/>
          </a:xfrm>
          <a:prstGeom prst="rect">
            <a:avLst/>
          </a:prstGeom>
          <a:noFill/>
          <a:ln w="0" algn="in">
            <a:noFill/>
            <a:miter lim="800000"/>
            <a:headEnd/>
            <a:tailEnd/>
          </a:ln>
        </p:spPr>
        <p:txBody>
          <a:bodyPr/>
          <a:lstStyle/>
          <a:p>
            <a:pPr algn="ctr" eaLnBrk="1" hangingPunct="1"/>
            <a:r>
              <a:rPr lang="ru-RU" sz="1600" b="1">
                <a:solidFill>
                  <a:srgbClr val="000000"/>
                </a:solidFill>
                <a:latin typeface="Monotype Corsiva" pitchFamily="66" charset="0"/>
              </a:rPr>
              <a:t>ИЗГОТОВЛЕНИЕ </a:t>
            </a:r>
          </a:p>
          <a:p>
            <a:pPr algn="ctr" eaLnBrk="1" hangingPunct="1"/>
            <a:r>
              <a:rPr lang="ru-RU" sz="1600" b="1">
                <a:solidFill>
                  <a:srgbClr val="000000"/>
                </a:solidFill>
                <a:latin typeface="Monotype Corsiva" pitchFamily="66" charset="0"/>
              </a:rPr>
              <a:t>СТЕНДОВ</a:t>
            </a:r>
          </a:p>
          <a:p>
            <a:pPr algn="ctr" eaLnBrk="1" hangingPunct="1"/>
            <a:r>
              <a:rPr lang="ru-RU" sz="1600" b="1">
                <a:solidFill>
                  <a:srgbClr val="000000"/>
                </a:solidFill>
                <a:latin typeface="Monotype Corsiva" pitchFamily="66" charset="0"/>
              </a:rPr>
              <a:t>и</a:t>
            </a:r>
          </a:p>
          <a:p>
            <a:pPr algn="ctr" eaLnBrk="1" hangingPunct="1"/>
            <a:r>
              <a:rPr lang="ru-RU" sz="1600" b="1">
                <a:solidFill>
                  <a:srgbClr val="000000"/>
                </a:solidFill>
                <a:latin typeface="Monotype Corsiva" pitchFamily="66" charset="0"/>
              </a:rPr>
              <a:t>ОФОРМЛЕНИЕ </a:t>
            </a:r>
          </a:p>
          <a:p>
            <a:pPr algn="ctr" eaLnBrk="1" hangingPunct="1"/>
            <a:r>
              <a:rPr lang="ru-RU" sz="1600" b="1">
                <a:solidFill>
                  <a:srgbClr val="000000"/>
                </a:solidFill>
                <a:latin typeface="Monotype Corsiva" pitchFamily="66" charset="0"/>
              </a:rPr>
              <a:t>СТЕНДОВОЙ </a:t>
            </a:r>
          </a:p>
          <a:p>
            <a:pPr algn="ctr" eaLnBrk="1" hangingPunct="1"/>
            <a:r>
              <a:rPr lang="ru-RU" sz="1600" b="1">
                <a:solidFill>
                  <a:srgbClr val="000000"/>
                </a:solidFill>
                <a:latin typeface="Monotype Corsiva" pitchFamily="66" charset="0"/>
              </a:rPr>
              <a:t>ИНФОРМАЦИИ</a:t>
            </a:r>
            <a:endParaRPr lang="ru-RU">
              <a:latin typeface="Monotype Corsiva" pitchFamily="66" charset="0"/>
            </a:endParaRPr>
          </a:p>
        </p:txBody>
      </p:sp>
      <p:grpSp>
        <p:nvGrpSpPr>
          <p:cNvPr id="82952" name="Group 5"/>
          <p:cNvGrpSpPr>
            <a:grpSpLocks/>
          </p:cNvGrpSpPr>
          <p:nvPr/>
        </p:nvGrpSpPr>
        <p:grpSpPr bwMode="auto">
          <a:xfrm>
            <a:off x="2857500" y="3643313"/>
            <a:ext cx="2806700" cy="3635375"/>
            <a:chOff x="24884856" y="21167619"/>
            <a:chExt cx="2808000" cy="3636010"/>
          </a:xfrm>
        </p:grpSpPr>
        <p:pic>
          <p:nvPicPr>
            <p:cNvPr id="82954" name="Picture 6" descr="Рисунок2.jpg"/>
            <p:cNvPicPr preferRelativeResize="0">
              <a:picLocks noChangeArrowheads="1"/>
            </p:cNvPicPr>
            <p:nvPr/>
          </p:nvPicPr>
          <p:blipFill>
            <a:blip r:embed="rId4"/>
            <a:srcRect/>
            <a:stretch>
              <a:fillRect/>
            </a:stretch>
          </p:blipFill>
          <p:spPr bwMode="auto">
            <a:xfrm>
              <a:off x="26095118" y="21650219"/>
              <a:ext cx="1597738" cy="1448435"/>
            </a:xfrm>
            <a:prstGeom prst="rect">
              <a:avLst/>
            </a:prstGeom>
            <a:noFill/>
            <a:ln w="0" algn="in">
              <a:noFill/>
              <a:miter lim="800000"/>
              <a:headEnd/>
              <a:tailEnd/>
            </a:ln>
          </p:spPr>
        </p:pic>
        <p:pic>
          <p:nvPicPr>
            <p:cNvPr id="82955" name="Picture 7" descr="Рисунок1.jpg"/>
            <p:cNvPicPr preferRelativeResize="0">
              <a:picLocks noChangeArrowheads="1"/>
            </p:cNvPicPr>
            <p:nvPr/>
          </p:nvPicPr>
          <p:blipFill>
            <a:blip r:embed="rId5"/>
            <a:srcRect/>
            <a:stretch>
              <a:fillRect/>
            </a:stretch>
          </p:blipFill>
          <p:spPr bwMode="auto">
            <a:xfrm>
              <a:off x="24884856" y="22616054"/>
              <a:ext cx="1468579" cy="1212215"/>
            </a:xfrm>
            <a:prstGeom prst="rect">
              <a:avLst/>
            </a:prstGeom>
            <a:noFill/>
            <a:ln w="0" algn="in">
              <a:noFill/>
              <a:miter lim="800000"/>
              <a:headEnd/>
              <a:tailEnd/>
            </a:ln>
          </p:spPr>
        </p:pic>
        <p:pic>
          <p:nvPicPr>
            <p:cNvPr id="82956" name="Picture 8" descr="Рисунок1о.jpg"/>
            <p:cNvPicPr preferRelativeResize="0">
              <a:picLocks noChangeArrowheads="1"/>
            </p:cNvPicPr>
            <p:nvPr/>
          </p:nvPicPr>
          <p:blipFill>
            <a:blip r:embed="rId6"/>
            <a:srcRect/>
            <a:stretch>
              <a:fillRect/>
            </a:stretch>
          </p:blipFill>
          <p:spPr bwMode="auto">
            <a:xfrm>
              <a:off x="24886052" y="21167619"/>
              <a:ext cx="1549303" cy="1109345"/>
            </a:xfrm>
            <a:prstGeom prst="rect">
              <a:avLst/>
            </a:prstGeom>
            <a:noFill/>
            <a:ln w="0" algn="in">
              <a:noFill/>
              <a:miter lim="800000"/>
              <a:headEnd/>
              <a:tailEnd/>
            </a:ln>
          </p:spPr>
        </p:pic>
        <p:pic>
          <p:nvPicPr>
            <p:cNvPr id="82957" name="Picture 9" descr="Рисунок1г.jpg"/>
            <p:cNvPicPr preferRelativeResize="0">
              <a:picLocks noChangeArrowheads="1"/>
            </p:cNvPicPr>
            <p:nvPr/>
          </p:nvPicPr>
          <p:blipFill>
            <a:blip r:embed="rId7"/>
            <a:srcRect/>
            <a:stretch>
              <a:fillRect/>
            </a:stretch>
          </p:blipFill>
          <p:spPr bwMode="auto">
            <a:xfrm>
              <a:off x="26094520" y="23499339"/>
              <a:ext cx="1597738" cy="1304290"/>
            </a:xfrm>
            <a:prstGeom prst="rect">
              <a:avLst/>
            </a:prstGeom>
            <a:noFill/>
            <a:ln w="0" algn="in">
              <a:noFill/>
              <a:miter lim="800000"/>
              <a:headEnd/>
              <a:tailEnd/>
            </a:ln>
          </p:spPr>
        </p:pic>
      </p:grpSp>
      <p:sp>
        <p:nvSpPr>
          <p:cNvPr id="82953" name="Text Box 10"/>
          <p:cNvSpPr txBox="1">
            <a:spLocks noChangeArrowheads="1"/>
          </p:cNvSpPr>
          <p:nvPr/>
        </p:nvSpPr>
        <p:spPr bwMode="auto">
          <a:xfrm>
            <a:off x="1785938" y="7237413"/>
            <a:ext cx="3152775" cy="3813175"/>
          </a:xfrm>
          <a:prstGeom prst="rect">
            <a:avLst/>
          </a:prstGeom>
          <a:noFill/>
          <a:ln w="0" algn="in">
            <a:noFill/>
            <a:miter lim="800000"/>
            <a:headEnd/>
            <a:tailEnd/>
          </a:ln>
        </p:spPr>
        <p:txBody>
          <a:bodyPr/>
          <a:lstStyle/>
          <a:p>
            <a:pPr algn="ctr" eaLnBrk="1" hangingPunct="1"/>
            <a:r>
              <a:rPr lang="en-US" sz="1400" b="1">
                <a:solidFill>
                  <a:srgbClr val="000000"/>
                </a:solidFill>
                <a:latin typeface="Monotype Corsiva" pitchFamily="66" charset="0"/>
              </a:rPr>
              <a:t>«</a:t>
            </a:r>
            <a:r>
              <a:rPr lang="ru-RU" sz="1400" b="1">
                <a:solidFill>
                  <a:srgbClr val="3366FF"/>
                </a:solidFill>
                <a:latin typeface="Monotype Corsiva" pitchFamily="66" charset="0"/>
              </a:rPr>
              <a:t>Ф</a:t>
            </a:r>
            <a:r>
              <a:rPr lang="ru-RU" sz="1400" b="1">
                <a:solidFill>
                  <a:srgbClr val="00FF00"/>
                </a:solidFill>
                <a:latin typeface="Monotype Corsiva" pitchFamily="66" charset="0"/>
              </a:rPr>
              <a:t>О</a:t>
            </a:r>
            <a:r>
              <a:rPr lang="ru-RU" sz="1400" b="1">
                <a:solidFill>
                  <a:srgbClr val="00CCFF"/>
                </a:solidFill>
                <a:latin typeface="Monotype Corsiva" pitchFamily="66" charset="0"/>
              </a:rPr>
              <a:t>Н</a:t>
            </a:r>
            <a:r>
              <a:rPr lang="ru-RU" sz="1400" b="1">
                <a:solidFill>
                  <a:srgbClr val="6633CC"/>
                </a:solidFill>
                <a:latin typeface="Monotype Corsiva" pitchFamily="66" charset="0"/>
              </a:rPr>
              <a:t>Т</a:t>
            </a:r>
            <a:r>
              <a:rPr lang="ru-RU" sz="1400" b="1">
                <a:solidFill>
                  <a:srgbClr val="FF0000"/>
                </a:solidFill>
                <a:latin typeface="Monotype Corsiva" pitchFamily="66" charset="0"/>
              </a:rPr>
              <a:t>А</a:t>
            </a:r>
            <a:r>
              <a:rPr lang="ru-RU" sz="1400" b="1">
                <a:solidFill>
                  <a:srgbClr val="FF9900"/>
                </a:solidFill>
                <a:latin typeface="Monotype Corsiva" pitchFamily="66" charset="0"/>
              </a:rPr>
              <a:t>Н   </a:t>
            </a:r>
            <a:r>
              <a:rPr lang="ru-RU" sz="1400" b="1">
                <a:solidFill>
                  <a:srgbClr val="000000"/>
                </a:solidFill>
                <a:latin typeface="Monotype Corsiva" pitchFamily="66" charset="0"/>
              </a:rPr>
              <a:t> </a:t>
            </a:r>
            <a:r>
              <a:rPr lang="ru-RU" sz="1400" b="1">
                <a:solidFill>
                  <a:srgbClr val="9933FF"/>
                </a:solidFill>
                <a:latin typeface="Monotype Corsiva" pitchFamily="66" charset="0"/>
              </a:rPr>
              <a:t>И</a:t>
            </a:r>
            <a:r>
              <a:rPr lang="ru-RU" sz="1400" b="1">
                <a:solidFill>
                  <a:srgbClr val="00FF00"/>
                </a:solidFill>
                <a:latin typeface="Monotype Corsiva" pitchFamily="66" charset="0"/>
              </a:rPr>
              <a:t>Д</a:t>
            </a:r>
            <a:r>
              <a:rPr lang="ru-RU" sz="1400" b="1">
                <a:solidFill>
                  <a:srgbClr val="FF0000"/>
                </a:solidFill>
                <a:latin typeface="Monotype Corsiva" pitchFamily="66" charset="0"/>
              </a:rPr>
              <a:t>Е</a:t>
            </a:r>
            <a:r>
              <a:rPr lang="ru-RU" sz="1400" b="1">
                <a:solidFill>
                  <a:srgbClr val="0000FF"/>
                </a:solidFill>
                <a:latin typeface="Monotype Corsiva" pitchFamily="66" charset="0"/>
              </a:rPr>
              <a:t>Й</a:t>
            </a:r>
            <a:r>
              <a:rPr lang="en-US" sz="1400" b="1">
                <a:solidFill>
                  <a:srgbClr val="000000"/>
                </a:solidFill>
                <a:latin typeface="Monotype Corsiva" pitchFamily="66" charset="0"/>
              </a:rPr>
              <a:t>»</a:t>
            </a:r>
            <a:endParaRPr lang="ru-RU" sz="1400" b="1">
              <a:solidFill>
                <a:srgbClr val="000000"/>
              </a:solidFill>
              <a:latin typeface="Times New Roman" pitchFamily="18" charset="0"/>
            </a:endParaRPr>
          </a:p>
          <a:p>
            <a:pPr algn="ctr" eaLnBrk="1" hangingPunct="1"/>
            <a:r>
              <a:rPr lang="ru-RU" sz="1200" b="1">
                <a:solidFill>
                  <a:srgbClr val="000000"/>
                </a:solidFill>
                <a:latin typeface="Times New Roman" pitchFamily="18" charset="0"/>
              </a:rPr>
              <a:t>Адрес:</a:t>
            </a:r>
            <a:r>
              <a:rPr lang="ru-RU" sz="1200">
                <a:solidFill>
                  <a:srgbClr val="000000"/>
                </a:solidFill>
                <a:latin typeface="Times New Roman" pitchFamily="18" charset="0"/>
              </a:rPr>
              <a:t>     г. Энгельс</a:t>
            </a:r>
          </a:p>
          <a:p>
            <a:pPr algn="ctr" eaLnBrk="1" hangingPunct="1"/>
            <a:r>
              <a:rPr lang="ru-RU" sz="1200">
                <a:solidFill>
                  <a:srgbClr val="000000"/>
                </a:solidFill>
                <a:latin typeface="Times New Roman" pitchFamily="18" charset="0"/>
              </a:rPr>
              <a:t> ул. Тельмана  д. 3 </a:t>
            </a:r>
            <a:r>
              <a:rPr lang="en-US" sz="1200">
                <a:solidFill>
                  <a:srgbClr val="000000"/>
                </a:solidFill>
                <a:latin typeface="Times New Roman" pitchFamily="18" charset="0"/>
              </a:rPr>
              <a:t>«</a:t>
            </a:r>
            <a:r>
              <a:rPr lang="ru-RU" sz="1200">
                <a:solidFill>
                  <a:srgbClr val="000000"/>
                </a:solidFill>
                <a:latin typeface="Times New Roman" pitchFamily="18" charset="0"/>
              </a:rPr>
              <a:t>в</a:t>
            </a:r>
            <a:r>
              <a:rPr lang="en-US" sz="1200">
                <a:solidFill>
                  <a:srgbClr val="000000"/>
                </a:solidFill>
                <a:latin typeface="Times New Roman" pitchFamily="18" charset="0"/>
              </a:rPr>
              <a:t>» </a:t>
            </a:r>
            <a:r>
              <a:rPr lang="ru-RU" sz="1200">
                <a:solidFill>
                  <a:srgbClr val="000000"/>
                </a:solidFill>
                <a:latin typeface="Times New Roman" pitchFamily="18" charset="0"/>
              </a:rPr>
              <a:t>офис № 2</a:t>
            </a:r>
          </a:p>
          <a:p>
            <a:pPr algn="ctr" eaLnBrk="1" hangingPunct="1"/>
            <a:r>
              <a:rPr lang="ru-RU" sz="1200">
                <a:solidFill>
                  <a:srgbClr val="000000"/>
                </a:solidFill>
                <a:latin typeface="Times New Roman" pitchFamily="18" charset="0"/>
              </a:rPr>
              <a:t>(расположен за магазином </a:t>
            </a:r>
          </a:p>
          <a:p>
            <a:pPr algn="ctr" eaLnBrk="1" hangingPunct="1"/>
            <a:r>
              <a:rPr lang="en-US" sz="1200">
                <a:solidFill>
                  <a:srgbClr val="000000"/>
                </a:solidFill>
                <a:latin typeface="Times New Roman" pitchFamily="18" charset="0"/>
              </a:rPr>
              <a:t>«</a:t>
            </a:r>
            <a:r>
              <a:rPr lang="ru-RU" sz="1200">
                <a:solidFill>
                  <a:srgbClr val="000000"/>
                </a:solidFill>
                <a:latin typeface="Times New Roman" pitchFamily="18" charset="0"/>
              </a:rPr>
              <a:t>Мир детства</a:t>
            </a:r>
            <a:r>
              <a:rPr lang="en-US" sz="1200">
                <a:solidFill>
                  <a:srgbClr val="000000"/>
                </a:solidFill>
                <a:latin typeface="Times New Roman" pitchFamily="18" charset="0"/>
              </a:rPr>
              <a:t>», </a:t>
            </a:r>
            <a:r>
              <a:rPr lang="ru-RU" sz="1200">
                <a:solidFill>
                  <a:srgbClr val="000000"/>
                </a:solidFill>
                <a:latin typeface="Times New Roman" pitchFamily="18" charset="0"/>
              </a:rPr>
              <a:t>возле 11 школы)</a:t>
            </a:r>
          </a:p>
          <a:p>
            <a:pPr algn="ctr" eaLnBrk="1" hangingPunct="1"/>
            <a:r>
              <a:rPr lang="en-US" sz="1200" b="1">
                <a:solidFill>
                  <a:srgbClr val="000000"/>
                </a:solidFill>
                <a:latin typeface="Times New Roman" pitchFamily="18" charset="0"/>
              </a:rPr>
              <a:t>e-mail: </a:t>
            </a:r>
            <a:r>
              <a:rPr lang="en-US" sz="1200">
                <a:solidFill>
                  <a:srgbClr val="000000"/>
                </a:solidFill>
                <a:latin typeface="Times New Roman" pitchFamily="18" charset="0"/>
              </a:rPr>
              <a:t>fontan_idei@mail.ru</a:t>
            </a:r>
            <a:endParaRPr lang="ru-RU" sz="1200">
              <a:solidFill>
                <a:srgbClr val="000000"/>
              </a:solidFill>
              <a:latin typeface="Times New Roman" pitchFamily="18" charset="0"/>
            </a:endParaRPr>
          </a:p>
          <a:p>
            <a:pPr eaLnBrk="1" hangingPunct="1"/>
            <a:endParaRPr lang="ru-RU" sz="12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498.jpg"/>
          <p:cNvPicPr>
            <a:picLocks noChangeAspect="1"/>
          </p:cNvPicPr>
          <p:nvPr/>
        </p:nvPicPr>
        <p:blipFill>
          <a:blip r:embed="rId2"/>
          <a:stretch>
            <a:fillRect/>
          </a:stretch>
        </p:blipFill>
        <p:spPr>
          <a:xfrm>
            <a:off x="0" y="3166"/>
            <a:ext cx="6858000" cy="9137667"/>
          </a:xfrm>
          <a:prstGeom prst="rect">
            <a:avLst/>
          </a:prstGeom>
        </p:spPr>
      </p:pic>
      <p:sp>
        <p:nvSpPr>
          <p:cNvPr id="83971" name="WordArt 11"/>
          <p:cNvSpPr>
            <a:spLocks noChangeArrowheads="1" noChangeShapeType="1" noTextEdit="1"/>
          </p:cNvSpPr>
          <p:nvPr/>
        </p:nvSpPr>
        <p:spPr bwMode="auto">
          <a:xfrm>
            <a:off x="1412875" y="1619250"/>
            <a:ext cx="4357688" cy="471488"/>
          </a:xfrm>
          <a:prstGeom prst="rect">
            <a:avLst/>
          </a:prstGeom>
        </p:spPr>
        <p:txBody>
          <a:bodyPr wrap="none" fromWordArt="1">
            <a:prstTxWarp prst="textPlain">
              <a:avLst>
                <a:gd name="adj" fmla="val 50000"/>
              </a:avLst>
            </a:prstTxWarp>
          </a:bodyPr>
          <a:lstStyle/>
          <a:p>
            <a:pPr algn="ctr"/>
            <a:r>
              <a:rPr lang="ru-RU"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Тема следующего номера</a:t>
            </a:r>
          </a:p>
        </p:txBody>
      </p:sp>
      <p:sp>
        <p:nvSpPr>
          <p:cNvPr id="83972" name="TextBox 8"/>
          <p:cNvSpPr txBox="1">
            <a:spLocks noChangeArrowheads="1"/>
          </p:cNvSpPr>
          <p:nvPr/>
        </p:nvSpPr>
        <p:spPr bwMode="auto">
          <a:xfrm>
            <a:off x="1196975" y="2555875"/>
            <a:ext cx="4786313" cy="976313"/>
          </a:xfrm>
          <a:prstGeom prst="rect">
            <a:avLst/>
          </a:prstGeom>
          <a:noFill/>
          <a:ln w="9525">
            <a:noFill/>
            <a:miter lim="800000"/>
            <a:headEnd/>
            <a:tailEnd/>
          </a:ln>
        </p:spPr>
        <p:txBody>
          <a:bodyPr>
            <a:spAutoFit/>
          </a:bodyPr>
          <a:lstStyle/>
          <a:p>
            <a:pPr algn="ctr" eaLnBrk="1" hangingPunct="1"/>
            <a:r>
              <a:rPr lang="ru-RU" sz="2000" i="1">
                <a:latin typeface="Times New Roman" pitchFamily="18" charset="0"/>
                <a:cs typeface="Times New Roman" pitchFamily="18" charset="0"/>
              </a:rPr>
              <a:t>Художественно – эстетическое  воспитание  дошкольников</a:t>
            </a:r>
          </a:p>
          <a:p>
            <a:pPr eaLnBrk="1" hangingPunct="1"/>
            <a:endParaRPr lang="ru-RU">
              <a:latin typeface="Calibri" pitchFamily="34" charset="0"/>
            </a:endParaRPr>
          </a:p>
        </p:txBody>
      </p:sp>
      <p:sp>
        <p:nvSpPr>
          <p:cNvPr id="83973" name="Line 6"/>
          <p:cNvSpPr>
            <a:spLocks noChangeShapeType="1"/>
          </p:cNvSpPr>
          <p:nvPr/>
        </p:nvSpPr>
        <p:spPr bwMode="auto">
          <a:xfrm>
            <a:off x="1125538" y="2195513"/>
            <a:ext cx="5040312" cy="0"/>
          </a:xfrm>
          <a:prstGeom prst="line">
            <a:avLst/>
          </a:prstGeom>
          <a:noFill/>
          <a:ln w="19050">
            <a:solidFill>
              <a:schemeClr val="hlink"/>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6.jpg"/>
          <p:cNvPicPr>
            <a:picLocks noChangeAspect="1"/>
          </p:cNvPicPr>
          <p:nvPr/>
        </p:nvPicPr>
        <p:blipFill>
          <a:blip r:embed="rId2"/>
          <a:stretch>
            <a:fillRect/>
          </a:stretch>
        </p:blipFill>
        <p:spPr>
          <a:xfrm>
            <a:off x="0" y="3166"/>
            <a:ext cx="6858000" cy="9137667"/>
          </a:xfrm>
          <a:prstGeom prst="rect">
            <a:avLst/>
          </a:prstGeom>
        </p:spPr>
      </p:pic>
      <p:sp>
        <p:nvSpPr>
          <p:cNvPr id="84995" name="Rectangle 3"/>
          <p:cNvSpPr>
            <a:spLocks noChangeArrowheads="1"/>
          </p:cNvSpPr>
          <p:nvPr/>
        </p:nvSpPr>
        <p:spPr bwMode="auto">
          <a:xfrm>
            <a:off x="261938" y="5214938"/>
            <a:ext cx="6596062" cy="3613150"/>
          </a:xfrm>
          <a:prstGeom prst="rect">
            <a:avLst/>
          </a:prstGeom>
          <a:noFill/>
          <a:ln w="9525">
            <a:noFill/>
            <a:round/>
            <a:headEnd/>
            <a:tailEnd/>
          </a:ln>
        </p:spPr>
        <p:txBody>
          <a:bodyPr lIns="101250" tIns="52650" rIns="101250" bIns="52650">
            <a:spAutoFit/>
          </a:bodyPr>
          <a:lstStyle/>
          <a:p>
            <a:pPr algn="ct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Редакционная коллегия:</a:t>
            </a:r>
          </a:p>
          <a:p>
            <a:pPr algn="ct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a:solidFill>
                <a:srgbClr val="000000"/>
              </a:solidFill>
              <a:latin typeface="Monotype Corsiva" pitchFamily="66" charset="0"/>
            </a:endParaRP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Председатель редакционной  коллегии                         Ванина Т.Е. </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Заместитель председателя редакционной коллегии   Губанова В.Л.</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Главный консультант                                                    Булычева ЕФ.</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Консультант                                                                   Ислентьева О.В.</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Консультант                                                                   Борсук А.В.</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Главный редактор                                                           Назарова М.В.</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Заместитель главного редактора                                  Худошина Е.В.</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Специалист по связям  с общественностью                  Федяшина Т.Н.</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Художник –оформитель                                                 Фирсунина И.Н.</a:t>
            </a:r>
          </a:p>
          <a:p>
            <a:pP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Корректор                                                                        Кузьмичева Ю.В.</a:t>
            </a:r>
          </a:p>
          <a:p>
            <a:pPr algn="ctr" eaLnBrk="1" hangingPunct="1">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sz="1400">
                <a:solidFill>
                  <a:srgbClr val="000000"/>
                </a:solidFill>
                <a:latin typeface="Times New Roman" pitchFamily="18" charset="0"/>
              </a:rPr>
              <a:t>Тираж: 30 экземпляров</a:t>
            </a:r>
          </a:p>
        </p:txBody>
      </p:sp>
      <p:pic>
        <p:nvPicPr>
          <p:cNvPr id="6" name="Рисунок 5" descr="985.jpg"/>
          <p:cNvPicPr>
            <a:picLocks noChangeAspect="1"/>
          </p:cNvPicPr>
          <p:nvPr/>
        </p:nvPicPr>
        <p:blipFill>
          <a:blip r:embed="rId3"/>
          <a:stretch>
            <a:fillRect/>
          </a:stretch>
        </p:blipFill>
        <p:spPr>
          <a:xfrm>
            <a:off x="857232" y="642910"/>
            <a:ext cx="5244325" cy="46216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46084" name="Text Box 4"/>
          <p:cNvSpPr txBox="1">
            <a:spLocks noChangeArrowheads="1"/>
          </p:cNvSpPr>
          <p:nvPr/>
        </p:nvSpPr>
        <p:spPr bwMode="auto">
          <a:xfrm>
            <a:off x="260350" y="323850"/>
            <a:ext cx="3600450" cy="3663950"/>
          </a:xfrm>
          <a:prstGeom prst="rect">
            <a:avLst/>
          </a:prstGeom>
          <a:noFill/>
          <a:ln w="9525">
            <a:noFill/>
            <a:miter lim="800000"/>
            <a:headEnd/>
            <a:tailEnd/>
          </a:ln>
        </p:spPr>
        <p:txBody>
          <a:bodyPr>
            <a:spAutoFit/>
          </a:bodyPr>
          <a:lstStyle/>
          <a:p>
            <a:r>
              <a:rPr lang="ru-RU" sz="1300" b="1">
                <a:latin typeface="Times New Roman" pitchFamily="18" charset="0"/>
              </a:rPr>
              <a:t>Дети:</a:t>
            </a:r>
            <a:r>
              <a:rPr lang="ru-RU" sz="1300">
                <a:latin typeface="Times New Roman" pitchFamily="18" charset="0"/>
              </a:rPr>
              <a:t> Если на ощупь земля твердая, значит, его надо полить; если земля светлая, то она сухая.</a:t>
            </a:r>
            <a:endParaRPr lang="ru-RU" sz="1300" u="sng">
              <a:latin typeface="Times New Roman" pitchFamily="18" charset="0"/>
            </a:endParaRPr>
          </a:p>
          <a:p>
            <a:r>
              <a:rPr lang="ru-RU" sz="1300" b="1">
                <a:latin typeface="Times New Roman" pitchFamily="18" charset="0"/>
              </a:rPr>
              <a:t>Мама:</a:t>
            </a:r>
            <a:r>
              <a:rPr lang="ru-RU" sz="1300">
                <a:latin typeface="Times New Roman" pitchFamily="18" charset="0"/>
              </a:rPr>
              <a:t> Какой водой поливают растения?</a:t>
            </a:r>
          </a:p>
          <a:p>
            <a:pPr algn="just" eaLnBrk="1" hangingPunct="1"/>
            <a:r>
              <a:rPr lang="ru-RU" sz="1300" b="1">
                <a:latin typeface="Times New Roman" pitchFamily="18" charset="0"/>
              </a:rPr>
              <a:t>Дети:</a:t>
            </a:r>
            <a:r>
              <a:rPr lang="ru-RU" sz="1300">
                <a:latin typeface="Times New Roman" pitchFamily="18" charset="0"/>
              </a:rPr>
              <a:t> Растения поливают теплой, которая отстоялась в течение одного дня.</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Что нужно сделать после посадки цветка?</a:t>
            </a:r>
            <a:endParaRPr lang="ru-RU" sz="1300" u="sng">
              <a:latin typeface="Times New Roman" pitchFamily="18" charset="0"/>
            </a:endParaRPr>
          </a:p>
          <a:p>
            <a:pPr algn="just" eaLnBrk="1" hangingPunct="1"/>
            <a:r>
              <a:rPr lang="ru-RU" sz="1300" b="1">
                <a:latin typeface="Times New Roman" pitchFamily="18" charset="0"/>
              </a:rPr>
              <a:t>Дети:</a:t>
            </a:r>
            <a:r>
              <a:rPr lang="ru-RU" sz="1300">
                <a:latin typeface="Times New Roman" pitchFamily="18" charset="0"/>
              </a:rPr>
              <a:t> Полить растение.</a:t>
            </a:r>
            <a:endParaRPr lang="ru-RU" sz="1300" u="sng">
              <a:latin typeface="Times New Roman" pitchFamily="18" charset="0"/>
            </a:endParaRPr>
          </a:p>
          <a:p>
            <a:pPr algn="just" eaLnBrk="1" hangingPunct="1"/>
            <a:r>
              <a:rPr lang="ru-RU" sz="1300" b="1">
                <a:latin typeface="Times New Roman" pitchFamily="18" charset="0"/>
              </a:rPr>
              <a:t>Мама:</a:t>
            </a:r>
            <a:r>
              <a:rPr lang="ru-RU" sz="1300">
                <a:latin typeface="Times New Roman" pitchFamily="18" charset="0"/>
              </a:rPr>
              <a:t> Молодцы. Вы сегодня научились ухаживать за комнатными растениями. У вас дома есть, растения? (ответы детей). </a:t>
            </a:r>
          </a:p>
          <a:p>
            <a:pPr algn="just" eaLnBrk="1" hangingPunct="1"/>
            <a:r>
              <a:rPr lang="ru-RU" sz="1300">
                <a:latin typeface="Times New Roman" pitchFamily="18" charset="0"/>
              </a:rPr>
              <a:t>     Очень хорошо, я думаю, что вы  теперь сможете помочь мамам дома пересаживать растения и ухаживать за ними. А в следующий раз мы с вами будем пересаживать другое растение.</a:t>
            </a:r>
          </a:p>
          <a:p>
            <a:pPr algn="just" eaLnBrk="1" hangingPunct="1"/>
            <a:r>
              <a:rPr lang="ru-RU" sz="1300">
                <a:latin typeface="Times New Roman" pitchFamily="18" charset="0"/>
              </a:rPr>
              <a:t>    А теперь снимайте фартуки и мойте руки. </a:t>
            </a:r>
          </a:p>
          <a:p>
            <a:pPr algn="just" eaLnBrk="1" hangingPunct="1"/>
            <a:r>
              <a:rPr lang="ru-RU" sz="1300">
                <a:latin typeface="Times New Roman" pitchFamily="18" charset="0"/>
              </a:rPr>
              <a:t>(Мама благодарит детей и прощается с ними). </a:t>
            </a:r>
          </a:p>
        </p:txBody>
      </p:sp>
      <p:sp>
        <p:nvSpPr>
          <p:cNvPr id="46086"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r>
              <a:rPr lang="ru-RU" sz="1200">
                <a:solidFill>
                  <a:srgbClr val="898989"/>
                </a:solidFill>
                <a:latin typeface="Calibri" pitchFamily="34" charset="0"/>
              </a:rPr>
              <a:t>43</a:t>
            </a:r>
          </a:p>
        </p:txBody>
      </p:sp>
      <p:pic>
        <p:nvPicPr>
          <p:cNvPr id="8" name="Рисунок 7" descr="456.jpg"/>
          <p:cNvPicPr>
            <a:picLocks noChangeAspect="1"/>
          </p:cNvPicPr>
          <p:nvPr/>
        </p:nvPicPr>
        <p:blipFill>
          <a:blip r:embed="rId3"/>
          <a:stretch>
            <a:fillRect/>
          </a:stretch>
        </p:blipFill>
        <p:spPr>
          <a:xfrm>
            <a:off x="4000504" y="1142976"/>
            <a:ext cx="2665946" cy="2967568"/>
          </a:xfrm>
          <a:prstGeom prst="rect">
            <a:avLst/>
          </a:prstGeom>
        </p:spPr>
      </p:pic>
      <p:pic>
        <p:nvPicPr>
          <p:cNvPr id="9" name="Рисунок 8" descr="76.jpg"/>
          <p:cNvPicPr>
            <a:picLocks noChangeAspect="1"/>
          </p:cNvPicPr>
          <p:nvPr/>
        </p:nvPicPr>
        <p:blipFill>
          <a:blip r:embed="rId4"/>
          <a:stretch>
            <a:fillRect/>
          </a:stretch>
        </p:blipFill>
        <p:spPr>
          <a:xfrm>
            <a:off x="1714488" y="4429124"/>
            <a:ext cx="3327568" cy="249081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47107" name="Line 6"/>
          <p:cNvSpPr>
            <a:spLocks noChangeShapeType="1"/>
          </p:cNvSpPr>
          <p:nvPr/>
        </p:nvSpPr>
        <p:spPr bwMode="auto">
          <a:xfrm>
            <a:off x="0" y="4572000"/>
            <a:ext cx="6858000" cy="0"/>
          </a:xfrm>
          <a:prstGeom prst="line">
            <a:avLst/>
          </a:prstGeom>
          <a:noFill/>
          <a:ln w="9525">
            <a:solidFill>
              <a:schemeClr val="tx1"/>
            </a:solidFill>
            <a:prstDash val="lgDash"/>
            <a:round/>
            <a:headEnd/>
            <a:tailEnd/>
          </a:ln>
        </p:spPr>
        <p:txBody>
          <a:bodyPr/>
          <a:lstStyle/>
          <a:p>
            <a:endParaRPr lang="ru-RU"/>
          </a:p>
        </p:txBody>
      </p:sp>
      <p:sp>
        <p:nvSpPr>
          <p:cNvPr id="47108" name="WordArt 7"/>
          <p:cNvSpPr>
            <a:spLocks noChangeArrowheads="1" noChangeShapeType="1" noTextEdit="1"/>
          </p:cNvSpPr>
          <p:nvPr/>
        </p:nvSpPr>
        <p:spPr bwMode="auto">
          <a:xfrm>
            <a:off x="836613" y="323850"/>
            <a:ext cx="5472112" cy="2017713"/>
          </a:xfrm>
          <a:prstGeom prst="rect">
            <a:avLst/>
          </a:prstGeom>
        </p:spPr>
        <p:txBody>
          <a:bodyPr wrap="none" fromWordArt="1">
            <a:prstTxWarp prst="textPlain">
              <a:avLst>
                <a:gd name="adj" fmla="val 50000"/>
              </a:avLst>
            </a:prstTxWarp>
          </a:bodyPr>
          <a:lstStyle/>
          <a:p>
            <a:pPr algn="ctr"/>
            <a:r>
              <a:rPr lang="ru-RU" sz="36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Паспорт    </a:t>
            </a:r>
          </a:p>
          <a:p>
            <a:pPr algn="ctr"/>
            <a:r>
              <a:rPr lang="ru-RU" sz="36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комнатных растений</a:t>
            </a:r>
          </a:p>
        </p:txBody>
      </p:sp>
      <p:sp>
        <p:nvSpPr>
          <p:cNvPr id="47109" name="Rectangle 8"/>
          <p:cNvSpPr>
            <a:spLocks noChangeArrowheads="1"/>
          </p:cNvSpPr>
          <p:nvPr/>
        </p:nvSpPr>
        <p:spPr bwMode="auto">
          <a:xfrm>
            <a:off x="1504950" y="2547938"/>
            <a:ext cx="3903663" cy="366712"/>
          </a:xfrm>
          <a:prstGeom prst="rect">
            <a:avLst/>
          </a:prstGeom>
          <a:noFill/>
          <a:ln w="9525">
            <a:noFill/>
            <a:miter lim="800000"/>
            <a:headEnd/>
            <a:tailEnd/>
          </a:ln>
        </p:spPr>
        <p:txBody>
          <a:bodyPr wrap="none" anchor="ctr">
            <a:spAutoFit/>
          </a:bodyPr>
          <a:lstStyle/>
          <a:p>
            <a:pPr algn="ctr" eaLnBrk="1" hangingPunct="1">
              <a:tabLst>
                <a:tab pos="238125" algn="l"/>
                <a:tab pos="3194050" algn="ctr"/>
              </a:tabLst>
            </a:pPr>
            <a:r>
              <a:rPr lang="ru-RU" b="1">
                <a:latin typeface="Monotype Corsiva" pitchFamily="66" charset="0"/>
              </a:rPr>
              <a:t>Для детей старшего дошкольного возраста</a:t>
            </a:r>
          </a:p>
        </p:txBody>
      </p:sp>
      <p:pic>
        <p:nvPicPr>
          <p:cNvPr id="47110" name="i-main-pic" descr="Картинка 5 из 301">
            <a:hlinkClick r:id="rId3"/>
          </p:cNvPr>
          <p:cNvPicPr>
            <a:picLocks noChangeAspect="1" noChangeArrowheads="1"/>
          </p:cNvPicPr>
          <p:nvPr/>
        </p:nvPicPr>
        <p:blipFill>
          <a:blip r:embed="rId4" cstate="email"/>
          <a:srcRect/>
          <a:stretch>
            <a:fillRect/>
          </a:stretch>
        </p:blipFill>
        <p:spPr bwMode="auto">
          <a:xfrm>
            <a:off x="260350" y="5294313"/>
            <a:ext cx="2447925" cy="2295525"/>
          </a:xfrm>
          <a:prstGeom prst="rect">
            <a:avLst/>
          </a:prstGeom>
          <a:noFill/>
          <a:ln w="9525">
            <a:noFill/>
            <a:miter lim="800000"/>
            <a:headEnd/>
            <a:tailEnd/>
          </a:ln>
        </p:spPr>
      </p:pic>
      <p:sp>
        <p:nvSpPr>
          <p:cNvPr id="47111" name="Text Box 12"/>
          <p:cNvSpPr txBox="1">
            <a:spLocks noChangeArrowheads="1"/>
          </p:cNvSpPr>
          <p:nvPr/>
        </p:nvSpPr>
        <p:spPr bwMode="auto">
          <a:xfrm>
            <a:off x="2852738" y="4716463"/>
            <a:ext cx="3744912" cy="3013075"/>
          </a:xfrm>
          <a:prstGeom prst="rect">
            <a:avLst/>
          </a:prstGeom>
          <a:noFill/>
          <a:ln w="9525">
            <a:noFill/>
            <a:miter lim="800000"/>
            <a:headEnd/>
            <a:tailEnd/>
          </a:ln>
        </p:spPr>
        <p:txBody>
          <a:bodyPr>
            <a:spAutoFit/>
          </a:bodyPr>
          <a:lstStyle/>
          <a:p>
            <a:pPr algn="ctr" eaLnBrk="1" hangingPunct="1"/>
            <a:r>
              <a:rPr lang="ru-RU" sz="1200">
                <a:latin typeface="Monotype Corsiva" pitchFamily="66" charset="0"/>
              </a:rPr>
              <a:t>Родина — остров Ява. </a:t>
            </a:r>
          </a:p>
          <a:p>
            <a:pPr algn="just" eaLnBrk="1" hangingPunct="1"/>
            <a:r>
              <a:rPr lang="ru-RU" sz="1200">
                <a:latin typeface="Monotype Corsiva" pitchFamily="66" charset="0"/>
              </a:rPr>
              <a:t>      Это - самая красивая из декоративно-лиственных бегоний. Невысокие растения с ползучим извивающимся свисающим стеблем, на котором видны многочисленные следы от опавших листьев.   Листья крупные, очень красиво окрашенные — у некоторых сортов  они темно-бордовые с серебристыми пятнами, у других  серебристо-розовые, изумрудно-зеленые с темно-красной каймой, буроватые с серебристым оттенком и т. д. Листья расположены на длинных черешках, покрыты редкими жесткими ворсинками. Цветет бегония   Рекс мелкими невзрачными светлыми цветочками (чтобы они не истощали растение, их выщипывают).   </a:t>
            </a:r>
          </a:p>
          <a:p>
            <a:pPr algn="just" eaLnBrk="1" hangingPunct="1"/>
            <a:r>
              <a:rPr lang="ru-RU" sz="1200">
                <a:latin typeface="Times New Roman" pitchFamily="18" charset="0"/>
              </a:rPr>
              <a:t>    </a:t>
            </a:r>
            <a:r>
              <a:rPr lang="ru-RU" sz="1200">
                <a:latin typeface="Monotype Corsiva" pitchFamily="66" charset="0"/>
              </a:rPr>
              <a:t>Сажать бегонию лучше  в неглубокий горшок с легкой земляной смесью, состоящей из листовой, перегнойной, торфяной земли и песка .   Поливают бегонию летом</a:t>
            </a:r>
          </a:p>
        </p:txBody>
      </p:sp>
      <p:sp>
        <p:nvSpPr>
          <p:cNvPr id="47112" name="Text Box 13"/>
          <p:cNvSpPr txBox="1">
            <a:spLocks noChangeArrowheads="1"/>
          </p:cNvSpPr>
          <p:nvPr/>
        </p:nvSpPr>
        <p:spPr bwMode="auto">
          <a:xfrm>
            <a:off x="260350" y="7589838"/>
            <a:ext cx="6408738" cy="1554162"/>
          </a:xfrm>
          <a:prstGeom prst="rect">
            <a:avLst/>
          </a:prstGeom>
          <a:noFill/>
          <a:ln w="9525">
            <a:noFill/>
            <a:miter lim="800000"/>
            <a:headEnd/>
            <a:tailEnd/>
          </a:ln>
        </p:spPr>
        <p:txBody>
          <a:bodyPr>
            <a:spAutoFit/>
          </a:bodyPr>
          <a:lstStyle/>
          <a:p>
            <a:pPr algn="just" eaLnBrk="1" hangingPunct="1"/>
            <a:r>
              <a:rPr lang="ru-RU" sz="1200">
                <a:latin typeface="Monotype Corsiva" pitchFamily="66" charset="0"/>
              </a:rPr>
              <a:t>обильно, зимой — умеренно, желательно</a:t>
            </a:r>
            <a:r>
              <a:rPr lang="ru-RU"/>
              <a:t> </a:t>
            </a:r>
          </a:p>
          <a:p>
            <a:pPr algn="just" eaLnBrk="1" hangingPunct="1"/>
            <a:r>
              <a:rPr lang="ru-RU" sz="1200">
                <a:latin typeface="Monotype Corsiva" pitchFamily="66" charset="0"/>
              </a:rPr>
              <a:t>теплой водой. </a:t>
            </a:r>
            <a:r>
              <a:rPr lang="en-US" sz="1200">
                <a:latin typeface="Monotype Corsiva" pitchFamily="66" charset="0"/>
              </a:rPr>
              <a:t>B </a:t>
            </a:r>
            <a:r>
              <a:rPr lang="ru-RU" sz="1200">
                <a:latin typeface="Monotype Corsiva" pitchFamily="66" charset="0"/>
              </a:rPr>
              <a:t> помещениях, где растут бегонии, необходим влажный воздух (опрыскивать бегонию нельзя — ворсинки на листьях задерживают капельки воды, в результате чего на  листьях образуются некрасивые бурые пятна). Следует прятать растение от прямых солнечных лучей.. Размножается бегония Рекс делением корневища с пучками листьев, листовыми, черенками или листом, срезанным с черешком и поставленным в воду.</a:t>
            </a:r>
          </a:p>
          <a:p>
            <a:pPr eaLnBrk="1" hangingPunct="1">
              <a:spcBef>
                <a:spcPct val="50000"/>
              </a:spcBef>
            </a:pPr>
            <a:endParaRPr lang="ru-RU" sz="1200">
              <a:latin typeface="Monotype Corsiva" pitchFamily="66" charset="0"/>
            </a:endParaRPr>
          </a:p>
        </p:txBody>
      </p:sp>
      <p:sp>
        <p:nvSpPr>
          <p:cNvPr id="47113" name="WordArt 15"/>
          <p:cNvSpPr>
            <a:spLocks noChangeArrowheads="1" noChangeShapeType="1" noTextEdit="1"/>
          </p:cNvSpPr>
          <p:nvPr/>
        </p:nvSpPr>
        <p:spPr bwMode="auto">
          <a:xfrm>
            <a:off x="260350" y="4859338"/>
            <a:ext cx="2447925" cy="333375"/>
          </a:xfrm>
          <a:prstGeom prst="rect">
            <a:avLst/>
          </a:prstGeom>
        </p:spPr>
        <p:txBody>
          <a:bodyPr wrap="none" fromWordArt="1">
            <a:prstTxWarp prst="textInflateTop">
              <a:avLst>
                <a:gd name="adj" fmla="val 31917"/>
              </a:avLst>
            </a:prstTxWarp>
          </a:bodyPr>
          <a:lstStyle/>
          <a:p>
            <a:pPr algn="ctr"/>
            <a:r>
              <a:rPr lang="ru-RU" sz="3600" kern="10">
                <a:ln w="9525">
                  <a:solidFill>
                    <a:srgbClr val="CC99FF"/>
                  </a:solidFill>
                  <a:round/>
                  <a:headEnd/>
                  <a:tailEnd/>
                </a:ln>
                <a:gradFill rotWithShape="1">
                  <a:gsLst>
                    <a:gs pos="0">
                      <a:srgbClr val="CC00CC"/>
                    </a:gs>
                    <a:gs pos="100000">
                      <a:srgbClr val="6600CC"/>
                    </a:gs>
                  </a:gsLst>
                  <a:lin ang="18900000" scaled="1"/>
                </a:gradFill>
                <a:effectLst>
                  <a:outerShdw dist="53882" dir="2700000" algn="ctr" rotWithShape="0">
                    <a:srgbClr val="9999FF">
                      <a:alpha val="79999"/>
                    </a:srgbClr>
                  </a:outerShdw>
                </a:effectLst>
                <a:latin typeface="Impact"/>
              </a:rPr>
              <a:t>Бегония   Рекс</a:t>
            </a:r>
          </a:p>
        </p:txBody>
      </p:sp>
      <p:pic>
        <p:nvPicPr>
          <p:cNvPr id="47114" name="Picture 9"/>
          <p:cNvPicPr>
            <a:picLocks noChangeAspect="1" noChangeArrowheads="1"/>
          </p:cNvPicPr>
          <p:nvPr/>
        </p:nvPicPr>
        <p:blipFill>
          <a:blip r:embed="rId5"/>
          <a:srcRect/>
          <a:stretch>
            <a:fillRect/>
          </a:stretch>
        </p:blipFill>
        <p:spPr bwMode="auto">
          <a:xfrm>
            <a:off x="188913" y="4284663"/>
            <a:ext cx="536575" cy="433387"/>
          </a:xfrm>
          <a:prstGeom prst="rect">
            <a:avLst/>
          </a:prstGeom>
          <a:noFill/>
          <a:ln w="9525">
            <a:noFill/>
            <a:miter lim="800000"/>
            <a:headEnd/>
            <a:tailEnd/>
          </a:ln>
        </p:spPr>
      </p:pic>
      <p:sp>
        <p:nvSpPr>
          <p:cNvPr id="47115" name="Нижний колонтитул 6"/>
          <p:cNvSpPr txBox="1">
            <a:spLocks/>
          </p:cNvSpPr>
          <p:nvPr/>
        </p:nvSpPr>
        <p:spPr bwMode="auto">
          <a:xfrm>
            <a:off x="2428875" y="8501063"/>
            <a:ext cx="2171700" cy="485775"/>
          </a:xfrm>
          <a:prstGeom prst="rect">
            <a:avLst/>
          </a:prstGeom>
          <a:noFill/>
          <a:ln w="9525">
            <a:noFill/>
            <a:miter lim="800000"/>
            <a:headEnd/>
            <a:tailEnd/>
          </a:ln>
        </p:spPr>
        <p:txBody>
          <a:bodyPr anchor="ctr"/>
          <a:lstStyle/>
          <a:p>
            <a:pPr algn="ctr" eaLnBrk="1" hangingPunct="1"/>
            <a:endParaRPr lang="ru-RU" sz="1200">
              <a:solidFill>
                <a:srgbClr val="898989"/>
              </a:solidFill>
              <a:latin typeface="Calibri" pitchFamily="34" charset="0"/>
            </a:endParaRPr>
          </a:p>
        </p:txBody>
      </p:sp>
      <p:sp>
        <p:nvSpPr>
          <p:cNvPr id="47116" name="Line 13"/>
          <p:cNvSpPr>
            <a:spLocks noChangeShapeType="1"/>
          </p:cNvSpPr>
          <p:nvPr/>
        </p:nvSpPr>
        <p:spPr bwMode="auto">
          <a:xfrm>
            <a:off x="188913" y="250825"/>
            <a:ext cx="0" cy="9144000"/>
          </a:xfrm>
          <a:prstGeom prst="line">
            <a:avLst/>
          </a:prstGeom>
          <a:noFill/>
          <a:ln w="9525">
            <a:solidFill>
              <a:schemeClr val="tx1"/>
            </a:solidFill>
            <a:prstDash val="lgDash"/>
            <a:round/>
            <a:headEnd/>
            <a:tailEnd/>
          </a:ln>
        </p:spPr>
        <p:txBody>
          <a:bodyPr/>
          <a:lstStyle/>
          <a:p>
            <a:endParaRPr lang="ru-RU"/>
          </a:p>
        </p:txBody>
      </p:sp>
      <p:pic>
        <p:nvPicPr>
          <p:cNvPr id="47117" name="Picture 9"/>
          <p:cNvPicPr>
            <a:picLocks noChangeAspect="1" noChangeArrowheads="1"/>
          </p:cNvPicPr>
          <p:nvPr/>
        </p:nvPicPr>
        <p:blipFill>
          <a:blip r:embed="rId6"/>
          <a:srcRect/>
          <a:stretch>
            <a:fillRect/>
          </a:stretch>
        </p:blipFill>
        <p:spPr bwMode="auto">
          <a:xfrm>
            <a:off x="0" y="0"/>
            <a:ext cx="433388"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48131" name="Line 3"/>
          <p:cNvSpPr>
            <a:spLocks noChangeShapeType="1"/>
          </p:cNvSpPr>
          <p:nvPr/>
        </p:nvSpPr>
        <p:spPr bwMode="auto">
          <a:xfrm>
            <a:off x="0" y="4572000"/>
            <a:ext cx="6858000" cy="0"/>
          </a:xfrm>
          <a:prstGeom prst="line">
            <a:avLst/>
          </a:prstGeom>
          <a:noFill/>
          <a:ln w="9525">
            <a:solidFill>
              <a:schemeClr val="tx1"/>
            </a:solidFill>
            <a:prstDash val="lgDash"/>
            <a:round/>
            <a:headEnd/>
            <a:tailEnd/>
          </a:ln>
        </p:spPr>
        <p:txBody>
          <a:bodyPr/>
          <a:lstStyle/>
          <a:p>
            <a:endParaRPr lang="ru-RU"/>
          </a:p>
        </p:txBody>
      </p:sp>
      <p:sp>
        <p:nvSpPr>
          <p:cNvPr id="48132" name="Text Box 8"/>
          <p:cNvSpPr txBox="1">
            <a:spLocks noChangeArrowheads="1"/>
          </p:cNvSpPr>
          <p:nvPr/>
        </p:nvSpPr>
        <p:spPr bwMode="auto">
          <a:xfrm>
            <a:off x="2852738" y="4716463"/>
            <a:ext cx="3744912" cy="4200525"/>
          </a:xfrm>
          <a:prstGeom prst="rect">
            <a:avLst/>
          </a:prstGeom>
          <a:noFill/>
          <a:ln w="9525">
            <a:noFill/>
            <a:miter lim="800000"/>
            <a:headEnd/>
            <a:tailEnd/>
          </a:ln>
        </p:spPr>
        <p:txBody>
          <a:bodyPr>
            <a:spAutoFit/>
          </a:bodyPr>
          <a:lstStyle/>
          <a:p>
            <a:pPr algn="just" eaLnBrk="1" hangingPunct="1"/>
            <a:r>
              <a:rPr lang="ru-RU"/>
              <a:t>   </a:t>
            </a:r>
            <a:r>
              <a:rPr lang="ru-RU" sz="1200">
                <a:latin typeface="Monotype Corsiva" pitchFamily="66" charset="0"/>
              </a:rPr>
              <a:t>Родина — Южная Америка. </a:t>
            </a:r>
          </a:p>
          <a:p>
            <a:pPr algn="just" eaLnBrk="1" hangingPunct="1"/>
            <a:r>
              <a:rPr lang="ru-RU" sz="1200">
                <a:latin typeface="Monotype Corsiva" pitchFamily="66" charset="0"/>
              </a:rPr>
              <a:t>      Название «Столетник» дано за очень редкое в комнатных  условиях цветение. У разных видов алоэ прямостоячий высокий и укороченный стебель; толстые, мясистые сизовато-зеленые листья, у некоторых видов имеются по краям зубчики. Встречаются пестролистные формы алоэ. В листьях алоэ находится горький, содержащий лекарственное вещество, алоин, обладающий биогенными свойствами. </a:t>
            </a:r>
          </a:p>
          <a:p>
            <a:pPr algn="just" eaLnBrk="1" hangingPunct="1"/>
            <a:r>
              <a:rPr lang="ru-RU" sz="1200">
                <a:latin typeface="Monotype Corsiva" pitchFamily="66" charset="0"/>
              </a:rPr>
              <a:t>   </a:t>
            </a:r>
          </a:p>
          <a:p>
            <a:pPr algn="just" eaLnBrk="1" hangingPunct="1"/>
            <a:r>
              <a:rPr lang="ru-RU" sz="1200">
                <a:latin typeface="Monotype Corsiva" pitchFamily="66" charset="0"/>
              </a:rPr>
              <a:t>      Алоэ — неприхотливое растение, нуждается в умеренном количестве света, не переносит прямых солнечных  лучей (от них на листьях появляются ожоги). Зимой  растения содержат в светлом и прохладном месте. Алоэ нейтрализует действие вредных газов, поэтому в домашних условиях его полезно содержать на кухне. Во время цветения на длинном цветоносе появляются небольшие красноватые цветы колокольчатой формы. Размножается прикорневыми отпрысками и черенками, деленный отпрыск или черенок обязательно следует подсушить в течение 5-6 дней в горшке с песком, после чего сажать в землю. Рассаживают весной раз в 2—3 года в земляную смесь, состоящую из дерновой, листовой, перегнойной земли и песка.</a:t>
            </a:r>
          </a:p>
        </p:txBody>
      </p:sp>
      <p:sp>
        <p:nvSpPr>
          <p:cNvPr id="48133" name="WordArt 11"/>
          <p:cNvSpPr>
            <a:spLocks noChangeArrowheads="1" noChangeShapeType="1" noTextEdit="1"/>
          </p:cNvSpPr>
          <p:nvPr/>
        </p:nvSpPr>
        <p:spPr bwMode="auto">
          <a:xfrm>
            <a:off x="404813" y="250825"/>
            <a:ext cx="2305050" cy="809625"/>
          </a:xfrm>
          <a:prstGeom prst="rect">
            <a:avLst/>
          </a:prstGeom>
        </p:spPr>
        <p:txBody>
          <a:bodyPr wrap="none" fromWordArt="1">
            <a:prstTxWarp prst="textPlain">
              <a:avLst>
                <a:gd name="adj" fmla="val 50000"/>
              </a:avLst>
            </a:prstTxWarp>
          </a:bodyPr>
          <a:lstStyle/>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Узумбарская</a:t>
            </a:r>
          </a:p>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фиалка</a:t>
            </a:r>
          </a:p>
        </p:txBody>
      </p:sp>
      <p:pic>
        <p:nvPicPr>
          <p:cNvPr id="48134" name="i-main-pic" descr="Картинка 57 из 189">
            <a:hlinkClick r:id="rId3"/>
          </p:cNvPr>
          <p:cNvPicPr>
            <a:picLocks noChangeAspect="1" noChangeArrowheads="1"/>
          </p:cNvPicPr>
          <p:nvPr/>
        </p:nvPicPr>
        <p:blipFill>
          <a:blip r:embed="rId4" cstate="email"/>
          <a:srcRect/>
          <a:stretch>
            <a:fillRect/>
          </a:stretch>
        </p:blipFill>
        <p:spPr bwMode="auto">
          <a:xfrm>
            <a:off x="333375" y="1116013"/>
            <a:ext cx="2162175" cy="2266950"/>
          </a:xfrm>
          <a:prstGeom prst="rect">
            <a:avLst/>
          </a:prstGeom>
          <a:noFill/>
          <a:ln w="9525">
            <a:noFill/>
            <a:miter lim="800000"/>
            <a:headEnd/>
            <a:tailEnd/>
          </a:ln>
        </p:spPr>
      </p:pic>
      <p:sp>
        <p:nvSpPr>
          <p:cNvPr id="48135" name="Text Box 13"/>
          <p:cNvSpPr txBox="1">
            <a:spLocks noChangeArrowheads="1"/>
          </p:cNvSpPr>
          <p:nvPr/>
        </p:nvSpPr>
        <p:spPr bwMode="auto">
          <a:xfrm>
            <a:off x="2636838" y="323850"/>
            <a:ext cx="3960812" cy="3835400"/>
          </a:xfrm>
          <a:prstGeom prst="rect">
            <a:avLst/>
          </a:prstGeom>
          <a:noFill/>
          <a:ln w="9525">
            <a:noFill/>
            <a:miter lim="800000"/>
            <a:headEnd/>
            <a:tailEnd/>
          </a:ln>
        </p:spPr>
        <p:txBody>
          <a:bodyPr>
            <a:spAutoFit/>
          </a:bodyPr>
          <a:lstStyle/>
          <a:p>
            <a:pPr algn="just" eaLnBrk="1" hangingPunct="1"/>
            <a:r>
              <a:rPr lang="ru-RU"/>
              <a:t>    </a:t>
            </a:r>
            <a:r>
              <a:rPr lang="ru-RU" sz="1200">
                <a:latin typeface="Monotype Corsiva" pitchFamily="66" charset="0"/>
              </a:rPr>
              <a:t>Родина — тропики Африки.  </a:t>
            </a:r>
          </a:p>
          <a:p>
            <a:pPr algn="just" eaLnBrk="1" hangingPunct="1"/>
            <a:r>
              <a:rPr lang="ru-RU" sz="1200">
                <a:latin typeface="Monotype Corsiva" pitchFamily="66" charset="0"/>
              </a:rPr>
              <a:t>       Невысокое травянистое растение с сильно  укороченным стеблем и прикорневыми черешковыми листьями, убранными в розетку. Листья округлые, мясистые, опушенные, край листа ровный, у некоторых сортов волнистый. Фиалка обильно продолжительно (в течение 6—8 месяцев) цветет. Цветки довольно крупные, неправильной формы, простые, лиловые или сиреневые. У различных сортов фиалок они простые или махровые, разнообразной   окраски:   белой,   розовой,   бледно-   или   густо лиловой</a:t>
            </a:r>
            <a:r>
              <a:rPr lang="ru-RU" sz="1200" b="1">
                <a:latin typeface="Monotype Corsiva" pitchFamily="66" charset="0"/>
              </a:rPr>
              <a:t>.</a:t>
            </a:r>
            <a:endParaRPr lang="ru-RU" sz="1200">
              <a:latin typeface="Monotype Corsiva" pitchFamily="66" charset="0"/>
            </a:endParaRPr>
          </a:p>
          <a:p>
            <a:pPr algn="just" eaLnBrk="1" hangingPunct="1"/>
            <a:r>
              <a:rPr lang="ru-RU" sz="1200">
                <a:latin typeface="Monotype Corsiva" pitchFamily="66" charset="0"/>
              </a:rPr>
              <a:t>         Фиалки содержат в прохладных комнатах на светлых северных, северо-восточных или северо-западных окнах; растение не выносит прямых солнечных лучей, сквозняков, дыма и газов в воздухе. Хорошо растет при достаточной влажности воздуха, но опрыскивания не переносит. Поливать ее надо очень осторожно теплой водой, так  как  корни у фиалки слабые, поверхностные, заливка или пересушка земли губительна для растения. В период цветения растение желательно удобрять. Дополнительное электроосвещение в зимнее  время удлиняет срок цветения.       </a:t>
            </a:r>
          </a:p>
          <a:p>
            <a:pPr algn="just" eaLnBrk="1" hangingPunct="1"/>
            <a:r>
              <a:rPr lang="ru-RU" sz="1200">
                <a:latin typeface="Monotype Corsiva" pitchFamily="66" charset="0"/>
              </a:rPr>
              <a:t>         Размножается делением разросшегося куста при пересадке. </a:t>
            </a:r>
          </a:p>
        </p:txBody>
      </p:sp>
      <p:pic>
        <p:nvPicPr>
          <p:cNvPr id="48136" name="i-main-pic" descr="Картинка 21 из 37984">
            <a:hlinkClick r:id="rId5"/>
          </p:cNvPr>
          <p:cNvPicPr>
            <a:picLocks noChangeAspect="1" noChangeArrowheads="1"/>
          </p:cNvPicPr>
          <p:nvPr/>
        </p:nvPicPr>
        <p:blipFill>
          <a:blip r:embed="rId6"/>
          <a:srcRect/>
          <a:stretch>
            <a:fillRect/>
          </a:stretch>
        </p:blipFill>
        <p:spPr bwMode="auto">
          <a:xfrm>
            <a:off x="404813" y="5651500"/>
            <a:ext cx="2144712" cy="2468563"/>
          </a:xfrm>
          <a:prstGeom prst="rect">
            <a:avLst/>
          </a:prstGeom>
          <a:noFill/>
          <a:ln w="9525">
            <a:noFill/>
            <a:miter lim="800000"/>
            <a:headEnd/>
            <a:tailEnd/>
          </a:ln>
        </p:spPr>
      </p:pic>
      <p:sp>
        <p:nvSpPr>
          <p:cNvPr id="48137" name="WordArt 16"/>
          <p:cNvSpPr>
            <a:spLocks noChangeArrowheads="1" noChangeShapeType="1" noTextEdit="1"/>
          </p:cNvSpPr>
          <p:nvPr/>
        </p:nvSpPr>
        <p:spPr bwMode="auto">
          <a:xfrm>
            <a:off x="476250" y="4932363"/>
            <a:ext cx="1800225" cy="469900"/>
          </a:xfrm>
          <a:prstGeom prst="rect">
            <a:avLst/>
          </a:prstGeom>
        </p:spPr>
        <p:txBody>
          <a:bodyPr wrap="none" fromWordArt="1">
            <a:prstTxWarp prst="textCurveUp">
              <a:avLst>
                <a:gd name="adj" fmla="val 40356"/>
              </a:avLst>
            </a:prstTxWarp>
          </a:bodyPr>
          <a:lstStyle/>
          <a:p>
            <a:pPr algn="ctr"/>
            <a:r>
              <a:rPr lang="ru-RU" sz="3600" kern="10">
                <a:ln w="12700">
                  <a:solidFill>
                    <a:srgbClr val="00B050"/>
                  </a:solidFill>
                  <a:round/>
                  <a:headEnd/>
                  <a:tailEnd/>
                </a:ln>
                <a:gradFill rotWithShape="1">
                  <a:gsLst>
                    <a:gs pos="0">
                      <a:srgbClr val="943634"/>
                    </a:gs>
                    <a:gs pos="100000">
                      <a:srgbClr val="FFFF00"/>
                    </a:gs>
                  </a:gsLst>
                  <a:lin ang="2700000" scaled="1"/>
                </a:gradFill>
                <a:effectLst>
                  <a:outerShdw dist="45791" dir="2021404" algn="ctr" rotWithShape="0">
                    <a:srgbClr val="808080">
                      <a:alpha val="79999"/>
                    </a:srgbClr>
                  </a:outerShdw>
                </a:effectLst>
                <a:latin typeface="Arial Black"/>
              </a:rPr>
              <a:t>Алоэ</a:t>
            </a:r>
          </a:p>
        </p:txBody>
      </p:sp>
      <p:pic>
        <p:nvPicPr>
          <p:cNvPr id="48138" name="Picture 9"/>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a:off x="620713" y="4284663"/>
            <a:ext cx="536575" cy="433387"/>
          </a:xfrm>
          <a:prstGeom prst="rect">
            <a:avLst/>
          </a:prstGeom>
          <a:noFill/>
          <a:ln w="9525">
            <a:noFill/>
            <a:miter lim="800000"/>
            <a:headEnd/>
            <a:tailEnd/>
          </a:ln>
        </p:spPr>
      </p:pic>
      <p:sp>
        <p:nvSpPr>
          <p:cNvPr id="48139" name="Line 13"/>
          <p:cNvSpPr>
            <a:spLocks noChangeShapeType="1"/>
          </p:cNvSpPr>
          <p:nvPr/>
        </p:nvSpPr>
        <p:spPr bwMode="auto">
          <a:xfrm>
            <a:off x="6597650" y="0"/>
            <a:ext cx="0" cy="9144000"/>
          </a:xfrm>
          <a:prstGeom prst="line">
            <a:avLst/>
          </a:prstGeom>
          <a:noFill/>
          <a:ln w="9525">
            <a:solidFill>
              <a:schemeClr val="tx1"/>
            </a:solidFill>
            <a:prstDash val="lgDash"/>
            <a:round/>
            <a:headEnd/>
            <a:tailEnd/>
          </a:ln>
        </p:spPr>
        <p:txBody>
          <a:bodyPr/>
          <a:lstStyle/>
          <a:p>
            <a:endParaRPr lang="ru-RU"/>
          </a:p>
        </p:txBody>
      </p:sp>
      <p:pic>
        <p:nvPicPr>
          <p:cNvPr id="48140" name="Picture 9"/>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6424613" y="0"/>
            <a:ext cx="43338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49155" name="Line 3"/>
          <p:cNvSpPr>
            <a:spLocks noChangeShapeType="1"/>
          </p:cNvSpPr>
          <p:nvPr/>
        </p:nvSpPr>
        <p:spPr bwMode="auto">
          <a:xfrm>
            <a:off x="0" y="4572000"/>
            <a:ext cx="6858000" cy="0"/>
          </a:xfrm>
          <a:prstGeom prst="line">
            <a:avLst/>
          </a:prstGeom>
          <a:noFill/>
          <a:ln w="9525">
            <a:solidFill>
              <a:schemeClr val="tx1"/>
            </a:solidFill>
            <a:prstDash val="lgDash"/>
            <a:round/>
            <a:headEnd/>
            <a:tailEnd/>
          </a:ln>
        </p:spPr>
        <p:txBody>
          <a:bodyPr/>
          <a:lstStyle/>
          <a:p>
            <a:endParaRPr lang="ru-RU"/>
          </a:p>
        </p:txBody>
      </p:sp>
      <p:sp>
        <p:nvSpPr>
          <p:cNvPr id="49156" name="Text Box 8"/>
          <p:cNvSpPr txBox="1">
            <a:spLocks noChangeArrowheads="1"/>
          </p:cNvSpPr>
          <p:nvPr/>
        </p:nvSpPr>
        <p:spPr bwMode="auto">
          <a:xfrm>
            <a:off x="2852738" y="4716463"/>
            <a:ext cx="3744912" cy="3835400"/>
          </a:xfrm>
          <a:prstGeom prst="rect">
            <a:avLst/>
          </a:prstGeom>
          <a:noFill/>
          <a:ln w="9525">
            <a:noFill/>
            <a:miter lim="800000"/>
            <a:headEnd/>
            <a:tailEnd/>
          </a:ln>
        </p:spPr>
        <p:txBody>
          <a:bodyPr>
            <a:spAutoFit/>
          </a:bodyPr>
          <a:lstStyle/>
          <a:p>
            <a:pPr algn="just" eaLnBrk="1" hangingPunct="1"/>
            <a:r>
              <a:rPr lang="ru-RU"/>
              <a:t>     </a:t>
            </a:r>
            <a:r>
              <a:rPr lang="ru-RU" sz="1200">
                <a:latin typeface="Monotype Corsiva" pitchFamily="66" charset="0"/>
              </a:rPr>
              <a:t>Родина — Южная Африка. </a:t>
            </a:r>
          </a:p>
          <a:p>
            <a:pPr algn="just" eaLnBrk="1" hangingPunct="1"/>
            <a:r>
              <a:rPr lang="ru-RU" sz="1200">
                <a:latin typeface="Monotype Corsiva" pitchFamily="66" charset="0"/>
              </a:rPr>
              <a:t>          Широко распространенное неприхотливое растение с длинными ярко-зелеными линейными  листьями, собранными в пучки. Существуют более декоративные разновидности хлорофитума: на их листьях есть яркие белые продольные полоски, расположенные по краю или в середине листа. У взрослого растения из  середины пучка листьев вырастают длинные свисающие цветочные стрелки, на которых появляются невзрачные мелкие белые цветы, а затем детки (розетки листьев с воздушными корнями).</a:t>
            </a:r>
          </a:p>
          <a:p>
            <a:pPr algn="just" eaLnBrk="1" hangingPunct="1"/>
            <a:r>
              <a:rPr lang="ru-RU" sz="1200">
                <a:latin typeface="Monotype Corsiva" pitchFamily="66" charset="0"/>
              </a:rPr>
              <a:t>         Хлорофитум хорошо растет как в прохладных помещениях, так  и в комнатах с более высокой температурой' воздуха. Переносит затенение. Летом растение обильно поливают. Сажают хлорофитум в земляную смесь, состоящую из листовой, перегнойной земли и песка</a:t>
            </a:r>
            <a:r>
              <a:rPr lang="ru-RU" sz="1200" b="1">
                <a:latin typeface="Monotype Corsiva" pitchFamily="66" charset="0"/>
              </a:rPr>
              <a:t>. </a:t>
            </a:r>
            <a:r>
              <a:rPr lang="ru-RU" sz="1200">
                <a:latin typeface="Monotype Corsiva" pitchFamily="66" charset="0"/>
              </a:rPr>
              <a:t>Размножается растение отводками и молодыми листовыми розетками. Пестролистным разновидностям хлорофитумов требуется большее количество света; при недостатке света на листьях исчезает белая окраска.            </a:t>
            </a:r>
          </a:p>
          <a:p>
            <a:pPr algn="just" eaLnBrk="1" hangingPunct="1"/>
            <a:r>
              <a:rPr lang="ru-RU" sz="1200">
                <a:latin typeface="Monotype Corsiva" pitchFamily="66" charset="0"/>
              </a:rPr>
              <a:t>        Растения часто поражаются щитовой тлей.</a:t>
            </a:r>
          </a:p>
        </p:txBody>
      </p:sp>
      <p:sp>
        <p:nvSpPr>
          <p:cNvPr id="49157" name="WordArt 11"/>
          <p:cNvSpPr>
            <a:spLocks noChangeArrowheads="1" noChangeShapeType="1" noTextEdit="1"/>
          </p:cNvSpPr>
          <p:nvPr/>
        </p:nvSpPr>
        <p:spPr bwMode="auto">
          <a:xfrm>
            <a:off x="404813" y="611188"/>
            <a:ext cx="2232025" cy="360362"/>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FF00FF"/>
                </a:solidFill>
                <a:effectLst>
                  <a:outerShdw dist="125724" dir="18900000" algn="ctr" rotWithShape="0">
                    <a:srgbClr val="000099"/>
                  </a:outerShdw>
                </a:effectLst>
                <a:latin typeface="Impact"/>
              </a:rPr>
              <a:t>Герань</a:t>
            </a:r>
          </a:p>
        </p:txBody>
      </p:sp>
      <p:pic>
        <p:nvPicPr>
          <p:cNvPr id="49158" name="i-main-pic" descr="Картинка 1 из 20215">
            <a:hlinkClick r:id="rId3"/>
          </p:cNvPr>
          <p:cNvPicPr>
            <a:picLocks noChangeAspect="1" noChangeArrowheads="1"/>
          </p:cNvPicPr>
          <p:nvPr/>
        </p:nvPicPr>
        <p:blipFill>
          <a:blip r:embed="rId4"/>
          <a:srcRect/>
          <a:stretch>
            <a:fillRect/>
          </a:stretch>
        </p:blipFill>
        <p:spPr bwMode="auto">
          <a:xfrm>
            <a:off x="476250" y="1331913"/>
            <a:ext cx="2216150" cy="2497137"/>
          </a:xfrm>
          <a:prstGeom prst="rect">
            <a:avLst/>
          </a:prstGeom>
          <a:noFill/>
          <a:ln w="9525">
            <a:noFill/>
            <a:miter lim="800000"/>
            <a:headEnd/>
            <a:tailEnd/>
          </a:ln>
        </p:spPr>
      </p:pic>
      <p:sp>
        <p:nvSpPr>
          <p:cNvPr id="49159" name="Text Box 13"/>
          <p:cNvSpPr txBox="1">
            <a:spLocks noChangeArrowheads="1"/>
          </p:cNvSpPr>
          <p:nvPr/>
        </p:nvSpPr>
        <p:spPr bwMode="auto">
          <a:xfrm>
            <a:off x="2852738" y="252413"/>
            <a:ext cx="3744912" cy="4016375"/>
          </a:xfrm>
          <a:prstGeom prst="rect">
            <a:avLst/>
          </a:prstGeom>
          <a:noFill/>
          <a:ln w="9525">
            <a:noFill/>
            <a:miter lim="800000"/>
            <a:headEnd/>
            <a:tailEnd/>
          </a:ln>
        </p:spPr>
        <p:txBody>
          <a:bodyPr>
            <a:spAutoFit/>
          </a:bodyPr>
          <a:lstStyle/>
          <a:p>
            <a:pPr algn="just" eaLnBrk="1" hangingPunct="1"/>
            <a:r>
              <a:rPr lang="ru-RU"/>
              <a:t>     </a:t>
            </a:r>
            <a:r>
              <a:rPr lang="ru-RU" sz="1200">
                <a:latin typeface="Monotype Corsiva" pitchFamily="66" charset="0"/>
              </a:rPr>
              <a:t>Родина - Южная Африка. </a:t>
            </a:r>
          </a:p>
          <a:p>
            <a:pPr algn="just" eaLnBrk="1" hangingPunct="1"/>
            <a:r>
              <a:rPr lang="ru-RU" sz="1200">
                <a:latin typeface="Monotype Corsiva" pitchFamily="66" charset="0"/>
              </a:rPr>
              <a:t>         Растение с прямостоячим стеблем, кустистой формы, с округлыми почковидными листьями ярко-зеленого цвета, имеющими концентрически расположенные круги бурого или желтоватого цвета (особенно хорошо они видны весной).       </a:t>
            </a:r>
          </a:p>
          <a:p>
            <a:pPr algn="just" eaLnBrk="1" hangingPunct="1"/>
            <a:r>
              <a:rPr lang="ru-RU" sz="1200">
                <a:latin typeface="Monotype Corsiva" pitchFamily="66" charset="0"/>
              </a:rPr>
              <a:t>        Бывают и пестролистные разновидности, край листа у которых имеет белую полоску.</a:t>
            </a:r>
          </a:p>
          <a:p>
            <a:pPr algn="just" eaLnBrk="1" hangingPunct="1"/>
            <a:r>
              <a:rPr lang="ru-RU" sz="1200">
                <a:latin typeface="Monotype Corsiva" pitchFamily="66" charset="0"/>
              </a:rPr>
              <a:t>        Зональная пеларгония обильно и продолжительно цветет. Цветы белые, розовые, малиновые, простые или махровые собраны в  соцветие зонтик. Герань любит солнечные места, зимой рекомендуется дополнительная подсветка, иначе растения сильно вытягиваются. Поливка зимой умеренная, летом обильная. Желательна ежегодная пересадка в более просторный горшок с легкой земляной смесью, состоящей из дерновой, листовой земли и песка  что  обеспечивает  обильный   прирост  растения.   В конце зимы — начале весны герань необходимо обрезать на </a:t>
            </a:r>
            <a:r>
              <a:rPr lang="ru-RU" sz="1200" i="1">
                <a:latin typeface="Monotype Corsiva" pitchFamily="66" charset="0"/>
              </a:rPr>
              <a:t> 1/з  </a:t>
            </a:r>
            <a:r>
              <a:rPr lang="ru-RU" sz="1200">
                <a:latin typeface="Monotype Corsiva" pitchFamily="66" charset="0"/>
              </a:rPr>
              <a:t>длины побегов; это придает растению кустистую форму и стимулирует   цветение.   Размножается   герань   черенками,   которые  укореняются в тепличках. Герань зональная часто высаживается на клумбах.</a:t>
            </a:r>
          </a:p>
        </p:txBody>
      </p:sp>
      <p:sp>
        <p:nvSpPr>
          <p:cNvPr id="49160" name="WordArt 14"/>
          <p:cNvSpPr>
            <a:spLocks noChangeArrowheads="1" noChangeShapeType="1" noTextEdit="1"/>
          </p:cNvSpPr>
          <p:nvPr/>
        </p:nvSpPr>
        <p:spPr bwMode="auto">
          <a:xfrm>
            <a:off x="404813" y="5078413"/>
            <a:ext cx="2232025" cy="393700"/>
          </a:xfrm>
          <a:prstGeom prst="rect">
            <a:avLst/>
          </a:prstGeom>
        </p:spPr>
        <p:txBody>
          <a:bodyPr wrap="none" fromWordArt="1">
            <a:prstTxWarp prst="textPlain">
              <a:avLst>
                <a:gd name="adj" fmla="val 50000"/>
              </a:avLst>
            </a:prstTxWarp>
          </a:bodyPr>
          <a:lstStyle/>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Хлорофитум</a:t>
            </a:r>
          </a:p>
        </p:txBody>
      </p:sp>
      <p:pic>
        <p:nvPicPr>
          <p:cNvPr id="49161" name="i-main-pic" descr="Картинка 3 из 1399">
            <a:hlinkClick r:id="rId5"/>
          </p:cNvPr>
          <p:cNvPicPr>
            <a:picLocks noChangeAspect="1" noChangeArrowheads="1"/>
          </p:cNvPicPr>
          <p:nvPr/>
        </p:nvPicPr>
        <p:blipFill>
          <a:blip r:embed="rId6" cstate="email"/>
          <a:srcRect/>
          <a:stretch>
            <a:fillRect/>
          </a:stretch>
        </p:blipFill>
        <p:spPr bwMode="auto">
          <a:xfrm>
            <a:off x="404813" y="5795963"/>
            <a:ext cx="2171700" cy="2447925"/>
          </a:xfrm>
          <a:prstGeom prst="rect">
            <a:avLst/>
          </a:prstGeom>
          <a:noFill/>
          <a:ln w="9525">
            <a:noFill/>
            <a:miter lim="800000"/>
            <a:headEnd/>
            <a:tailEnd/>
          </a:ln>
        </p:spPr>
      </p:pic>
      <p:pic>
        <p:nvPicPr>
          <p:cNvPr id="49162"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176479">
            <a:off x="384969" y="4233069"/>
            <a:ext cx="433387" cy="536575"/>
          </a:xfrm>
          <a:prstGeom prst="rect">
            <a:avLst/>
          </a:prstGeom>
          <a:noFill/>
          <a:ln w="9525">
            <a:noFill/>
            <a:miter lim="800000"/>
            <a:headEnd/>
            <a:tailEnd/>
          </a:ln>
        </p:spPr>
      </p:pic>
      <p:sp>
        <p:nvSpPr>
          <p:cNvPr id="49163" name="Line 12"/>
          <p:cNvSpPr>
            <a:spLocks noChangeShapeType="1"/>
          </p:cNvSpPr>
          <p:nvPr/>
        </p:nvSpPr>
        <p:spPr bwMode="auto">
          <a:xfrm>
            <a:off x="188913" y="0"/>
            <a:ext cx="0" cy="9144000"/>
          </a:xfrm>
          <a:prstGeom prst="line">
            <a:avLst/>
          </a:prstGeom>
          <a:noFill/>
          <a:ln w="9525">
            <a:solidFill>
              <a:schemeClr val="tx1"/>
            </a:solidFill>
            <a:prstDash val="lgDash"/>
            <a:round/>
            <a:headEnd/>
            <a:tailEnd/>
          </a:ln>
        </p:spPr>
        <p:txBody>
          <a:bodyPr/>
          <a:lstStyle/>
          <a:p>
            <a:endParaRPr lang="ru-RU"/>
          </a:p>
        </p:txBody>
      </p:sp>
      <p:pic>
        <p:nvPicPr>
          <p:cNvPr id="49164" name="Picture 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141469">
            <a:off x="0" y="0"/>
            <a:ext cx="433388"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Рисунок 1" descr="GE172_350A.jpg"/>
          <p:cNvPicPr>
            <a:picLocks noChangeAspect="1"/>
          </p:cNvPicPr>
          <p:nvPr/>
        </p:nvPicPr>
        <p:blipFill>
          <a:blip r:embed="rId2" cstate="email">
            <a:lum bright="12000"/>
          </a:blip>
          <a:srcRect/>
          <a:stretch>
            <a:fillRect/>
          </a:stretch>
        </p:blipFill>
        <p:spPr bwMode="auto">
          <a:xfrm>
            <a:off x="0" y="0"/>
            <a:ext cx="6858000" cy="9144000"/>
          </a:xfrm>
          <a:prstGeom prst="rect">
            <a:avLst/>
          </a:prstGeom>
          <a:noFill/>
          <a:ln w="9525">
            <a:noFill/>
            <a:miter lim="800000"/>
            <a:headEnd/>
            <a:tailEnd/>
          </a:ln>
        </p:spPr>
      </p:pic>
      <p:sp>
        <p:nvSpPr>
          <p:cNvPr id="50179" name="Line 3"/>
          <p:cNvSpPr>
            <a:spLocks noChangeShapeType="1"/>
          </p:cNvSpPr>
          <p:nvPr/>
        </p:nvSpPr>
        <p:spPr bwMode="auto">
          <a:xfrm>
            <a:off x="0" y="4572000"/>
            <a:ext cx="6858000" cy="0"/>
          </a:xfrm>
          <a:prstGeom prst="line">
            <a:avLst/>
          </a:prstGeom>
          <a:noFill/>
          <a:ln w="9525">
            <a:solidFill>
              <a:schemeClr val="tx1"/>
            </a:solidFill>
            <a:prstDash val="lgDash"/>
            <a:round/>
            <a:headEnd/>
            <a:tailEnd/>
          </a:ln>
        </p:spPr>
        <p:txBody>
          <a:bodyPr/>
          <a:lstStyle/>
          <a:p>
            <a:endParaRPr lang="ru-RU"/>
          </a:p>
        </p:txBody>
      </p:sp>
      <p:sp>
        <p:nvSpPr>
          <p:cNvPr id="50180" name="Text Box 4"/>
          <p:cNvSpPr txBox="1">
            <a:spLocks noChangeArrowheads="1"/>
          </p:cNvSpPr>
          <p:nvPr/>
        </p:nvSpPr>
        <p:spPr bwMode="auto">
          <a:xfrm>
            <a:off x="3068638" y="5435600"/>
            <a:ext cx="3527425" cy="3105150"/>
          </a:xfrm>
          <a:prstGeom prst="rect">
            <a:avLst/>
          </a:prstGeom>
          <a:noFill/>
          <a:ln w="9525">
            <a:noFill/>
            <a:miter lim="800000"/>
            <a:headEnd/>
            <a:tailEnd/>
          </a:ln>
        </p:spPr>
        <p:txBody>
          <a:bodyPr>
            <a:spAutoFit/>
          </a:bodyPr>
          <a:lstStyle/>
          <a:p>
            <a:pPr algn="just" eaLnBrk="1" hangingPunct="1">
              <a:tabLst>
                <a:tab pos="361950" algn="l"/>
              </a:tabLst>
            </a:pPr>
            <a:r>
              <a:rPr lang="ru-RU"/>
              <a:t>     </a:t>
            </a:r>
            <a:r>
              <a:rPr lang="ru-RU" sz="1200">
                <a:latin typeface="Monotype Corsiva" pitchFamily="66" charset="0"/>
              </a:rPr>
              <a:t>Родина — тропическая Америка. </a:t>
            </a:r>
          </a:p>
          <a:p>
            <a:pPr algn="just" eaLnBrk="1" hangingPunct="1">
              <a:tabLst>
                <a:tab pos="361950" algn="l"/>
              </a:tabLst>
            </a:pPr>
            <a:r>
              <a:rPr lang="ru-RU" sz="1200">
                <a:latin typeface="Monotype Corsiva" pitchFamily="66" charset="0"/>
              </a:rPr>
              <a:t>          Широко распространенное ампельное растение, его длинные стебли достигают высоты до 0,5 м и больше, иногда используются для создания «зеленого занавеса». На стеблях поочередно располагаются ярко-зеленые сидячие листья овальной формы. Изредка традесканции цветут мелкими белыми цветочками. </a:t>
            </a:r>
          </a:p>
          <a:p>
            <a:pPr algn="just" eaLnBrk="1" hangingPunct="1">
              <a:tabLst>
                <a:tab pos="361950" algn="l"/>
              </a:tabLst>
            </a:pPr>
            <a:r>
              <a:rPr lang="ru-RU" sz="1200">
                <a:latin typeface="Monotype Corsiva" pitchFamily="66" charset="0"/>
              </a:rPr>
              <a:t>         Традесканция нуждается в обильном поливе и в систематическом увлажнении воздуха. В условиях сухого воздуха быстро теряет свои декоративные качества — листья мельчают и темнеют, оголяется нижняя часть побегов. Растение мирится с недостатком освещения, не переносит прямых солнечных лучей. Размножается традесканция стеблевыми черенками, которые сажают в земляную смесь, состоящую из дерновой, листовой, перегнойной земли и песка. </a:t>
            </a:r>
          </a:p>
        </p:txBody>
      </p:sp>
      <p:sp>
        <p:nvSpPr>
          <p:cNvPr id="50181" name="WordArt 5"/>
          <p:cNvSpPr>
            <a:spLocks noChangeArrowheads="1" noChangeShapeType="1" noTextEdit="1"/>
          </p:cNvSpPr>
          <p:nvPr/>
        </p:nvSpPr>
        <p:spPr bwMode="auto">
          <a:xfrm>
            <a:off x="260350" y="468313"/>
            <a:ext cx="2565400" cy="431800"/>
          </a:xfrm>
          <a:prstGeom prst="rect">
            <a:avLst/>
          </a:prstGeom>
        </p:spPr>
        <p:txBody>
          <a:bodyPr wrap="none" fromWordArt="1">
            <a:prstTxWarp prst="textWave4">
              <a:avLst>
                <a:gd name="adj1" fmla="val 6500"/>
                <a:gd name="adj2" fmla="val 0"/>
              </a:avLst>
            </a:prstTxWarp>
            <a:scene3d>
              <a:camera prst="legacyPerspectiveFront">
                <a:rot lat="20519980"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1">
                  <a:gsLst>
                    <a:gs pos="0">
                      <a:srgbClr val="FFE701"/>
                    </a:gs>
                    <a:gs pos="100000">
                      <a:srgbClr val="FE3E02"/>
                    </a:gs>
                  </a:gsLst>
                  <a:lin ang="0" scaled="1"/>
                </a:gradFill>
                <a:latin typeface="Impact"/>
              </a:rPr>
              <a:t>Камнеломка</a:t>
            </a:r>
          </a:p>
        </p:txBody>
      </p:sp>
      <p:pic>
        <p:nvPicPr>
          <p:cNvPr id="50182" name="i-main-pic" descr="Картинка 9 из 2249">
            <a:hlinkClick r:id="rId3"/>
          </p:cNvPr>
          <p:cNvPicPr>
            <a:picLocks noChangeAspect="1" noChangeArrowheads="1"/>
          </p:cNvPicPr>
          <p:nvPr/>
        </p:nvPicPr>
        <p:blipFill>
          <a:blip r:embed="rId4" cstate="email"/>
          <a:srcRect/>
          <a:stretch>
            <a:fillRect/>
          </a:stretch>
        </p:blipFill>
        <p:spPr bwMode="auto">
          <a:xfrm>
            <a:off x="404813" y="1258888"/>
            <a:ext cx="2379662" cy="2809875"/>
          </a:xfrm>
          <a:prstGeom prst="rect">
            <a:avLst/>
          </a:prstGeom>
          <a:noFill/>
          <a:ln w="9525">
            <a:noFill/>
            <a:miter lim="800000"/>
            <a:headEnd/>
            <a:tailEnd/>
          </a:ln>
        </p:spPr>
      </p:pic>
      <p:sp>
        <p:nvSpPr>
          <p:cNvPr id="50183" name="Text Box 7"/>
          <p:cNvSpPr txBox="1">
            <a:spLocks noChangeArrowheads="1"/>
          </p:cNvSpPr>
          <p:nvPr/>
        </p:nvSpPr>
        <p:spPr bwMode="auto">
          <a:xfrm>
            <a:off x="2997200" y="611188"/>
            <a:ext cx="3527425" cy="3470275"/>
          </a:xfrm>
          <a:prstGeom prst="rect">
            <a:avLst/>
          </a:prstGeom>
          <a:noFill/>
          <a:ln w="9525">
            <a:noFill/>
            <a:miter lim="800000"/>
            <a:headEnd/>
            <a:tailEnd/>
          </a:ln>
        </p:spPr>
        <p:txBody>
          <a:bodyPr>
            <a:spAutoFit/>
          </a:bodyPr>
          <a:lstStyle/>
          <a:p>
            <a:pPr algn="just" eaLnBrk="1" hangingPunct="1"/>
            <a:r>
              <a:rPr lang="ru-RU"/>
              <a:t>     </a:t>
            </a:r>
            <a:r>
              <a:rPr lang="ru-RU" sz="1200">
                <a:latin typeface="Monotype Corsiva" pitchFamily="66" charset="0"/>
              </a:rPr>
              <a:t>Родина — Восточная Азия. </a:t>
            </a:r>
          </a:p>
          <a:p>
            <a:pPr algn="just" eaLnBrk="1" hangingPunct="1"/>
            <a:r>
              <a:rPr lang="ru-RU" sz="1200">
                <a:latin typeface="Monotype Corsiva" pitchFamily="66" charset="0"/>
              </a:rPr>
              <a:t>         Распространенное небольшое ампельное растение с укороченным стеблем и округлыми длинночерешковыми листьями; верхняя сторона листа темно-зеленая или буровато-зеленая с серебристыми полосками вдоль жилок, нижняя сторона красноватая. Листья и черешки покрыты редкими жесткими красноватыми ворсинками. Камнеломка образует усы, на которых развиваются молодые растения, имеющие несколько листочков и корни. Весной или летом камнеломка иногда цветет; цветы у нее на длинном цветоносе, мелкие, светлые, невзрачные.</a:t>
            </a:r>
          </a:p>
          <a:p>
            <a:pPr algn="just" eaLnBrk="1" hangingPunct="1"/>
            <a:r>
              <a:rPr lang="ru-RU" sz="1200">
                <a:latin typeface="Monotype Corsiva" pitchFamily="66" charset="0"/>
              </a:rPr>
              <a:t>         Камнеломка — неприхотливое растение, зимой ей нужно светлое прохладное помещение. Поливка умеренная зимой и несколько усиленная (но не слишком обильная) летом. Размножаются детками: они иногда сами укореняются в горшках соседних растений (их можно отделить друг от друга при пересадке).</a:t>
            </a:r>
          </a:p>
        </p:txBody>
      </p:sp>
      <p:sp>
        <p:nvSpPr>
          <p:cNvPr id="50184" name="WordArt 8"/>
          <p:cNvSpPr>
            <a:spLocks noChangeArrowheads="1" noChangeShapeType="1" noTextEdit="1"/>
          </p:cNvSpPr>
          <p:nvPr/>
        </p:nvSpPr>
        <p:spPr bwMode="auto">
          <a:xfrm>
            <a:off x="404813" y="4859338"/>
            <a:ext cx="2447925" cy="644525"/>
          </a:xfrm>
          <a:prstGeom prst="rect">
            <a:avLst/>
          </a:prstGeom>
        </p:spPr>
        <p:txBody>
          <a:bodyPr wrap="none" fromWordArt="1">
            <a:prstTxWarp prst="textWave1">
              <a:avLst>
                <a:gd name="adj1" fmla="val 13005"/>
                <a:gd name="adj2" fmla="val 0"/>
              </a:avLst>
            </a:prstTxWarp>
          </a:bodyPr>
          <a:lstStyle/>
          <a:p>
            <a:pPr algn="ctr"/>
            <a:r>
              <a:rPr lang="ru-RU" sz="3600" kern="10">
                <a:ln w="12700">
                  <a:solidFill>
                    <a:srgbClr val="3333CC"/>
                  </a:solidFill>
                  <a:round/>
                  <a:headEnd/>
                  <a:tailEnd/>
                </a:ln>
                <a:solidFill>
                  <a:srgbClr val="00FF00">
                    <a:alpha val="50195"/>
                  </a:srgbClr>
                </a:solidFill>
                <a:effectLst>
                  <a:outerShdw dist="45791" dir="2021404" algn="ctr" rotWithShape="0">
                    <a:srgbClr val="9999FF"/>
                  </a:outerShdw>
                </a:effectLst>
                <a:latin typeface="Arial Black"/>
              </a:rPr>
              <a:t>Традесканция</a:t>
            </a:r>
          </a:p>
        </p:txBody>
      </p:sp>
      <p:pic>
        <p:nvPicPr>
          <p:cNvPr id="50185" name="i-main-pic" descr="Картинка 7 из 2119">
            <a:hlinkClick r:id="rId5"/>
          </p:cNvPr>
          <p:cNvPicPr>
            <a:picLocks noChangeAspect="1" noChangeArrowheads="1"/>
          </p:cNvPicPr>
          <p:nvPr/>
        </p:nvPicPr>
        <p:blipFill>
          <a:blip r:embed="rId6" cstate="email"/>
          <a:srcRect/>
          <a:stretch>
            <a:fillRect/>
          </a:stretch>
        </p:blipFill>
        <p:spPr bwMode="auto">
          <a:xfrm>
            <a:off x="404813" y="5580063"/>
            <a:ext cx="2492375" cy="2444750"/>
          </a:xfrm>
          <a:prstGeom prst="rect">
            <a:avLst/>
          </a:prstGeom>
          <a:noFill/>
          <a:ln w="9525">
            <a:noFill/>
            <a:miter lim="800000"/>
            <a:headEnd/>
            <a:tailEnd/>
          </a:ln>
        </p:spPr>
      </p:pic>
      <p:pic>
        <p:nvPicPr>
          <p:cNvPr id="50186" name="Picture 9"/>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a:off x="333375" y="4356100"/>
            <a:ext cx="536575" cy="433388"/>
          </a:xfrm>
          <a:prstGeom prst="rect">
            <a:avLst/>
          </a:prstGeom>
          <a:noFill/>
          <a:ln w="9525">
            <a:noFill/>
            <a:miter lim="800000"/>
            <a:headEnd/>
            <a:tailEnd/>
          </a:ln>
        </p:spPr>
      </p:pic>
      <p:sp>
        <p:nvSpPr>
          <p:cNvPr id="50187" name="Line 12"/>
          <p:cNvSpPr>
            <a:spLocks noChangeShapeType="1"/>
          </p:cNvSpPr>
          <p:nvPr/>
        </p:nvSpPr>
        <p:spPr bwMode="auto">
          <a:xfrm>
            <a:off x="6597650" y="250825"/>
            <a:ext cx="0" cy="9144000"/>
          </a:xfrm>
          <a:prstGeom prst="line">
            <a:avLst/>
          </a:prstGeom>
          <a:noFill/>
          <a:ln w="9525">
            <a:solidFill>
              <a:schemeClr val="tx1"/>
            </a:solidFill>
            <a:prstDash val="lgDash"/>
            <a:round/>
            <a:headEnd/>
            <a:tailEnd/>
          </a:ln>
        </p:spPr>
        <p:txBody>
          <a:bodyPr/>
          <a:lstStyle/>
          <a:p>
            <a:endParaRPr lang="ru-RU"/>
          </a:p>
        </p:txBody>
      </p:sp>
      <p:pic>
        <p:nvPicPr>
          <p:cNvPr id="50188" name="Picture 9"/>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rot="5223214">
            <a:off x="6373019" y="51594"/>
            <a:ext cx="536575" cy="43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2346</TotalTime>
  <Words>10058</Words>
  <Application>Microsoft Office PowerPoint</Application>
  <PresentationFormat>Экран (4:3)</PresentationFormat>
  <Paragraphs>758</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АТТО</dc:creator>
  <cp:lastModifiedBy>JackWestern</cp:lastModifiedBy>
  <cp:revision>89</cp:revision>
  <dcterms:created xsi:type="dcterms:W3CDTF">2010-07-07T15:22:01Z</dcterms:created>
  <dcterms:modified xsi:type="dcterms:W3CDTF">2012-02-13T10:38:23Z</dcterms:modified>
</cp:coreProperties>
</file>