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65" r:id="rId2"/>
    <p:sldId id="284" r:id="rId3"/>
    <p:sldId id="287" r:id="rId4"/>
    <p:sldId id="263" r:id="rId5"/>
    <p:sldId id="264" r:id="rId6"/>
    <p:sldId id="355" r:id="rId7"/>
    <p:sldId id="368" r:id="rId8"/>
    <p:sldId id="275" r:id="rId9"/>
    <p:sldId id="333" r:id="rId10"/>
    <p:sldId id="268" r:id="rId11"/>
    <p:sldId id="367" r:id="rId12"/>
    <p:sldId id="366" r:id="rId13"/>
    <p:sldId id="348" r:id="rId14"/>
    <p:sldId id="349" r:id="rId15"/>
    <p:sldId id="350" r:id="rId16"/>
    <p:sldId id="351" r:id="rId17"/>
    <p:sldId id="352" r:id="rId18"/>
    <p:sldId id="353" r:id="rId19"/>
    <p:sldId id="354" r:id="rId20"/>
    <p:sldId id="320" r:id="rId21"/>
    <p:sldId id="336" r:id="rId22"/>
    <p:sldId id="337" r:id="rId23"/>
    <p:sldId id="338" r:id="rId24"/>
    <p:sldId id="347" r:id="rId25"/>
    <p:sldId id="339" r:id="rId26"/>
    <p:sldId id="340" r:id="rId27"/>
    <p:sldId id="341" r:id="rId28"/>
    <p:sldId id="342" r:id="rId29"/>
    <p:sldId id="343" r:id="rId30"/>
    <p:sldId id="344" r:id="rId31"/>
    <p:sldId id="346" r:id="rId32"/>
    <p:sldId id="266" r:id="rId33"/>
    <p:sldId id="356" r:id="rId34"/>
    <p:sldId id="358" r:id="rId35"/>
    <p:sldId id="359" r:id="rId36"/>
    <p:sldId id="360" r:id="rId37"/>
    <p:sldId id="364" r:id="rId38"/>
    <p:sldId id="363" r:id="rId39"/>
    <p:sldId id="362" r:id="rId40"/>
  </p:sldIdLst>
  <p:sldSz cx="6858000" cy="9144000" type="screen4x3"/>
  <p:notesSz cx="6888163" cy="100203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A00"/>
    <a:srgbClr val="008000"/>
    <a:srgbClr val="00CC00"/>
    <a:srgbClr val="F8F856"/>
    <a:srgbClr val="C0B9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615" autoAdjust="0"/>
    <p:restoredTop sz="86408" autoAdjust="0"/>
  </p:normalViewPr>
  <p:slideViewPr>
    <p:cSldViewPr>
      <p:cViewPr>
        <p:scale>
          <a:sx n="75" d="100"/>
          <a:sy n="75" d="100"/>
        </p:scale>
        <p:origin x="-828" y="2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81F9059-E038-4EB1-8DE3-D3B10279805D}"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1D09CB-4F3C-4ADE-B01D-8F7DB772481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3F612E-0AC2-4E38-8124-41347BA120FB}"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1A751C-7499-4F5B-A11E-4E668C264B4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875370-0934-48EF-9729-AC026ADB72A4}"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13A6D9-D1C8-4F11-B2DE-F0889219C93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6172200" cy="29400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2900" y="5226050"/>
            <a:ext cx="6172200" cy="29416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B8BF57C-8844-41D0-B29F-C4836AA38C47}"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5E438F-C7FC-4034-9966-F2F0DC099C7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1ABDB9-90BE-4AB1-8000-CC6DF33772A6}"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BA7FA9-A086-4656-8E86-8C6105DC62F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14433F0-F12D-4047-AAC7-8D5DBBD7EFAB}"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8465BE-A098-4046-931D-0E7639A3B5F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2A61976-701A-4115-9841-D90691238E29}"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D33BA2E-2E2B-4465-BB0D-C9D158A7F32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B16C53-B6B7-45C7-B7C9-4777E0BD824D}" type="datetimeFigureOut">
              <a:rPr lang="ru-RU"/>
              <a:pPr>
                <a:defRPr/>
              </a:pPr>
              <a:t>13.02.2012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B9C006E-542E-456F-8E7C-99C631CED63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BD8012E-1CF6-4DD0-A397-04ABF3F99A24}" type="datetimeFigureOut">
              <a:rPr lang="ru-RU"/>
              <a:pPr>
                <a:defRPr/>
              </a:pPr>
              <a:t>13.02.2012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D1B8DAA-C370-491C-A07B-2062A7BF096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C66FCF4-BAE6-4CBE-A368-D788BDC26CAB}" type="datetimeFigureOut">
              <a:rPr lang="ru-RU"/>
              <a:pPr>
                <a:defRPr/>
              </a:pPr>
              <a:t>13.02.2012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644DBCA-F01D-46BF-BFDE-47332A35987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3FAFCA-3483-41E9-BBB3-E016EB514DBC}"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FA8CC4-435C-4FAB-9D5F-3B28784C120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81C5F92-58AA-46C0-9FC2-59B1EC813C81}"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10973B-322A-4F50-B6F1-E844E62D01E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D10B522-3771-4EDF-B4C2-64C437E268EE}" type="datetimeFigureOut">
              <a:rPr lang="ru-RU"/>
              <a:pPr>
                <a:defRPr/>
              </a:pPr>
              <a:t>13.02.2012</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2D36C4-B85E-4B62-9055-3E22717F32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psypozitiv@yandex.ru"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3.jpeg"/><Relationship Id="rId7"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126.jpg"/>
          <p:cNvPicPr>
            <a:picLocks noChangeAspect="1"/>
          </p:cNvPicPr>
          <p:nvPr/>
        </p:nvPicPr>
        <p:blipFill>
          <a:blip r:embed="rId2"/>
          <a:stretch>
            <a:fillRect/>
          </a:stretch>
        </p:blipFill>
        <p:spPr>
          <a:xfrm>
            <a:off x="0" y="3166"/>
            <a:ext cx="6858000" cy="9137667"/>
          </a:xfrm>
          <a:prstGeom prst="rect">
            <a:avLst/>
          </a:prstGeom>
        </p:spPr>
      </p:pic>
      <p:grpSp>
        <p:nvGrpSpPr>
          <p:cNvPr id="2051" name="Group 12"/>
          <p:cNvGrpSpPr>
            <a:grpSpLocks/>
          </p:cNvGrpSpPr>
          <p:nvPr/>
        </p:nvGrpSpPr>
        <p:grpSpPr bwMode="auto">
          <a:xfrm>
            <a:off x="285750" y="430213"/>
            <a:ext cx="6143625" cy="2782887"/>
            <a:chOff x="180" y="270"/>
            <a:chExt cx="3870" cy="1754"/>
          </a:xfrm>
        </p:grpSpPr>
        <p:grpSp>
          <p:nvGrpSpPr>
            <p:cNvPr id="2053" name="Группа 6"/>
            <p:cNvGrpSpPr>
              <a:grpSpLocks/>
            </p:cNvGrpSpPr>
            <p:nvPr/>
          </p:nvGrpSpPr>
          <p:grpSpPr bwMode="auto">
            <a:xfrm>
              <a:off x="360" y="270"/>
              <a:ext cx="3690" cy="1754"/>
              <a:chOff x="571480" y="428596"/>
              <a:chExt cx="5857915" cy="2783825"/>
            </a:xfrm>
          </p:grpSpPr>
          <p:sp>
            <p:nvSpPr>
              <p:cNvPr id="2056" name="Text Box 4"/>
              <p:cNvSpPr txBox="1">
                <a:spLocks noChangeArrowheads="1"/>
              </p:cNvSpPr>
              <p:nvPr/>
            </p:nvSpPr>
            <p:spPr bwMode="auto">
              <a:xfrm>
                <a:off x="4926022" y="2631807"/>
                <a:ext cx="1503373" cy="579374"/>
              </a:xfrm>
              <a:prstGeom prst="rect">
                <a:avLst/>
              </a:prstGeom>
              <a:noFill/>
              <a:ln w="9525">
                <a:noFill/>
                <a:round/>
                <a:headEnd/>
                <a:tailEnd/>
              </a:ln>
            </p:spPr>
            <p:txBody>
              <a:bodyPr lIns="90000" tIns="46800" rIns="90000" bIns="46800">
                <a:spAutoFit/>
              </a:bodyPr>
              <a:lstStyle/>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200" b="1">
                  <a:solidFill>
                    <a:srgbClr val="FF0000"/>
                  </a:solidFill>
                  <a:latin typeface="Times New Roman" pitchFamily="18" charset="0"/>
                  <a:cs typeface="Times New Roman" pitchFamily="18" charset="0"/>
                </a:endParaRPr>
              </a:p>
            </p:txBody>
          </p:sp>
          <p:pic>
            <p:nvPicPr>
              <p:cNvPr id="2057" name="Picture 5"/>
              <p:cNvPicPr>
                <a:picLocks noChangeAspect="1" noChangeArrowheads="1"/>
              </p:cNvPicPr>
              <p:nvPr/>
            </p:nvPicPr>
            <p:blipFill>
              <a:blip r:embed="rId3"/>
              <a:srcRect/>
              <a:stretch>
                <a:fillRect/>
              </a:stretch>
            </p:blipFill>
            <p:spPr bwMode="auto">
              <a:xfrm>
                <a:off x="1668010" y="428596"/>
                <a:ext cx="3328558" cy="2592272"/>
              </a:xfrm>
              <a:prstGeom prst="rect">
                <a:avLst/>
              </a:prstGeom>
              <a:noFill/>
              <a:ln w="9525">
                <a:noFill/>
                <a:round/>
                <a:headEnd/>
                <a:tailEnd/>
              </a:ln>
            </p:spPr>
          </p:pic>
          <p:sp>
            <p:nvSpPr>
              <p:cNvPr id="2058" name="Text Box 6"/>
              <p:cNvSpPr txBox="1">
                <a:spLocks noChangeArrowheads="1"/>
              </p:cNvSpPr>
              <p:nvPr/>
            </p:nvSpPr>
            <p:spPr bwMode="auto">
              <a:xfrm>
                <a:off x="571480" y="2571221"/>
                <a:ext cx="1401772" cy="641200"/>
              </a:xfrm>
              <a:prstGeom prst="rect">
                <a:avLst/>
              </a:prstGeom>
              <a:noFill/>
              <a:ln w="9525">
                <a:noFill/>
                <a:round/>
                <a:headEnd/>
                <a:tailEnd/>
              </a:ln>
            </p:spPr>
            <p:txBody>
              <a:bodyPr lIns="90000" tIns="46800" rIns="90000" bIns="46800">
                <a:spAutoFit/>
              </a:bodyPr>
              <a:lstStyle/>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600" b="1">
                  <a:solidFill>
                    <a:srgbClr val="00B050"/>
                  </a:solidFill>
                  <a:latin typeface="Monotype Corsiva" pitchFamily="66" charset="0"/>
                  <a:cs typeface="Times New Roman" pitchFamily="18" charset="0"/>
                </a:endParaRPr>
              </a:p>
            </p:txBody>
          </p:sp>
          <p:sp>
            <p:nvSpPr>
              <p:cNvPr id="2059" name="WordArt 7"/>
              <p:cNvSpPr>
                <a:spLocks noChangeArrowheads="1" noChangeShapeType="1" noTextEdit="1"/>
              </p:cNvSpPr>
              <p:nvPr/>
            </p:nvSpPr>
            <p:spPr bwMode="auto">
              <a:xfrm>
                <a:off x="2948637" y="2192520"/>
                <a:ext cx="670550" cy="281477"/>
              </a:xfrm>
              <a:prstGeom prst="rect">
                <a:avLst/>
              </a:prstGeom>
            </p:spPr>
            <p:txBody>
              <a:bodyPr wrap="none" fromWordArt="1">
                <a:prstTxWarp prst="textPlain">
                  <a:avLst>
                    <a:gd name="adj" fmla="val 50000"/>
                  </a:avLst>
                </a:prstTxWarp>
              </a:bodyPr>
              <a:lstStyle/>
              <a:p>
                <a:pPr algn="ctr"/>
                <a:r>
                  <a:rPr lang="ru-RU" sz="4100" b="1" kern="10">
                    <a:ln w="9360">
                      <a:solidFill>
                        <a:srgbClr val="FF0000"/>
                      </a:solidFill>
                      <a:miter lim="800000"/>
                      <a:headEnd/>
                      <a:tailEnd/>
                    </a:ln>
                    <a:solidFill>
                      <a:srgbClr val="FF0000"/>
                    </a:solidFill>
                    <a:effectLst>
                      <a:outerShdw dist="17819" dir="2700000" algn="ctr" rotWithShape="0">
                        <a:srgbClr val="000000">
                          <a:alpha val="80011"/>
                        </a:srgbClr>
                      </a:outerShdw>
                    </a:effectLst>
                    <a:latin typeface="Monotype Corsiva"/>
                  </a:rPr>
                  <a:t>№ 6</a:t>
                </a:r>
              </a:p>
            </p:txBody>
          </p:sp>
        </p:grpSp>
        <p:sp>
          <p:nvSpPr>
            <p:cNvPr id="2054" name="Rectangle 9"/>
            <p:cNvSpPr>
              <a:spLocks noChangeArrowheads="1"/>
            </p:cNvSpPr>
            <p:nvPr/>
          </p:nvSpPr>
          <p:spPr bwMode="auto">
            <a:xfrm>
              <a:off x="180" y="1519"/>
              <a:ext cx="843" cy="404"/>
            </a:xfrm>
            <a:prstGeom prst="rect">
              <a:avLst/>
            </a:prstGeom>
            <a:noFill/>
            <a:ln w="9525">
              <a:noFill/>
              <a:miter lim="800000"/>
              <a:headEnd/>
              <a:tailEnd/>
            </a:ln>
          </p:spPr>
          <p:txBody>
            <a:bodyPr>
              <a:spAutoFit/>
            </a:bodyPr>
            <a:lstStyle/>
            <a:p>
              <a:pPr eaLnBrk="1" hangingPunct="1"/>
              <a:r>
                <a:rPr lang="ru-RU" sz="3600" b="1">
                  <a:solidFill>
                    <a:schemeClr val="bg1"/>
                  </a:solidFill>
                  <a:latin typeface="Monotype Corsiva" pitchFamily="66" charset="0"/>
                </a:rPr>
                <a:t>Июль</a:t>
              </a:r>
            </a:p>
          </p:txBody>
        </p:sp>
        <p:sp>
          <p:nvSpPr>
            <p:cNvPr id="2055" name="Rectangle 10"/>
            <p:cNvSpPr>
              <a:spLocks noChangeArrowheads="1"/>
            </p:cNvSpPr>
            <p:nvPr/>
          </p:nvSpPr>
          <p:spPr bwMode="auto">
            <a:xfrm>
              <a:off x="3150" y="1620"/>
              <a:ext cx="725" cy="288"/>
            </a:xfrm>
            <a:prstGeom prst="rect">
              <a:avLst/>
            </a:prstGeom>
            <a:noFill/>
            <a:ln w="9525">
              <a:noFill/>
              <a:miter lim="800000"/>
              <a:headEnd/>
              <a:tailEnd/>
            </a:ln>
          </p:spPr>
          <p:txBody>
            <a:bodyPr>
              <a:spAutoFit/>
            </a:bodyPr>
            <a:lstStyle/>
            <a:p>
              <a:pPr algn="ctr" eaLnBrk="1" hangingPunct="1"/>
              <a:r>
                <a:rPr lang="ru-RU" sz="2400" b="1">
                  <a:solidFill>
                    <a:schemeClr val="bg1"/>
                  </a:solidFill>
                  <a:latin typeface="Monotype Corsiva" pitchFamily="66" charset="0"/>
                </a:rPr>
                <a:t>2010 </a:t>
              </a:r>
            </a:p>
          </p:txBody>
        </p:sp>
      </p:grpSp>
      <p:pic>
        <p:nvPicPr>
          <p:cNvPr id="12" name="Рисунок 11" descr="116.jpg"/>
          <p:cNvPicPr>
            <a:picLocks noChangeAspect="1"/>
          </p:cNvPicPr>
          <p:nvPr/>
        </p:nvPicPr>
        <p:blipFill>
          <a:blip r:embed="rId4"/>
          <a:stretch>
            <a:fillRect/>
          </a:stretch>
        </p:blipFill>
        <p:spPr>
          <a:xfrm>
            <a:off x="1285860" y="3143240"/>
            <a:ext cx="3804808" cy="45720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cl.jpg"/>
          <p:cNvPicPr>
            <a:picLocks noChangeAspect="1"/>
          </p:cNvPicPr>
          <p:nvPr/>
        </p:nvPicPr>
        <p:blipFill>
          <a:blip r:embed="rId2">
            <a:lum bright="66000"/>
          </a:blip>
          <a:srcRect/>
          <a:stretch>
            <a:fillRect/>
          </a:stretch>
        </p:blipFill>
        <p:spPr bwMode="auto">
          <a:xfrm>
            <a:off x="20638" y="0"/>
            <a:ext cx="6837362" cy="9144000"/>
          </a:xfrm>
          <a:prstGeom prst="rect">
            <a:avLst/>
          </a:prstGeom>
          <a:noFill/>
          <a:ln w="9525">
            <a:noFill/>
            <a:miter lim="800000"/>
            <a:headEnd/>
            <a:tailEnd/>
          </a:ln>
        </p:spPr>
      </p:pic>
      <p:sp>
        <p:nvSpPr>
          <p:cNvPr id="11267" name="WordArt 11"/>
          <p:cNvSpPr>
            <a:spLocks noChangeArrowheads="1" noChangeShapeType="1" noTextEdit="1"/>
          </p:cNvSpPr>
          <p:nvPr/>
        </p:nvSpPr>
        <p:spPr bwMode="auto">
          <a:xfrm>
            <a:off x="785813" y="214313"/>
            <a:ext cx="3643312" cy="400050"/>
          </a:xfrm>
          <a:prstGeom prst="rect">
            <a:avLst/>
          </a:prstGeom>
        </p:spPr>
        <p:txBody>
          <a:bodyPr wrap="none" fromWordArt="1">
            <a:prstTxWarp prst="textPlain">
              <a:avLst>
                <a:gd name="adj" fmla="val 49875"/>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Corsiva"/>
              </a:rPr>
              <a:t>Методический    справочник</a:t>
            </a:r>
          </a:p>
        </p:txBody>
      </p:sp>
      <p:cxnSp>
        <p:nvCxnSpPr>
          <p:cNvPr id="5" name="Прямая соединительная линия 4"/>
          <p:cNvCxnSpPr/>
          <p:nvPr/>
        </p:nvCxnSpPr>
        <p:spPr>
          <a:xfrm>
            <a:off x="428625" y="714375"/>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1269"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9</a:t>
            </a:r>
          </a:p>
        </p:txBody>
      </p:sp>
      <p:sp>
        <p:nvSpPr>
          <p:cNvPr id="11270" name="TextBox 8"/>
          <p:cNvSpPr txBox="1">
            <a:spLocks noChangeArrowheads="1"/>
          </p:cNvSpPr>
          <p:nvPr/>
        </p:nvSpPr>
        <p:spPr bwMode="auto">
          <a:xfrm>
            <a:off x="404813" y="1979613"/>
            <a:ext cx="4786312" cy="1296987"/>
          </a:xfrm>
          <a:prstGeom prst="rect">
            <a:avLst/>
          </a:prstGeom>
          <a:noFill/>
          <a:ln w="9525">
            <a:noFill/>
            <a:miter lim="800000"/>
            <a:headEnd/>
            <a:tailEnd/>
          </a:ln>
        </p:spPr>
        <p:txBody>
          <a:bodyPr>
            <a:spAutoFit/>
          </a:bodyPr>
          <a:lstStyle/>
          <a:p>
            <a:pPr algn="just"/>
            <a:r>
              <a:rPr lang="ru-RU" sz="1300">
                <a:latin typeface="Times New Roman" pitchFamily="18" charset="0"/>
                <a:cs typeface="Times New Roman" pitchFamily="18" charset="0"/>
              </a:rPr>
              <a:t>      Проблема экологического воспитания дошкольника относится к числу коренных проблем теории воспитания и имеет первостепенное значение для воспитательной работы. Все выдающиеся мыслители и педагоги прошлого придавали большое значение природе как средству воспитания детей: </a:t>
            </a:r>
          </a:p>
          <a:p>
            <a:pPr algn="just"/>
            <a:endParaRPr lang="ru-RU" sz="1400"/>
          </a:p>
        </p:txBody>
      </p:sp>
      <p:sp>
        <p:nvSpPr>
          <p:cNvPr id="11271" name="Прямоугольник 6"/>
          <p:cNvSpPr>
            <a:spLocks noChangeArrowheads="1"/>
          </p:cNvSpPr>
          <p:nvPr/>
        </p:nvSpPr>
        <p:spPr bwMode="auto">
          <a:xfrm>
            <a:off x="500063" y="1071563"/>
            <a:ext cx="3429000" cy="708025"/>
          </a:xfrm>
          <a:prstGeom prst="rect">
            <a:avLst/>
          </a:prstGeom>
          <a:noFill/>
          <a:ln w="9525">
            <a:noFill/>
            <a:miter lim="800000"/>
            <a:headEnd/>
            <a:tailEnd/>
          </a:ln>
        </p:spPr>
        <p:txBody>
          <a:bodyPr>
            <a:spAutoFit/>
          </a:bodyPr>
          <a:lstStyle/>
          <a:p>
            <a:pPr algn="ctr" eaLnBrk="1" hangingPunct="1"/>
            <a:r>
              <a:rPr lang="ru-RU" sz="2000">
                <a:latin typeface="Monotype Corsiva" pitchFamily="66" charset="0"/>
              </a:rPr>
              <a:t>Содержание экологического воспитания в ДОУ ЭМР</a:t>
            </a:r>
          </a:p>
        </p:txBody>
      </p:sp>
      <p:pic>
        <p:nvPicPr>
          <p:cNvPr id="11272" name="Рисунок 5" descr="IMG_0156 пр2.jpg"/>
          <p:cNvPicPr>
            <a:picLocks noChangeAspect="1"/>
          </p:cNvPicPr>
          <p:nvPr/>
        </p:nvPicPr>
        <p:blipFill>
          <a:blip r:embed="rId3"/>
          <a:srcRect/>
          <a:stretch>
            <a:fillRect/>
          </a:stretch>
        </p:blipFill>
        <p:spPr bwMode="auto">
          <a:xfrm>
            <a:off x="5143500" y="214313"/>
            <a:ext cx="1239838" cy="1643062"/>
          </a:xfrm>
          <a:prstGeom prst="rect">
            <a:avLst/>
          </a:prstGeom>
          <a:noFill/>
          <a:ln w="9525">
            <a:noFill/>
            <a:miter lim="800000"/>
            <a:headEnd/>
            <a:tailEnd/>
          </a:ln>
        </p:spPr>
      </p:pic>
      <p:sp>
        <p:nvSpPr>
          <p:cNvPr id="11273" name="TextBox 9"/>
          <p:cNvSpPr txBox="1">
            <a:spLocks noChangeArrowheads="1"/>
          </p:cNvSpPr>
          <p:nvPr/>
        </p:nvSpPr>
        <p:spPr bwMode="auto">
          <a:xfrm>
            <a:off x="357188" y="3000375"/>
            <a:ext cx="6215062" cy="5494338"/>
          </a:xfrm>
          <a:prstGeom prst="rect">
            <a:avLst/>
          </a:prstGeom>
          <a:noFill/>
          <a:ln w="9525">
            <a:noFill/>
            <a:miter lim="800000"/>
            <a:headEnd/>
            <a:tailEnd/>
          </a:ln>
        </p:spPr>
        <p:txBody>
          <a:bodyPr>
            <a:spAutoFit/>
          </a:bodyPr>
          <a:lstStyle/>
          <a:p>
            <a:pPr algn="just"/>
            <a:r>
              <a:rPr lang="ru-RU" sz="1300">
                <a:latin typeface="Times New Roman" pitchFamily="18" charset="0"/>
                <a:cs typeface="Times New Roman" pitchFamily="18" charset="0"/>
              </a:rPr>
              <a:t>Я. А. Коменский видел в природе источник знаний, средство для развития ума, чувств и воли. К. Д. Ушинский был за то, чтобы "вести детей в природу", чтобы сообщать им все доступное и полезное для их умственного и словесного развития. Экологическое воспитание является одним из приоритетных направлений педагогической и методической работы ДОУ нашего муниципального района.        Цель данного направления – формирование экологически грамотной личности, становление понимания и переживания ребенком своего единства и неразрывной связи с живой природой, воспитание осознанного и бережного отношения к окружающему миру. В своей работе педагоги МДОУ используют разнообразные  формы работы с детьми и взаимодействия с родительской общественностью: систематическое обучение на занятиях; наблюдения; экскурсии, походы и целевые прогулки; экологические акции; выставки детского творчества экологической тематики; выпуски экологических газет, журналов, бюллетеней и плакатов; экологические праздники и развлечения.</a:t>
            </a:r>
          </a:p>
          <a:p>
            <a:pPr algn="just"/>
            <a:r>
              <a:rPr lang="ru-RU" sz="1300">
                <a:latin typeface="Times New Roman" pitchFamily="18" charset="0"/>
                <a:cs typeface="Times New Roman" pitchFamily="18" charset="0"/>
              </a:rPr>
              <a:t>       В соответствии с годовым планом работы МОУ ДПОС «Учебно–методический центр» на 2009-2010 учебный год, в целях совершенствования методической работы и выявления уровня развития творческого потенциала педагогических работников ДОУ,  методическим отделом по дошкольному образованию был организован конкурс «Юный эколог». </a:t>
            </a:r>
          </a:p>
          <a:p>
            <a:pPr algn="just"/>
            <a:r>
              <a:rPr lang="ru-RU" sz="1300">
                <a:latin typeface="Times New Roman" pitchFamily="18" charset="0"/>
                <a:cs typeface="Times New Roman" pitchFamily="18" charset="0"/>
              </a:rPr>
              <a:t>       Конкурс проходил в период с 01 по 30 октября 2009 г., к нему были определены следующие задачи:</a:t>
            </a:r>
          </a:p>
          <a:p>
            <a:pPr algn="just"/>
            <a:r>
              <a:rPr lang="ru-RU" sz="1300">
                <a:latin typeface="Times New Roman" pitchFamily="18" charset="0"/>
                <a:cs typeface="Times New Roman" pitchFamily="18" charset="0"/>
              </a:rPr>
              <a:t>- оценка состояния методической работы в учреждениях дошкольного образования по экологическому воспитанию;</a:t>
            </a:r>
          </a:p>
          <a:p>
            <a:pPr algn="just"/>
            <a:r>
              <a:rPr lang="ru-RU" sz="1300">
                <a:latin typeface="Times New Roman" pitchFamily="18" charset="0"/>
                <a:cs typeface="Times New Roman" pitchFamily="18" charset="0"/>
              </a:rPr>
              <a:t>- обновление методических материалов по обеспечению образовательной деятельности в ДОУ;</a:t>
            </a:r>
          </a:p>
          <a:p>
            <a:pPr algn="just"/>
            <a:r>
              <a:rPr lang="ru-RU" sz="1300">
                <a:latin typeface="Times New Roman" pitchFamily="18" charset="0"/>
                <a:cs typeface="Times New Roman" pitchFamily="18" charset="0"/>
              </a:rPr>
              <a:t>- обобщение и внедрение в образовательный процесс передового педагогического опыта методическими службами учреждений дошкольного образования детей;</a:t>
            </a:r>
          </a:p>
        </p:txBody>
      </p:sp>
      <p:sp>
        <p:nvSpPr>
          <p:cNvPr id="11274" name="TextBox 7"/>
          <p:cNvSpPr txBox="1">
            <a:spLocks noChangeArrowheads="1"/>
          </p:cNvSpPr>
          <p:nvPr/>
        </p:nvSpPr>
        <p:spPr bwMode="auto">
          <a:xfrm>
            <a:off x="4929188" y="1928813"/>
            <a:ext cx="1714500" cy="1101725"/>
          </a:xfrm>
          <a:prstGeom prst="rect">
            <a:avLst/>
          </a:prstGeom>
          <a:noFill/>
          <a:ln w="9525">
            <a:noFill/>
            <a:miter lim="800000"/>
            <a:headEnd/>
            <a:tailEnd/>
          </a:ln>
        </p:spPr>
        <p:txBody>
          <a:bodyPr>
            <a:spAutoFit/>
          </a:bodyPr>
          <a:lstStyle/>
          <a:p>
            <a:pPr algn="ctr"/>
            <a:r>
              <a:rPr lang="ru-RU" sz="1100" i="1">
                <a:latin typeface="Times New Roman" pitchFamily="18" charset="0"/>
                <a:cs typeface="Times New Roman" pitchFamily="18" charset="0"/>
              </a:rPr>
              <a:t>Методист</a:t>
            </a:r>
          </a:p>
          <a:p>
            <a:pPr algn="ctr"/>
            <a:r>
              <a:rPr lang="ru-RU" sz="1100" b="1" i="1">
                <a:latin typeface="Times New Roman" pitchFamily="18" charset="0"/>
                <a:cs typeface="Times New Roman" pitchFamily="18" charset="0"/>
              </a:rPr>
              <a:t>Борсук А.В.</a:t>
            </a:r>
            <a:r>
              <a:rPr lang="ru-RU" sz="1100" i="1">
                <a:latin typeface="Times New Roman" pitchFamily="18" charset="0"/>
                <a:cs typeface="Times New Roman" pitchFamily="18" charset="0"/>
              </a:rPr>
              <a:t>, </a:t>
            </a:r>
          </a:p>
          <a:p>
            <a:pPr algn="ctr"/>
            <a:r>
              <a:rPr lang="ru-RU" sz="1100" i="1">
                <a:latin typeface="Times New Roman" pitchFamily="18" charset="0"/>
                <a:cs typeface="Times New Roman" pitchFamily="18" charset="0"/>
              </a:rPr>
              <a:t> МОУ ДПОС</a:t>
            </a:r>
            <a:endParaRPr lang="ru-RU" sz="1100">
              <a:latin typeface="Times New Roman" pitchFamily="18" charset="0"/>
              <a:cs typeface="Times New Roman" pitchFamily="18" charset="0"/>
            </a:endParaRPr>
          </a:p>
          <a:p>
            <a:pPr algn="ctr"/>
            <a:r>
              <a:rPr lang="ru-RU" sz="1100" i="1">
                <a:latin typeface="Times New Roman" pitchFamily="18" charset="0"/>
                <a:cs typeface="Times New Roman" pitchFamily="18" charset="0"/>
              </a:rPr>
              <a:t>«Учебно-методический центр» г. Энгельса</a:t>
            </a:r>
            <a:endParaRPr lang="ru-RU" sz="1100">
              <a:latin typeface="Times New Roman" pitchFamily="18" charset="0"/>
              <a:cs typeface="Times New Roman" pitchFamily="18" charset="0"/>
            </a:endParaRPr>
          </a:p>
          <a:p>
            <a:pPr algn="ctr"/>
            <a:endParaRPr lang="ru-RU" sz="11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descr="cl.jpg"/>
          <p:cNvPicPr>
            <a:picLocks noChangeAspect="1"/>
          </p:cNvPicPr>
          <p:nvPr/>
        </p:nvPicPr>
        <p:blipFill>
          <a:blip r:embed="rId2">
            <a:lum bright="66000"/>
          </a:blip>
          <a:srcRect/>
          <a:stretch>
            <a:fillRect/>
          </a:stretch>
        </p:blipFill>
        <p:spPr bwMode="auto">
          <a:xfrm>
            <a:off x="20638" y="0"/>
            <a:ext cx="6837362" cy="9144000"/>
          </a:xfrm>
          <a:prstGeom prst="rect">
            <a:avLst/>
          </a:prstGeom>
          <a:noFill/>
          <a:ln w="9525">
            <a:noFill/>
            <a:miter lim="800000"/>
            <a:headEnd/>
            <a:tailEnd/>
          </a:ln>
        </p:spPr>
      </p:pic>
      <p:sp>
        <p:nvSpPr>
          <p:cNvPr id="12291"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10</a:t>
            </a:r>
          </a:p>
        </p:txBody>
      </p:sp>
      <p:sp>
        <p:nvSpPr>
          <p:cNvPr id="12292" name="TextBox 3"/>
          <p:cNvSpPr txBox="1">
            <a:spLocks noChangeArrowheads="1"/>
          </p:cNvSpPr>
          <p:nvPr/>
        </p:nvSpPr>
        <p:spPr bwMode="auto">
          <a:xfrm>
            <a:off x="285750" y="285750"/>
            <a:ext cx="6286500" cy="9097963"/>
          </a:xfrm>
          <a:prstGeom prst="rect">
            <a:avLst/>
          </a:prstGeom>
          <a:noFill/>
          <a:ln w="9525">
            <a:noFill/>
            <a:miter lim="800000"/>
            <a:headEnd/>
            <a:tailEnd/>
          </a:ln>
        </p:spPr>
        <p:txBody>
          <a:bodyPr>
            <a:spAutoFit/>
          </a:bodyPr>
          <a:lstStyle/>
          <a:p>
            <a:pPr algn="just"/>
            <a:r>
              <a:rPr lang="ru-RU" sz="1300">
                <a:latin typeface="Times New Roman" pitchFamily="18" charset="0"/>
                <a:cs typeface="Times New Roman" pitchFamily="18" charset="0"/>
              </a:rPr>
              <a:t>      - создание предпосылок развития системы повышения квалификации педагогических и руководящих работников ДОУ;</a:t>
            </a:r>
          </a:p>
          <a:p>
            <a:pPr algn="just"/>
            <a:r>
              <a:rPr lang="ru-RU" sz="1300">
                <a:latin typeface="Times New Roman" pitchFamily="18" charset="0"/>
                <a:cs typeface="Times New Roman" pitchFamily="18" charset="0"/>
              </a:rPr>
              <a:t>- стимулирование педагогического творчества для совершенствования учебно-воспитательной работы по экологическому воспитанию.</a:t>
            </a:r>
            <a:endParaRPr lang="ru-RU" sz="1300"/>
          </a:p>
          <a:p>
            <a:pPr algn="just"/>
            <a:r>
              <a:rPr lang="ru-RU" sz="1300">
                <a:latin typeface="Times New Roman" pitchFamily="18" charset="0"/>
                <a:cs typeface="Times New Roman" pitchFamily="18" charset="0"/>
              </a:rPr>
              <a:t> В соответствии со сроками представления конкурсных материалов,  до 10 октября, педагогами  20 дошкольных образовательных учреждений (28% от общего числа) в оргкомитет конкурса, была направлена 61 заявка в следующих номинациях:  экологическая газета – 15 заявок, экологический проект- 12 заявок,  экологические акции - 2, образовательные ресурсы – 31 заявка. В каждой из номинаций особое внимание было уделено материалам молодых специалистов.</a:t>
            </a:r>
          </a:p>
          <a:p>
            <a:pPr algn="just"/>
            <a:r>
              <a:rPr lang="ru-RU" sz="1300">
                <a:latin typeface="Times New Roman" pitchFamily="18" charset="0"/>
                <a:cs typeface="Times New Roman" pitchFamily="18" charset="0"/>
              </a:rPr>
              <a:t>      По результатам оценки конкурсных материалов жюри определило победителей и призёров (2-е, 3-е место) конкурса  «Юный эколог»:</a:t>
            </a:r>
          </a:p>
          <a:p>
            <a:pPr algn="just"/>
            <a:r>
              <a:rPr lang="ru-RU" sz="1300" b="1">
                <a:latin typeface="Times New Roman" pitchFamily="18" charset="0"/>
                <a:cs typeface="Times New Roman" pitchFamily="18" charset="0"/>
              </a:rPr>
              <a:t>     Номинация «Экологический проект»:</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победители воспитатели МДОУ №41 Занкина И. В., Водяницкая И.В.;</a:t>
            </a:r>
          </a:p>
          <a:p>
            <a:pPr algn="just"/>
            <a:r>
              <a:rPr lang="ru-RU" sz="1300">
                <a:latin typeface="Times New Roman" pitchFamily="18" charset="0"/>
                <a:cs typeface="Times New Roman" pitchFamily="18" charset="0"/>
              </a:rPr>
              <a:t>- призеры: 2-е место воспитатели МДОУ №75 Дудник О.В., Шаблевских Н.П.;</a:t>
            </a:r>
          </a:p>
          <a:p>
            <a:pPr algn="just"/>
            <a:r>
              <a:rPr lang="ru-RU" sz="1300">
                <a:latin typeface="Times New Roman" pitchFamily="18" charset="0"/>
                <a:cs typeface="Times New Roman" pitchFamily="18" charset="0"/>
              </a:rPr>
              <a:t>                   3-е место воспитатели МДОУ №51 Иванова Е. В., Сайфудинова Н. С.</a:t>
            </a:r>
          </a:p>
          <a:p>
            <a:pPr algn="just"/>
            <a:r>
              <a:rPr lang="ru-RU" sz="1300" b="1">
                <a:latin typeface="Times New Roman" pitchFamily="18" charset="0"/>
                <a:cs typeface="Times New Roman" pitchFamily="18" charset="0"/>
              </a:rPr>
              <a:t>       Номинация «Экологическая газета»:</a:t>
            </a:r>
            <a:endParaRPr lang="ru-RU" sz="1300">
              <a:latin typeface="Times New Roman" pitchFamily="18" charset="0"/>
              <a:cs typeface="Times New Roman" pitchFamily="18" charset="0"/>
            </a:endParaRPr>
          </a:p>
          <a:p>
            <a:pPr algn="just"/>
            <a:r>
              <a:rPr lang="ru-RU" sz="1300" b="1" i="1">
                <a:latin typeface="Times New Roman" pitchFamily="18" charset="0"/>
                <a:cs typeface="Times New Roman" pitchFamily="18" charset="0"/>
              </a:rPr>
              <a:t>«Экологическая газета»</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победители педагоги МДОУ №1 Ступаченко В.Г., Серикова Э.Г.;</a:t>
            </a:r>
          </a:p>
          <a:p>
            <a:pPr algn="just">
              <a:buFontTx/>
              <a:buChar char="-"/>
            </a:pPr>
            <a:r>
              <a:rPr lang="ru-RU" sz="1300">
                <a:latin typeface="Times New Roman" pitchFamily="18" charset="0"/>
                <a:cs typeface="Times New Roman" pitchFamily="18" charset="0"/>
              </a:rPr>
              <a:t>призеры: 2-е место педагоги МДОУ п. Придорожный Харачко А.М.,</a:t>
            </a:r>
          </a:p>
          <a:p>
            <a:pPr algn="just"/>
            <a:r>
              <a:rPr lang="ru-RU" sz="1300">
                <a:latin typeface="Times New Roman" pitchFamily="18" charset="0"/>
                <a:cs typeface="Times New Roman" pitchFamily="18" charset="0"/>
              </a:rPr>
              <a:t>                       Урынгалиева А.В.;</a:t>
            </a:r>
          </a:p>
          <a:p>
            <a:pPr algn="just"/>
            <a:r>
              <a:rPr lang="ru-RU" sz="1300">
                <a:latin typeface="Times New Roman" pitchFamily="18" charset="0"/>
                <a:cs typeface="Times New Roman" pitchFamily="18" charset="0"/>
              </a:rPr>
              <a:t>                   3-е место старший воспитатель МДОУ п. Новопушкинское Шевченко И.С.</a:t>
            </a:r>
          </a:p>
          <a:p>
            <a:pPr algn="just"/>
            <a:r>
              <a:rPr lang="ru-RU" sz="1300" b="1" i="1">
                <a:latin typeface="Times New Roman" pitchFamily="18" charset="0"/>
                <a:cs typeface="Times New Roman" pitchFamily="18" charset="0"/>
              </a:rPr>
              <a:t>«Экологический журнал»</a:t>
            </a:r>
            <a:endParaRPr lang="ru-RU" sz="1300">
              <a:latin typeface="Times New Roman" pitchFamily="18" charset="0"/>
              <a:cs typeface="Times New Roman" pitchFamily="18" charset="0"/>
            </a:endParaRPr>
          </a:p>
          <a:p>
            <a:pPr algn="just">
              <a:buFontTx/>
              <a:buChar char="-"/>
            </a:pPr>
            <a:r>
              <a:rPr lang="ru-RU" sz="1300">
                <a:latin typeface="Times New Roman" pitchFamily="18" charset="0"/>
                <a:cs typeface="Times New Roman" pitchFamily="18" charset="0"/>
              </a:rPr>
              <a:t>победители воспитатели МДОУ №9 Синельщикова Н.И., Шуршилова Л.Н.;</a:t>
            </a:r>
          </a:p>
          <a:p>
            <a:pPr algn="just"/>
            <a:r>
              <a:rPr lang="ru-RU" sz="1300">
                <a:latin typeface="Times New Roman" pitchFamily="18" charset="0"/>
                <a:cs typeface="Times New Roman" pitchFamily="18" charset="0"/>
              </a:rPr>
              <a:t>- призеры: 2-е место педагоги  МДОУ №47 Часовских Е.А., Заяц Е.В., Ильичева В.В.;</a:t>
            </a:r>
          </a:p>
          <a:p>
            <a:pPr algn="just"/>
            <a:r>
              <a:rPr lang="ru-RU" sz="1300">
                <a:latin typeface="Times New Roman" pitchFamily="18" charset="0"/>
                <a:cs typeface="Times New Roman" pitchFamily="18" charset="0"/>
              </a:rPr>
              <a:t>                   3-е место воспитатель МДОУ №47 Дмитриева А.Е.</a:t>
            </a:r>
          </a:p>
          <a:p>
            <a:pPr algn="just"/>
            <a:r>
              <a:rPr lang="ru-RU" sz="1300" b="1" i="1">
                <a:latin typeface="Times New Roman" pitchFamily="18" charset="0"/>
                <a:cs typeface="Times New Roman" pitchFamily="18" charset="0"/>
              </a:rPr>
              <a:t>«Экологическая стенгазета»</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победители педагоги МДОУ №53 Голомазова Л.А., Королева О.В., Коршунова Н.М.;</a:t>
            </a:r>
          </a:p>
          <a:p>
            <a:pPr algn="just"/>
            <a:r>
              <a:rPr lang="ru-RU" sz="1300">
                <a:latin typeface="Times New Roman" pitchFamily="18" charset="0"/>
                <a:cs typeface="Times New Roman" pitchFamily="18" charset="0"/>
              </a:rPr>
              <a:t>- призеры: 2-е место воспитатели МДОУ №51 Дружина О.Н., Егорова Л.Е.;</a:t>
            </a:r>
          </a:p>
          <a:p>
            <a:pPr algn="just"/>
            <a:r>
              <a:rPr lang="ru-RU" sz="1300">
                <a:latin typeface="Times New Roman" pitchFamily="18" charset="0"/>
                <a:cs typeface="Times New Roman" pitchFamily="18" charset="0"/>
              </a:rPr>
              <a:t>                   3-е место воспитатель МДОУ №72 Кульбида Т.Н.</a:t>
            </a:r>
          </a:p>
          <a:p>
            <a:pPr algn="just"/>
            <a:r>
              <a:rPr lang="ru-RU" sz="1300" b="1">
                <a:latin typeface="Times New Roman" pitchFamily="18" charset="0"/>
                <a:cs typeface="Times New Roman" pitchFamily="18" charset="0"/>
              </a:rPr>
              <a:t>       Номинация «Экологическая акция»:</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победители педагоги МДОУ п. Придорожный Харачко А.М., Исакова Т.А., Урынгалиева А.В.;</a:t>
            </a:r>
          </a:p>
          <a:p>
            <a:pPr algn="just"/>
            <a:r>
              <a:rPr lang="ru-RU" sz="1300">
                <a:latin typeface="Times New Roman" pitchFamily="18" charset="0"/>
                <a:cs typeface="Times New Roman" pitchFamily="18" charset="0"/>
              </a:rPr>
              <a:t>- призеры: 2-е место учитель-логопед МДОУ №1 Ступаченко В.Г.</a:t>
            </a:r>
          </a:p>
          <a:p>
            <a:pPr algn="just"/>
            <a:r>
              <a:rPr lang="ru-RU" sz="1300" b="1">
                <a:latin typeface="Times New Roman" pitchFamily="18" charset="0"/>
                <a:cs typeface="Times New Roman" pitchFamily="18" charset="0"/>
              </a:rPr>
              <a:t>      Номинация «Образовательные ресурсы»:</a:t>
            </a:r>
            <a:endParaRPr lang="ru-RU" sz="1300">
              <a:latin typeface="Times New Roman" pitchFamily="18" charset="0"/>
              <a:cs typeface="Times New Roman" pitchFamily="18" charset="0"/>
            </a:endParaRPr>
          </a:p>
          <a:p>
            <a:pPr algn="just"/>
            <a:r>
              <a:rPr lang="ru-RU" sz="1300" b="1" i="1">
                <a:latin typeface="Times New Roman" pitchFamily="18" charset="0"/>
                <a:cs typeface="Times New Roman" pitchFamily="18" charset="0"/>
              </a:rPr>
              <a:t>«Конспекты занятий»</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победитель воспитатель МДОУ №17 Семенова Е.С.;</a:t>
            </a:r>
          </a:p>
          <a:p>
            <a:pPr algn="just"/>
            <a:r>
              <a:rPr lang="ru-RU" sz="1300">
                <a:latin typeface="Times New Roman" pitchFamily="18" charset="0"/>
                <a:cs typeface="Times New Roman" pitchFamily="18" charset="0"/>
              </a:rPr>
              <a:t>- призеры: 2-е место педагоги МДОУ №72 Харина А.Ю., Кульбида Л.Н.;                     </a:t>
            </a:r>
          </a:p>
          <a:p>
            <a:pPr algn="just"/>
            <a:r>
              <a:rPr lang="ru-RU" sz="1300">
                <a:latin typeface="Times New Roman" pitchFamily="18" charset="0"/>
                <a:cs typeface="Times New Roman" pitchFamily="18" charset="0"/>
              </a:rPr>
              <a:t>                   3-е место ст. воспитатель МДОУ №17 Куценко Е.А.</a:t>
            </a:r>
          </a:p>
          <a:p>
            <a:pPr algn="just"/>
            <a:r>
              <a:rPr lang="ru-RU" sz="1300" b="1" i="1">
                <a:latin typeface="Times New Roman" pitchFamily="18" charset="0"/>
                <a:cs typeface="Times New Roman" pitchFamily="18" charset="0"/>
              </a:rPr>
              <a:t>«Сценарии праздников и развлечений»</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победитель музыкальный руководитель МДОУ № 9 Мринская Н.В.;</a:t>
            </a:r>
          </a:p>
          <a:p>
            <a:pPr algn="just">
              <a:buFontTx/>
              <a:buChar char="-"/>
            </a:pPr>
            <a:endParaRPr lang="ru-RU" sz="1300">
              <a:latin typeface="Times New Roman" pitchFamily="18" charset="0"/>
              <a:cs typeface="Times New Roman" pitchFamily="18" charset="0"/>
            </a:endParaRPr>
          </a:p>
          <a:p>
            <a:pPr algn="just"/>
            <a:endParaRPr lang="ru-RU" sz="1300">
              <a:latin typeface="Times New Roman" pitchFamily="18" charset="0"/>
              <a:cs typeface="Times New Roman" pitchFamily="18" charset="0"/>
            </a:endParaRPr>
          </a:p>
          <a:p>
            <a:pPr algn="just"/>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1" descr="cl.jpg"/>
          <p:cNvPicPr>
            <a:picLocks noChangeAspect="1"/>
          </p:cNvPicPr>
          <p:nvPr/>
        </p:nvPicPr>
        <p:blipFill>
          <a:blip r:embed="rId2">
            <a:lum bright="66000"/>
          </a:blip>
          <a:srcRect/>
          <a:stretch>
            <a:fillRect/>
          </a:stretch>
        </p:blipFill>
        <p:spPr bwMode="auto">
          <a:xfrm>
            <a:off x="20638" y="0"/>
            <a:ext cx="6837362" cy="9144000"/>
          </a:xfrm>
          <a:prstGeom prst="rect">
            <a:avLst/>
          </a:prstGeom>
          <a:noFill/>
          <a:ln w="9525">
            <a:noFill/>
            <a:miter lim="800000"/>
            <a:headEnd/>
            <a:tailEnd/>
          </a:ln>
        </p:spPr>
      </p:pic>
      <p:sp>
        <p:nvSpPr>
          <p:cNvPr id="13315"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11</a:t>
            </a:r>
          </a:p>
        </p:txBody>
      </p:sp>
      <p:sp>
        <p:nvSpPr>
          <p:cNvPr id="13316" name="TextBox 3"/>
          <p:cNvSpPr txBox="1">
            <a:spLocks noChangeArrowheads="1"/>
          </p:cNvSpPr>
          <p:nvPr/>
        </p:nvSpPr>
        <p:spPr bwMode="auto">
          <a:xfrm>
            <a:off x="357188" y="214313"/>
            <a:ext cx="6143625" cy="8370887"/>
          </a:xfrm>
          <a:prstGeom prst="rect">
            <a:avLst/>
          </a:prstGeom>
          <a:noFill/>
          <a:ln w="9525">
            <a:noFill/>
            <a:miter lim="800000"/>
            <a:headEnd/>
            <a:tailEnd/>
          </a:ln>
        </p:spPr>
        <p:txBody>
          <a:bodyPr>
            <a:spAutoFit/>
          </a:bodyPr>
          <a:lstStyle/>
          <a:p>
            <a:pPr algn="just"/>
            <a:r>
              <a:rPr lang="ru-RU" sz="1300">
                <a:latin typeface="Times New Roman" pitchFamily="18" charset="0"/>
                <a:cs typeface="Times New Roman" pitchFamily="18" charset="0"/>
              </a:rPr>
              <a:t>- призеры: 2-е место музыкальный руководитель МДОУ №53 Демидова Л.П.,                  </a:t>
            </a:r>
          </a:p>
          <a:p>
            <a:pPr algn="just"/>
            <a:r>
              <a:rPr lang="ru-RU" sz="1300">
                <a:latin typeface="Times New Roman" pitchFamily="18" charset="0"/>
                <a:cs typeface="Times New Roman" pitchFamily="18" charset="0"/>
              </a:rPr>
              <a:t>                                    воспитатели МДОУ №51 Заяц А.И., Хохлова О.А.;</a:t>
            </a:r>
          </a:p>
          <a:p>
            <a:pPr algn="just"/>
            <a:r>
              <a:rPr lang="ru-RU" sz="1300">
                <a:latin typeface="Times New Roman" pitchFamily="18" charset="0"/>
                <a:cs typeface="Times New Roman" pitchFamily="18" charset="0"/>
              </a:rPr>
              <a:t>                   3-е место воспитатель МДОУ №55 Жаркова С.Н.</a:t>
            </a:r>
          </a:p>
          <a:p>
            <a:pPr algn="just"/>
            <a:r>
              <a:rPr lang="ru-RU" sz="1300" b="1" i="1">
                <a:latin typeface="Times New Roman" pitchFamily="18" charset="0"/>
                <a:cs typeface="Times New Roman" pitchFamily="18" charset="0"/>
              </a:rPr>
              <a:t>«Работа с родителями»</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победитель: воспитатель МДОУ №3 Грыленко С.Г.;</a:t>
            </a:r>
          </a:p>
          <a:p>
            <a:pPr algn="just"/>
            <a:r>
              <a:rPr lang="ru-RU" sz="1300">
                <a:latin typeface="Times New Roman" pitchFamily="18" charset="0"/>
                <a:cs typeface="Times New Roman" pitchFamily="18" charset="0"/>
              </a:rPr>
              <a:t>- призеры: 2-е место педагоги МДОУ №55 Зотова С.А., Титаренко В.Б.;</a:t>
            </a:r>
          </a:p>
          <a:p>
            <a:pPr algn="just"/>
            <a:r>
              <a:rPr lang="ru-RU" sz="1300">
                <a:latin typeface="Times New Roman" pitchFamily="18" charset="0"/>
                <a:cs typeface="Times New Roman" pitchFamily="18" charset="0"/>
              </a:rPr>
              <a:t>                   3-е место ст. воспитатель МДОУ №17 Куценко Е.А.</a:t>
            </a:r>
          </a:p>
          <a:p>
            <a:pPr algn="just"/>
            <a:r>
              <a:rPr lang="ru-RU" sz="1300" b="1" i="1">
                <a:latin typeface="Times New Roman" pitchFamily="18" charset="0"/>
                <a:cs typeface="Times New Roman" pitchFamily="18" charset="0"/>
              </a:rPr>
              <a:t>«Пособия»</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победитель – воспитатель МДОУ №17 Иванова С.Ю.;</a:t>
            </a:r>
          </a:p>
          <a:p>
            <a:pPr algn="just"/>
            <a:r>
              <a:rPr lang="ru-RU" sz="1300">
                <a:latin typeface="Times New Roman" pitchFamily="18" charset="0"/>
                <a:cs typeface="Times New Roman" pitchFamily="18" charset="0"/>
              </a:rPr>
              <a:t>- призеры: 2-е место воспитатель МДОУ № 109 Белоконенко М.Е.</a:t>
            </a:r>
          </a:p>
          <a:p>
            <a:pPr algn="just"/>
            <a:r>
              <a:rPr lang="ru-RU" sz="1300">
                <a:latin typeface="Times New Roman" pitchFamily="18" charset="0"/>
                <a:cs typeface="Times New Roman" pitchFamily="18" charset="0"/>
              </a:rPr>
              <a:t>                   педагоги МДОУ №17 Козлова Н.Г., Куценко Е.А., Прокофьева Л.В.;                               </a:t>
            </a:r>
          </a:p>
          <a:p>
            <a:pPr algn="just"/>
            <a:r>
              <a:rPr lang="ru-RU" sz="1300">
                <a:latin typeface="Times New Roman" pitchFamily="18" charset="0"/>
                <a:cs typeface="Times New Roman" pitchFamily="18" charset="0"/>
              </a:rPr>
              <a:t>                   3-е место педагоги МДОУ №74 Шамшина Т.Н., Рыжова О.В., Лукина       </a:t>
            </a:r>
          </a:p>
          <a:p>
            <a:pPr algn="just"/>
            <a:r>
              <a:rPr lang="ru-RU" sz="1300">
                <a:latin typeface="Times New Roman" pitchFamily="18" charset="0"/>
                <a:cs typeface="Times New Roman" pitchFamily="18" charset="0"/>
              </a:rPr>
              <a:t>                   З.Э., Лазарева Т.В.</a:t>
            </a:r>
          </a:p>
          <a:p>
            <a:pPr algn="just"/>
            <a:r>
              <a:rPr lang="ru-RU" sz="1300" b="1" i="1">
                <a:latin typeface="Times New Roman" pitchFamily="18" charset="0"/>
                <a:cs typeface="Times New Roman" pitchFamily="18" charset="0"/>
              </a:rPr>
              <a:t>«Из опыта работы»</a:t>
            </a:r>
            <a:endParaRPr lang="ru-RU" sz="1300">
              <a:latin typeface="Times New Roman" pitchFamily="18" charset="0"/>
              <a:cs typeface="Times New Roman" pitchFamily="18" charset="0"/>
            </a:endParaRPr>
          </a:p>
          <a:p>
            <a:pPr algn="just"/>
            <a:r>
              <a:rPr lang="ru-RU" sz="1300">
                <a:latin typeface="Times New Roman" pitchFamily="18" charset="0"/>
                <a:cs typeface="Times New Roman" pitchFamily="18" charset="0"/>
              </a:rPr>
              <a:t>- победители воспитатели МДОУ №75 Богданович М.В. Коробкова И.В.;</a:t>
            </a:r>
          </a:p>
          <a:p>
            <a:pPr algn="just"/>
            <a:r>
              <a:rPr lang="ru-RU" sz="1300">
                <a:latin typeface="Times New Roman" pitchFamily="18" charset="0"/>
                <a:cs typeface="Times New Roman" pitchFamily="18" charset="0"/>
              </a:rPr>
              <a:t>- призер: 2-е место воспитатель МДОУ №17 Иванова С.Ю.</a:t>
            </a:r>
          </a:p>
          <a:p>
            <a:pPr algn="just"/>
            <a:r>
              <a:rPr lang="ru-RU" sz="1300">
                <a:latin typeface="Times New Roman" pitchFamily="18" charset="0"/>
                <a:cs typeface="Times New Roman" pitchFamily="18" charset="0"/>
              </a:rPr>
              <a:t> </a:t>
            </a:r>
          </a:p>
          <a:p>
            <a:pPr algn="just"/>
            <a:r>
              <a:rPr lang="ru-RU" sz="1300">
                <a:latin typeface="Times New Roman" pitchFamily="18" charset="0"/>
                <a:cs typeface="Times New Roman" pitchFamily="18" charset="0"/>
              </a:rPr>
              <a:t>      Изучение справок об организационных формах и содержании методической работы по экологическому воспитанию  ДОУ и материалов участников конкурса, позволило выявить следующее:</a:t>
            </a:r>
          </a:p>
          <a:p>
            <a:pPr algn="just"/>
            <a:r>
              <a:rPr lang="ru-RU" sz="1300">
                <a:latin typeface="Times New Roman" pitchFamily="18" charset="0"/>
                <a:cs typeface="Times New Roman" pitchFamily="18" charset="0"/>
              </a:rPr>
              <a:t>- педагоги владеют разнообразными методами и приемами развивающего обучения; </a:t>
            </a:r>
          </a:p>
          <a:p>
            <a:pPr algn="just"/>
            <a:r>
              <a:rPr lang="ru-RU" sz="1300">
                <a:latin typeface="Times New Roman" pitchFamily="18" charset="0"/>
                <a:cs typeface="Times New Roman" pitchFamily="18" charset="0"/>
              </a:rPr>
              <a:t>- активно используют в образовательном процессе технологию проектов и занимаются с воспитанниками журналистской деятельностью;</a:t>
            </a:r>
          </a:p>
          <a:p>
            <a:pPr algn="just"/>
            <a:r>
              <a:rPr lang="ru-RU" sz="1300">
                <a:latin typeface="Times New Roman" pitchFamily="18" charset="0"/>
                <a:cs typeface="Times New Roman" pitchFamily="18" charset="0"/>
              </a:rPr>
              <a:t>- методическая служба ДОУ, комплектуется программами развивающего обучения, современными пособиями и детской научно-познавательной литературой;</a:t>
            </a:r>
          </a:p>
          <a:p>
            <a:pPr algn="just"/>
            <a:r>
              <a:rPr lang="ru-RU" sz="1300">
                <a:latin typeface="Times New Roman" pitchFamily="18" charset="0"/>
                <a:cs typeface="Times New Roman" pitchFamily="18" charset="0"/>
              </a:rPr>
              <a:t>- в детских садах оформлена развивающая среда для экологического воспитания детей (уголки природы, экологические тропинки и т.д.).</a:t>
            </a:r>
          </a:p>
          <a:p>
            <a:pPr algn="just"/>
            <a:r>
              <a:rPr lang="ru-RU" sz="1300">
                <a:latin typeface="Times New Roman" pitchFamily="18" charset="0"/>
                <a:cs typeface="Times New Roman" pitchFamily="18" charset="0"/>
              </a:rPr>
              <a:t>     В заключение хочется сказать, что в современных условиях, когда сфера воспитательного воздействия значительно расширяется, проблема экологического воспитания дошкольников приобретает особую остроту и актуальность. А для этого нужно интенсивное экологическое образование всех людей, начиная с дошкольного детства. В работе с дошкольниками по их экологическому воспитанию также должен быть использован интегрированный подход, предполагающий взаимосвязь исследовательской деятельности, музыки, изобразительной деятельности, физической культуры, игры, театральной деятельности, литературы, моделирования, просмотра телепередач, экскурсий, а также организации самостоятельной деятельности детей. Методическим службам ДОУ необходимо обратить особое внимание на  экологизацию различных видов деятельности ребенка.</a:t>
            </a:r>
          </a:p>
          <a:p>
            <a:pPr algn="just"/>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2329.jpg"/>
          <p:cNvPicPr>
            <a:picLocks noChangeAspect="1"/>
          </p:cNvPicPr>
          <p:nvPr/>
        </p:nvPicPr>
        <p:blipFill>
          <a:blip r:embed="rId2">
            <a:lum bright="32000"/>
          </a:blip>
          <a:srcRect/>
          <a:stretch>
            <a:fillRect/>
          </a:stretch>
        </p:blipFill>
        <p:spPr bwMode="auto">
          <a:xfrm>
            <a:off x="285750" y="1714500"/>
            <a:ext cx="5538788" cy="7250113"/>
          </a:xfrm>
          <a:prstGeom prst="rect">
            <a:avLst/>
          </a:prstGeom>
          <a:noFill/>
          <a:ln w="9525">
            <a:noFill/>
            <a:miter lim="800000"/>
            <a:headEnd/>
            <a:tailEnd/>
          </a:ln>
        </p:spPr>
      </p:pic>
      <p:sp>
        <p:nvSpPr>
          <p:cNvPr id="14339" name="WordArt 11"/>
          <p:cNvSpPr>
            <a:spLocks noChangeArrowheads="1" noChangeShapeType="1" noTextEdit="1"/>
          </p:cNvSpPr>
          <p:nvPr/>
        </p:nvSpPr>
        <p:spPr bwMode="auto">
          <a:xfrm>
            <a:off x="2492375" y="252413"/>
            <a:ext cx="3744913"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гостя</a:t>
            </a:r>
          </a:p>
        </p:txBody>
      </p:sp>
      <p:sp>
        <p:nvSpPr>
          <p:cNvPr id="14340" name="Line 11"/>
          <p:cNvSpPr>
            <a:spLocks noChangeShapeType="1"/>
          </p:cNvSpPr>
          <p:nvPr/>
        </p:nvSpPr>
        <p:spPr bwMode="auto">
          <a:xfrm>
            <a:off x="2133600" y="611188"/>
            <a:ext cx="4321175" cy="0"/>
          </a:xfrm>
          <a:prstGeom prst="line">
            <a:avLst/>
          </a:prstGeom>
          <a:noFill/>
          <a:ln w="19050">
            <a:solidFill>
              <a:srgbClr val="00FF00"/>
            </a:solidFill>
            <a:round/>
            <a:headEnd/>
            <a:tailEnd/>
          </a:ln>
        </p:spPr>
        <p:txBody>
          <a:bodyPr/>
          <a:lstStyle/>
          <a:p>
            <a:endParaRPr lang="ru-RU"/>
          </a:p>
        </p:txBody>
      </p:sp>
      <p:sp>
        <p:nvSpPr>
          <p:cNvPr id="14341" name="Rectangle 6"/>
          <p:cNvSpPr>
            <a:spLocks noChangeArrowheads="1"/>
          </p:cNvSpPr>
          <p:nvPr/>
        </p:nvSpPr>
        <p:spPr bwMode="auto">
          <a:xfrm>
            <a:off x="188913" y="2124075"/>
            <a:ext cx="2214562" cy="871538"/>
          </a:xfrm>
          <a:prstGeom prst="rect">
            <a:avLst/>
          </a:prstGeom>
          <a:solidFill>
            <a:srgbClr val="FFFFFF"/>
          </a:solidFill>
          <a:ln w="9525">
            <a:noFill/>
            <a:miter lim="800000"/>
            <a:headEnd/>
            <a:tailEnd/>
          </a:ln>
        </p:spPr>
        <p:txBody>
          <a:bodyPr wrap="none" rIns="26979" anchor="ctr">
            <a:spAutoFit/>
          </a:bodyPr>
          <a:lstStyle/>
          <a:p>
            <a:pPr algn="ctr" eaLnBrk="1" hangingPunct="1"/>
            <a:r>
              <a:rPr lang="ru-RU"/>
              <a:t> </a:t>
            </a:r>
            <a:r>
              <a:rPr lang="ru-RU" sz="1100" i="1">
                <a:latin typeface="Times New Roman" pitchFamily="18" charset="0"/>
              </a:rPr>
              <a:t>Учитель</a:t>
            </a:r>
          </a:p>
          <a:p>
            <a:pPr algn="ctr" eaLnBrk="1" hangingPunct="1"/>
            <a:r>
              <a:rPr lang="ru-RU" sz="1100" i="1">
                <a:latin typeface="Times New Roman" pitchFamily="18" charset="0"/>
              </a:rPr>
              <a:t> </a:t>
            </a:r>
            <a:r>
              <a:rPr lang="ru-RU" sz="1100" b="1" i="1">
                <a:latin typeface="Times New Roman" pitchFamily="18" charset="0"/>
              </a:rPr>
              <a:t>Прокудина Л. Н. </a:t>
            </a:r>
          </a:p>
          <a:p>
            <a:pPr algn="ctr" eaLnBrk="1" hangingPunct="1"/>
            <a:r>
              <a:rPr lang="ru-RU" sz="1100" i="1">
                <a:latin typeface="Times New Roman" pitchFamily="18" charset="0"/>
              </a:rPr>
              <a:t> МОУ СОШ № 30 г. Энгельса</a:t>
            </a:r>
          </a:p>
          <a:p>
            <a:pPr algn="ctr" eaLnBrk="1" hangingPunct="1"/>
            <a:r>
              <a:rPr lang="ru-RU" sz="1100">
                <a:latin typeface="Times New Roman" pitchFamily="18" charset="0"/>
              </a:rPr>
              <a:t>                                                            </a:t>
            </a:r>
          </a:p>
        </p:txBody>
      </p:sp>
      <p:sp>
        <p:nvSpPr>
          <p:cNvPr id="14342" name="Text Box 7"/>
          <p:cNvSpPr txBox="1">
            <a:spLocks noChangeArrowheads="1"/>
          </p:cNvSpPr>
          <p:nvPr/>
        </p:nvSpPr>
        <p:spPr bwMode="auto">
          <a:xfrm>
            <a:off x="2349500" y="684213"/>
            <a:ext cx="4103688" cy="701675"/>
          </a:xfrm>
          <a:prstGeom prst="rect">
            <a:avLst/>
          </a:prstGeom>
          <a:noFill/>
          <a:ln w="9525">
            <a:noFill/>
            <a:miter lim="800000"/>
            <a:headEnd/>
            <a:tailEnd/>
          </a:ln>
        </p:spPr>
        <p:txBody>
          <a:bodyPr>
            <a:spAutoFit/>
          </a:bodyPr>
          <a:lstStyle/>
          <a:p>
            <a:pPr algn="ctr" eaLnBrk="1" hangingPunct="1"/>
            <a:r>
              <a:rPr lang="ru-RU" sz="2000" b="1">
                <a:latin typeface="Monotype Corsiva" pitchFamily="66" charset="0"/>
              </a:rPr>
              <a:t>Сценарий внеклассного мероприятия:</a:t>
            </a:r>
            <a:endParaRPr lang="ru-RU" sz="2000" b="1" i="1">
              <a:latin typeface="Monotype Corsiva" pitchFamily="66" charset="0"/>
            </a:endParaRPr>
          </a:p>
          <a:p>
            <a:pPr algn="ctr" eaLnBrk="1" hangingPunct="1"/>
            <a:r>
              <a:rPr lang="ru-RU" sz="2000" b="1" i="1">
                <a:latin typeface="Monotype Corsiva" pitchFamily="66" charset="0"/>
              </a:rPr>
              <a:t>«Не забывай  о птицах зимой».</a:t>
            </a:r>
          </a:p>
        </p:txBody>
      </p:sp>
      <p:sp>
        <p:nvSpPr>
          <p:cNvPr id="14343" name="Text Box 8"/>
          <p:cNvSpPr txBox="1">
            <a:spLocks noChangeArrowheads="1"/>
          </p:cNvSpPr>
          <p:nvPr/>
        </p:nvSpPr>
        <p:spPr bwMode="auto">
          <a:xfrm>
            <a:off x="260350" y="2700338"/>
            <a:ext cx="6264275" cy="5846762"/>
          </a:xfrm>
          <a:prstGeom prst="rect">
            <a:avLst/>
          </a:prstGeom>
          <a:noFill/>
          <a:ln w="9525">
            <a:noFill/>
            <a:miter lim="800000"/>
            <a:headEnd/>
            <a:tailEnd/>
          </a:ln>
        </p:spPr>
        <p:txBody>
          <a:bodyPr>
            <a:spAutoFit/>
          </a:bodyPr>
          <a:lstStyle/>
          <a:p>
            <a:pPr algn="just" eaLnBrk="1" hangingPunct="1"/>
            <a:endParaRPr lang="ru-RU" sz="1300" b="1" i="1" u="sng">
              <a:latin typeface="Times New Roman" pitchFamily="18" charset="0"/>
            </a:endParaRPr>
          </a:p>
          <a:p>
            <a:pPr algn="just" eaLnBrk="1" hangingPunct="1"/>
            <a:endParaRPr lang="ru-RU" sz="1300" b="1" i="1" u="sng">
              <a:latin typeface="Times New Roman" pitchFamily="18" charset="0"/>
            </a:endParaRPr>
          </a:p>
          <a:p>
            <a:pPr algn="just" eaLnBrk="1" hangingPunct="1"/>
            <a:endParaRPr lang="ru-RU" sz="1300" b="1" i="1" u="sng">
              <a:latin typeface="Times New Roman" pitchFamily="18" charset="0"/>
            </a:endParaRPr>
          </a:p>
          <a:p>
            <a:pPr algn="just" eaLnBrk="1" hangingPunct="1"/>
            <a:r>
              <a:rPr lang="ru-RU" sz="1300" b="1" i="1" u="sng">
                <a:latin typeface="Times New Roman" pitchFamily="18" charset="0"/>
              </a:rPr>
              <a:t>Материалы и оборудование:</a:t>
            </a:r>
            <a:endParaRPr lang="ru-RU" sz="1300">
              <a:latin typeface="Times New Roman" pitchFamily="18" charset="0"/>
            </a:endParaRPr>
          </a:p>
          <a:p>
            <a:pPr algn="just" eaLnBrk="1" hangingPunct="1"/>
            <a:r>
              <a:rPr lang="ru-RU" sz="1300">
                <a:latin typeface="Times New Roman" pitchFamily="18" charset="0"/>
              </a:rPr>
              <a:t>Жетоны; плакаты с изображением  различных птиц; мультимедийное оборудование.</a:t>
            </a:r>
          </a:p>
          <a:p>
            <a:pPr algn="just" eaLnBrk="1" hangingPunct="1"/>
            <a:r>
              <a:rPr lang="ru-RU" sz="1300" b="1">
                <a:latin typeface="Times New Roman" pitchFamily="18" charset="0"/>
              </a:rPr>
              <a:t>1 ведущий:</a:t>
            </a:r>
            <a:endParaRPr lang="ru-RU" sz="1300">
              <a:latin typeface="Times New Roman" pitchFamily="18" charset="0"/>
            </a:endParaRPr>
          </a:p>
          <a:p>
            <a:pPr algn="just" eaLnBrk="1" hangingPunct="1"/>
            <a:r>
              <a:rPr lang="ru-RU" sz="1300">
                <a:latin typeface="Times New Roman" pitchFamily="18" charset="0"/>
              </a:rPr>
              <a:t>      В течение нескольких зим, в сотрудничестве с детским садом, в нашей школе проходит акция «Птичья столовая», направленная на защиту и сохранение численности видов птиц. В ходе акции мы наблюдали за повадками птиц, изготовили кормушки и скворечники, нарисовали плакаты , написали стихи и заметки в газету и т.д. </a:t>
            </a:r>
          </a:p>
          <a:p>
            <a:pPr algn="just" eaLnBrk="1" hangingPunct="1"/>
            <a:r>
              <a:rPr lang="ru-RU" sz="1300">
                <a:latin typeface="Times New Roman" pitchFamily="18" charset="0"/>
              </a:rPr>
              <a:t>      Для подведения итогов нашей работы, мы сегодня проведем мероприятие под девизом: «НЕ ЗАБЫВАЙ О ПТИЦАХ ЗИМОЙ».</a:t>
            </a:r>
            <a:r>
              <a:rPr lang="ru-RU" sz="1300" b="1">
                <a:latin typeface="Times New Roman" pitchFamily="18" charset="0"/>
              </a:rPr>
              <a:t>                    </a:t>
            </a:r>
            <a:endParaRPr lang="ru-RU" sz="1300">
              <a:latin typeface="Times New Roman" pitchFamily="18" charset="0"/>
            </a:endParaRPr>
          </a:p>
          <a:p>
            <a:pPr algn="just" eaLnBrk="1" hangingPunct="1"/>
            <a:r>
              <a:rPr lang="ru-RU" sz="1300">
                <a:latin typeface="Times New Roman" pitchFamily="18" charset="0"/>
              </a:rPr>
              <a:t>      Как бы человек не любил природу, преумножал ее богатства, давление общества на окружающий мир постоянно возрастает, что приводит к потере биологического разнообразия видов животных и растений. Потеря любого вида, в том числе и птиц, крайне нежелательна для биосферы.</a:t>
            </a:r>
            <a:endParaRPr lang="ru-RU" sz="1300" i="1">
              <a:latin typeface="Times New Roman" pitchFamily="18" charset="0"/>
            </a:endParaRPr>
          </a:p>
          <a:p>
            <a:pPr algn="just" eaLnBrk="1" hangingPunct="1"/>
            <a:r>
              <a:rPr lang="ru-RU" sz="1300" i="1">
                <a:latin typeface="Times New Roman" pitchFamily="18" charset="0"/>
              </a:rPr>
              <a:t>     </a:t>
            </a:r>
            <a:r>
              <a:rPr lang="ru-RU" sz="1300">
                <a:latin typeface="Times New Roman" pitchFamily="18" charset="0"/>
              </a:rPr>
              <a:t>До появления человека на Земле средняя продолжительность жизни вида у птиц была около 2 млн. лет. Человек ускорил гибель многих видов. С 1600 г., когда исчезновение видов начали подтверждать документально, на Земле вымерло 94 вида птиц.</a:t>
            </a:r>
          </a:p>
          <a:p>
            <a:pPr algn="just" eaLnBrk="1" hangingPunct="1"/>
            <a:r>
              <a:rPr lang="ru-RU" sz="1300" b="1">
                <a:latin typeface="Times New Roman" pitchFamily="18" charset="0"/>
              </a:rPr>
              <a:t>2 ведущий:</a:t>
            </a:r>
            <a:endParaRPr lang="ru-RU" sz="1300" b="1" i="1">
              <a:latin typeface="Times New Roman" pitchFamily="18" charset="0"/>
            </a:endParaRPr>
          </a:p>
          <a:p>
            <a:pPr algn="just" eaLnBrk="1" hangingPunct="1"/>
            <a:r>
              <a:rPr lang="ru-RU" sz="1300" b="1" i="1">
                <a:latin typeface="Times New Roman" pitchFamily="18" charset="0"/>
              </a:rPr>
              <a:t>       </a:t>
            </a:r>
            <a:r>
              <a:rPr lang="ru-RU" sz="1300" i="1">
                <a:latin typeface="Times New Roman" pitchFamily="18" charset="0"/>
              </a:rPr>
              <a:t>Ребята, пожалуйста, назовите причины сокращения птиц?</a:t>
            </a:r>
          </a:p>
          <a:p>
            <a:pPr algn="just" eaLnBrk="1" hangingPunct="1"/>
            <a:r>
              <a:rPr lang="ru-RU" sz="1300">
                <a:latin typeface="Times New Roman" pitchFamily="18" charset="0"/>
              </a:rPr>
              <a:t>Правильные ответы:</a:t>
            </a:r>
          </a:p>
          <a:p>
            <a:pPr algn="just" eaLnBrk="1" hangingPunct="1">
              <a:buFont typeface="Arial" charset="0"/>
              <a:buChar char="•"/>
            </a:pPr>
            <a:r>
              <a:rPr lang="ru-RU" sz="1300">
                <a:latin typeface="Times New Roman" pitchFamily="18" charset="0"/>
              </a:rPr>
              <a:t> прямое истребление (охота, отлов);</a:t>
            </a:r>
          </a:p>
          <a:p>
            <a:pPr algn="just" eaLnBrk="1" hangingPunct="1">
              <a:buFont typeface="Arial" charset="0"/>
              <a:buChar char="•"/>
            </a:pPr>
            <a:r>
              <a:rPr lang="ru-RU" sz="1300">
                <a:latin typeface="Times New Roman" pitchFamily="18" charset="0"/>
              </a:rPr>
              <a:t> изменение среды обитания (сведение лесов, распашка полей);</a:t>
            </a:r>
          </a:p>
          <a:p>
            <a:pPr algn="just" eaLnBrk="1" hangingPunct="1">
              <a:buFont typeface="Arial" charset="0"/>
              <a:buChar char="•"/>
            </a:pPr>
            <a:r>
              <a:rPr lang="ru-RU" sz="1300">
                <a:latin typeface="Times New Roman" pitchFamily="18" charset="0"/>
              </a:rPr>
              <a:t> загрязнение окружающей среды (нефтяное, химическое, радиоактивное и др.) .</a:t>
            </a:r>
            <a:endParaRPr lang="ru-RU" sz="1300" b="1">
              <a:latin typeface="Times New Roman" pitchFamily="18" charset="0"/>
            </a:endParaRPr>
          </a:p>
          <a:p>
            <a:pPr algn="just" eaLnBrk="1" hangingPunct="1"/>
            <a:r>
              <a:rPr lang="ru-RU" sz="1300" b="1">
                <a:latin typeface="Times New Roman" pitchFamily="18" charset="0"/>
              </a:rPr>
              <a:t>2 ведущий:</a:t>
            </a:r>
            <a:endParaRPr lang="ru-RU" sz="1300">
              <a:latin typeface="Times New Roman" pitchFamily="18" charset="0"/>
            </a:endParaRPr>
          </a:p>
          <a:p>
            <a:pPr algn="just" eaLnBrk="1" hangingPunct="1"/>
            <a:r>
              <a:rPr lang="ru-RU" sz="1300">
                <a:latin typeface="Times New Roman" pitchFamily="18" charset="0"/>
              </a:rPr>
              <a:t>      Живя среди природы, умножая из поколения в поколение знания о ней, наши</a:t>
            </a:r>
          </a:p>
        </p:txBody>
      </p:sp>
      <p:sp>
        <p:nvSpPr>
          <p:cNvPr id="14344" name="Text Box 9"/>
          <p:cNvSpPr txBox="1">
            <a:spLocks noChangeArrowheads="1"/>
          </p:cNvSpPr>
          <p:nvPr/>
        </p:nvSpPr>
        <p:spPr bwMode="auto">
          <a:xfrm>
            <a:off x="2420938" y="1547813"/>
            <a:ext cx="4151312" cy="1878012"/>
          </a:xfrm>
          <a:prstGeom prst="rect">
            <a:avLst/>
          </a:prstGeom>
          <a:noFill/>
          <a:ln w="9525">
            <a:noFill/>
            <a:miter lim="800000"/>
            <a:headEnd/>
            <a:tailEnd/>
          </a:ln>
        </p:spPr>
        <p:txBody>
          <a:bodyPr>
            <a:spAutoFit/>
          </a:bodyPr>
          <a:lstStyle/>
          <a:p>
            <a:pPr eaLnBrk="1" hangingPunct="1"/>
            <a:r>
              <a:rPr lang="ru-RU" sz="1300" b="1" i="1" u="sng">
                <a:latin typeface="Times New Roman" pitchFamily="18" charset="0"/>
              </a:rPr>
              <a:t>Цели:</a:t>
            </a:r>
            <a:endParaRPr lang="ru-RU" sz="1300">
              <a:latin typeface="Times New Roman" pitchFamily="18" charset="0"/>
            </a:endParaRPr>
          </a:p>
          <a:p>
            <a:pPr eaLnBrk="1" hangingPunct="1">
              <a:buFont typeface="Arial" charset="0"/>
              <a:buChar char="•"/>
            </a:pPr>
            <a:r>
              <a:rPr lang="ru-RU" sz="1300">
                <a:latin typeface="Times New Roman" pitchFamily="18" charset="0"/>
              </a:rPr>
              <a:t> экологическое воспитание учащихся;</a:t>
            </a:r>
          </a:p>
          <a:p>
            <a:pPr eaLnBrk="1" hangingPunct="1">
              <a:buFont typeface="Arial" charset="0"/>
              <a:buChar char="•"/>
            </a:pPr>
            <a:r>
              <a:rPr lang="ru-RU" sz="1300">
                <a:latin typeface="Times New Roman" pitchFamily="18" charset="0"/>
              </a:rPr>
              <a:t> расширение кругозора;</a:t>
            </a:r>
          </a:p>
          <a:p>
            <a:pPr eaLnBrk="1" hangingPunct="1">
              <a:buFont typeface="Arial" charset="0"/>
              <a:buChar char="•"/>
            </a:pPr>
            <a:r>
              <a:rPr lang="ru-RU" sz="1300">
                <a:latin typeface="Times New Roman" pitchFamily="18" charset="0"/>
              </a:rPr>
              <a:t>Преемственность между МОУ СОШ №30 и ДОУ №74</a:t>
            </a:r>
          </a:p>
          <a:p>
            <a:pPr eaLnBrk="1" hangingPunct="1">
              <a:buFont typeface="Arial" charset="0"/>
              <a:buChar char="•"/>
            </a:pPr>
            <a:r>
              <a:rPr lang="ru-RU" sz="1300">
                <a:latin typeface="Times New Roman" pitchFamily="18" charset="0"/>
              </a:rPr>
              <a:t> проверка знаний, эрудиции.</a:t>
            </a:r>
            <a:endParaRPr lang="ru-RU" sz="1300" b="1" i="1">
              <a:latin typeface="Times New Roman" pitchFamily="18" charset="0"/>
            </a:endParaRPr>
          </a:p>
          <a:p>
            <a:pPr eaLnBrk="1" hangingPunct="1"/>
            <a:r>
              <a:rPr lang="ru-RU" sz="1300" b="1" i="1">
                <a:latin typeface="Times New Roman" pitchFamily="18" charset="0"/>
              </a:rPr>
              <a:t>Ведущие - классный руководитель Прокудина Л. Н. и ученица 8 «а» класса Шабаева Альфия. </a:t>
            </a:r>
            <a:endParaRPr lang="ru-RU" sz="1300">
              <a:latin typeface="Times New Roman" pitchFamily="18" charset="0"/>
            </a:endParaRPr>
          </a:p>
          <a:p>
            <a:pPr eaLnBrk="1" hangingPunct="1"/>
            <a:r>
              <a:rPr lang="ru-RU" sz="1300" b="1" i="1">
                <a:latin typeface="Times New Roman" pitchFamily="18" charset="0"/>
              </a:rPr>
              <a:t>Помощники </a:t>
            </a:r>
            <a:r>
              <a:rPr lang="ru-RU" sz="1300">
                <a:latin typeface="Times New Roman" pitchFamily="18" charset="0"/>
              </a:rPr>
              <a:t>– учащиеся 8 «А» класса.</a:t>
            </a:r>
          </a:p>
          <a:p>
            <a:pPr eaLnBrk="1" hangingPunct="1"/>
            <a:r>
              <a:rPr lang="ru-RU" sz="1300">
                <a:latin typeface="Times New Roman" pitchFamily="18" charset="0"/>
              </a:rPr>
              <a:t>В игре участвуют дети из МДОУ № 74.</a:t>
            </a:r>
          </a:p>
        </p:txBody>
      </p:sp>
      <p:pic>
        <p:nvPicPr>
          <p:cNvPr id="14345" name="Picture 10" descr="SDC11737"/>
          <p:cNvPicPr>
            <a:picLocks noChangeAspect="1" noChangeArrowheads="1"/>
          </p:cNvPicPr>
          <p:nvPr/>
        </p:nvPicPr>
        <p:blipFill>
          <a:blip r:embed="rId3"/>
          <a:srcRect/>
          <a:stretch>
            <a:fillRect/>
          </a:stretch>
        </p:blipFill>
        <p:spPr bwMode="auto">
          <a:xfrm>
            <a:off x="620713" y="468313"/>
            <a:ext cx="1312862" cy="1800225"/>
          </a:xfrm>
          <a:prstGeom prst="rect">
            <a:avLst/>
          </a:prstGeom>
          <a:noFill/>
          <a:ln w="9525">
            <a:noFill/>
            <a:miter lim="800000"/>
            <a:headEnd/>
            <a:tailEnd/>
          </a:ln>
        </p:spPr>
      </p:pic>
      <p:sp>
        <p:nvSpPr>
          <p:cNvPr id="14346"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2329.jpg"/>
          <p:cNvPicPr>
            <a:picLocks noChangeAspect="1"/>
          </p:cNvPicPr>
          <p:nvPr/>
        </p:nvPicPr>
        <p:blipFill>
          <a:blip r:embed="rId2" cstate="email">
            <a:lum bright="32000"/>
          </a:blip>
          <a:srcRect/>
          <a:stretch>
            <a:fillRect/>
          </a:stretch>
        </p:blipFill>
        <p:spPr bwMode="auto">
          <a:xfrm>
            <a:off x="333375" y="1619250"/>
            <a:ext cx="5500688" cy="7056438"/>
          </a:xfrm>
          <a:prstGeom prst="rect">
            <a:avLst/>
          </a:prstGeom>
          <a:noFill/>
          <a:ln w="9525">
            <a:noFill/>
            <a:miter lim="800000"/>
            <a:headEnd/>
            <a:tailEnd/>
          </a:ln>
        </p:spPr>
      </p:pic>
      <p:sp>
        <p:nvSpPr>
          <p:cNvPr id="15363" name="Text Box 3"/>
          <p:cNvSpPr txBox="1">
            <a:spLocks noChangeArrowheads="1"/>
          </p:cNvSpPr>
          <p:nvPr/>
        </p:nvSpPr>
        <p:spPr bwMode="auto">
          <a:xfrm>
            <a:off x="333375" y="252413"/>
            <a:ext cx="6264275" cy="1292225"/>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предки смотрели вокруг глазами природы и наделяли всех и вся образами природы. Покопавшись в памяти, можно вспомнить о  языческой вере, о поклонении людей солнцу, животным и растениям, о беспредельной их любви к Матери Природе, ее почитании. И сразу же приходит на ум множество русских фамилий, связанных с миром животных, в том числе птиц. Кто-нибудь из вас может их назвать?</a:t>
            </a:r>
          </a:p>
          <a:p>
            <a:pPr algn="just" eaLnBrk="1" hangingPunct="1"/>
            <a:r>
              <a:rPr lang="ru-RU" sz="1300" b="1">
                <a:latin typeface="Times New Roman" pitchFamily="18" charset="0"/>
              </a:rPr>
              <a:t>Ведущие предлагают ребятам принять участие в разнообразных конкурсах.</a:t>
            </a:r>
          </a:p>
        </p:txBody>
      </p:sp>
      <p:pic>
        <p:nvPicPr>
          <p:cNvPr id="15364" name="Picture 5" descr="SDC14186"/>
          <p:cNvPicPr>
            <a:picLocks noChangeAspect="1" noChangeArrowheads="1"/>
          </p:cNvPicPr>
          <p:nvPr/>
        </p:nvPicPr>
        <p:blipFill>
          <a:blip r:embed="rId3"/>
          <a:srcRect/>
          <a:stretch>
            <a:fillRect/>
          </a:stretch>
        </p:blipFill>
        <p:spPr bwMode="auto">
          <a:xfrm>
            <a:off x="3143250" y="1643063"/>
            <a:ext cx="3455988" cy="1928812"/>
          </a:xfrm>
          <a:prstGeom prst="rect">
            <a:avLst/>
          </a:prstGeom>
          <a:noFill/>
          <a:ln w="9525">
            <a:noFill/>
            <a:miter lim="800000"/>
            <a:headEnd/>
            <a:tailEnd/>
          </a:ln>
        </p:spPr>
      </p:pic>
      <p:sp>
        <p:nvSpPr>
          <p:cNvPr id="15365" name="Text Box 7"/>
          <p:cNvSpPr txBox="1">
            <a:spLocks noChangeArrowheads="1"/>
          </p:cNvSpPr>
          <p:nvPr/>
        </p:nvSpPr>
        <p:spPr bwMode="auto">
          <a:xfrm>
            <a:off x="333375" y="3708400"/>
            <a:ext cx="6191250" cy="366713"/>
          </a:xfrm>
          <a:prstGeom prst="rect">
            <a:avLst/>
          </a:prstGeom>
          <a:noFill/>
          <a:ln w="9525">
            <a:noFill/>
            <a:miter lim="800000"/>
            <a:headEnd/>
            <a:tailEnd/>
          </a:ln>
        </p:spPr>
        <p:txBody>
          <a:bodyPr>
            <a:spAutoFit/>
          </a:bodyPr>
          <a:lstStyle/>
          <a:p>
            <a:pPr eaLnBrk="1" hangingPunct="1">
              <a:spcBef>
                <a:spcPct val="50000"/>
              </a:spcBef>
            </a:pPr>
            <a:endParaRPr lang="ru-RU"/>
          </a:p>
        </p:txBody>
      </p:sp>
      <p:sp>
        <p:nvSpPr>
          <p:cNvPr id="15366" name="Text Box 8"/>
          <p:cNvSpPr txBox="1">
            <a:spLocks noChangeArrowheads="1"/>
          </p:cNvSpPr>
          <p:nvPr/>
        </p:nvSpPr>
        <p:spPr bwMode="auto">
          <a:xfrm>
            <a:off x="333375" y="3421063"/>
            <a:ext cx="6119813" cy="5251450"/>
          </a:xfrm>
          <a:prstGeom prst="rect">
            <a:avLst/>
          </a:prstGeom>
          <a:noFill/>
          <a:ln w="9525">
            <a:noFill/>
            <a:miter lim="800000"/>
            <a:headEnd/>
            <a:tailEnd/>
          </a:ln>
        </p:spPr>
        <p:txBody>
          <a:bodyPr>
            <a:spAutoFit/>
          </a:bodyPr>
          <a:lstStyle/>
          <a:p>
            <a:pPr eaLnBrk="1" hangingPunct="1"/>
            <a:r>
              <a:rPr lang="ru-RU" sz="1300">
                <a:latin typeface="Times New Roman" pitchFamily="18" charset="0"/>
              </a:rPr>
              <a:t>2) «Гуль-гуль-гуль», - мани к себе их, </a:t>
            </a:r>
          </a:p>
          <a:p>
            <a:pPr eaLnBrk="1" hangingPunct="1"/>
            <a:r>
              <a:rPr lang="ru-RU" sz="1300">
                <a:latin typeface="Times New Roman" pitchFamily="18" charset="0"/>
              </a:rPr>
              <a:t>Дай зерна, воды налей. </a:t>
            </a:r>
          </a:p>
          <a:p>
            <a:pPr eaLnBrk="1" hangingPunct="1"/>
            <a:r>
              <a:rPr lang="ru-RU" sz="1300">
                <a:latin typeface="Times New Roman" pitchFamily="18" charset="0"/>
              </a:rPr>
              <a:t>Белых, сизых и кофейных </a:t>
            </a:r>
          </a:p>
          <a:p>
            <a:pPr eaLnBrk="1" hangingPunct="1"/>
            <a:r>
              <a:rPr lang="ru-RU" sz="1300">
                <a:latin typeface="Times New Roman" pitchFamily="18" charset="0"/>
              </a:rPr>
              <a:t>Ты увидишь</a:t>
            </a:r>
            <a:r>
              <a:rPr lang="ru-RU" sz="1300" b="1">
                <a:latin typeface="Times New Roman" pitchFamily="18" charset="0"/>
              </a:rPr>
              <a:t>... (голубей)</a:t>
            </a:r>
            <a:endParaRPr lang="ru-RU" sz="1300">
              <a:latin typeface="Times New Roman" pitchFamily="18" charset="0"/>
            </a:endParaRPr>
          </a:p>
          <a:p>
            <a:pPr eaLnBrk="1" hangingPunct="1"/>
            <a:r>
              <a:rPr lang="ru-RU" sz="1300">
                <a:latin typeface="Times New Roman" pitchFamily="18" charset="0"/>
              </a:rPr>
              <a:t>Белый голубь - символ мира - Пролетит сквозь дым и тьму. В Будапеште и в Каире, В Пакистане и в Алжире Люди рады все ему.</a:t>
            </a:r>
          </a:p>
          <a:p>
            <a:pPr eaLnBrk="1" hangingPunct="1"/>
            <a:r>
              <a:rPr lang="ru-RU" sz="1300">
                <a:latin typeface="Times New Roman" pitchFamily="18" charset="0"/>
              </a:rPr>
              <a:t>3) Пароход идет по Волге,</a:t>
            </a:r>
          </a:p>
          <a:p>
            <a:pPr eaLnBrk="1" hangingPunct="1"/>
            <a:r>
              <a:rPr lang="ru-RU" sz="1300">
                <a:latin typeface="Times New Roman" pitchFamily="18" charset="0"/>
              </a:rPr>
              <a:t> Над водой дымок повис, </a:t>
            </a:r>
          </a:p>
          <a:p>
            <a:pPr eaLnBrk="1" hangingPunct="1"/>
            <a:r>
              <a:rPr lang="ru-RU" sz="1300">
                <a:latin typeface="Times New Roman" pitchFamily="18" charset="0"/>
              </a:rPr>
              <a:t>И по всей речной дороге </a:t>
            </a:r>
          </a:p>
          <a:p>
            <a:pPr eaLnBrk="1" hangingPunct="1"/>
            <a:r>
              <a:rPr lang="ru-RU" sz="1300">
                <a:latin typeface="Times New Roman" pitchFamily="18" charset="0"/>
              </a:rPr>
              <a:t>За кормою - стая птиц.</a:t>
            </a:r>
          </a:p>
          <a:p>
            <a:pPr eaLnBrk="1" hangingPunct="1"/>
            <a:r>
              <a:rPr lang="ru-RU" sz="1300">
                <a:latin typeface="Times New Roman" pitchFamily="18" charset="0"/>
              </a:rPr>
              <a:t>Наблюдают пассажиры </a:t>
            </a:r>
          </a:p>
          <a:p>
            <a:pPr eaLnBrk="1" hangingPunct="1"/>
            <a:r>
              <a:rPr lang="ru-RU" sz="1300">
                <a:latin typeface="Times New Roman" pitchFamily="18" charset="0"/>
              </a:rPr>
              <a:t>Их стремительный полет. </a:t>
            </a:r>
          </a:p>
          <a:p>
            <a:pPr eaLnBrk="1" hangingPunct="1"/>
            <a:r>
              <a:rPr lang="ru-RU" sz="1300">
                <a:latin typeface="Times New Roman" pitchFamily="18" charset="0"/>
              </a:rPr>
              <a:t>Эти птицы окружили</a:t>
            </a:r>
          </a:p>
          <a:p>
            <a:pPr eaLnBrk="1" hangingPunct="1"/>
            <a:r>
              <a:rPr lang="ru-RU" sz="1300">
                <a:latin typeface="Times New Roman" pitchFamily="18" charset="0"/>
              </a:rPr>
              <a:t> Белоснежный пароход. </a:t>
            </a:r>
          </a:p>
          <a:p>
            <a:pPr eaLnBrk="1" hangingPunct="1"/>
            <a:r>
              <a:rPr lang="ru-RU" sz="1300">
                <a:latin typeface="Times New Roman" pitchFamily="18" charset="0"/>
              </a:rPr>
              <a:t>То над мачтой пролетают, </a:t>
            </a:r>
          </a:p>
          <a:p>
            <a:pPr eaLnBrk="1" hangingPunct="1"/>
            <a:r>
              <a:rPr lang="ru-RU" sz="1300">
                <a:latin typeface="Times New Roman" pitchFamily="18" charset="0"/>
              </a:rPr>
              <a:t>То садятся на волну...</a:t>
            </a:r>
          </a:p>
          <a:p>
            <a:pPr eaLnBrk="1" hangingPunct="1"/>
            <a:r>
              <a:rPr lang="ru-RU" sz="1300">
                <a:latin typeface="Times New Roman" pitchFamily="18" charset="0"/>
              </a:rPr>
              <a:t>Эту птицу точно знаю</a:t>
            </a:r>
          </a:p>
          <a:p>
            <a:pPr eaLnBrk="1" hangingPunct="1"/>
            <a:r>
              <a:rPr lang="ru-RU" sz="1300">
                <a:latin typeface="Times New Roman" pitchFamily="18" charset="0"/>
              </a:rPr>
              <a:t>Ее….</a:t>
            </a:r>
            <a:r>
              <a:rPr lang="ru-RU" sz="1300" b="1">
                <a:latin typeface="Times New Roman" pitchFamily="18" charset="0"/>
              </a:rPr>
              <a:t>(чайкой) </a:t>
            </a:r>
            <a:r>
              <a:rPr lang="ru-RU" sz="1300">
                <a:latin typeface="Times New Roman" pitchFamily="18" charset="0"/>
              </a:rPr>
              <a:t>назову.</a:t>
            </a:r>
          </a:p>
          <a:p>
            <a:pPr eaLnBrk="1" hangingPunct="1"/>
            <a:r>
              <a:rPr lang="ru-RU" sz="1300">
                <a:latin typeface="Times New Roman" pitchFamily="18" charset="0"/>
              </a:rPr>
              <a:t>4) Как-то вышел я с ружьишком на охоту</a:t>
            </a:r>
          </a:p>
          <a:p>
            <a:pPr eaLnBrk="1" hangingPunct="1"/>
            <a:r>
              <a:rPr lang="ru-RU" sz="1300">
                <a:latin typeface="Times New Roman" pitchFamily="18" charset="0"/>
              </a:rPr>
              <a:t> И заметил: кто-то бродит по болоту. </a:t>
            </a:r>
          </a:p>
          <a:p>
            <a:pPr eaLnBrk="1" hangingPunct="1"/>
            <a:r>
              <a:rPr lang="ru-RU" sz="1300">
                <a:latin typeface="Times New Roman" pitchFamily="18" charset="0"/>
              </a:rPr>
              <a:t>Вижу: ноги - настоящие ходули! –</a:t>
            </a:r>
          </a:p>
          <a:p>
            <a:pPr eaLnBrk="1" hangingPunct="1"/>
            <a:r>
              <a:rPr lang="ru-RU" sz="1300">
                <a:latin typeface="Times New Roman" pitchFamily="18" charset="0"/>
              </a:rPr>
              <a:t>В воду темную болотную шагнули.</a:t>
            </a:r>
          </a:p>
          <a:p>
            <a:pPr eaLnBrk="1" hangingPunct="1"/>
            <a:r>
              <a:rPr lang="ru-RU" sz="1300">
                <a:latin typeface="Times New Roman" pitchFamily="18" charset="0"/>
              </a:rPr>
              <a:t>А потом, как эти птицы полетели,</a:t>
            </a:r>
          </a:p>
          <a:p>
            <a:pPr eaLnBrk="1" hangingPunct="1"/>
            <a:r>
              <a:rPr lang="ru-RU" sz="1300">
                <a:latin typeface="Times New Roman" pitchFamily="18" charset="0"/>
              </a:rPr>
              <a:t>Им во след и вы бы тоже поглядели, </a:t>
            </a:r>
          </a:p>
          <a:p>
            <a:pPr eaLnBrk="1" hangingPunct="1"/>
            <a:r>
              <a:rPr lang="ru-RU" sz="1300">
                <a:latin typeface="Times New Roman" pitchFamily="18" charset="0"/>
              </a:rPr>
              <a:t>Не сороки, не вороны, не синицы.</a:t>
            </a:r>
          </a:p>
          <a:p>
            <a:pPr eaLnBrk="1" hangingPunct="1"/>
            <a:r>
              <a:rPr lang="ru-RU" sz="1300">
                <a:latin typeface="Times New Roman" pitchFamily="18" charset="0"/>
              </a:rPr>
              <a:t>Вы не знаете, какие это птицы?</a:t>
            </a:r>
          </a:p>
        </p:txBody>
      </p:sp>
      <p:sp>
        <p:nvSpPr>
          <p:cNvPr id="15367" name="Text Box 9"/>
          <p:cNvSpPr txBox="1">
            <a:spLocks noChangeArrowheads="1"/>
          </p:cNvSpPr>
          <p:nvPr/>
        </p:nvSpPr>
        <p:spPr bwMode="auto">
          <a:xfrm>
            <a:off x="404813" y="1477963"/>
            <a:ext cx="2447925" cy="2174875"/>
          </a:xfrm>
          <a:prstGeom prst="rect">
            <a:avLst/>
          </a:prstGeom>
          <a:noFill/>
          <a:ln w="9525">
            <a:noFill/>
            <a:miter lim="800000"/>
            <a:headEnd/>
            <a:tailEnd/>
          </a:ln>
        </p:spPr>
        <p:txBody>
          <a:bodyPr>
            <a:spAutoFit/>
          </a:bodyPr>
          <a:lstStyle/>
          <a:p>
            <a:pPr eaLnBrk="1" hangingPunct="1"/>
            <a:r>
              <a:rPr lang="ru-RU" sz="1300" b="1" i="1">
                <a:latin typeface="Times New Roman" pitchFamily="18" charset="0"/>
              </a:rPr>
              <a:t>           Конкурс «Разминка»</a:t>
            </a:r>
            <a:endParaRPr lang="ru-RU" sz="1300" b="1">
              <a:latin typeface="Times New Roman" pitchFamily="18" charset="0"/>
            </a:endParaRPr>
          </a:p>
          <a:p>
            <a:pPr eaLnBrk="1" hangingPunct="1"/>
            <a:r>
              <a:rPr lang="ru-RU" sz="1300">
                <a:latin typeface="Times New Roman" pitchFamily="18" charset="0"/>
              </a:rPr>
              <a:t>Ученики 8 «а» по очереди задают загадки, а за правильный ответ – участники зарабатывают жетон.</a:t>
            </a:r>
          </a:p>
          <a:p>
            <a:pPr eaLnBrk="1" hangingPunct="1"/>
            <a:r>
              <a:rPr lang="ru-RU" sz="1300">
                <a:latin typeface="Times New Roman" pitchFamily="18" charset="0"/>
              </a:rPr>
              <a:t>1) Может и разбиться,</a:t>
            </a:r>
          </a:p>
          <a:p>
            <a:pPr eaLnBrk="1" hangingPunct="1"/>
            <a:r>
              <a:rPr lang="ru-RU" sz="1300">
                <a:latin typeface="Times New Roman" pitchFamily="18" charset="0"/>
              </a:rPr>
              <a:t> Может и свариться,</a:t>
            </a:r>
          </a:p>
          <a:p>
            <a:pPr eaLnBrk="1" hangingPunct="1"/>
            <a:r>
              <a:rPr lang="ru-RU" sz="1300">
                <a:latin typeface="Times New Roman" pitchFamily="18" charset="0"/>
              </a:rPr>
              <a:t> А захочет - в птицу </a:t>
            </a:r>
          </a:p>
          <a:p>
            <a:pPr eaLnBrk="1" hangingPunct="1"/>
            <a:r>
              <a:rPr lang="ru-RU" sz="1300">
                <a:latin typeface="Times New Roman" pitchFamily="18" charset="0"/>
              </a:rPr>
              <a:t> Может превратиться. </a:t>
            </a:r>
            <a:r>
              <a:rPr lang="ru-RU" sz="1300" b="1">
                <a:latin typeface="Times New Roman" pitchFamily="18" charset="0"/>
              </a:rPr>
              <a:t>(яйцо)</a:t>
            </a:r>
            <a:endParaRPr lang="ru-RU" sz="1300">
              <a:latin typeface="Times New Roman" pitchFamily="18" charset="0"/>
            </a:endParaRPr>
          </a:p>
          <a:p>
            <a:pPr eaLnBrk="1" hangingPunct="1">
              <a:spcBef>
                <a:spcPct val="50000"/>
              </a:spcBef>
            </a:pPr>
            <a:endParaRPr lang="ru-RU" sz="1300">
              <a:latin typeface="Times New Roman" pitchFamily="18" charset="0"/>
            </a:endParaRPr>
          </a:p>
        </p:txBody>
      </p:sp>
      <p:sp>
        <p:nvSpPr>
          <p:cNvPr id="1536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descr="2329.jpg"/>
          <p:cNvPicPr>
            <a:picLocks noChangeAspect="1"/>
          </p:cNvPicPr>
          <p:nvPr/>
        </p:nvPicPr>
        <p:blipFill>
          <a:blip r:embed="rId2" cstate="email">
            <a:lum bright="32000"/>
          </a:blip>
          <a:srcRect/>
          <a:stretch>
            <a:fillRect/>
          </a:stretch>
        </p:blipFill>
        <p:spPr bwMode="auto">
          <a:xfrm>
            <a:off x="285750" y="1714500"/>
            <a:ext cx="5500688" cy="7105650"/>
          </a:xfrm>
          <a:prstGeom prst="rect">
            <a:avLst/>
          </a:prstGeom>
          <a:noFill/>
          <a:ln w="9525">
            <a:noFill/>
            <a:miter lim="800000"/>
            <a:headEnd/>
            <a:tailEnd/>
          </a:ln>
        </p:spPr>
      </p:pic>
      <p:sp>
        <p:nvSpPr>
          <p:cNvPr id="16387" name="Text Box 3"/>
          <p:cNvSpPr txBox="1">
            <a:spLocks noChangeArrowheads="1"/>
          </p:cNvSpPr>
          <p:nvPr/>
        </p:nvSpPr>
        <p:spPr bwMode="auto">
          <a:xfrm>
            <a:off x="333375" y="179388"/>
            <a:ext cx="6191250" cy="4657725"/>
          </a:xfrm>
          <a:prstGeom prst="rect">
            <a:avLst/>
          </a:prstGeom>
          <a:noFill/>
          <a:ln w="9525">
            <a:noFill/>
            <a:miter lim="800000"/>
            <a:headEnd/>
            <a:tailEnd/>
          </a:ln>
        </p:spPr>
        <p:txBody>
          <a:bodyPr>
            <a:spAutoFit/>
          </a:bodyPr>
          <a:lstStyle/>
          <a:p>
            <a:pPr eaLnBrk="1" hangingPunct="1"/>
            <a:r>
              <a:rPr lang="ru-RU" sz="1300">
                <a:latin typeface="Times New Roman" pitchFamily="18" charset="0"/>
              </a:rPr>
              <a:t> </a:t>
            </a:r>
            <a:r>
              <a:rPr lang="ru-RU" sz="1300" b="1">
                <a:latin typeface="Times New Roman" pitchFamily="18" charset="0"/>
              </a:rPr>
              <a:t>(журавли)</a:t>
            </a:r>
            <a:r>
              <a:rPr lang="ru-RU" sz="1300">
                <a:latin typeface="Times New Roman" pitchFamily="18" charset="0"/>
              </a:rPr>
              <a:t> </a:t>
            </a:r>
          </a:p>
          <a:p>
            <a:pPr eaLnBrk="1" hangingPunct="1"/>
            <a:r>
              <a:rPr lang="ru-RU" sz="1300">
                <a:latin typeface="Times New Roman" pitchFamily="18" charset="0"/>
              </a:rPr>
              <a:t>Журавли ведь это были на болоте- </a:t>
            </a:r>
          </a:p>
          <a:p>
            <a:pPr eaLnBrk="1" hangingPunct="1"/>
            <a:r>
              <a:rPr lang="ru-RU" sz="1300">
                <a:latin typeface="Times New Roman" pitchFamily="18" charset="0"/>
              </a:rPr>
              <a:t> Вот кого я нынче видел на охоте.</a:t>
            </a:r>
          </a:p>
          <a:p>
            <a:pPr eaLnBrk="1" hangingPunct="1"/>
            <a:r>
              <a:rPr lang="ru-RU" sz="1300">
                <a:latin typeface="Times New Roman" pitchFamily="18" charset="0"/>
              </a:rPr>
              <a:t>5) Эта птица не простая: </a:t>
            </a:r>
          </a:p>
          <a:p>
            <a:pPr eaLnBrk="1" hangingPunct="1"/>
            <a:r>
              <a:rPr lang="ru-RU" sz="1300">
                <a:latin typeface="Times New Roman" pitchFamily="18" charset="0"/>
              </a:rPr>
              <a:t>Днем его не встретишь ты, </a:t>
            </a:r>
          </a:p>
          <a:p>
            <a:pPr eaLnBrk="1" hangingPunct="1"/>
            <a:r>
              <a:rPr lang="ru-RU" sz="1300">
                <a:latin typeface="Times New Roman" pitchFamily="18" charset="0"/>
              </a:rPr>
              <a:t>Из дупла он вылетает</a:t>
            </a:r>
          </a:p>
          <a:p>
            <a:pPr eaLnBrk="1" hangingPunct="1"/>
            <a:r>
              <a:rPr lang="ru-RU" sz="1300">
                <a:latin typeface="Times New Roman" pitchFamily="18" charset="0"/>
              </a:rPr>
              <a:t> С наступленьем темноты. </a:t>
            </a:r>
          </a:p>
          <a:p>
            <a:pPr eaLnBrk="1" hangingPunct="1"/>
            <a:r>
              <a:rPr lang="ru-RU" sz="1300">
                <a:latin typeface="Times New Roman" pitchFamily="18" charset="0"/>
              </a:rPr>
              <a:t>Днем любой его обидит:</a:t>
            </a:r>
          </a:p>
          <a:p>
            <a:pPr eaLnBrk="1" hangingPunct="1"/>
            <a:r>
              <a:rPr lang="ru-RU" sz="1300">
                <a:latin typeface="Times New Roman" pitchFamily="18" charset="0"/>
              </a:rPr>
              <a:t> Он при свете плохо видит.</a:t>
            </a:r>
          </a:p>
          <a:p>
            <a:pPr eaLnBrk="1" hangingPunct="1"/>
            <a:r>
              <a:rPr lang="ru-RU" sz="1300">
                <a:latin typeface="Times New Roman" pitchFamily="18" charset="0"/>
              </a:rPr>
              <a:t>А во тьме пугает сам,</a:t>
            </a:r>
          </a:p>
          <a:p>
            <a:pPr eaLnBrk="1" hangingPunct="1"/>
            <a:r>
              <a:rPr lang="ru-RU" sz="1300">
                <a:latin typeface="Times New Roman" pitchFamily="18" charset="0"/>
              </a:rPr>
              <a:t> Пролетая по лесам.</a:t>
            </a:r>
          </a:p>
          <a:p>
            <a:pPr eaLnBrk="1" hangingPunct="1"/>
            <a:r>
              <a:rPr lang="ru-RU" sz="1300">
                <a:latin typeface="Times New Roman" pitchFamily="18" charset="0"/>
              </a:rPr>
              <a:t>Опоздавших замечает </a:t>
            </a:r>
          </a:p>
          <a:p>
            <a:pPr eaLnBrk="1" hangingPunct="1"/>
            <a:r>
              <a:rPr lang="ru-RU" sz="1300">
                <a:latin typeface="Times New Roman" pitchFamily="18" charset="0"/>
              </a:rPr>
              <a:t>У гнезда и у норы, </a:t>
            </a:r>
          </a:p>
          <a:p>
            <a:pPr eaLnBrk="1" hangingPunct="1"/>
            <a:r>
              <a:rPr lang="ru-RU" sz="1300">
                <a:latin typeface="Times New Roman" pitchFamily="18" charset="0"/>
              </a:rPr>
              <a:t>И глаза его сверкают,</a:t>
            </a:r>
          </a:p>
          <a:p>
            <a:pPr eaLnBrk="1" hangingPunct="1"/>
            <a:r>
              <a:rPr lang="ru-RU" sz="1300">
                <a:latin typeface="Times New Roman" pitchFamily="18" charset="0"/>
              </a:rPr>
              <a:t>Как зеленые шары. </a:t>
            </a:r>
            <a:r>
              <a:rPr lang="ru-RU" sz="1300" b="1">
                <a:latin typeface="Times New Roman" pitchFamily="18" charset="0"/>
              </a:rPr>
              <a:t>(филин)</a:t>
            </a:r>
            <a:endParaRPr lang="ru-RU" sz="1300">
              <a:latin typeface="Times New Roman" pitchFamily="18" charset="0"/>
            </a:endParaRPr>
          </a:p>
          <a:p>
            <a:pPr eaLnBrk="1" hangingPunct="1"/>
            <a:r>
              <a:rPr lang="ru-RU" sz="1300">
                <a:latin typeface="Times New Roman" pitchFamily="18" charset="0"/>
              </a:rPr>
              <a:t>6) «Он умом богат», -</a:t>
            </a:r>
          </a:p>
          <a:p>
            <a:pPr eaLnBrk="1" hangingPunct="1"/>
            <a:r>
              <a:rPr lang="ru-RU" sz="1300">
                <a:latin typeface="Times New Roman" pitchFamily="18" charset="0"/>
              </a:rPr>
              <a:t>Это в шутку говорят.</a:t>
            </a:r>
          </a:p>
          <a:p>
            <a:pPr eaLnBrk="1" hangingPunct="1"/>
            <a:r>
              <a:rPr lang="ru-RU" sz="1300">
                <a:latin typeface="Times New Roman" pitchFamily="18" charset="0"/>
              </a:rPr>
              <a:t>А на самом деле он</a:t>
            </a:r>
          </a:p>
          <a:p>
            <a:pPr eaLnBrk="1" hangingPunct="1"/>
            <a:r>
              <a:rPr lang="ru-RU" sz="1300">
                <a:latin typeface="Times New Roman" pitchFamily="18" charset="0"/>
              </a:rPr>
              <a:t>Не особенно умен.</a:t>
            </a:r>
          </a:p>
          <a:p>
            <a:pPr eaLnBrk="1" hangingPunct="1"/>
            <a:r>
              <a:rPr lang="ru-RU" sz="1300">
                <a:latin typeface="Times New Roman" pitchFamily="18" charset="0"/>
              </a:rPr>
              <a:t>Тем лишь только и приметен,</a:t>
            </a:r>
          </a:p>
          <a:p>
            <a:pPr eaLnBrk="1" hangingPunct="1"/>
            <a:r>
              <a:rPr lang="ru-RU" sz="1300">
                <a:latin typeface="Times New Roman" pitchFamily="18" charset="0"/>
              </a:rPr>
              <a:t>Что окраской разноцветен,</a:t>
            </a:r>
          </a:p>
          <a:p>
            <a:pPr eaLnBrk="1" hangingPunct="1"/>
            <a:r>
              <a:rPr lang="ru-RU" sz="1300">
                <a:latin typeface="Times New Roman" pitchFamily="18" charset="0"/>
              </a:rPr>
              <a:t>Напускает важный вид,</a:t>
            </a:r>
          </a:p>
          <a:p>
            <a:pPr eaLnBrk="1" hangingPunct="1"/>
            <a:r>
              <a:rPr lang="ru-RU" sz="1300">
                <a:latin typeface="Times New Roman" pitchFamily="18" charset="0"/>
              </a:rPr>
              <a:t>Что услышит- повторит</a:t>
            </a:r>
            <a:r>
              <a:rPr lang="ru-RU" sz="1300" b="1">
                <a:latin typeface="Times New Roman" pitchFamily="18" charset="0"/>
              </a:rPr>
              <a:t>. (попугай)</a:t>
            </a:r>
            <a:endParaRPr lang="ru-RU" sz="1300">
              <a:latin typeface="Times New Roman" pitchFamily="18" charset="0"/>
            </a:endParaRPr>
          </a:p>
        </p:txBody>
      </p:sp>
      <p:pic>
        <p:nvPicPr>
          <p:cNvPr id="16388" name="Picture 4" descr="SDC11656"/>
          <p:cNvPicPr>
            <a:picLocks noChangeAspect="1" noChangeArrowheads="1"/>
          </p:cNvPicPr>
          <p:nvPr/>
        </p:nvPicPr>
        <p:blipFill>
          <a:blip r:embed="rId3"/>
          <a:srcRect/>
          <a:stretch>
            <a:fillRect/>
          </a:stretch>
        </p:blipFill>
        <p:spPr bwMode="auto">
          <a:xfrm>
            <a:off x="3141663" y="1187450"/>
            <a:ext cx="3232150" cy="2457450"/>
          </a:xfrm>
          <a:prstGeom prst="rect">
            <a:avLst/>
          </a:prstGeom>
          <a:noFill/>
          <a:ln w="9525">
            <a:noFill/>
            <a:miter lim="800000"/>
            <a:headEnd/>
            <a:tailEnd/>
          </a:ln>
        </p:spPr>
      </p:pic>
      <p:sp>
        <p:nvSpPr>
          <p:cNvPr id="16389" name="Text Box 5"/>
          <p:cNvSpPr txBox="1">
            <a:spLocks noChangeArrowheads="1"/>
          </p:cNvSpPr>
          <p:nvPr/>
        </p:nvSpPr>
        <p:spPr bwMode="auto">
          <a:xfrm>
            <a:off x="3789363" y="4140200"/>
            <a:ext cx="2881312" cy="4557713"/>
          </a:xfrm>
          <a:prstGeom prst="rect">
            <a:avLst/>
          </a:prstGeom>
          <a:noFill/>
          <a:ln w="9525">
            <a:noFill/>
            <a:miter lim="800000"/>
            <a:headEnd/>
            <a:tailEnd/>
          </a:ln>
        </p:spPr>
        <p:txBody>
          <a:bodyPr>
            <a:spAutoFit/>
          </a:bodyPr>
          <a:lstStyle/>
          <a:p>
            <a:pPr eaLnBrk="1" hangingPunct="1"/>
            <a:r>
              <a:rPr lang="ru-RU" sz="1300">
                <a:latin typeface="Times New Roman" pitchFamily="18" charset="0"/>
              </a:rPr>
              <a:t>7) Что за домик на березе</a:t>
            </a:r>
          </a:p>
          <a:p>
            <a:pPr eaLnBrk="1" hangingPunct="1"/>
            <a:r>
              <a:rPr lang="ru-RU" sz="1300">
                <a:latin typeface="Times New Roman" pitchFamily="18" charset="0"/>
              </a:rPr>
              <a:t>С круглой дырочкой в доске?</a:t>
            </a:r>
          </a:p>
          <a:p>
            <a:pPr eaLnBrk="1" hangingPunct="1"/>
            <a:r>
              <a:rPr lang="ru-RU" sz="1300">
                <a:latin typeface="Times New Roman" pitchFamily="18" charset="0"/>
              </a:rPr>
              <a:t>Есть такие и в колхозе, </a:t>
            </a:r>
          </a:p>
          <a:p>
            <a:pPr eaLnBrk="1" hangingPunct="1"/>
            <a:r>
              <a:rPr lang="ru-RU" sz="1300">
                <a:latin typeface="Times New Roman" pitchFamily="18" charset="0"/>
              </a:rPr>
              <a:t>Есть и в городе Москве. </a:t>
            </a:r>
          </a:p>
          <a:p>
            <a:pPr eaLnBrk="1" hangingPunct="1"/>
            <a:r>
              <a:rPr lang="ru-RU" sz="1300">
                <a:latin typeface="Times New Roman" pitchFamily="18" charset="0"/>
              </a:rPr>
              <a:t>Готовят дом для птицы-друга, </a:t>
            </a:r>
          </a:p>
          <a:p>
            <a:pPr eaLnBrk="1" hangingPunct="1"/>
            <a:r>
              <a:rPr lang="ru-RU" sz="1300">
                <a:latin typeface="Times New Roman" pitchFamily="18" charset="0"/>
              </a:rPr>
              <a:t>Когда летит она к нам с юга. </a:t>
            </a:r>
            <a:r>
              <a:rPr lang="ru-RU" sz="1300" b="1">
                <a:latin typeface="Times New Roman" pitchFamily="18" charset="0"/>
              </a:rPr>
              <a:t>(скворец)</a:t>
            </a:r>
            <a:endParaRPr lang="ru-RU" sz="1300">
              <a:latin typeface="Times New Roman" pitchFamily="18" charset="0"/>
            </a:endParaRPr>
          </a:p>
          <a:p>
            <a:pPr eaLnBrk="1" hangingPunct="1"/>
            <a:r>
              <a:rPr lang="ru-RU" sz="1300">
                <a:latin typeface="Times New Roman" pitchFamily="18" charset="0"/>
              </a:rPr>
              <a:t>8) В камышах она живет,</a:t>
            </a:r>
          </a:p>
          <a:p>
            <a:pPr eaLnBrk="1" hangingPunct="1"/>
            <a:r>
              <a:rPr lang="ru-RU" sz="1300">
                <a:latin typeface="Times New Roman" pitchFamily="18" charset="0"/>
              </a:rPr>
              <a:t>Дом у неё среди болот,</a:t>
            </a:r>
          </a:p>
          <a:p>
            <a:pPr eaLnBrk="1" hangingPunct="1"/>
            <a:r>
              <a:rPr lang="ru-RU" sz="1300">
                <a:latin typeface="Times New Roman" pitchFamily="18" charset="0"/>
              </a:rPr>
              <a:t>Там, где водятся лягушки.</a:t>
            </a:r>
          </a:p>
          <a:p>
            <a:pPr eaLnBrk="1" hangingPunct="1"/>
            <a:r>
              <a:rPr lang="ru-RU" sz="1300">
                <a:latin typeface="Times New Roman" pitchFamily="18" charset="0"/>
              </a:rPr>
              <a:t>Цап! И нет одной квакушки. </a:t>
            </a:r>
            <a:r>
              <a:rPr lang="ru-RU" sz="1300" b="1">
                <a:latin typeface="Times New Roman" pitchFamily="18" charset="0"/>
              </a:rPr>
              <a:t>(цапля) </a:t>
            </a:r>
            <a:endParaRPr lang="ru-RU" sz="1300">
              <a:latin typeface="Times New Roman" pitchFamily="18" charset="0"/>
            </a:endParaRPr>
          </a:p>
          <a:p>
            <a:pPr eaLnBrk="1" hangingPunct="1"/>
            <a:r>
              <a:rPr lang="ru-RU" sz="1300">
                <a:latin typeface="Times New Roman" pitchFamily="18" charset="0"/>
              </a:rPr>
              <a:t>9) Не за морем птица эта –</a:t>
            </a:r>
          </a:p>
          <a:p>
            <a:pPr eaLnBrk="1" hangingPunct="1"/>
            <a:r>
              <a:rPr lang="ru-RU" sz="1300">
                <a:latin typeface="Times New Roman" pitchFamily="18" charset="0"/>
              </a:rPr>
              <a:t>Возле нас с тобой живет. </a:t>
            </a:r>
          </a:p>
          <a:p>
            <a:pPr eaLnBrk="1" hangingPunct="1"/>
            <a:r>
              <a:rPr lang="ru-RU" sz="1300">
                <a:latin typeface="Times New Roman" pitchFamily="18" charset="0"/>
              </a:rPr>
              <a:t>Дом потише выбирает </a:t>
            </a:r>
          </a:p>
          <a:p>
            <a:pPr eaLnBrk="1" hangingPunct="1"/>
            <a:r>
              <a:rPr lang="ru-RU" sz="1300">
                <a:latin typeface="Times New Roman" pitchFamily="18" charset="0"/>
              </a:rPr>
              <a:t>И гнездо на крыше вьет. </a:t>
            </a:r>
            <a:r>
              <a:rPr lang="ru-RU" sz="1300" b="1">
                <a:latin typeface="Times New Roman" pitchFamily="18" charset="0"/>
              </a:rPr>
              <a:t>(аист) </a:t>
            </a:r>
          </a:p>
          <a:p>
            <a:pPr eaLnBrk="1" hangingPunct="1"/>
            <a:r>
              <a:rPr lang="ru-RU" sz="1300">
                <a:latin typeface="Times New Roman" pitchFamily="18" charset="0"/>
              </a:rPr>
              <a:t>Куропатки на ночлег </a:t>
            </a:r>
          </a:p>
          <a:p>
            <a:pPr eaLnBrk="1" hangingPunct="1"/>
            <a:r>
              <a:rPr lang="ru-RU" sz="1300">
                <a:latin typeface="Times New Roman" pitchFamily="18" charset="0"/>
              </a:rPr>
              <a:t>в голубой нырнули снег.</a:t>
            </a:r>
          </a:p>
          <a:p>
            <a:pPr eaLnBrk="1" hangingPunct="1"/>
            <a:r>
              <a:rPr lang="ru-RU" sz="1300">
                <a:latin typeface="Times New Roman" pitchFamily="18" charset="0"/>
              </a:rPr>
              <a:t>И до самого рассвета</a:t>
            </a:r>
          </a:p>
          <a:p>
            <a:pPr eaLnBrk="1" hangingPunct="1"/>
            <a:r>
              <a:rPr lang="ru-RU" sz="1300">
                <a:latin typeface="Times New Roman" pitchFamily="18" charset="0"/>
              </a:rPr>
              <a:t>В этом сказочном лесу</a:t>
            </a:r>
          </a:p>
          <a:p>
            <a:pPr eaLnBrk="1" hangingPunct="1"/>
            <a:r>
              <a:rPr lang="ru-RU" sz="1300">
                <a:latin typeface="Times New Roman" pitchFamily="18" charset="0"/>
              </a:rPr>
              <a:t>Куропаткам снилось лето</a:t>
            </a:r>
          </a:p>
          <a:p>
            <a:pPr eaLnBrk="1" hangingPunct="1"/>
            <a:r>
              <a:rPr lang="ru-RU" sz="1300">
                <a:latin typeface="Times New Roman" pitchFamily="18" charset="0"/>
              </a:rPr>
              <a:t>С голубикой на лугу.</a:t>
            </a:r>
          </a:p>
          <a:p>
            <a:pPr eaLnBrk="1" hangingPunct="1">
              <a:spcBef>
                <a:spcPct val="50000"/>
              </a:spcBef>
            </a:pPr>
            <a:endParaRPr lang="ru-RU" sz="1300">
              <a:latin typeface="Times New Roman" pitchFamily="18" charset="0"/>
            </a:endParaRPr>
          </a:p>
        </p:txBody>
      </p:sp>
      <p:pic>
        <p:nvPicPr>
          <p:cNvPr id="16390" name="Picture 6" descr="SDC14184"/>
          <p:cNvPicPr>
            <a:picLocks noChangeAspect="1" noChangeArrowheads="1"/>
          </p:cNvPicPr>
          <p:nvPr/>
        </p:nvPicPr>
        <p:blipFill>
          <a:blip r:embed="rId4"/>
          <a:srcRect/>
          <a:stretch>
            <a:fillRect/>
          </a:stretch>
        </p:blipFill>
        <p:spPr bwMode="auto">
          <a:xfrm>
            <a:off x="333375" y="5435600"/>
            <a:ext cx="3384550" cy="2427288"/>
          </a:xfrm>
          <a:prstGeom prst="rect">
            <a:avLst/>
          </a:prstGeom>
          <a:noFill/>
          <a:ln w="9525">
            <a:noFill/>
            <a:miter lim="800000"/>
            <a:headEnd/>
            <a:tailEnd/>
          </a:ln>
        </p:spPr>
      </p:pic>
      <p:sp>
        <p:nvSpPr>
          <p:cNvPr id="16391"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descr="2329.jpg"/>
          <p:cNvPicPr>
            <a:picLocks noChangeAspect="1"/>
          </p:cNvPicPr>
          <p:nvPr/>
        </p:nvPicPr>
        <p:blipFill>
          <a:blip r:embed="rId2" cstate="email">
            <a:lum bright="32000"/>
          </a:blip>
          <a:srcRect/>
          <a:stretch>
            <a:fillRect/>
          </a:stretch>
        </p:blipFill>
        <p:spPr bwMode="auto">
          <a:xfrm>
            <a:off x="285750" y="1714500"/>
            <a:ext cx="5500688" cy="7105650"/>
          </a:xfrm>
          <a:prstGeom prst="rect">
            <a:avLst/>
          </a:prstGeom>
          <a:noFill/>
          <a:ln w="9525">
            <a:noFill/>
            <a:miter lim="800000"/>
            <a:headEnd/>
            <a:tailEnd/>
          </a:ln>
        </p:spPr>
      </p:pic>
      <p:sp>
        <p:nvSpPr>
          <p:cNvPr id="17411" name="Text Box 3"/>
          <p:cNvSpPr txBox="1">
            <a:spLocks noChangeArrowheads="1"/>
          </p:cNvSpPr>
          <p:nvPr/>
        </p:nvSpPr>
        <p:spPr bwMode="auto">
          <a:xfrm>
            <a:off x="188913" y="252413"/>
            <a:ext cx="6335712" cy="8899525"/>
          </a:xfrm>
          <a:prstGeom prst="rect">
            <a:avLst/>
          </a:prstGeom>
          <a:noFill/>
          <a:ln w="9525">
            <a:noFill/>
            <a:miter lim="800000"/>
            <a:headEnd/>
            <a:tailEnd/>
          </a:ln>
        </p:spPr>
        <p:txBody>
          <a:bodyPr>
            <a:spAutoFit/>
          </a:bodyPr>
          <a:lstStyle/>
          <a:p>
            <a:pPr marL="342900" indent="-342900" eaLnBrk="1" hangingPunct="1"/>
            <a:r>
              <a:rPr lang="ru-RU" sz="1300" b="1">
                <a:latin typeface="Times New Roman" pitchFamily="18" charset="0"/>
              </a:rPr>
              <a:t>    1 ведущий:</a:t>
            </a:r>
            <a:endParaRPr lang="ru-RU" sz="1300">
              <a:latin typeface="Times New Roman" pitchFamily="18" charset="0"/>
            </a:endParaRPr>
          </a:p>
          <a:p>
            <a:pPr marL="342900" indent="-342900" eaLnBrk="1" hangingPunct="1"/>
            <a:r>
              <a:rPr lang="ru-RU" sz="1300">
                <a:latin typeface="Times New Roman" pitchFamily="18" charset="0"/>
              </a:rPr>
              <a:t>     Мы с вами попали на поляну. Посмотрите как много здесь разных птиц. </a:t>
            </a:r>
          </a:p>
          <a:p>
            <a:pPr marL="342900" indent="-342900" eaLnBrk="1" hangingPunct="1"/>
            <a:r>
              <a:rPr lang="ru-RU" sz="1300">
                <a:latin typeface="Times New Roman" pitchFamily="18" charset="0"/>
              </a:rPr>
              <a:t>Интересно о чем это они щебечут?</a:t>
            </a:r>
            <a:endParaRPr lang="ru-RU" sz="1300" b="1">
              <a:latin typeface="Times New Roman" pitchFamily="18" charset="0"/>
            </a:endParaRPr>
          </a:p>
          <a:p>
            <a:pPr marL="342900" indent="-342900" eaLnBrk="1" hangingPunct="1"/>
            <a:r>
              <a:rPr lang="ru-RU" sz="1300" b="1">
                <a:latin typeface="Times New Roman" pitchFamily="18" charset="0"/>
              </a:rPr>
              <a:t>   2 ведущий:</a:t>
            </a:r>
          </a:p>
          <a:p>
            <a:pPr marL="342900" indent="-342900" eaLnBrk="1" hangingPunct="1"/>
            <a:r>
              <a:rPr lang="ru-RU" sz="1300" b="1">
                <a:latin typeface="Times New Roman" pitchFamily="18" charset="0"/>
              </a:rPr>
              <a:t>    </a:t>
            </a:r>
            <a:r>
              <a:rPr lang="ru-RU" sz="1300">
                <a:latin typeface="Times New Roman" pitchFamily="18" charset="0"/>
              </a:rPr>
              <a:t>Давайте узнаем что же это за птицы и чем они занимаются.</a:t>
            </a:r>
            <a:endParaRPr lang="ru-RU" sz="1300" b="1" i="1">
              <a:latin typeface="Times New Roman" pitchFamily="18" charset="0"/>
            </a:endParaRPr>
          </a:p>
          <a:p>
            <a:pPr marL="342900" indent="-342900" eaLnBrk="1" hangingPunct="1"/>
            <a:r>
              <a:rPr lang="ru-RU" sz="1300" b="1" i="1">
                <a:latin typeface="Times New Roman" pitchFamily="18" charset="0"/>
              </a:rPr>
              <a:t>Дятел:</a:t>
            </a:r>
            <a:endParaRPr lang="ru-RU" sz="1300">
              <a:latin typeface="Times New Roman" pitchFamily="18" charset="0"/>
            </a:endParaRPr>
          </a:p>
          <a:p>
            <a:pPr marL="342900" indent="-342900" eaLnBrk="1" hangingPunct="1"/>
            <a:r>
              <a:rPr lang="ru-RU" sz="1300">
                <a:latin typeface="Times New Roman" pitchFamily="18" charset="0"/>
              </a:rPr>
              <a:t>Хоть я не молоток-</a:t>
            </a:r>
          </a:p>
          <a:p>
            <a:pPr marL="342900" indent="-342900" eaLnBrk="1" hangingPunct="1"/>
            <a:r>
              <a:rPr lang="ru-RU" sz="1300">
                <a:latin typeface="Times New Roman" pitchFamily="18" charset="0"/>
              </a:rPr>
              <a:t>По дереву стучу;</a:t>
            </a:r>
          </a:p>
          <a:p>
            <a:pPr marL="342900" indent="-342900" eaLnBrk="1" hangingPunct="1"/>
            <a:r>
              <a:rPr lang="ru-RU" sz="1300">
                <a:latin typeface="Times New Roman" pitchFamily="18" charset="0"/>
              </a:rPr>
              <a:t>В нем каждый уголок </a:t>
            </a:r>
          </a:p>
          <a:p>
            <a:pPr marL="342900" indent="-342900" eaLnBrk="1" hangingPunct="1"/>
            <a:r>
              <a:rPr lang="ru-RU" sz="1300">
                <a:latin typeface="Times New Roman" pitchFamily="18" charset="0"/>
              </a:rPr>
              <a:t>Обследовать хочу.</a:t>
            </a:r>
          </a:p>
          <a:p>
            <a:pPr marL="342900" indent="-342900" eaLnBrk="1" hangingPunct="1"/>
            <a:r>
              <a:rPr lang="ru-RU" sz="1300">
                <a:latin typeface="Times New Roman" pitchFamily="18" charset="0"/>
              </a:rPr>
              <a:t>Хожу я в шапке красной</a:t>
            </a:r>
          </a:p>
          <a:p>
            <a:pPr marL="342900" indent="-342900" eaLnBrk="1" hangingPunct="1"/>
            <a:r>
              <a:rPr lang="ru-RU" sz="1300">
                <a:latin typeface="Times New Roman" pitchFamily="18" charset="0"/>
              </a:rPr>
              <a:t>И акробат прекрасный.</a:t>
            </a:r>
            <a:endParaRPr lang="ru-RU" sz="1300" b="1">
              <a:latin typeface="Times New Roman" pitchFamily="18" charset="0"/>
            </a:endParaRPr>
          </a:p>
          <a:p>
            <a:pPr marL="342900" indent="-342900" eaLnBrk="1" hangingPunct="1"/>
            <a:r>
              <a:rPr lang="ru-RU" sz="1300" b="1">
                <a:latin typeface="Times New Roman" pitchFamily="18" charset="0"/>
              </a:rPr>
              <a:t>   1 ведущий:</a:t>
            </a:r>
            <a:endParaRPr lang="ru-RU" sz="1300">
              <a:latin typeface="Times New Roman" pitchFamily="18" charset="0"/>
            </a:endParaRPr>
          </a:p>
          <a:p>
            <a:pPr marL="342900" indent="-342900" eaLnBrk="1" hangingPunct="1"/>
            <a:r>
              <a:rPr lang="ru-RU" sz="1300">
                <a:latin typeface="Times New Roman" pitchFamily="18" charset="0"/>
              </a:rPr>
              <a:t>Кто же это, ребята? Вы догадались?</a:t>
            </a:r>
          </a:p>
          <a:p>
            <a:pPr marL="342900" indent="-342900" eaLnBrk="1" hangingPunct="1"/>
            <a:r>
              <a:rPr lang="ru-RU" sz="1300" b="1">
                <a:latin typeface="Times New Roman" pitchFamily="18" charset="0"/>
              </a:rPr>
              <a:t>Дети: </a:t>
            </a:r>
            <a:r>
              <a:rPr lang="ru-RU" sz="1300">
                <a:latin typeface="Times New Roman" pitchFamily="18" charset="0"/>
              </a:rPr>
              <a:t>Это дятел.</a:t>
            </a:r>
            <a:endParaRPr lang="ru-RU" sz="1300" b="1" i="1">
              <a:latin typeface="Times New Roman" pitchFamily="18" charset="0"/>
            </a:endParaRPr>
          </a:p>
          <a:p>
            <a:pPr marL="342900" indent="-342900" eaLnBrk="1" hangingPunct="1"/>
            <a:r>
              <a:rPr lang="ru-RU" sz="1300" b="1" i="1">
                <a:latin typeface="Times New Roman" pitchFamily="18" charset="0"/>
              </a:rPr>
              <a:t>    Дятел:</a:t>
            </a:r>
            <a:endParaRPr lang="ru-RU" sz="1300">
              <a:latin typeface="Times New Roman" pitchFamily="18" charset="0"/>
            </a:endParaRPr>
          </a:p>
          <a:p>
            <a:pPr marL="342900" indent="-342900" algn="just" eaLnBrk="1" hangingPunct="1"/>
            <a:r>
              <a:rPr lang="ru-RU" sz="1300">
                <a:latin typeface="Times New Roman" pitchFamily="18" charset="0"/>
              </a:rPr>
              <a:t>        Да это, я. Вся жизнь моя проходит на деревьях. Здесь я добываю себе корм из-под коры деревьев, так как пищей мне служат личинки жуков и насекомых,  живущих в коре и древесине. Достаю я их своим тонким языком, который может высовываться изо рта на 10-12 см.. Язык у меня липкий и имеет на конце маленькие шипы. Мелкие насекомые прилипают к языку, а большие прямо нанизываются на его конец. Питаюсь я также семенами хвойных деревьев. Ноги у меня приспособлены к лазанию по стволам. Пальцы на ногах имеют когти и расположены не так как у других птиц: два пальца направлены вперед, а два назад. Это помогает мне прочно держаться за кору деревьев.</a:t>
            </a:r>
            <a:endParaRPr lang="ru-RU" sz="1300" b="1">
              <a:latin typeface="Times New Roman" pitchFamily="18" charset="0"/>
            </a:endParaRPr>
          </a:p>
          <a:p>
            <a:pPr marL="342900" indent="-342900" eaLnBrk="1" hangingPunct="1"/>
            <a:r>
              <a:rPr lang="ru-RU" sz="1300" b="1">
                <a:latin typeface="Times New Roman" pitchFamily="18" charset="0"/>
              </a:rPr>
              <a:t>   2 ведущий:</a:t>
            </a:r>
            <a:endParaRPr lang="ru-RU" sz="1300">
              <a:latin typeface="Times New Roman" pitchFamily="18" charset="0"/>
            </a:endParaRPr>
          </a:p>
          <a:p>
            <a:pPr marL="342900" indent="-342900" eaLnBrk="1" hangingPunct="1"/>
            <a:r>
              <a:rPr lang="ru-RU" sz="1300">
                <a:latin typeface="Times New Roman" pitchFamily="18" charset="0"/>
              </a:rPr>
              <a:t>Ребята, а эту птичку вы узнали?</a:t>
            </a:r>
          </a:p>
          <a:p>
            <a:pPr marL="342900" indent="-342900" eaLnBrk="1" hangingPunct="1"/>
            <a:r>
              <a:rPr lang="ru-RU" sz="1300" b="1">
                <a:latin typeface="Times New Roman" pitchFamily="18" charset="0"/>
              </a:rPr>
              <a:t>Дети:</a:t>
            </a:r>
            <a:r>
              <a:rPr lang="ru-RU" sz="1300">
                <a:latin typeface="Times New Roman" pitchFamily="18" charset="0"/>
              </a:rPr>
              <a:t> Синица.</a:t>
            </a:r>
            <a:endParaRPr lang="ru-RU" sz="1300" b="1">
              <a:latin typeface="Times New Roman" pitchFamily="18" charset="0"/>
            </a:endParaRPr>
          </a:p>
          <a:p>
            <a:pPr marL="342900" indent="-342900" algn="just" eaLnBrk="1" hangingPunct="1"/>
            <a:r>
              <a:rPr lang="ru-RU" sz="1300" b="1" i="1">
                <a:latin typeface="Times New Roman" pitchFamily="18" charset="0"/>
              </a:rPr>
              <a:t>Синица:</a:t>
            </a:r>
            <a:r>
              <a:rPr lang="ru-RU" sz="1300" b="1">
                <a:latin typeface="Times New Roman" pitchFamily="18" charset="0"/>
              </a:rPr>
              <a:t> </a:t>
            </a:r>
            <a:r>
              <a:rPr lang="ru-RU" sz="1300">
                <a:latin typeface="Times New Roman" pitchFamily="18" charset="0"/>
              </a:rPr>
              <a:t>Да, я синица</a:t>
            </a:r>
            <a:r>
              <a:rPr lang="ru-RU" sz="1300" b="1">
                <a:latin typeface="Times New Roman" pitchFamily="18" charset="0"/>
              </a:rPr>
              <a:t>. </a:t>
            </a:r>
            <a:r>
              <a:rPr lang="ru-RU" sz="1300">
                <a:latin typeface="Times New Roman" pitchFamily="18" charset="0"/>
              </a:rPr>
              <a:t>Меня можно увидеть не только в лесу, но и в парках. Я маленькая, как воробышек. У меня черная шапочка, желтая грудка, зеленая спинка и острый черный клюв. Я охотно поселяюсь в старых хвойных лесах. Место для гнезда я выбираю в гнилом пне или занимаю пустые дупла, сделанные лесным плотником- дятлом. Зимой охотно поедаю семена ели, сосны и других растений.</a:t>
            </a:r>
            <a:endParaRPr lang="ru-RU" sz="1300" b="1">
              <a:latin typeface="Times New Roman" pitchFamily="18" charset="0"/>
            </a:endParaRPr>
          </a:p>
          <a:p>
            <a:pPr marL="342900" indent="-342900" eaLnBrk="1" hangingPunct="1"/>
            <a:r>
              <a:rPr lang="ru-RU" sz="1300" b="1">
                <a:latin typeface="Times New Roman" pitchFamily="18" charset="0"/>
              </a:rPr>
              <a:t>1 ведущий:</a:t>
            </a:r>
            <a:endParaRPr lang="ru-RU" sz="1300">
              <a:latin typeface="Times New Roman" pitchFamily="18" charset="0"/>
            </a:endParaRPr>
          </a:p>
          <a:p>
            <a:pPr marL="342900" indent="-342900" eaLnBrk="1" hangingPunct="1"/>
            <a:r>
              <a:rPr lang="ru-RU" sz="1300">
                <a:latin typeface="Times New Roman" pitchFamily="18" charset="0"/>
              </a:rPr>
              <a:t>   Обратите внимание на эту птицу, мы её часто видим зимой.</a:t>
            </a:r>
          </a:p>
          <a:p>
            <a:pPr marL="342900" indent="-342900" eaLnBrk="1" hangingPunct="1"/>
            <a:r>
              <a:rPr lang="ru-RU" sz="1300">
                <a:latin typeface="Times New Roman" pitchFamily="18" charset="0"/>
              </a:rPr>
              <a:t>   На ветвях украшенных снежной бахромой,</a:t>
            </a:r>
          </a:p>
          <a:p>
            <a:pPr marL="342900" indent="-342900" eaLnBrk="1" hangingPunct="1"/>
            <a:r>
              <a:rPr lang="ru-RU" sz="1300">
                <a:latin typeface="Times New Roman" pitchFamily="18" charset="0"/>
              </a:rPr>
              <a:t>   Яблоки румяные выросли зимой.</a:t>
            </a:r>
          </a:p>
          <a:p>
            <a:pPr marL="342900" indent="-342900" eaLnBrk="1" hangingPunct="1"/>
            <a:r>
              <a:rPr lang="ru-RU" sz="1300">
                <a:latin typeface="Times New Roman" pitchFamily="18" charset="0"/>
              </a:rPr>
              <a:t>   Яблоки по яблоне весело снуют,</a:t>
            </a:r>
          </a:p>
          <a:p>
            <a:pPr marL="342900" indent="-342900" eaLnBrk="1" hangingPunct="1"/>
            <a:r>
              <a:rPr lang="ru-RU" sz="1300">
                <a:latin typeface="Times New Roman" pitchFamily="18" charset="0"/>
              </a:rPr>
              <a:t>   Гусениц мороженных яблоки клюют.</a:t>
            </a:r>
          </a:p>
          <a:p>
            <a:pPr marL="342900" indent="-342900" eaLnBrk="1" hangingPunct="1"/>
            <a:r>
              <a:rPr lang="ru-RU" sz="1300">
                <a:latin typeface="Times New Roman" pitchFamily="18" charset="0"/>
              </a:rPr>
              <a:t>   Кто это?</a:t>
            </a:r>
          </a:p>
          <a:p>
            <a:pPr marL="342900" indent="-342900" eaLnBrk="1" hangingPunct="1"/>
            <a:r>
              <a:rPr lang="ru-RU" sz="1300" b="1">
                <a:latin typeface="Times New Roman" pitchFamily="18" charset="0"/>
              </a:rPr>
              <a:t>Дети: </a:t>
            </a:r>
            <a:r>
              <a:rPr lang="ru-RU" sz="1300">
                <a:latin typeface="Times New Roman" pitchFamily="18" charset="0"/>
              </a:rPr>
              <a:t>Это снегирь.</a:t>
            </a:r>
          </a:p>
          <a:p>
            <a:pPr marL="342900" indent="-342900" eaLnBrk="1" hangingPunct="1"/>
            <a:endParaRPr lang="ru-RU" sz="1300" b="1">
              <a:latin typeface="Times New Roman" pitchFamily="18" charset="0"/>
            </a:endParaRPr>
          </a:p>
          <a:p>
            <a:pPr marL="342900" indent="-342900" eaLnBrk="1" hangingPunct="1"/>
            <a:r>
              <a:rPr lang="ru-RU" b="1"/>
              <a:t>   </a:t>
            </a:r>
            <a:endParaRPr lang="ru-RU" sz="1300">
              <a:latin typeface="Times New Roman" pitchFamily="18" charset="0"/>
            </a:endParaRPr>
          </a:p>
        </p:txBody>
      </p:sp>
      <p:sp>
        <p:nvSpPr>
          <p:cNvPr id="17412"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descr="2329.jpg"/>
          <p:cNvPicPr>
            <a:picLocks noChangeAspect="1"/>
          </p:cNvPicPr>
          <p:nvPr/>
        </p:nvPicPr>
        <p:blipFill>
          <a:blip r:embed="rId2">
            <a:lum bright="32000"/>
          </a:blip>
          <a:srcRect/>
          <a:stretch>
            <a:fillRect/>
          </a:stretch>
        </p:blipFill>
        <p:spPr bwMode="auto">
          <a:xfrm>
            <a:off x="285750" y="1714500"/>
            <a:ext cx="5500688" cy="7034213"/>
          </a:xfrm>
          <a:prstGeom prst="rect">
            <a:avLst/>
          </a:prstGeom>
          <a:noFill/>
          <a:ln w="9525">
            <a:noFill/>
            <a:miter lim="800000"/>
            <a:headEnd/>
            <a:tailEnd/>
          </a:ln>
        </p:spPr>
      </p:pic>
      <p:sp>
        <p:nvSpPr>
          <p:cNvPr id="18435" name="Text Box 3"/>
          <p:cNvSpPr txBox="1">
            <a:spLocks noChangeArrowheads="1"/>
          </p:cNvSpPr>
          <p:nvPr/>
        </p:nvSpPr>
        <p:spPr bwMode="auto">
          <a:xfrm>
            <a:off x="260350" y="2627313"/>
            <a:ext cx="6192838" cy="6045200"/>
          </a:xfrm>
          <a:prstGeom prst="rect">
            <a:avLst/>
          </a:prstGeom>
          <a:noFill/>
          <a:ln w="9525">
            <a:noFill/>
            <a:miter lim="800000"/>
            <a:headEnd/>
            <a:tailEnd/>
          </a:ln>
        </p:spPr>
        <p:txBody>
          <a:bodyPr>
            <a:spAutoFit/>
          </a:bodyPr>
          <a:lstStyle/>
          <a:p>
            <a:pPr eaLnBrk="1" hangingPunct="1"/>
            <a:r>
              <a:rPr lang="ru-RU" sz="1300">
                <a:latin typeface="Times New Roman" pitchFamily="18" charset="0"/>
              </a:rPr>
              <a:t>поедаю семена ольхи и березы. Голос у меня скрипучий: «жи-жи», вместе с тем я издаю и мягкие звуки: «фю-фю».</a:t>
            </a:r>
            <a:endParaRPr lang="ru-RU" sz="1300" b="1">
              <a:latin typeface="Times New Roman" pitchFamily="18" charset="0"/>
            </a:endParaRPr>
          </a:p>
          <a:p>
            <a:pPr eaLnBrk="1" hangingPunct="1"/>
            <a:r>
              <a:rPr lang="ru-RU" sz="1300" b="1">
                <a:latin typeface="Times New Roman" pitchFamily="18" charset="0"/>
              </a:rPr>
              <a:t>1 ведущий:</a:t>
            </a:r>
            <a:endParaRPr lang="ru-RU" sz="1300">
              <a:latin typeface="Times New Roman" pitchFamily="18" charset="0"/>
            </a:endParaRPr>
          </a:p>
          <a:p>
            <a:pPr eaLnBrk="1" hangingPunct="1"/>
            <a:r>
              <a:rPr lang="ru-RU" sz="1300">
                <a:latin typeface="Times New Roman" pitchFamily="18" charset="0"/>
              </a:rPr>
              <a:t>Птички наши улетели, а нам пора поразмыслить слегка. Подумайте не спеша! Предлагаю вам один вопрос и на него три ответа. Найдите правильный!</a:t>
            </a:r>
          </a:p>
          <a:p>
            <a:pPr eaLnBrk="1" hangingPunct="1"/>
            <a:r>
              <a:rPr lang="ru-RU" sz="1300">
                <a:latin typeface="Times New Roman" pitchFamily="18" charset="0"/>
              </a:rPr>
              <a:t>Поочередно ведущие задают  вопросы и зачитывают три варианта ответа. На обдумывание дается 20 секунд. </a:t>
            </a:r>
          </a:p>
          <a:p>
            <a:pPr eaLnBrk="1" hangingPunct="1"/>
            <a:r>
              <a:rPr lang="ru-RU" sz="1300">
                <a:latin typeface="Times New Roman" pitchFamily="18" charset="0"/>
              </a:rPr>
              <a:t>Вопросы:</a:t>
            </a:r>
            <a:endParaRPr lang="ru-RU" sz="1300" b="1">
              <a:latin typeface="Times New Roman" pitchFamily="18" charset="0"/>
            </a:endParaRPr>
          </a:p>
          <a:p>
            <a:pPr eaLnBrk="1" hangingPunct="1"/>
            <a:r>
              <a:rPr lang="ru-RU" sz="1300" b="1">
                <a:latin typeface="Times New Roman" pitchFamily="18" charset="0"/>
              </a:rPr>
              <a:t>1  Для чего дятел «барабанит»?</a:t>
            </a:r>
            <a:endParaRPr lang="ru-RU" sz="1300">
              <a:latin typeface="Times New Roman" pitchFamily="18" charset="0"/>
            </a:endParaRPr>
          </a:p>
          <a:p>
            <a:pPr eaLnBrk="1" hangingPunct="1"/>
            <a:r>
              <a:rPr lang="ru-RU" sz="1300">
                <a:latin typeface="Times New Roman" pitchFamily="18" charset="0"/>
              </a:rPr>
              <a:t>-клюв чистит;</a:t>
            </a:r>
          </a:p>
          <a:p>
            <a:pPr eaLnBrk="1" hangingPunct="1"/>
            <a:r>
              <a:rPr lang="ru-RU" sz="1300">
                <a:latin typeface="Times New Roman" pitchFamily="18" charset="0"/>
              </a:rPr>
              <a:t>-кому-то что-то сообщает;</a:t>
            </a:r>
          </a:p>
          <a:p>
            <a:pPr eaLnBrk="1" hangingPunct="1"/>
            <a:r>
              <a:rPr lang="ru-RU" sz="1300">
                <a:latin typeface="Times New Roman" pitchFamily="18" charset="0"/>
              </a:rPr>
              <a:t>-музыкой увлекается.</a:t>
            </a:r>
          </a:p>
          <a:p>
            <a:pPr eaLnBrk="1" hangingPunct="1"/>
            <a:r>
              <a:rPr lang="ru-RU" sz="1300">
                <a:latin typeface="Times New Roman" pitchFamily="18" charset="0"/>
              </a:rPr>
              <a:t> (Дятел не стучит по стволу, добывая корм, а именно барабанит. Рано весной с вершин сухих деревьев раздается раскатистая барабанная дробь. Это пестрый дятел наигрывает на сухом сучке, сообщая другим птицам, что это его территория, что он здесь хозяин. Этот сигнал служит приглашением и для самки: «Пожалуйста, прилетай, здесь будет наш дом, здесь мы выведем наших птенцов».)</a:t>
            </a:r>
            <a:endParaRPr lang="ru-RU" sz="1300" b="1">
              <a:latin typeface="Times New Roman" pitchFamily="18" charset="0"/>
            </a:endParaRPr>
          </a:p>
          <a:p>
            <a:pPr eaLnBrk="1" hangingPunct="1"/>
            <a:r>
              <a:rPr lang="ru-RU" sz="1300" b="1">
                <a:latin typeface="Times New Roman" pitchFamily="18" charset="0"/>
              </a:rPr>
              <a:t>2.Зачем страус голову в песок прячет?</a:t>
            </a:r>
            <a:endParaRPr lang="ru-RU" sz="1300">
              <a:latin typeface="Times New Roman" pitchFamily="18" charset="0"/>
            </a:endParaRPr>
          </a:p>
          <a:p>
            <a:pPr eaLnBrk="1" hangingPunct="1"/>
            <a:r>
              <a:rPr lang="ru-RU" sz="1300">
                <a:latin typeface="Times New Roman" pitchFamily="18" charset="0"/>
              </a:rPr>
              <a:t>- от страха;</a:t>
            </a:r>
          </a:p>
          <a:p>
            <a:pPr eaLnBrk="1" hangingPunct="1"/>
            <a:r>
              <a:rPr lang="ru-RU" sz="1300">
                <a:latin typeface="Times New Roman" pitchFamily="18" charset="0"/>
              </a:rPr>
              <a:t>-освобождается от паразитов;</a:t>
            </a:r>
          </a:p>
          <a:p>
            <a:pPr eaLnBrk="1" hangingPunct="1"/>
            <a:r>
              <a:rPr lang="ru-RU" sz="1300">
                <a:latin typeface="Times New Roman" pitchFamily="18" charset="0"/>
              </a:rPr>
              <a:t>-разыскивает пищу.</a:t>
            </a:r>
          </a:p>
          <a:p>
            <a:pPr eaLnBrk="1" hangingPunct="1"/>
            <a:r>
              <a:rPr lang="ru-RU" sz="1300">
                <a:latin typeface="Times New Roman" pitchFamily="18" charset="0"/>
              </a:rPr>
              <a:t> (И совсем не из-за страха, как принято считать, а в санитарно-профилактических целях. Закрыв свои большие глаза и опустив голову в горячий песок, страус ждет (сколько вытерпит), пока погибнут или сбегут с головы все паразиты. После этого он погружает в песок шею, грудь, взбивает песок крыльями, то есть принимает самые настоящие песочные ванны.)</a:t>
            </a:r>
          </a:p>
          <a:p>
            <a:pPr eaLnBrk="1" hangingPunct="1"/>
            <a:r>
              <a:rPr lang="ru-RU" sz="1300" b="1">
                <a:latin typeface="Times New Roman" pitchFamily="18" charset="0"/>
              </a:rPr>
              <a:t>3.Сколько перьев у птиц?</a:t>
            </a:r>
          </a:p>
          <a:p>
            <a:pPr eaLnBrk="1" hangingPunct="1"/>
            <a:r>
              <a:rPr lang="ru-RU" sz="1300">
                <a:latin typeface="Times New Roman" pitchFamily="18" charset="0"/>
              </a:rPr>
              <a:t>-не пересчитать;</a:t>
            </a:r>
          </a:p>
          <a:p>
            <a:pPr eaLnBrk="1" hangingPunct="1"/>
            <a:r>
              <a:rPr lang="ru-RU" sz="1300">
                <a:latin typeface="Times New Roman" pitchFamily="18" charset="0"/>
              </a:rPr>
              <a:t>-более тысячи;</a:t>
            </a:r>
          </a:p>
          <a:p>
            <a:pPr eaLnBrk="1" hangingPunct="1"/>
            <a:r>
              <a:rPr lang="ru-RU" sz="1300">
                <a:latin typeface="Times New Roman" pitchFamily="18" charset="0"/>
              </a:rPr>
              <a:t>-более десяти тысяч.</a:t>
            </a:r>
          </a:p>
        </p:txBody>
      </p:sp>
      <p:pic>
        <p:nvPicPr>
          <p:cNvPr id="18436" name="Picture 4" descr="SDC11662"/>
          <p:cNvPicPr>
            <a:picLocks noChangeAspect="1" noChangeArrowheads="1"/>
          </p:cNvPicPr>
          <p:nvPr/>
        </p:nvPicPr>
        <p:blipFill>
          <a:blip r:embed="rId3"/>
          <a:srcRect/>
          <a:stretch>
            <a:fillRect/>
          </a:stretch>
        </p:blipFill>
        <p:spPr bwMode="auto">
          <a:xfrm>
            <a:off x="3213100" y="323850"/>
            <a:ext cx="3260725" cy="2344738"/>
          </a:xfrm>
          <a:prstGeom prst="rect">
            <a:avLst/>
          </a:prstGeom>
          <a:noFill/>
          <a:ln w="9525">
            <a:noFill/>
            <a:miter lim="800000"/>
            <a:headEnd/>
            <a:tailEnd/>
          </a:ln>
        </p:spPr>
      </p:pic>
      <p:sp>
        <p:nvSpPr>
          <p:cNvPr id="18437" name="Text Box 6"/>
          <p:cNvSpPr txBox="1">
            <a:spLocks noChangeArrowheads="1"/>
          </p:cNvSpPr>
          <p:nvPr/>
        </p:nvSpPr>
        <p:spPr bwMode="auto">
          <a:xfrm>
            <a:off x="333375" y="252413"/>
            <a:ext cx="2808288" cy="2471737"/>
          </a:xfrm>
          <a:prstGeom prst="rect">
            <a:avLst/>
          </a:prstGeom>
          <a:noFill/>
          <a:ln w="9525">
            <a:noFill/>
            <a:miter lim="800000"/>
            <a:headEnd/>
            <a:tailEnd/>
          </a:ln>
        </p:spPr>
        <p:txBody>
          <a:bodyPr>
            <a:spAutoFit/>
          </a:bodyPr>
          <a:lstStyle/>
          <a:p>
            <a:pPr algn="just" eaLnBrk="1" hangingPunct="1"/>
            <a:r>
              <a:rPr lang="ru-RU" sz="1300" b="1" i="1">
                <a:latin typeface="Times New Roman" pitchFamily="18" charset="0"/>
              </a:rPr>
              <a:t>Снегирь:</a:t>
            </a:r>
            <a:r>
              <a:rPr lang="ru-RU" sz="1300" b="1">
                <a:latin typeface="Times New Roman" pitchFamily="18" charset="0"/>
              </a:rPr>
              <a:t> </a:t>
            </a:r>
            <a:r>
              <a:rPr lang="ru-RU" sz="1300">
                <a:latin typeface="Times New Roman" pitchFamily="18" charset="0"/>
              </a:rPr>
              <a:t>Я снегирь. Я уверен, что вы меня сразу узнали по моей красивой грудке. Я частый гость в ваших лесах зимой. Не случайно мое имя связано с первым снегом. Прилетаю я из более холодных мест. Там зима наступила раньше, и большая часть корма уже съедена птицами. Посмотрите, какой у меня толстый черный клюв. Им я вылущиваю семена ягод черемухи, можжевельника и рябины. Охотно</a:t>
            </a:r>
          </a:p>
        </p:txBody>
      </p:sp>
      <p:sp>
        <p:nvSpPr>
          <p:cNvPr id="1843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descr="2329.jpg"/>
          <p:cNvPicPr>
            <a:picLocks noChangeAspect="1"/>
          </p:cNvPicPr>
          <p:nvPr/>
        </p:nvPicPr>
        <p:blipFill>
          <a:blip r:embed="rId2">
            <a:lum bright="32000"/>
          </a:blip>
          <a:srcRect/>
          <a:stretch>
            <a:fillRect/>
          </a:stretch>
        </p:blipFill>
        <p:spPr bwMode="auto">
          <a:xfrm>
            <a:off x="285750" y="1714500"/>
            <a:ext cx="5500688" cy="7034213"/>
          </a:xfrm>
          <a:prstGeom prst="rect">
            <a:avLst/>
          </a:prstGeom>
          <a:noFill/>
          <a:ln w="9525">
            <a:noFill/>
            <a:miter lim="800000"/>
            <a:headEnd/>
            <a:tailEnd/>
          </a:ln>
        </p:spPr>
      </p:pic>
      <p:sp>
        <p:nvSpPr>
          <p:cNvPr id="19459" name="Text Box 3"/>
          <p:cNvSpPr txBox="1">
            <a:spLocks noChangeArrowheads="1"/>
          </p:cNvSpPr>
          <p:nvPr/>
        </p:nvSpPr>
        <p:spPr bwMode="auto">
          <a:xfrm>
            <a:off x="260350" y="252413"/>
            <a:ext cx="6264275" cy="8228012"/>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(И все же орнитологи пересчитали и выяснили: у разных птиц и количество перьев разное. Больше всего перьев у лебедя - 25 тысяч, причем одна пятая их часть разместилась на голове и прекрасной «лебединой шее». У кряковой утки их 12 тысяч, а у голубя всего 2600.)</a:t>
            </a:r>
            <a:endParaRPr lang="ru-RU" sz="1300" b="1">
              <a:latin typeface="Times New Roman" pitchFamily="18" charset="0"/>
            </a:endParaRPr>
          </a:p>
          <a:p>
            <a:pPr algn="just" eaLnBrk="1" hangingPunct="1"/>
            <a:r>
              <a:rPr lang="ru-RU" sz="1300" b="1">
                <a:latin typeface="Times New Roman" pitchFamily="18" charset="0"/>
              </a:rPr>
              <a:t>4  Какая птица является чемпионом по нырянию?</a:t>
            </a:r>
            <a:endParaRPr lang="ru-RU" sz="1300">
              <a:latin typeface="Times New Roman" pitchFamily="18" charset="0"/>
            </a:endParaRPr>
          </a:p>
          <a:p>
            <a:pPr algn="just" eaLnBrk="1" hangingPunct="1"/>
            <a:r>
              <a:rPr lang="ru-RU" sz="1300">
                <a:latin typeface="Times New Roman" pitchFamily="18" charset="0"/>
              </a:rPr>
              <a:t>-утка;</a:t>
            </a:r>
          </a:p>
          <a:p>
            <a:pPr algn="just" eaLnBrk="1" hangingPunct="1"/>
            <a:r>
              <a:rPr lang="ru-RU" sz="1300">
                <a:latin typeface="Times New Roman" pitchFamily="18" charset="0"/>
              </a:rPr>
              <a:t>-гагара;</a:t>
            </a:r>
          </a:p>
          <a:p>
            <a:pPr algn="just" eaLnBrk="1" hangingPunct="1"/>
            <a:r>
              <a:rPr lang="ru-RU" sz="1300">
                <a:latin typeface="Times New Roman" pitchFamily="18" charset="0"/>
              </a:rPr>
              <a:t>-пингвин.</a:t>
            </a:r>
          </a:p>
          <a:p>
            <a:pPr algn="just" eaLnBrk="1" hangingPunct="1"/>
            <a:r>
              <a:rPr lang="ru-RU" sz="1300">
                <a:latin typeface="Times New Roman" pitchFamily="18" charset="0"/>
              </a:rPr>
              <a:t>(Чемпионами по глубоководному нырянию являются представители Арктики и Антарктики. Так, представительницу Арктики гагару ученые наблюдали из батискафа на глубине 80 метров. Королевский же пингвин - житель Антарктиды - ныряет до 200 метров.)</a:t>
            </a:r>
            <a:endParaRPr lang="ru-RU" sz="1300" b="1">
              <a:latin typeface="Times New Roman" pitchFamily="18" charset="0"/>
            </a:endParaRPr>
          </a:p>
          <a:p>
            <a:pPr algn="just" eaLnBrk="1" hangingPunct="1"/>
            <a:r>
              <a:rPr lang="ru-RU" sz="1300" b="1">
                <a:latin typeface="Times New Roman" pitchFamily="18" charset="0"/>
              </a:rPr>
              <a:t>5. А кто из птиц лучший танцор?</a:t>
            </a:r>
          </a:p>
          <a:p>
            <a:pPr algn="just" eaLnBrk="1" hangingPunct="1"/>
            <a:r>
              <a:rPr lang="ru-RU" sz="1300">
                <a:latin typeface="Times New Roman" pitchFamily="18" charset="0"/>
              </a:rPr>
              <a:t>-павлин;</a:t>
            </a:r>
          </a:p>
          <a:p>
            <a:pPr algn="just" eaLnBrk="1" hangingPunct="1"/>
            <a:r>
              <a:rPr lang="ru-RU" sz="1300">
                <a:latin typeface="Times New Roman" pitchFamily="18" charset="0"/>
              </a:rPr>
              <a:t>-гусь;</a:t>
            </a:r>
          </a:p>
          <a:p>
            <a:pPr algn="just" eaLnBrk="1" hangingPunct="1"/>
            <a:r>
              <a:rPr lang="ru-RU" sz="1300">
                <a:latin typeface="Times New Roman" pitchFamily="18" charset="0"/>
              </a:rPr>
              <a:t>-журавль.</a:t>
            </a:r>
          </a:p>
          <a:p>
            <a:pPr algn="just" eaLnBrk="1" hangingPunct="1"/>
            <a:r>
              <a:rPr lang="ru-RU" sz="1300">
                <a:latin typeface="Times New Roman" pitchFamily="18" charset="0"/>
              </a:rPr>
              <a:t>(«Радостным журавлиным криком оглашаются болота. Впереди постройка гнезда, летние родительские заботы, а пока... танцы. Вышагивают, приседают друг перед другом, взмахивая крыльями. По-особому переступают тонкие ноги, по-особому взмахивают серые крылья, по-особому изгибаются стройные шеи. Это особый танец - танец весны». Так описал танцы журавлей Николай Иванович Сладков. Лучше не опишешь, а лучше никто из птиц и не танцует.)</a:t>
            </a:r>
          </a:p>
          <a:p>
            <a:pPr algn="just" eaLnBrk="1" hangingPunct="1"/>
            <a:r>
              <a:rPr lang="ru-RU" sz="1300" b="1">
                <a:latin typeface="Times New Roman" pitchFamily="18" charset="0"/>
              </a:rPr>
              <a:t>2 ведущий: </a:t>
            </a:r>
            <a:r>
              <a:rPr lang="ru-RU" sz="1300">
                <a:latin typeface="Times New Roman" pitchFamily="18" charset="0"/>
              </a:rPr>
              <a:t>Ребята вы все молодцы! Нашли столько правильных ответов на наши вопросы.</a:t>
            </a:r>
            <a:endParaRPr lang="ru-RU" sz="1300" b="1">
              <a:latin typeface="Times New Roman" pitchFamily="18" charset="0"/>
            </a:endParaRPr>
          </a:p>
          <a:p>
            <a:pPr algn="just" eaLnBrk="1" hangingPunct="1"/>
            <a:r>
              <a:rPr lang="ru-RU" sz="1300" b="1">
                <a:latin typeface="Times New Roman" pitchFamily="18" charset="0"/>
              </a:rPr>
              <a:t>1 ведущий:</a:t>
            </a:r>
            <a:endParaRPr lang="ru-RU" sz="1300">
              <a:latin typeface="Times New Roman" pitchFamily="18" charset="0"/>
            </a:endParaRPr>
          </a:p>
          <a:p>
            <a:pPr algn="just" eaLnBrk="1" hangingPunct="1"/>
            <a:r>
              <a:rPr lang="ru-RU" sz="1300">
                <a:latin typeface="Times New Roman" pitchFamily="18" charset="0"/>
              </a:rPr>
              <a:t>Посмотрите, здесь у нас представлена небольшая выставка, а подробнее о ней нам расскажет Алёна.</a:t>
            </a:r>
          </a:p>
          <a:p>
            <a:pPr algn="just" eaLnBrk="1" hangingPunct="1"/>
            <a:r>
              <a:rPr lang="ru-RU" sz="1300" b="1">
                <a:latin typeface="Times New Roman" pitchFamily="18" charset="0"/>
              </a:rPr>
              <a:t>Алена: </a:t>
            </a:r>
            <a:r>
              <a:rPr lang="ru-RU" sz="1300">
                <a:latin typeface="Times New Roman" pitchFamily="18" charset="0"/>
              </a:rPr>
              <a:t>Мы кормушки смастерили,</a:t>
            </a:r>
          </a:p>
          <a:p>
            <a:pPr algn="just" eaLnBrk="1" hangingPunct="1"/>
            <a:r>
              <a:rPr lang="ru-RU" sz="1300">
                <a:latin typeface="Times New Roman" pitchFamily="18" charset="0"/>
              </a:rPr>
              <a:t>              Мы столовую открыли.</a:t>
            </a:r>
          </a:p>
          <a:p>
            <a:pPr algn="just" eaLnBrk="1" hangingPunct="1"/>
            <a:r>
              <a:rPr lang="ru-RU" sz="1300">
                <a:latin typeface="Times New Roman" pitchFamily="18" charset="0"/>
              </a:rPr>
              <a:t>    Ребята, посмотрите, какие интересные кормушки можно смастерить из бросового материала. Расскажите, а какие птицы прилетают зимой к вашим кормушкам?</a:t>
            </a:r>
          </a:p>
          <a:p>
            <a:pPr algn="just" eaLnBrk="1" hangingPunct="1"/>
            <a:r>
              <a:rPr lang="ru-RU" sz="1300" b="1">
                <a:latin typeface="Times New Roman" pitchFamily="18" charset="0"/>
              </a:rPr>
              <a:t>Ответы детей.</a:t>
            </a:r>
          </a:p>
          <a:p>
            <a:pPr algn="just" eaLnBrk="1" hangingPunct="1"/>
            <a:r>
              <a:rPr lang="ru-RU" sz="1300">
                <a:latin typeface="Times New Roman" pitchFamily="18" charset="0"/>
              </a:rPr>
              <a:t>       А теперь послушайте пожалуйста правила о том, как подкармливать птиц:</a:t>
            </a:r>
          </a:p>
          <a:p>
            <a:pPr algn="just" eaLnBrk="1" hangingPunct="1"/>
            <a:r>
              <a:rPr lang="ru-RU" sz="1300">
                <a:latin typeface="Times New Roman" pitchFamily="18" charset="0"/>
              </a:rPr>
              <a:t>Во время подкормки птиц не сорите в лесу, парке, саду, не оставляйте там газеты, бумажные и полиэтиленовые пакеты, жестяные банки и коробочки.</a:t>
            </a:r>
          </a:p>
          <a:p>
            <a:pPr algn="just" eaLnBrk="1" hangingPunct="1"/>
            <a:r>
              <a:rPr lang="ru-RU" sz="1300">
                <a:latin typeface="Times New Roman" pitchFamily="18" charset="0"/>
              </a:rPr>
              <a:t>      Кормушки для птиц должны быть очень укромными, лучше не раскрашенными.</a:t>
            </a:r>
          </a:p>
          <a:p>
            <a:pPr algn="just" eaLnBrk="1" hangingPunct="1"/>
            <a:r>
              <a:rPr lang="ru-RU" sz="1300">
                <a:latin typeface="Times New Roman" pitchFamily="18" charset="0"/>
              </a:rPr>
              <a:t>Корма в кормушках должно быть немного и только нужного птицам: семена дикорастущих трав, крошки хлеба, семечки подсолнечника, кусочки несоленого сала.</a:t>
            </a:r>
          </a:p>
          <a:p>
            <a:pPr algn="just" eaLnBrk="1" hangingPunct="1"/>
            <a:r>
              <a:rPr lang="ru-RU" sz="1300">
                <a:latin typeface="Times New Roman" pitchFamily="18" charset="0"/>
              </a:rPr>
              <a:t>Кормите птиц регулярно. Птиц нельзя подкармливать время от времени: именно зимой им очень нужна наша поддержка, именно в морозы и метели гибнет большая часть птиц.</a:t>
            </a:r>
            <a:endParaRPr lang="ru-RU" sz="1300" b="1">
              <a:latin typeface="Times New Roman" pitchFamily="18" charset="0"/>
            </a:endParaRPr>
          </a:p>
        </p:txBody>
      </p:sp>
      <p:sp>
        <p:nvSpPr>
          <p:cNvPr id="19460"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descr="2329.jpg"/>
          <p:cNvPicPr>
            <a:picLocks noChangeAspect="1"/>
          </p:cNvPicPr>
          <p:nvPr/>
        </p:nvPicPr>
        <p:blipFill>
          <a:blip r:embed="rId2">
            <a:lum bright="32000"/>
          </a:blip>
          <a:srcRect/>
          <a:stretch>
            <a:fillRect/>
          </a:stretch>
        </p:blipFill>
        <p:spPr bwMode="auto">
          <a:xfrm>
            <a:off x="285750" y="1714500"/>
            <a:ext cx="5500688" cy="7034213"/>
          </a:xfrm>
          <a:prstGeom prst="rect">
            <a:avLst/>
          </a:prstGeom>
          <a:noFill/>
          <a:ln w="9525">
            <a:noFill/>
            <a:miter lim="800000"/>
            <a:headEnd/>
            <a:tailEnd/>
          </a:ln>
        </p:spPr>
      </p:pic>
      <p:sp>
        <p:nvSpPr>
          <p:cNvPr id="20483" name="Text Box 3"/>
          <p:cNvSpPr txBox="1">
            <a:spLocks noChangeArrowheads="1"/>
          </p:cNvSpPr>
          <p:nvPr/>
        </p:nvSpPr>
        <p:spPr bwMode="auto">
          <a:xfrm>
            <a:off x="333375" y="323850"/>
            <a:ext cx="6191250" cy="4259263"/>
          </a:xfrm>
          <a:prstGeom prst="rect">
            <a:avLst/>
          </a:prstGeom>
          <a:noFill/>
          <a:ln w="9525">
            <a:noFill/>
            <a:miter lim="800000"/>
            <a:headEnd/>
            <a:tailEnd/>
          </a:ln>
        </p:spPr>
        <p:txBody>
          <a:bodyPr>
            <a:spAutoFit/>
          </a:bodyPr>
          <a:lstStyle/>
          <a:p>
            <a:pPr eaLnBrk="1" hangingPunct="1"/>
            <a:r>
              <a:rPr lang="ru-RU" sz="1300" b="1">
                <a:latin typeface="Times New Roman" pitchFamily="18" charset="0"/>
              </a:rPr>
              <a:t>Ведущий 2: </a:t>
            </a:r>
            <a:r>
              <a:rPr lang="ru-RU" sz="1300">
                <a:latin typeface="Times New Roman" pitchFamily="18" charset="0"/>
              </a:rPr>
              <a:t>Вот и подходит к концу  наш праздник, который хотелось бы закончить стихотворением «Просьба» Н. А. Заболоцкого и танцем «Птицы».</a:t>
            </a:r>
            <a:endParaRPr lang="ru-RU" sz="1300" b="1" i="1">
              <a:latin typeface="Times New Roman" pitchFamily="18" charset="0"/>
            </a:endParaRPr>
          </a:p>
          <a:p>
            <a:pPr eaLnBrk="1" hangingPunct="1"/>
            <a:r>
              <a:rPr lang="ru-RU" sz="1300" b="1" i="1">
                <a:latin typeface="Times New Roman" pitchFamily="18" charset="0"/>
              </a:rPr>
              <a:t>                                        </a:t>
            </a:r>
          </a:p>
          <a:p>
            <a:pPr algn="ctr" eaLnBrk="1" hangingPunct="1"/>
            <a:r>
              <a:rPr lang="ru-RU" sz="1300" b="1" i="1">
                <a:latin typeface="Times New Roman" pitchFamily="18" charset="0"/>
              </a:rPr>
              <a:t> Просьба.</a:t>
            </a:r>
          </a:p>
          <a:p>
            <a:pPr eaLnBrk="1" hangingPunct="1"/>
            <a:r>
              <a:rPr lang="ru-RU" sz="1300">
                <a:latin typeface="Times New Roman" pitchFamily="18" charset="0"/>
              </a:rPr>
              <a:t>                     Раненая птица в руки не давалась,</a:t>
            </a:r>
          </a:p>
          <a:p>
            <a:pPr eaLnBrk="1" hangingPunct="1"/>
            <a:r>
              <a:rPr lang="ru-RU" sz="1300">
                <a:latin typeface="Times New Roman" pitchFamily="18" charset="0"/>
              </a:rPr>
              <a:t>                     Раненая птица птицей оставалась.</a:t>
            </a:r>
          </a:p>
          <a:p>
            <a:pPr eaLnBrk="1" hangingPunct="1"/>
            <a:r>
              <a:rPr lang="ru-RU" sz="1300">
                <a:latin typeface="Times New Roman" pitchFamily="18" charset="0"/>
              </a:rPr>
              <a:t>                     Этот сон давнишний до сих пор мне снится:</a:t>
            </a:r>
          </a:p>
          <a:p>
            <a:pPr eaLnBrk="1" hangingPunct="1"/>
            <a:r>
              <a:rPr lang="ru-RU" sz="1300">
                <a:latin typeface="Times New Roman" pitchFamily="18" charset="0"/>
              </a:rPr>
              <a:t>                     На траве кровавой вздрагивала птица.</a:t>
            </a:r>
          </a:p>
          <a:p>
            <a:pPr eaLnBrk="1" hangingPunct="1"/>
            <a:r>
              <a:rPr lang="ru-RU" sz="1300">
                <a:latin typeface="Times New Roman" pitchFamily="18" charset="0"/>
              </a:rPr>
              <a:t>                     Птицы, рыбы, звери в душу людям смотрят.</a:t>
            </a:r>
          </a:p>
          <a:p>
            <a:pPr eaLnBrk="1" hangingPunct="1"/>
            <a:r>
              <a:rPr lang="ru-RU" sz="1300">
                <a:latin typeface="Times New Roman" pitchFamily="18" charset="0"/>
              </a:rPr>
              <a:t>                     Вы их жалейте, люди! Не убивайте зря!</a:t>
            </a:r>
          </a:p>
          <a:p>
            <a:pPr eaLnBrk="1" hangingPunct="1"/>
            <a:r>
              <a:rPr lang="ru-RU" sz="1300">
                <a:latin typeface="Times New Roman" pitchFamily="18" charset="0"/>
              </a:rPr>
              <a:t>                     Ведь небо без птиц - не небо,</a:t>
            </a:r>
          </a:p>
          <a:p>
            <a:pPr eaLnBrk="1" hangingPunct="1"/>
            <a:r>
              <a:rPr lang="ru-RU" sz="1300">
                <a:latin typeface="Times New Roman" pitchFamily="18" charset="0"/>
              </a:rPr>
              <a:t>                     А море без рыб - не море,</a:t>
            </a:r>
          </a:p>
          <a:p>
            <a:pPr eaLnBrk="1" hangingPunct="1"/>
            <a:r>
              <a:rPr lang="ru-RU" sz="1300">
                <a:latin typeface="Times New Roman" pitchFamily="18" charset="0"/>
              </a:rPr>
              <a:t>                     А земля без зверей - не земля.</a:t>
            </a:r>
          </a:p>
          <a:p>
            <a:pPr eaLnBrk="1" hangingPunct="1"/>
            <a:r>
              <a:rPr lang="ru-RU" sz="1300">
                <a:latin typeface="Times New Roman" pitchFamily="18" charset="0"/>
              </a:rPr>
              <a:t>                     Люди-исполины, люди-великаны,</a:t>
            </a:r>
          </a:p>
          <a:p>
            <a:pPr eaLnBrk="1" hangingPunct="1"/>
            <a:r>
              <a:rPr lang="ru-RU" sz="1300">
                <a:latin typeface="Times New Roman" pitchFamily="18" charset="0"/>
              </a:rPr>
              <a:t>                     Есть у вас винтовки, сети и капканы.</a:t>
            </a:r>
          </a:p>
          <a:p>
            <a:pPr eaLnBrk="1" hangingPunct="1"/>
            <a:r>
              <a:rPr lang="ru-RU" sz="1300">
                <a:latin typeface="Times New Roman" pitchFamily="18" charset="0"/>
              </a:rPr>
              <a:t>                     Есть у вас бесстрашье, сила есть навечно.</a:t>
            </a:r>
          </a:p>
          <a:p>
            <a:pPr eaLnBrk="1" hangingPunct="1"/>
            <a:r>
              <a:rPr lang="ru-RU" sz="1300">
                <a:latin typeface="Times New Roman" pitchFamily="18" charset="0"/>
              </a:rPr>
              <a:t>                     И должно быть сердце. Сердце человечье!</a:t>
            </a:r>
          </a:p>
          <a:p>
            <a:pPr eaLnBrk="1" hangingPunct="1"/>
            <a:r>
              <a:rPr lang="ru-RU" sz="1300">
                <a:latin typeface="Times New Roman" pitchFamily="18" charset="0"/>
              </a:rPr>
              <a:t>                     Люди - человеки, страны и народы,</a:t>
            </a:r>
          </a:p>
          <a:p>
            <a:pPr eaLnBrk="1" hangingPunct="1"/>
            <a:r>
              <a:rPr lang="ru-RU" sz="1300">
                <a:latin typeface="Times New Roman" pitchFamily="18" charset="0"/>
              </a:rPr>
              <a:t>                     Мы теперь навеки должники природы!</a:t>
            </a:r>
          </a:p>
          <a:p>
            <a:pPr eaLnBrk="1" hangingPunct="1"/>
            <a:r>
              <a:rPr lang="ru-RU" sz="1300">
                <a:latin typeface="Times New Roman" pitchFamily="18" charset="0"/>
              </a:rPr>
              <a:t>                     Надо с этим долгом как-то расплатиться,</a:t>
            </a:r>
          </a:p>
          <a:p>
            <a:pPr eaLnBrk="1" hangingPunct="1"/>
            <a:r>
              <a:rPr lang="ru-RU" sz="1300">
                <a:latin typeface="Times New Roman" pitchFamily="18" charset="0"/>
              </a:rPr>
              <a:t>                     Пусть расправит крылья раненая птица!</a:t>
            </a:r>
          </a:p>
        </p:txBody>
      </p:sp>
      <p:pic>
        <p:nvPicPr>
          <p:cNvPr id="20484" name="Picture 5" descr="SDC11659"/>
          <p:cNvPicPr>
            <a:picLocks noChangeAspect="1" noChangeArrowheads="1"/>
          </p:cNvPicPr>
          <p:nvPr/>
        </p:nvPicPr>
        <p:blipFill>
          <a:blip r:embed="rId3"/>
          <a:srcRect/>
          <a:stretch>
            <a:fillRect/>
          </a:stretch>
        </p:blipFill>
        <p:spPr bwMode="auto">
          <a:xfrm>
            <a:off x="1196975" y="5364163"/>
            <a:ext cx="4267200" cy="2352675"/>
          </a:xfrm>
          <a:prstGeom prst="rect">
            <a:avLst/>
          </a:prstGeom>
          <a:noFill/>
          <a:ln w="9525">
            <a:noFill/>
            <a:miter lim="800000"/>
            <a:headEnd/>
            <a:tailEnd/>
          </a:ln>
        </p:spPr>
      </p:pic>
      <p:sp>
        <p:nvSpPr>
          <p:cNvPr id="20485"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2" descr="0_1cdc4_d5469555_XL.jpg"/>
          <p:cNvPicPr>
            <a:picLocks noChangeAspect="1"/>
          </p:cNvPicPr>
          <p:nvPr/>
        </p:nvPicPr>
        <p:blipFill>
          <a:blip r:embed="rId2">
            <a:lum bright="36000"/>
          </a:blip>
          <a:srcRect/>
          <a:stretch>
            <a:fillRect/>
          </a:stretch>
        </p:blipFill>
        <p:spPr bwMode="auto">
          <a:xfrm>
            <a:off x="0" y="0"/>
            <a:ext cx="6858000" cy="9144000"/>
          </a:xfrm>
          <a:prstGeom prst="rect">
            <a:avLst/>
          </a:prstGeom>
          <a:noFill/>
          <a:ln w="9525">
            <a:noFill/>
            <a:miter lim="800000"/>
            <a:headEnd/>
            <a:tailEnd/>
          </a:ln>
        </p:spPr>
      </p:pic>
      <p:sp>
        <p:nvSpPr>
          <p:cNvPr id="3075" name="Прямоугольник 4"/>
          <p:cNvSpPr>
            <a:spLocks noChangeArrowheads="1"/>
          </p:cNvSpPr>
          <p:nvPr/>
        </p:nvSpPr>
        <p:spPr bwMode="auto">
          <a:xfrm>
            <a:off x="1484313" y="1547813"/>
            <a:ext cx="4000500" cy="2898775"/>
          </a:xfrm>
          <a:prstGeom prst="rect">
            <a:avLst/>
          </a:prstGeom>
          <a:noFill/>
          <a:ln w="9525">
            <a:noFill/>
            <a:miter lim="800000"/>
            <a:headEnd/>
            <a:tailEnd/>
          </a:ln>
        </p:spPr>
        <p:txBody>
          <a:bodyPr>
            <a:spAutoFit/>
          </a:bodyPr>
          <a:lstStyle/>
          <a:p>
            <a:pPr indent="400050" algn="ctr" eaLnBrk="1" hangingPunct="1"/>
            <a:r>
              <a:rPr lang="ru-RU" sz="2000" b="1">
                <a:solidFill>
                  <a:srgbClr val="000000"/>
                </a:solidFill>
                <a:latin typeface="Monotype Corsiva" pitchFamily="66" charset="0"/>
              </a:rPr>
              <a:t>Рецензент:</a:t>
            </a:r>
          </a:p>
          <a:p>
            <a:pPr indent="400050" algn="ctr" eaLnBrk="1" hangingPunct="1"/>
            <a:endParaRPr lang="ru-RU" sz="2000">
              <a:solidFill>
                <a:srgbClr val="000000"/>
              </a:solidFill>
              <a:latin typeface="Monotype Corsiva" pitchFamily="66" charset="0"/>
            </a:endParaRPr>
          </a:p>
          <a:p>
            <a:pPr indent="400050" algn="ctr" eaLnBrk="1" hangingPunct="1"/>
            <a:r>
              <a:rPr lang="ru-RU">
                <a:solidFill>
                  <a:srgbClr val="000000"/>
                </a:solidFill>
                <a:latin typeface="Monotype Corsiva" pitchFamily="66" charset="0"/>
              </a:rPr>
              <a:t>Муниципальное образовательное       </a:t>
            </a:r>
          </a:p>
          <a:p>
            <a:pPr indent="400050" algn="ctr" eaLnBrk="1" hangingPunct="1"/>
            <a:r>
              <a:rPr lang="ru-RU">
                <a:solidFill>
                  <a:srgbClr val="000000"/>
                </a:solidFill>
                <a:latin typeface="Monotype Corsiva" pitchFamily="66" charset="0"/>
              </a:rPr>
              <a:t>учреждение   для детей, нуждающихся </a:t>
            </a:r>
            <a:endParaRPr lang="ru-RU">
              <a:latin typeface="Monotype Corsiva" pitchFamily="66" charset="0"/>
            </a:endParaRPr>
          </a:p>
          <a:p>
            <a:pPr indent="400050" algn="ctr" eaLnBrk="1" hangingPunct="1"/>
            <a:r>
              <a:rPr lang="ru-RU">
                <a:solidFill>
                  <a:srgbClr val="000000"/>
                </a:solidFill>
                <a:latin typeface="Monotype Corsiva" pitchFamily="66" charset="0"/>
              </a:rPr>
              <a:t>в психолого-педагогической </a:t>
            </a:r>
            <a:endParaRPr lang="ru-RU">
              <a:latin typeface="Monotype Corsiva" pitchFamily="66" charset="0"/>
            </a:endParaRPr>
          </a:p>
          <a:p>
            <a:pPr indent="400050" algn="ctr" eaLnBrk="1" hangingPunct="1"/>
            <a:r>
              <a:rPr lang="ru-RU">
                <a:solidFill>
                  <a:srgbClr val="000000"/>
                </a:solidFill>
                <a:latin typeface="Monotype Corsiva" pitchFamily="66" charset="0"/>
              </a:rPr>
              <a:t>и медико-социальной помощи</a:t>
            </a:r>
            <a:endParaRPr lang="ru-RU">
              <a:latin typeface="Monotype Corsiva" pitchFamily="66" charset="0"/>
            </a:endParaRPr>
          </a:p>
          <a:p>
            <a:pPr indent="400050" algn="ctr" eaLnBrk="1" hangingPunct="1"/>
            <a:r>
              <a:rPr lang="ru-RU">
                <a:solidFill>
                  <a:srgbClr val="000000"/>
                </a:solidFill>
                <a:latin typeface="Monotype Corsiva" pitchFamily="66" charset="0"/>
              </a:rPr>
              <a:t> </a:t>
            </a:r>
            <a:r>
              <a:rPr lang="ru-RU" b="1">
                <a:solidFill>
                  <a:srgbClr val="000000"/>
                </a:solidFill>
                <a:latin typeface="Monotype Corsiva" pitchFamily="66" charset="0"/>
              </a:rPr>
              <a:t>«Центр    психолого-медико-    </a:t>
            </a:r>
          </a:p>
          <a:p>
            <a:pPr indent="400050" algn="ctr" eaLnBrk="1" hangingPunct="1"/>
            <a:r>
              <a:rPr lang="ru-RU" b="1">
                <a:solidFill>
                  <a:srgbClr val="000000"/>
                </a:solidFill>
                <a:latin typeface="Monotype Corsiva" pitchFamily="66" charset="0"/>
              </a:rPr>
              <a:t>социального    сопровождения</a:t>
            </a:r>
          </a:p>
          <a:p>
            <a:pPr indent="400050" algn="ctr" eaLnBrk="1" hangingPunct="1"/>
            <a:r>
              <a:rPr lang="ru-RU" b="1">
                <a:solidFill>
                  <a:srgbClr val="000000"/>
                </a:solidFill>
                <a:latin typeface="Monotype Corsiva" pitchFamily="66" charset="0"/>
              </a:rPr>
              <a:t> «Позитив»  </a:t>
            </a:r>
            <a:endParaRPr lang="ru-RU">
              <a:latin typeface="Monotype Corsiva" pitchFamily="66" charset="0"/>
            </a:endParaRPr>
          </a:p>
          <a:p>
            <a:pPr indent="400050" algn="ctr" eaLnBrk="1" hangingPunct="1"/>
            <a:endParaRPr lang="ru-RU">
              <a:latin typeface="Monotype Corsiva" pitchFamily="66" charset="0"/>
              <a:cs typeface="Times New Roman" pitchFamily="18" charset="0"/>
            </a:endParaRPr>
          </a:p>
        </p:txBody>
      </p:sp>
      <p:sp>
        <p:nvSpPr>
          <p:cNvPr id="3076" name="Прямоугольник 6"/>
          <p:cNvSpPr>
            <a:spLocks noChangeArrowheads="1"/>
          </p:cNvSpPr>
          <p:nvPr/>
        </p:nvSpPr>
        <p:spPr bwMode="auto">
          <a:xfrm>
            <a:off x="1000125" y="4430713"/>
            <a:ext cx="4857750" cy="822325"/>
          </a:xfrm>
          <a:prstGeom prst="rect">
            <a:avLst/>
          </a:prstGeom>
          <a:noFill/>
          <a:ln w="9525">
            <a:noFill/>
            <a:miter lim="800000"/>
            <a:headEnd/>
            <a:tailEnd/>
          </a:ln>
        </p:spPr>
        <p:txBody>
          <a:bodyPr>
            <a:spAutoFit/>
          </a:bodyPr>
          <a:lstStyle/>
          <a:p>
            <a:pPr indent="400050" algn="ctr" defTabSz="1157288" eaLnBrk="1" hangingPunct="1"/>
            <a:r>
              <a:rPr lang="ru-RU" sz="1200">
                <a:latin typeface="Monotype Corsiva" pitchFamily="66" charset="0"/>
                <a:cs typeface="Times New Roman" pitchFamily="18" charset="0"/>
              </a:rPr>
              <a:t>Россия, Саратовская область</a:t>
            </a:r>
          </a:p>
          <a:p>
            <a:pPr indent="400050" algn="ctr" defTabSz="1157288" eaLnBrk="1" hangingPunct="1"/>
            <a:r>
              <a:rPr lang="ru-RU" sz="1200">
                <a:latin typeface="Monotype Corsiva" pitchFamily="66" charset="0"/>
                <a:cs typeface="Times New Roman" pitchFamily="18" charset="0"/>
              </a:rPr>
              <a:t> г.Энгельс, ул.Л.Кассиля, д.20, 413100</a:t>
            </a:r>
          </a:p>
          <a:p>
            <a:pPr indent="400050" algn="ctr" defTabSz="1157288" eaLnBrk="1" hangingPunct="1"/>
            <a:r>
              <a:rPr lang="ru-RU" sz="1200">
                <a:latin typeface="Monotype Corsiva" pitchFamily="66" charset="0"/>
                <a:cs typeface="Times New Roman" pitchFamily="18" charset="0"/>
              </a:rPr>
              <a:t>     Контактный телефон, факс: (8453) 55-97-86</a:t>
            </a:r>
          </a:p>
          <a:p>
            <a:pPr indent="400050" algn="ctr" defTabSz="1157288" eaLnBrk="1" hangingPunct="1"/>
            <a:r>
              <a:rPr lang="en-US" sz="1200">
                <a:latin typeface="Monotype Corsiva" pitchFamily="66" charset="0"/>
                <a:cs typeface="Times New Roman" pitchFamily="18" charset="0"/>
              </a:rPr>
              <a:t>  e-mail:</a:t>
            </a:r>
            <a:r>
              <a:rPr lang="en-US" sz="1200">
                <a:solidFill>
                  <a:srgbClr val="FF0000"/>
                </a:solidFill>
                <a:latin typeface="Monotype Corsiva" pitchFamily="66" charset="0"/>
                <a:cs typeface="Times New Roman" pitchFamily="18" charset="0"/>
              </a:rPr>
              <a:t> </a:t>
            </a:r>
            <a:r>
              <a:rPr lang="en-US" sz="1200" u="sng">
                <a:solidFill>
                  <a:srgbClr val="FF0000"/>
                </a:solidFill>
                <a:latin typeface="Monotype Corsiva" pitchFamily="66" charset="0"/>
                <a:cs typeface="Times New Roman" pitchFamily="18" charset="0"/>
                <a:hlinkClick r:id="rId3"/>
              </a:rPr>
              <a:t>psypozitiv@yandex.ru</a:t>
            </a:r>
            <a:endParaRPr lang="ru-RU" sz="1200">
              <a:solidFill>
                <a:srgbClr val="FF0000"/>
              </a:solidFill>
              <a:latin typeface="Monotype Corsiva" pitchFamily="66" charset="0"/>
              <a:cs typeface="Times New Roman" pitchFamily="18" charset="0"/>
            </a:endParaRPr>
          </a:p>
        </p:txBody>
      </p:sp>
      <p:pic>
        <p:nvPicPr>
          <p:cNvPr id="3077" name="Рисунок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14438" y="2857500"/>
            <a:ext cx="1103312" cy="121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1507" name="Заголовок 1"/>
          <p:cNvSpPr>
            <a:spLocks noGrp="1"/>
          </p:cNvSpPr>
          <p:nvPr>
            <p:ph type="ctrTitle" idx="4294967295"/>
          </p:nvPr>
        </p:nvSpPr>
        <p:spPr>
          <a:xfrm>
            <a:off x="476250" y="1042988"/>
            <a:ext cx="4549775" cy="792162"/>
          </a:xfrm>
        </p:spPr>
        <p:txBody>
          <a:bodyPr anchor="b"/>
          <a:lstStyle/>
          <a:p>
            <a:pPr eaLnBrk="1" hangingPunct="1">
              <a:lnSpc>
                <a:spcPct val="80000"/>
              </a:lnSpc>
            </a:pPr>
            <a:r>
              <a:rPr lang="ru-RU" sz="2000" b="1" dirty="0" smtClean="0">
                <a:latin typeface="Monotype Corsiva" pitchFamily="66" charset="0"/>
              </a:rPr>
              <a:t>Журнал  для дошколят  и их  родителей</a:t>
            </a:r>
            <a:r>
              <a:rPr lang="ru-RU" sz="3800" b="1" dirty="0" smtClean="0"/>
              <a:t> </a:t>
            </a:r>
          </a:p>
        </p:txBody>
      </p:sp>
      <p:pic>
        <p:nvPicPr>
          <p:cNvPr id="21508" name="Picture 8" descr="Ирина Шевченко6"/>
          <p:cNvPicPr>
            <a:picLocks noChangeAspect="1" noChangeArrowheads="1"/>
          </p:cNvPicPr>
          <p:nvPr/>
        </p:nvPicPr>
        <p:blipFill>
          <a:blip r:embed="rId4"/>
          <a:srcRect/>
          <a:stretch>
            <a:fillRect/>
          </a:stretch>
        </p:blipFill>
        <p:spPr bwMode="auto">
          <a:xfrm>
            <a:off x="4941888" y="539750"/>
            <a:ext cx="1182687" cy="1655763"/>
          </a:xfrm>
          <a:prstGeom prst="rect">
            <a:avLst/>
          </a:prstGeom>
          <a:noFill/>
          <a:ln w="9525">
            <a:noFill/>
            <a:miter lim="800000"/>
            <a:headEnd/>
            <a:tailEnd/>
          </a:ln>
        </p:spPr>
      </p:pic>
      <p:sp>
        <p:nvSpPr>
          <p:cNvPr id="21509" name="Text Box 9"/>
          <p:cNvSpPr txBox="1">
            <a:spLocks noChangeArrowheads="1"/>
          </p:cNvSpPr>
          <p:nvPr/>
        </p:nvSpPr>
        <p:spPr bwMode="auto">
          <a:xfrm>
            <a:off x="4365625" y="2195513"/>
            <a:ext cx="2160588" cy="933450"/>
          </a:xfrm>
          <a:prstGeom prst="rect">
            <a:avLst/>
          </a:prstGeom>
          <a:noFill/>
          <a:ln w="9525">
            <a:noFill/>
            <a:miter lim="800000"/>
            <a:headEnd/>
            <a:tailEnd/>
          </a:ln>
        </p:spPr>
        <p:txBody>
          <a:bodyPr>
            <a:spAutoFit/>
          </a:bodyPr>
          <a:lstStyle/>
          <a:p>
            <a:pPr algn="ctr"/>
            <a:r>
              <a:rPr lang="ru-RU" sz="1100" i="1">
                <a:latin typeface="Times New Roman" pitchFamily="18" charset="0"/>
              </a:rPr>
              <a:t>Старший  воспитатель </a:t>
            </a:r>
          </a:p>
          <a:p>
            <a:pPr algn="ctr"/>
            <a:r>
              <a:rPr lang="ru-RU" sz="1100" b="1" i="1">
                <a:latin typeface="Times New Roman" pitchFamily="18" charset="0"/>
              </a:rPr>
              <a:t>Шевченко И. С.</a:t>
            </a:r>
          </a:p>
          <a:p>
            <a:pPr algn="ctr"/>
            <a:r>
              <a:rPr lang="ru-RU" sz="1100" i="1">
                <a:latin typeface="Times New Roman" pitchFamily="18" charset="0"/>
              </a:rPr>
              <a:t>МДОУ «Детский сад п. Новопушкинское» Энгельсского района </a:t>
            </a:r>
          </a:p>
        </p:txBody>
      </p:sp>
      <p:sp>
        <p:nvSpPr>
          <p:cNvPr id="21510" name="WordArt 11"/>
          <p:cNvSpPr>
            <a:spLocks noChangeArrowheads="1" noChangeShapeType="1" noTextEdit="1"/>
          </p:cNvSpPr>
          <p:nvPr/>
        </p:nvSpPr>
        <p:spPr bwMode="auto">
          <a:xfrm>
            <a:off x="692150" y="539750"/>
            <a:ext cx="3671888" cy="288925"/>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На планете  "Семья"</a:t>
            </a:r>
          </a:p>
        </p:txBody>
      </p:sp>
      <p:sp>
        <p:nvSpPr>
          <p:cNvPr id="21511" name="Text Box 12"/>
          <p:cNvSpPr txBox="1">
            <a:spLocks noChangeArrowheads="1"/>
          </p:cNvSpPr>
          <p:nvPr/>
        </p:nvSpPr>
        <p:spPr bwMode="auto">
          <a:xfrm>
            <a:off x="692150" y="1763713"/>
            <a:ext cx="3960813" cy="1263650"/>
          </a:xfrm>
          <a:prstGeom prst="rect">
            <a:avLst/>
          </a:prstGeom>
          <a:noFill/>
          <a:ln w="9525">
            <a:noFill/>
            <a:miter lim="800000"/>
            <a:headEnd/>
            <a:tailEnd/>
          </a:ln>
        </p:spPr>
        <p:txBody>
          <a:bodyPr>
            <a:spAutoFit/>
          </a:bodyPr>
          <a:lstStyle/>
          <a:p>
            <a:pPr algn="ctr">
              <a:spcBef>
                <a:spcPct val="50000"/>
              </a:spcBef>
            </a:pPr>
            <a:r>
              <a:rPr lang="ru-RU" sz="2800" b="1" i="1">
                <a:solidFill>
                  <a:srgbClr val="008000"/>
                </a:solidFill>
                <a:latin typeface="Monotype Corsiva" pitchFamily="66" charset="0"/>
              </a:rPr>
              <a:t>Маленькие шаги в экологию</a:t>
            </a:r>
          </a:p>
          <a:p>
            <a:pPr algn="ctr"/>
            <a:r>
              <a:rPr lang="ru-RU" sz="1400" i="1">
                <a:solidFill>
                  <a:srgbClr val="008000"/>
                </a:solidFill>
                <a:latin typeface="Times New Roman" pitchFamily="18" charset="0"/>
              </a:rPr>
              <a:t>МДОУ «Детский сад п. Новопушкинское» </a:t>
            </a:r>
          </a:p>
          <a:p>
            <a:pPr algn="ctr"/>
            <a:r>
              <a:rPr lang="ru-RU" sz="1400" i="1">
                <a:solidFill>
                  <a:srgbClr val="008000"/>
                </a:solidFill>
                <a:latin typeface="Times New Roman" pitchFamily="18" charset="0"/>
              </a:rPr>
              <a:t>Энгельсского  района</a:t>
            </a:r>
          </a:p>
          <a:p>
            <a:pPr algn="ctr">
              <a:spcBef>
                <a:spcPct val="50000"/>
              </a:spcBef>
            </a:pPr>
            <a:endParaRPr lang="ru-RU" sz="1400" b="1">
              <a:solidFill>
                <a:srgbClr val="008000"/>
              </a:solidFill>
              <a:latin typeface="Times New Roman" pitchFamily="18" charset="0"/>
            </a:endParaRPr>
          </a:p>
        </p:txBody>
      </p:sp>
      <p:sp>
        <p:nvSpPr>
          <p:cNvPr id="21512" name="Заголовок 1"/>
          <p:cNvSpPr>
            <a:spLocks/>
          </p:cNvSpPr>
          <p:nvPr/>
        </p:nvSpPr>
        <p:spPr bwMode="auto">
          <a:xfrm>
            <a:off x="404813" y="2916238"/>
            <a:ext cx="4149725" cy="395287"/>
          </a:xfrm>
          <a:prstGeom prst="rect">
            <a:avLst/>
          </a:prstGeom>
          <a:noFill/>
          <a:ln w="9525">
            <a:noFill/>
            <a:miter lim="800000"/>
            <a:headEnd/>
            <a:tailEnd/>
          </a:ln>
        </p:spPr>
        <p:txBody>
          <a:bodyPr anchor="b"/>
          <a:lstStyle/>
          <a:p>
            <a:pPr algn="ctr" eaLnBrk="1" hangingPunct="1"/>
            <a:r>
              <a:rPr lang="ru-RU" b="1">
                <a:solidFill>
                  <a:srgbClr val="00B050"/>
                </a:solidFill>
                <a:latin typeface="Monotype Corsiva" pitchFamily="66" charset="0"/>
              </a:rPr>
              <a:t>Десять  правил  друзей  леса</a:t>
            </a:r>
          </a:p>
        </p:txBody>
      </p:sp>
      <p:sp>
        <p:nvSpPr>
          <p:cNvPr id="21513" name="Содержимое 2"/>
          <p:cNvSpPr>
            <a:spLocks/>
          </p:cNvSpPr>
          <p:nvPr/>
        </p:nvSpPr>
        <p:spPr bwMode="auto">
          <a:xfrm>
            <a:off x="549275" y="3276600"/>
            <a:ext cx="5759450" cy="4319588"/>
          </a:xfrm>
          <a:prstGeom prst="rect">
            <a:avLst/>
          </a:prstGeom>
          <a:noFill/>
          <a:ln w="9525">
            <a:noFill/>
            <a:miter lim="800000"/>
            <a:headEnd/>
            <a:tailEnd/>
          </a:ln>
        </p:spPr>
        <p:txBody>
          <a:bodyPr/>
          <a:lstStyle/>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Сохраните леса такими, чтобы они могли радовать нас, наших детей и внуков наших внуков.</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Сохраняйте "зеленое" равновесие - новые посадки должны полностью восполнять срубленные и погибшие деревья.</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Приходите в лес с любовью к природе.</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Леса несут успокоение нашему перегруженному мозгу, они успокаивают душу. Слушайте таинственную музыку леса.</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Относитесь к старым, полувысохшим деревьям как к выполнившим свой долг солдатам - пусть их участь еще раз напомнит вам о необходимости беречь лес.</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Уважайте жизнь в лесу, даже ту, что невидима, включая микроорганизмы.</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Если вы видите новое, неизвестное растение или животное, то старайтесь узнать его название.</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Если вы собираете дикие плоды и грибы, не уничтожайте то, на чем они росли: деревья, кустарники, грибницы.</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Относитесь к животным в лесу как старший брат, без жестокости, не мешайте им.</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Кроме ягод и грибов уносите из леса только приятные воспоминания и восхищение его красотой.</a:t>
            </a:r>
          </a:p>
        </p:txBody>
      </p:sp>
      <p:pic>
        <p:nvPicPr>
          <p:cNvPr id="21514" name="Picture 2"/>
          <p:cNvPicPr>
            <a:picLocks noChangeAspect="1" noChangeArrowheads="1"/>
          </p:cNvPicPr>
          <p:nvPr/>
        </p:nvPicPr>
        <p:blipFill>
          <a:blip r:embed="rId5"/>
          <a:srcRect/>
          <a:stretch>
            <a:fillRect/>
          </a:stretch>
        </p:blipFill>
        <p:spPr bwMode="auto">
          <a:xfrm>
            <a:off x="4941888" y="7235825"/>
            <a:ext cx="1524000" cy="1619250"/>
          </a:xfrm>
          <a:prstGeom prst="rect">
            <a:avLst/>
          </a:prstGeom>
          <a:noFill/>
          <a:ln w="9525">
            <a:noFill/>
            <a:miter lim="800000"/>
            <a:headEnd/>
            <a:tailEnd/>
          </a:ln>
        </p:spPr>
      </p:pic>
      <p:cxnSp>
        <p:nvCxnSpPr>
          <p:cNvPr id="21515" name="Прямая соединительная линия 4"/>
          <p:cNvCxnSpPr>
            <a:cxnSpLocks noChangeShapeType="1"/>
          </p:cNvCxnSpPr>
          <p:nvPr/>
        </p:nvCxnSpPr>
        <p:spPr bwMode="auto">
          <a:xfrm>
            <a:off x="692150" y="900113"/>
            <a:ext cx="4321175" cy="0"/>
          </a:xfrm>
          <a:prstGeom prst="line">
            <a:avLst/>
          </a:prstGeom>
          <a:noFill/>
          <a:ln w="19050" algn="ctr">
            <a:solidFill>
              <a:srgbClr val="CC99FF"/>
            </a:solidFill>
            <a:round/>
            <a:headEnd/>
            <a:tailEnd/>
          </a:ln>
        </p:spPr>
      </p:cxnSp>
      <p:sp>
        <p:nvSpPr>
          <p:cNvPr id="21516"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19</a:t>
            </a:r>
          </a:p>
        </p:txBody>
      </p:sp>
    </p:spTree>
  </p:cSld>
  <p:clrMapOvr>
    <a:masterClrMapping/>
  </p:clrMapOvr>
  <p:transition spd="med">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pic>
        <p:nvPicPr>
          <p:cNvPr id="22531" name="Рисунок 3"/>
          <p:cNvPicPr>
            <a:picLocks noChangeAspect="1" noChangeArrowheads="1"/>
          </p:cNvPicPr>
          <p:nvPr/>
        </p:nvPicPr>
        <p:blipFill>
          <a:blip r:embed="rId4"/>
          <a:srcRect/>
          <a:stretch>
            <a:fillRect/>
          </a:stretch>
        </p:blipFill>
        <p:spPr bwMode="auto">
          <a:xfrm>
            <a:off x="2420938" y="6588125"/>
            <a:ext cx="2089150" cy="1450975"/>
          </a:xfrm>
          <a:prstGeom prst="rect">
            <a:avLst/>
          </a:prstGeom>
          <a:noFill/>
          <a:ln w="9525">
            <a:noFill/>
            <a:miter lim="800000"/>
            <a:headEnd/>
            <a:tailEnd/>
          </a:ln>
        </p:spPr>
      </p:pic>
      <p:sp>
        <p:nvSpPr>
          <p:cNvPr id="22532" name="TextBox 4"/>
          <p:cNvSpPr txBox="1">
            <a:spLocks noChangeArrowheads="1"/>
          </p:cNvSpPr>
          <p:nvPr/>
        </p:nvSpPr>
        <p:spPr bwMode="auto">
          <a:xfrm>
            <a:off x="692150" y="1835150"/>
            <a:ext cx="5473700" cy="4854575"/>
          </a:xfrm>
          <a:prstGeom prst="rect">
            <a:avLst/>
          </a:prstGeom>
          <a:noFill/>
          <a:ln w="9525">
            <a:noFill/>
            <a:miter lim="800000"/>
            <a:headEnd/>
            <a:tailEnd/>
          </a:ln>
        </p:spPr>
        <p:txBody>
          <a:bodyPr>
            <a:spAutoFit/>
          </a:bodyPr>
          <a:lstStyle/>
          <a:p>
            <a:pPr indent="274638" algn="just" eaLnBrk="1" hangingPunct="1"/>
            <a:r>
              <a:rPr lang="ru-RU" sz="1300">
                <a:latin typeface="Times New Roman" pitchFamily="18" charset="0"/>
                <a:cs typeface="Times New Roman" pitchFamily="18" charset="0"/>
              </a:rPr>
              <a:t>Наступила пора знакомить наших почемучек с экологией. Но как объяснить ребенку все доступным простым языком?.. А надо начать с практики - устроить им пикник на природе и совместить  приятное с полезным. С семьёй организуйте экскурсию на природу.  Утром  запаситесь  бутербродами, тетрадками, цветными карандашами  и выезжайте за город.</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Далеко не забирайтесь, найдите  на берегу речки полянку и расположитесь на ней  со всей приятностью. Не тут-то было! Берега нашей реки  напоминают  свалку.  Вытоптанная трава, пластиковые бутылки, упаковки от чипсов, жвачки, черные круги кострищ украшают  некогда зеленые места. Начните с уборки понравившегося места. Приобщите  к уборке своих детей,  своим примером Вы покажите ребятам, что вредить природе нельзя.</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Прибравшись, обратите внимание детей на  красивые уголки природы.  Дети побежали на берег реки проверить спуск к воде или  искать цветы? Постарайтесь , чтобы они их не рвали , а любовались и наслаждались . Постарайтесь объяснить   детям, что эти изящные белые колокольчики занесены в Красную книгу. Расскажите детям, что природа одна, о том , что она приносит пользу. Читайте книги о природе, рисуйте природу. Невозможно более интересно и проникновенно рассказать детям о красоте окружающего мира, такого живого и хрупкого.  Постарайтесь  поселить в юных душах желание  беречь и защищать природу, будь то цветок или лягушиный головастик.   </a:t>
            </a:r>
            <a:br>
              <a:rPr lang="ru-RU" sz="1300">
                <a:latin typeface="Times New Roman" pitchFamily="18" charset="0"/>
                <a:cs typeface="Times New Roman" pitchFamily="18" charset="0"/>
              </a:rPr>
            </a:br>
            <a:endParaRPr lang="ru-RU" sz="1300">
              <a:latin typeface="Times New Roman" pitchFamily="18" charset="0"/>
            </a:endParaRPr>
          </a:p>
        </p:txBody>
      </p:sp>
      <p:sp>
        <p:nvSpPr>
          <p:cNvPr id="22533" name="Rectangle 6"/>
          <p:cNvSpPr>
            <a:spLocks noChangeArrowheads="1"/>
          </p:cNvSpPr>
          <p:nvPr/>
        </p:nvSpPr>
        <p:spPr bwMode="auto">
          <a:xfrm>
            <a:off x="620713" y="755650"/>
            <a:ext cx="5545137" cy="595313"/>
          </a:xfrm>
          <a:prstGeom prst="rect">
            <a:avLst/>
          </a:prstGeom>
          <a:noFill/>
          <a:ln w="9525">
            <a:noFill/>
            <a:miter lim="800000"/>
            <a:headEnd/>
            <a:tailEnd/>
          </a:ln>
        </p:spPr>
        <p:txBody>
          <a:bodyPr>
            <a:spAutoFit/>
          </a:bodyPr>
          <a:lstStyle/>
          <a:p>
            <a:pPr algn="ctr"/>
            <a:r>
              <a:rPr lang="ru-RU" sz="2000" b="1">
                <a:solidFill>
                  <a:srgbClr val="008000"/>
                </a:solidFill>
                <a:latin typeface="Monotype Corsiva" pitchFamily="66" charset="0"/>
              </a:rPr>
              <a:t>Как  познакомить ребенка  с окружающей  средой</a:t>
            </a:r>
          </a:p>
          <a:p>
            <a:pPr algn="ctr"/>
            <a:r>
              <a:rPr lang="ru-RU" sz="1300" b="1">
                <a:latin typeface="Times New Roman" pitchFamily="18" charset="0"/>
              </a:rPr>
              <a:t>( консультация  для  родителей )</a:t>
            </a:r>
          </a:p>
        </p:txBody>
      </p:sp>
      <p:sp>
        <p:nvSpPr>
          <p:cNvPr id="2253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20</a:t>
            </a:r>
          </a:p>
        </p:txBody>
      </p:sp>
    </p:spTree>
  </p:cSld>
  <p:clrMapOvr>
    <a:masterClrMapping/>
  </p:clrMapOvr>
  <p:transition spd="med">
    <p:dissolve/>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Публикация1"/>
          <p:cNvPicPr>
            <a:picLocks noChangeAspect="1" noChangeArrowheads="1"/>
          </p:cNvPicPr>
          <p:nvPr/>
        </p:nvPicPr>
        <p:blipFill>
          <a:blip r:embed="rId3"/>
          <a:srcRect/>
          <a:stretch>
            <a:fillRect/>
          </a:stretch>
        </p:blipFill>
        <p:spPr bwMode="auto">
          <a:xfrm>
            <a:off x="0" y="0"/>
            <a:ext cx="6899275" cy="9144000"/>
          </a:xfrm>
          <a:prstGeom prst="rect">
            <a:avLst/>
          </a:prstGeom>
          <a:noFill/>
          <a:ln w="9525">
            <a:noFill/>
            <a:miter lim="800000"/>
            <a:headEnd/>
            <a:tailEnd/>
          </a:ln>
        </p:spPr>
      </p:pic>
      <p:sp>
        <p:nvSpPr>
          <p:cNvPr id="13" name="Заголовок 12"/>
          <p:cNvSpPr>
            <a:spLocks noGrp="1"/>
          </p:cNvSpPr>
          <p:nvPr>
            <p:ph type="title" idx="4294967295"/>
          </p:nvPr>
        </p:nvSpPr>
        <p:spPr>
          <a:xfrm>
            <a:off x="2205038" y="755650"/>
            <a:ext cx="3960812" cy="1441450"/>
          </a:xfrm>
        </p:spPr>
        <p:txBody>
          <a:bodyPr anchor="b">
            <a:normAutofit fontScale="90000"/>
          </a:bodyPr>
          <a:lstStyle/>
          <a:p>
            <a:pPr eaLnBrk="1" hangingPunct="1">
              <a:defRPr/>
            </a:pPr>
            <a:r>
              <a:rPr lang="ru-RU" sz="6800" dirty="0" smtClean="0"/>
              <a:t>             </a:t>
            </a:r>
            <a:br>
              <a:rPr lang="ru-RU" sz="6800" dirty="0" smtClean="0"/>
            </a:br>
            <a:r>
              <a:rPr lang="ru-RU" sz="1800" b="1" dirty="0" smtClean="0">
                <a:solidFill>
                  <a:srgbClr val="008000"/>
                </a:solidFill>
                <a:latin typeface="Monotype Corsiva" pitchFamily="66" charset="0"/>
              </a:rPr>
              <a:t>Страничка </a:t>
            </a:r>
            <a:br>
              <a:rPr lang="ru-RU" sz="1800" b="1" dirty="0" smtClean="0">
                <a:solidFill>
                  <a:srgbClr val="008000"/>
                </a:solidFill>
                <a:latin typeface="Monotype Corsiva" pitchFamily="66" charset="0"/>
              </a:rPr>
            </a:br>
            <a:r>
              <a:rPr lang="ru-RU" sz="1800" b="1" dirty="0" smtClean="0">
                <a:solidFill>
                  <a:srgbClr val="008000"/>
                </a:solidFill>
                <a:latin typeface="Monotype Corsiva" pitchFamily="66" charset="0"/>
              </a:rPr>
              <a:t> ХОЧУ ВСЁ ЗНАТЬ  </a:t>
            </a:r>
            <a:br>
              <a:rPr lang="ru-RU" sz="1800" b="1" dirty="0" smtClean="0">
                <a:solidFill>
                  <a:srgbClr val="008000"/>
                </a:solidFill>
                <a:latin typeface="Monotype Corsiva" pitchFamily="66" charset="0"/>
              </a:rPr>
            </a:br>
            <a:r>
              <a:rPr lang="ru-RU" sz="2000" b="1" dirty="0" smtClean="0">
                <a:solidFill>
                  <a:srgbClr val="008000"/>
                </a:solidFill>
                <a:latin typeface="Monotype Corsiva" pitchFamily="66" charset="0"/>
              </a:rPr>
              <a:t>«Все  о слонах»</a:t>
            </a:r>
            <a:r>
              <a:rPr lang="ru-RU" sz="4100" b="1" dirty="0" smtClean="0">
                <a:solidFill>
                  <a:srgbClr val="00B050"/>
                </a:solidFill>
              </a:rPr>
              <a:t>        </a:t>
            </a:r>
          </a:p>
        </p:txBody>
      </p:sp>
      <p:pic>
        <p:nvPicPr>
          <p:cNvPr id="23556" name="Picture 2"/>
          <p:cNvPicPr>
            <a:picLocks noGrp="1" noChangeAspect="1" noChangeArrowheads="1"/>
          </p:cNvPicPr>
          <p:nvPr>
            <p:ph sz="quarter" idx="4294967295"/>
          </p:nvPr>
        </p:nvPicPr>
        <p:blipFill>
          <a:blip r:embed="rId4"/>
          <a:srcRect/>
          <a:stretch>
            <a:fillRect/>
          </a:stretch>
        </p:blipFill>
        <p:spPr>
          <a:xfrm>
            <a:off x="908050" y="684213"/>
            <a:ext cx="1811338" cy="1690687"/>
          </a:xfrm>
        </p:spPr>
      </p:pic>
      <p:sp>
        <p:nvSpPr>
          <p:cNvPr id="23557" name="Прямоугольник 3"/>
          <p:cNvSpPr>
            <a:spLocks noChangeArrowheads="1"/>
          </p:cNvSpPr>
          <p:nvPr/>
        </p:nvSpPr>
        <p:spPr bwMode="auto">
          <a:xfrm>
            <a:off x="765175" y="2627313"/>
            <a:ext cx="5543550" cy="3663950"/>
          </a:xfrm>
          <a:prstGeom prst="rect">
            <a:avLst/>
          </a:prstGeom>
          <a:noFill/>
          <a:ln w="9525">
            <a:noFill/>
            <a:miter lim="800000"/>
            <a:headEnd/>
            <a:tailEnd/>
          </a:ln>
        </p:spPr>
        <p:txBody>
          <a:bodyPr>
            <a:spAutoFit/>
          </a:bodyPr>
          <a:lstStyle/>
          <a:p>
            <a:pPr algn="just" eaLnBrk="1" hangingPunct="1"/>
            <a:r>
              <a:rPr lang="ru-RU" sz="1300" b="1">
                <a:latin typeface="Times New Roman" pitchFamily="18" charset="0"/>
                <a:cs typeface="Times New Roman" pitchFamily="18" charset="0"/>
              </a:rPr>
              <a:t>Слоны степные и лесные</a:t>
            </a:r>
          </a:p>
          <a:p>
            <a:pPr algn="just" eaLnBrk="1" hangingPunct="1"/>
            <a:endParaRPr lang="ru-RU" sz="1300" b="1">
              <a:latin typeface="Times New Roman" pitchFamily="18" charset="0"/>
              <a:cs typeface="Times New Roman" pitchFamily="18" charset="0"/>
            </a:endParaRPr>
          </a:p>
          <a:p>
            <a:pPr algn="just" eaLnBrk="1" hangingPunct="1"/>
            <a:r>
              <a:rPr lang="ru-RU" sz="1300">
                <a:latin typeface="Times New Roman" pitchFamily="18" charset="0"/>
                <a:cs typeface="Times New Roman" pitchFamily="18" charset="0"/>
              </a:rPr>
              <a:t>       В Африке обитают два совершенно разных вида слонов: у одного из них уши почти треугольной формы, а у другого более круглые (остроухий слон чаще встречается в саваннах, а круглоухий - в лесах). С другой стороны, остроухий (степной) слон значительно крупнее круглоухого (лесного). Высота первого в холке зачастую достигает 3 метра 50 сантиметров, а иногда и 3 метра 90 сантиметров, тогда как рост второго никогда не превышает трех метров и в целом составляет 2 метра 50 сантиметров. </a:t>
            </a:r>
          </a:p>
          <a:p>
            <a:pPr algn="just" eaLnBrk="1" hangingPunct="1"/>
            <a:r>
              <a:rPr lang="ru-RU" sz="1300">
                <a:latin typeface="Times New Roman" pitchFamily="18" charset="0"/>
                <a:cs typeface="Times New Roman" pitchFamily="18" charset="0"/>
              </a:rPr>
              <a:t>  </a:t>
            </a:r>
          </a:p>
          <a:p>
            <a:pPr algn="just" eaLnBrk="1" hangingPunct="1"/>
            <a:r>
              <a:rPr lang="ru-RU" sz="1300">
                <a:latin typeface="Times New Roman" pitchFamily="18" charset="0"/>
                <a:cs typeface="Times New Roman" pitchFamily="18" charset="0"/>
              </a:rPr>
              <a:t>      Азиатских слонов использовали в качестве вьючных животных еще 4000 лет назад. И сейчас диких слонов отлавливают для того, чтобы приручить их к работе. Среди азиатских слонов выделяют индийских и тайских. Первый вид значительно крупнее, у него длиннее передние ноги и тоньше тело. В национальных парках содержатся, главным образом, тайские слоны.</a:t>
            </a:r>
          </a:p>
          <a:p>
            <a:pPr algn="just" eaLnBrk="1" hangingPunct="1"/>
            <a:endParaRPr lang="ru-RU" sz="1300">
              <a:solidFill>
                <a:srgbClr val="FF0000"/>
              </a:solidFill>
              <a:latin typeface="Times New Roman" pitchFamily="18" charset="0"/>
              <a:cs typeface="Times New Roman" pitchFamily="18" charset="0"/>
            </a:endParaRPr>
          </a:p>
        </p:txBody>
      </p:sp>
      <p:pic>
        <p:nvPicPr>
          <p:cNvPr id="23558" name="Picture 2"/>
          <p:cNvPicPr>
            <a:picLocks noChangeAspect="1" noChangeArrowheads="1"/>
          </p:cNvPicPr>
          <p:nvPr/>
        </p:nvPicPr>
        <p:blipFill>
          <a:blip r:embed="rId5"/>
          <a:srcRect/>
          <a:stretch>
            <a:fillRect/>
          </a:stretch>
        </p:blipFill>
        <p:spPr bwMode="auto">
          <a:xfrm>
            <a:off x="3644900" y="5940425"/>
            <a:ext cx="2446338" cy="2393950"/>
          </a:xfrm>
          <a:prstGeom prst="rect">
            <a:avLst/>
          </a:prstGeom>
          <a:noFill/>
          <a:ln w="9525">
            <a:noFill/>
            <a:miter lim="800000"/>
            <a:headEnd/>
            <a:tailEnd/>
          </a:ln>
        </p:spPr>
      </p:pic>
      <p:sp>
        <p:nvSpPr>
          <p:cNvPr id="23559"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21</a:t>
            </a:r>
          </a:p>
        </p:txBody>
      </p:sp>
    </p:spTree>
  </p:cSld>
  <p:clrMapOvr>
    <a:masterClrMapping/>
  </p:clrMapOvr>
  <p:transition spd="med">
    <p:fade/>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4579" name="Заголовок 1"/>
          <p:cNvSpPr>
            <a:spLocks noGrp="1"/>
          </p:cNvSpPr>
          <p:nvPr>
            <p:ph type="title" idx="4294967295"/>
          </p:nvPr>
        </p:nvSpPr>
        <p:spPr>
          <a:xfrm>
            <a:off x="500063" y="323850"/>
            <a:ext cx="5953125" cy="1152525"/>
          </a:xfrm>
        </p:spPr>
        <p:txBody>
          <a:bodyPr anchor="b"/>
          <a:lstStyle/>
          <a:p>
            <a:pPr eaLnBrk="1" hangingPunct="1"/>
            <a:r>
              <a:rPr lang="ru-RU" sz="2400" b="1" dirty="0" smtClean="0">
                <a:solidFill>
                  <a:srgbClr val="008000"/>
                </a:solidFill>
                <a:latin typeface="Monotype Corsiva" pitchFamily="66" charset="0"/>
              </a:rPr>
              <a:t>Экологическая  культура в семье и детском  саду </a:t>
            </a:r>
            <a:br>
              <a:rPr lang="ru-RU" sz="2400" b="1" dirty="0" smtClean="0">
                <a:solidFill>
                  <a:srgbClr val="008000"/>
                </a:solidFill>
                <a:latin typeface="Monotype Corsiva" pitchFamily="66" charset="0"/>
              </a:rPr>
            </a:br>
            <a:r>
              <a:rPr lang="ru-RU" sz="1500" dirty="0" smtClean="0">
                <a:latin typeface="Times New Roman" pitchFamily="18" charset="0"/>
              </a:rPr>
              <a:t>(Из опыта  работы  « Детский сад  п. </a:t>
            </a:r>
            <a:r>
              <a:rPr lang="ru-RU" sz="1500" dirty="0" err="1" smtClean="0">
                <a:latin typeface="Times New Roman" pitchFamily="18" charset="0"/>
              </a:rPr>
              <a:t>Новопушкинское</a:t>
            </a:r>
            <a:r>
              <a:rPr lang="ru-RU" sz="1500" dirty="0" smtClean="0">
                <a:latin typeface="Times New Roman" pitchFamily="18" charset="0"/>
              </a:rPr>
              <a:t>)</a:t>
            </a:r>
            <a:br>
              <a:rPr lang="ru-RU" sz="1500" dirty="0" smtClean="0">
                <a:latin typeface="Times New Roman" pitchFamily="18" charset="0"/>
              </a:rPr>
            </a:br>
            <a:endParaRPr lang="ru-RU" sz="1500" dirty="0" smtClean="0">
              <a:latin typeface="Times New Roman" pitchFamily="18" charset="0"/>
            </a:endParaRPr>
          </a:p>
        </p:txBody>
      </p:sp>
      <p:sp>
        <p:nvSpPr>
          <p:cNvPr id="24580" name="Содержимое 2"/>
          <p:cNvSpPr>
            <a:spLocks noGrp="1"/>
          </p:cNvSpPr>
          <p:nvPr>
            <p:ph sz="quarter" idx="4294967295"/>
          </p:nvPr>
        </p:nvSpPr>
        <p:spPr>
          <a:xfrm>
            <a:off x="476250" y="1258888"/>
            <a:ext cx="5832475" cy="7273925"/>
          </a:xfrm>
        </p:spPr>
        <p:txBody>
          <a:bodyPr/>
          <a:lstStyle/>
          <a:p>
            <a:pPr marL="273050" indent="-273050" algn="just" eaLnBrk="1" hangingPunct="1">
              <a:spcBef>
                <a:spcPct val="0"/>
              </a:spcBef>
            </a:pPr>
            <a:r>
              <a:rPr lang="ru-RU" sz="1300" dirty="0" smtClean="0">
                <a:latin typeface="Times New Roman" pitchFamily="18" charset="0"/>
                <a:cs typeface="Times New Roman" pitchFamily="18" charset="0"/>
              </a:rPr>
              <a:t>     Первое, что пришлось сделать, - расширить содержание экологических знаний педагогов, повернуть их работу от традиционного для них ознакомления детей природой к формированию уже в раннем детстве основ экологического мировоззрения, ориентирующего личность, не   на </a:t>
            </a:r>
            <a:r>
              <a:rPr lang="ru-RU" sz="1300" dirty="0" err="1" smtClean="0">
                <a:latin typeface="Times New Roman" pitchFamily="18" charset="0"/>
                <a:cs typeface="Times New Roman" pitchFamily="18" charset="0"/>
              </a:rPr>
              <a:t>сверхпотребление</a:t>
            </a:r>
            <a:r>
              <a:rPr lang="ru-RU" sz="1300" dirty="0" smtClean="0">
                <a:latin typeface="Times New Roman" pitchFamily="18" charset="0"/>
                <a:cs typeface="Times New Roman" pitchFamily="18" charset="0"/>
              </a:rPr>
              <a:t> каких бы то ни было ресурсов (природных, созданных трудом других людей или рождённых их воображением и работой мысли), а на активную жизнь в равновесии с окружающей средой детского сада.</a:t>
            </a:r>
          </a:p>
          <a:p>
            <a:pPr marL="273050" indent="-273050" algn="just" eaLnBrk="1" hangingPunct="1">
              <a:spcBef>
                <a:spcPct val="0"/>
              </a:spcBef>
            </a:pPr>
            <a:r>
              <a:rPr lang="ru-RU" sz="1300" dirty="0" smtClean="0">
                <a:latin typeface="Times New Roman" pitchFamily="18" charset="0"/>
                <a:cs typeface="Times New Roman" pitchFamily="18" charset="0"/>
              </a:rPr>
              <a:t>     Проводя работу внутри детского сада, мы понимали , что невозможно замкнуться в дошкольном учреждении, необходимо проводить такую работу  в социуме, с людьми которые нас окружают. А получить такую возможность можно только через общественные и государственные организации, которые есть в нашем поселке </a:t>
            </a:r>
            <a:r>
              <a:rPr lang="ru-RU" sz="1300" dirty="0" err="1" smtClean="0">
                <a:latin typeface="Times New Roman" pitchFamily="18" charset="0"/>
                <a:cs typeface="Times New Roman" pitchFamily="18" charset="0"/>
              </a:rPr>
              <a:t>Новопушкинское</a:t>
            </a:r>
            <a:r>
              <a:rPr lang="ru-RU" sz="1300" dirty="0" smtClean="0">
                <a:latin typeface="Times New Roman" pitchFamily="18" charset="0"/>
                <a:cs typeface="Times New Roman" pitchFamily="18" charset="0"/>
              </a:rPr>
              <a:t>. Был заключен договор о сотрудничестве с библиотекой. На базе библиотеки проводятся занятия с детьми, выставки, викторины. Многие наши воспитанники были записаны в детский зал и посещают его вместе с родителями.</a:t>
            </a:r>
          </a:p>
          <a:p>
            <a:pPr marL="273050" indent="-273050" algn="just" eaLnBrk="1" hangingPunct="1">
              <a:spcBef>
                <a:spcPct val="0"/>
              </a:spcBef>
            </a:pPr>
            <a:r>
              <a:rPr lang="ru-RU" sz="1300" dirty="0" smtClean="0">
                <a:latin typeface="Times New Roman" pitchFamily="18" charset="0"/>
                <a:cs typeface="Times New Roman" pitchFamily="18" charset="0"/>
              </a:rPr>
              <a:t>     Дети и взрослые активно принимали участие в проведении природоохранных акций: «Помогите птицам выжить», «Украсим землю цветами», «День земли»,  «Ёлочка – зелёная иголочка» и другие.</a:t>
            </a:r>
          </a:p>
          <a:p>
            <a:pPr marL="273050" indent="-273050" algn="just" eaLnBrk="1" hangingPunct="1">
              <a:spcBef>
                <a:spcPct val="0"/>
              </a:spcBef>
            </a:pPr>
            <a:r>
              <a:rPr lang="ru-RU" sz="1300" dirty="0" smtClean="0">
                <a:latin typeface="Times New Roman" pitchFamily="18" charset="0"/>
                <a:cs typeface="Times New Roman" pitchFamily="18" charset="0"/>
              </a:rPr>
              <a:t>     В детском саду </a:t>
            </a:r>
            <a:r>
              <a:rPr lang="ru-RU" sz="1300" dirty="0" err="1" smtClean="0">
                <a:latin typeface="Times New Roman" pitchFamily="18" charset="0"/>
                <a:cs typeface="Times New Roman" pitchFamily="18" charset="0"/>
              </a:rPr>
              <a:t>экологизирован</a:t>
            </a:r>
            <a:r>
              <a:rPr lang="ru-RU" sz="1300" dirty="0" smtClean="0">
                <a:latin typeface="Times New Roman" pitchFamily="18" charset="0"/>
                <a:cs typeface="Times New Roman" pitchFamily="18" charset="0"/>
              </a:rPr>
              <a:t> весь процесс воспитания  и обучения детей. И результат- высокая экологическая грамотность наших воспитанников. Так, наши дети умеют определить по вкусу, виду, запаху свежую и несвежую пищу; фильтровать воду и кипятить; экономить энергию (электричество, тепло, газ); беречь то, что создано природой и людьми;  умеют оказать первую  медицинскую помощь себе и другим; расплатиться за простую покупку; знают цену простой вещи и умеют принять решение о выборе, что купить при ограниченных ресурсах и многое другое.</a:t>
            </a:r>
          </a:p>
          <a:p>
            <a:pPr marL="273050" indent="-273050" algn="just" eaLnBrk="1" hangingPunct="1">
              <a:spcBef>
                <a:spcPct val="0"/>
              </a:spcBef>
            </a:pPr>
            <a:r>
              <a:rPr lang="ru-RU" sz="1300" dirty="0" smtClean="0">
                <a:latin typeface="Times New Roman" pitchFamily="18" charset="0"/>
                <a:cs typeface="Times New Roman" pitchFamily="18" charset="0"/>
              </a:rPr>
              <a:t>     В детском саду оборудована экологическая лаборатория, где дети знакомятся с видовыми </a:t>
            </a:r>
            <a:r>
              <a:rPr lang="ru-RU" sz="1300" dirty="0" err="1" smtClean="0">
                <a:latin typeface="Times New Roman" pitchFamily="18" charset="0"/>
                <a:cs typeface="Times New Roman" pitchFamily="18" charset="0"/>
              </a:rPr>
              <a:t>биоразнообразием</a:t>
            </a:r>
            <a:r>
              <a:rPr lang="ru-RU" sz="1300" dirty="0" smtClean="0">
                <a:latin typeface="Times New Roman" pitchFamily="18" charset="0"/>
                <a:cs typeface="Times New Roman" pitchFamily="18" charset="0"/>
              </a:rPr>
              <a:t> живых существ, участвуют в простейших экспериментах по изучению природы. Имеются клетки с птицами (попугайчики), аквариумы с большим количеством рыб. В лаборатории есть микроскопы, лупы, химические реактивы, необходимый инвентарь.</a:t>
            </a:r>
          </a:p>
          <a:p>
            <a:pPr marL="273050" indent="-273050" algn="just" eaLnBrk="1" hangingPunct="1">
              <a:spcBef>
                <a:spcPct val="0"/>
              </a:spcBef>
            </a:pPr>
            <a:r>
              <a:rPr lang="ru-RU" sz="1300" dirty="0" smtClean="0">
                <a:latin typeface="Times New Roman" pitchFamily="18" charset="0"/>
              </a:rPr>
              <a:t>     Создание лаборатории оказало влияние на работу в группах. Ранее в группах были обычные не привлекательные уголки природы с небогатым</a:t>
            </a:r>
          </a:p>
        </p:txBody>
      </p:sp>
      <p:sp>
        <p:nvSpPr>
          <p:cNvPr id="24581"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22</a:t>
            </a:r>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5603" name="Text Box 3"/>
          <p:cNvSpPr txBox="1">
            <a:spLocks noChangeArrowheads="1"/>
          </p:cNvSpPr>
          <p:nvPr/>
        </p:nvSpPr>
        <p:spPr bwMode="auto">
          <a:xfrm>
            <a:off x="549275" y="539750"/>
            <a:ext cx="5759450" cy="7732713"/>
          </a:xfrm>
          <a:prstGeom prst="rect">
            <a:avLst/>
          </a:prstGeom>
          <a:noFill/>
          <a:ln w="9525">
            <a:noFill/>
            <a:miter lim="800000"/>
            <a:headEnd/>
            <a:tailEnd/>
          </a:ln>
        </p:spPr>
        <p:txBody>
          <a:bodyPr>
            <a:spAutoFit/>
          </a:bodyPr>
          <a:lstStyle/>
          <a:p>
            <a:pPr algn="just">
              <a:tabLst>
                <a:tab pos="449263" algn="l"/>
              </a:tabLst>
            </a:pPr>
            <a:r>
              <a:rPr lang="ru-RU" sz="1300">
                <a:latin typeface="Times New Roman" pitchFamily="18" charset="0"/>
              </a:rPr>
              <a:t>выбором растений. Сейчас в уголках природы разнообразные ухоженные растения. Педагоги ДОУ считают, что говорить об экологическом воспитании детей рядом с засохшими растениями безнравственно. Сейчас нет ни одного человека, который бы был равнодушен к тому, что его окружает. Этим настроением проникнулись и родители. Они  активно помогают детскому саду вместе с детьми: выращивают и приносят цветы, ремонтируют книги, игрушки, изготавливают пособия, дидактические игры. Теперь родители – наши единомышленники и активные помощники.</a:t>
            </a:r>
          </a:p>
          <a:p>
            <a:pPr algn="just">
              <a:spcBef>
                <a:spcPct val="50000"/>
              </a:spcBef>
              <a:tabLst>
                <a:tab pos="449263" algn="l"/>
              </a:tabLst>
            </a:pPr>
            <a:r>
              <a:rPr lang="ru-RU" sz="1300">
                <a:latin typeface="Times New Roman" pitchFamily="18" charset="0"/>
              </a:rPr>
              <a:t>        В нашем детском саду проводится большая работа по экологическому воспитанию детей дошкольного возраста.</a:t>
            </a:r>
            <a:br>
              <a:rPr lang="ru-RU" sz="1300">
                <a:latin typeface="Times New Roman" pitchFamily="18" charset="0"/>
              </a:rPr>
            </a:br>
            <a:r>
              <a:rPr lang="ru-RU" sz="1300">
                <a:latin typeface="Times New Roman" pitchFamily="18" charset="0"/>
              </a:rPr>
              <a:t>        В методическом кабинете имеется природоведческая литература, пособия, схемы, таблицы, дидактические пособия, игры экологического содержания. В группах созданы уголки природы, которые знакомят детей с комнатными растениями, условиями необходимыми для их роста и развития, для наблюдений и труда в природе. На территории ДОУ имеется  огород с описанием посаженных растений.   На территории детского сада появилось много новых деревьев и кустарников.   Очень радует глаз цветущие растения на клумбе. И они подобраны так, что в течение сезона одни цветы сменяются другими. Здесь ребята стараются позаботиться о цветах:             рыхлят, поливают, полят, опрыскивают растения.  </a:t>
            </a:r>
            <a:br>
              <a:rPr lang="ru-RU" sz="1300">
                <a:latin typeface="Times New Roman" pitchFamily="18" charset="0"/>
              </a:rPr>
            </a:br>
            <a:r>
              <a:rPr lang="ru-RU" sz="1300">
                <a:latin typeface="Times New Roman" pitchFamily="18" charset="0"/>
              </a:rPr>
              <a:t>       Экскурсии - один из основных видов занятий и особая форма организации работы по экологическому воспитанию, одна из очень трудоёмких и сложных форм обучения. На экскурсиях  мы знакомим  детей с  растениями, животными и одновременно с условиями их обитания, а это способствует образованию первичных представлений о взаимосвязях в природе. Благодаря экскурсиям  развивается наблюдательность, возникает интерес к природе.  </a:t>
            </a:r>
            <a:br>
              <a:rPr lang="ru-RU" sz="1300">
                <a:latin typeface="Times New Roman" pitchFamily="18" charset="0"/>
              </a:rPr>
            </a:br>
            <a:r>
              <a:rPr lang="ru-RU" sz="1300">
                <a:latin typeface="Times New Roman" pitchFamily="18" charset="0"/>
              </a:rPr>
              <a:t>        Прогулки также широко используются для экологического воспитания детей. Мы следим с детьми за изменениями природы по сезонам (продолжительность дня, погода, перемены в жизни растений и животных, сезонный труд людей). На прогулках мы организуем игры с природным материалом (песок, вода, снег, листья, плоды). Для таких игр на участке находится специальное оборудование: ящик с песком, бассейн, совочки, формочки, печатки. Именно на прогулке дети знакомятся со свойствами песка, земли, глины, снега, льда, воды. Кроме этого используем разнообразные игровые упражнения  «Найди по описанию», «Что, где растёт», «Узнай и назови», «Вершки- корешки», «Загадки о животных» на узнавание деревьев, кустарников, цветов, животных (по звукам, следам и т. д.). Дети очень любят играть в игры с игрушками, приводимыми в движение </a:t>
            </a:r>
          </a:p>
        </p:txBody>
      </p:sp>
      <p:sp>
        <p:nvSpPr>
          <p:cNvPr id="2560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23</a:t>
            </a:r>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6627" name="TextBox 2"/>
          <p:cNvSpPr txBox="1">
            <a:spLocks noChangeArrowheads="1"/>
          </p:cNvSpPr>
          <p:nvPr/>
        </p:nvSpPr>
        <p:spPr bwMode="auto">
          <a:xfrm>
            <a:off x="549275" y="519113"/>
            <a:ext cx="5832475" cy="8228012"/>
          </a:xfrm>
          <a:prstGeom prst="rect">
            <a:avLst/>
          </a:prstGeom>
          <a:noFill/>
          <a:ln w="9525">
            <a:noFill/>
            <a:miter lim="800000"/>
            <a:headEnd/>
            <a:tailEnd/>
          </a:ln>
        </p:spPr>
        <p:txBody>
          <a:bodyPr>
            <a:spAutoFit/>
          </a:bodyPr>
          <a:lstStyle/>
          <a:p>
            <a:pPr algn="just">
              <a:tabLst>
                <a:tab pos="360363" algn="l"/>
              </a:tabLst>
            </a:pPr>
            <a:r>
              <a:rPr lang="ru-RU" sz="1300">
                <a:latin typeface="Times New Roman" pitchFamily="18" charset="0"/>
              </a:rPr>
              <a:t>  ветром «Ветрячки», «Разноцветные ленточки". Через игры  дети могут определить силу и направление ветра, его контрастность. </a:t>
            </a:r>
          </a:p>
          <a:p>
            <a:pPr algn="just" eaLnBrk="1" hangingPunct="1">
              <a:tabLst>
                <a:tab pos="360363" algn="l"/>
              </a:tabLst>
            </a:pPr>
            <a:r>
              <a:rPr lang="ru-RU" sz="1300">
                <a:latin typeface="Times New Roman" pitchFamily="18" charset="0"/>
                <a:cs typeface="Times New Roman" pitchFamily="18" charset="0"/>
              </a:rPr>
              <a:t>     Для установления причин связей и отношений между предметами и явлениями мы стараемся использовать как можно больше опытов. Опыт всегда должен строиться на основе имеющихся представлений, которые дети получили в процессе наблюдений и труда. Проводится опытно- экспериментальная деятельность чаще всего в старших группах, а в младшей и средней группах используются отдельные поисковые действия. В каждом опыте раскрывается причина наблюдаемого явления, дети учатся рассуждать, делают элементарные умозаключениям. Уточняются их знания о свойствах и качествах объектов природы (о свойствах снега, воды, растений, об их изменениях и т. д.). Опыты способствуют формированию у детей познавательного интереса к природе, развивают наблюдательность, мыслительную деятельность. </a:t>
            </a:r>
          </a:p>
          <a:p>
            <a:pPr algn="just" eaLnBrk="1" hangingPunct="1">
              <a:tabLst>
                <a:tab pos="360363" algn="l"/>
              </a:tabLst>
            </a:pPr>
            <a:r>
              <a:rPr lang="ru-RU" sz="1300">
                <a:latin typeface="Times New Roman" pitchFamily="18" charset="0"/>
              </a:rPr>
              <a:t>      На занятиях  педагоги используют художественную литературу. Детская литература о природе глубоко воздействует на чувства детей. Прежде всего нужно использовать издания, рекомендованные программой детского сада. Это произведения А. Пушкина, Ф. Тютчева, А. Фета, Н. Некрасова, К. Ушинского, Л. Толстого, М. Пришвина, В. Бианки, Н. Сладкова и другие. После чтения с детьми мы проводим беседы, задаем вопросы, видим в глазах детей сочувствие, сопереживание или радость, восторг. Очень приятно, когда дети задают вопросы, где проявляется у них забота  и любовь о друзьях наших меньших: "А его кто-нибудь спасёт?", "А они не замёрзнут?", "А почему ему никто не помог?" Очень важно донести до детей смысл произведения.</a:t>
            </a:r>
            <a:br>
              <a:rPr lang="ru-RU" sz="1300">
                <a:latin typeface="Times New Roman" pitchFamily="18" charset="0"/>
              </a:rPr>
            </a:br>
            <a:r>
              <a:rPr lang="ru-RU" sz="1300">
                <a:latin typeface="Times New Roman" pitchFamily="18" charset="0"/>
              </a:rPr>
              <a:t>      Во время продуктивной деятельности , а особенно на занятиях  по рисованию   ( «Красивое дерево», «Воробей на ветке»), аппликации   («Зайка»), лепке  («Животные»),   и других  мы используем  магнитофонную запись «Звуки природы», «Шум моря», «Пение птиц», «Шуршание листвы».  Дети с  удовольствием слушают записи и работы получаются намного лучше.</a:t>
            </a:r>
            <a:br>
              <a:rPr lang="ru-RU" sz="1300">
                <a:latin typeface="Times New Roman" pitchFamily="18" charset="0"/>
              </a:rPr>
            </a:br>
            <a:r>
              <a:rPr lang="ru-RU" sz="1300">
                <a:latin typeface="Times New Roman" pitchFamily="18" charset="0"/>
              </a:rPr>
              <a:t>В  нашем детском саду ежемесячно проводятся конкурсы детских рисунков </a:t>
            </a:r>
          </a:p>
          <a:p>
            <a:pPr eaLnBrk="1" hangingPunct="1">
              <a:tabLst>
                <a:tab pos="360363" algn="l"/>
              </a:tabLst>
            </a:pPr>
            <a:r>
              <a:rPr lang="ru-RU" sz="1300">
                <a:latin typeface="Times New Roman" pitchFamily="18" charset="0"/>
              </a:rPr>
              <a:t>«Осень золотая», «Зимние пейзажи»  и.т.д </a:t>
            </a:r>
            <a:br>
              <a:rPr lang="ru-RU" sz="1300">
                <a:latin typeface="Times New Roman" pitchFamily="18" charset="0"/>
              </a:rPr>
            </a:br>
            <a:r>
              <a:rPr lang="ru-RU" sz="1300">
                <a:latin typeface="Times New Roman" pitchFamily="18" charset="0"/>
              </a:rPr>
              <a:t>     Осенью  прошёл конкурс поделок из природного материала «Осенняя ярмарка». Дети стараются дома привлечь родителей, бабушек, дедушек, сестёр и братишек для изготовления поделок. За совместную работу дети и родители получают благодарности и маленькие сюрпризы. </a:t>
            </a:r>
            <a:r>
              <a:rPr lang="ru-RU" sz="1300">
                <a:latin typeface="Times New Roman" pitchFamily="18" charset="0"/>
                <a:cs typeface="Times New Roman" pitchFamily="18" charset="0"/>
              </a:rPr>
              <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a:t>
            </a:r>
            <a:r>
              <a:rPr lang="ru-RU" sz="1300">
                <a:latin typeface="Times New Roman" pitchFamily="18" charset="0"/>
              </a:rPr>
              <a:t>С детьми старших и подготовительных групп мы проводим викторины, кроссворды, интеллектуальные игры: «Знатоки природы родного края», «Сохрани природу», «Мир птиц», «Подводное царство». Эти способы работы направлены на интеллектуальное развитие детей, так как требуют воспроиз –ведения опыта, актуализации представлений об явлениях природы и  закономерностях.</a:t>
            </a:r>
          </a:p>
        </p:txBody>
      </p:sp>
      <p:sp>
        <p:nvSpPr>
          <p:cNvPr id="2662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24</a:t>
            </a:r>
          </a:p>
        </p:txBody>
      </p:sp>
    </p:spTree>
  </p:cSld>
  <p:clrMapOvr>
    <a:masterClrMapping/>
  </p:clrMapOvr>
  <p:transition spd="med">
    <p:dissolve/>
    <p:sndAc>
      <p:stSnd>
        <p:snd r:embed="rId2"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7651" name="TextBox 5"/>
          <p:cNvSpPr txBox="1">
            <a:spLocks noChangeArrowheads="1"/>
          </p:cNvSpPr>
          <p:nvPr/>
        </p:nvSpPr>
        <p:spPr bwMode="auto">
          <a:xfrm>
            <a:off x="549275" y="395288"/>
            <a:ext cx="5859463" cy="2870200"/>
          </a:xfrm>
          <a:prstGeom prst="rect">
            <a:avLst/>
          </a:prstGeom>
          <a:noFill/>
          <a:ln w="9525">
            <a:noFill/>
            <a:miter lim="800000"/>
            <a:headEnd/>
            <a:tailEnd/>
          </a:ln>
        </p:spPr>
        <p:txBody>
          <a:bodyPr>
            <a:spAutoFit/>
          </a:bodyPr>
          <a:lstStyle/>
          <a:p>
            <a:pPr algn="just" eaLnBrk="1" hangingPunct="1">
              <a:tabLst>
                <a:tab pos="360363" algn="l"/>
              </a:tabLst>
            </a:pPr>
            <a:r>
              <a:rPr lang="ru-RU" sz="1300">
                <a:latin typeface="Times New Roman" pitchFamily="18" charset="0"/>
                <a:cs typeface="Times New Roman" pitchFamily="18" charset="0"/>
              </a:rPr>
              <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Очень тесно мы ведём работу по экологическому воспитанию с семьёй. Только опираясь на семью, только совместными усилиями мы можем решить главную задачу-воспитание человека с большой буквы, человека экологически грамотного.    </a:t>
            </a:r>
          </a:p>
          <a:p>
            <a:pPr algn="just" eaLnBrk="1" hangingPunct="1">
              <a:tabLst>
                <a:tab pos="360363" algn="l"/>
              </a:tabLst>
            </a:pPr>
            <a:r>
              <a:rPr lang="ru-RU" sz="1300">
                <a:latin typeface="Times New Roman" pitchFamily="18" charset="0"/>
                <a:cs typeface="Times New Roman" pitchFamily="18" charset="0"/>
              </a:rPr>
              <a:t>       В работе с родителями  по экологическому воспитанию детей мы используем как традиционные формы работы (родительские собрания, консультации, беседы), так и нетрадиционные (деловые игры, прямой телефон, круглый стол, дискуссии).    </a:t>
            </a:r>
          </a:p>
          <a:p>
            <a:pPr algn="just" eaLnBrk="1" hangingPunct="1">
              <a:tabLst>
                <a:tab pos="360363" algn="l"/>
              </a:tabLst>
            </a:pPr>
            <a:r>
              <a:rPr lang="ru-RU" sz="1300">
                <a:latin typeface="Times New Roman" pitchFamily="18" charset="0"/>
                <a:cs typeface="Times New Roman" pitchFamily="18" charset="0"/>
              </a:rPr>
              <a:t>      Детский сад наш молодой, но результаты в экологическом воспитании детей уже видны . У дошкольников сформированы начала экологической культуры; ребята учатся практическим действиям по охране природы; у них появилось желание общаться с природой и отражать свои впечатления через различные виды деятельности.</a:t>
            </a:r>
          </a:p>
        </p:txBody>
      </p:sp>
      <p:sp>
        <p:nvSpPr>
          <p:cNvPr id="27652" name="Rectangle 7"/>
          <p:cNvSpPr>
            <a:spLocks noChangeArrowheads="1"/>
          </p:cNvSpPr>
          <p:nvPr/>
        </p:nvSpPr>
        <p:spPr bwMode="auto">
          <a:xfrm>
            <a:off x="692150" y="3348038"/>
            <a:ext cx="5616575" cy="396875"/>
          </a:xfrm>
          <a:prstGeom prst="rect">
            <a:avLst/>
          </a:prstGeom>
          <a:noFill/>
          <a:ln w="9525">
            <a:noFill/>
            <a:miter lim="800000"/>
            <a:headEnd/>
            <a:tailEnd/>
          </a:ln>
        </p:spPr>
        <p:txBody>
          <a:bodyPr>
            <a:spAutoFit/>
          </a:bodyPr>
          <a:lstStyle/>
          <a:p>
            <a:pPr algn="ctr"/>
            <a:r>
              <a:rPr lang="ru-RU" sz="2000" b="1">
                <a:solidFill>
                  <a:srgbClr val="008000"/>
                </a:solidFill>
                <a:latin typeface="Monotype Corsiva" pitchFamily="66" charset="0"/>
              </a:rPr>
              <a:t>Игра  помогает  лучше  познать  экологию</a:t>
            </a:r>
          </a:p>
        </p:txBody>
      </p:sp>
      <p:sp>
        <p:nvSpPr>
          <p:cNvPr id="27653" name="Содержимое 2"/>
          <p:cNvSpPr>
            <a:spLocks/>
          </p:cNvSpPr>
          <p:nvPr/>
        </p:nvSpPr>
        <p:spPr bwMode="auto">
          <a:xfrm>
            <a:off x="476250" y="3851275"/>
            <a:ext cx="5791200" cy="5040313"/>
          </a:xfrm>
          <a:prstGeom prst="rect">
            <a:avLst/>
          </a:prstGeom>
          <a:noFill/>
          <a:ln w="9525">
            <a:noFill/>
            <a:miter lim="800000"/>
            <a:headEnd/>
            <a:tailEnd/>
          </a:ln>
        </p:spPr>
        <p:txBody>
          <a:bodyPr/>
          <a:lstStyle/>
          <a:p>
            <a:pPr marL="273050" indent="-273050" algn="just" eaLnBrk="1" hangingPunct="1">
              <a:spcBef>
                <a:spcPct val="20000"/>
              </a:spcBef>
              <a:buFont typeface="Arial" charset="0"/>
              <a:buNone/>
            </a:pPr>
            <a:r>
              <a:rPr lang="ru-RU" sz="1300">
                <a:latin typeface="Times New Roman" pitchFamily="18" charset="0"/>
                <a:cs typeface="Times New Roman" pitchFamily="18" charset="0"/>
              </a:rPr>
              <a:t>             Особую роль в экологическом образовании и воспитании занимает период дошкольного детства, когда закладываются основы мировоззрения человека, формируется его отношение к окружающему миру. В дошкольном возрасте происходят значимые изменения в познавательной сфере ребенка. Образный характер мышления, специфичный для дошкольного возраста, определяется тем, что ребенок устанавливает связи и отношения между предметами, прежде всего, на основе непосредственных впечатлений.</a:t>
            </a:r>
          </a:p>
          <a:p>
            <a:pPr marL="273050" indent="-273050" algn="just" eaLnBrk="1" hangingPunct="1">
              <a:spcBef>
                <a:spcPct val="20000"/>
              </a:spcBef>
              <a:buFont typeface="Arial" charset="0"/>
              <a:buNone/>
            </a:pPr>
            <a:r>
              <a:rPr lang="ru-RU" sz="1300">
                <a:latin typeface="Times New Roman" pitchFamily="18" charset="0"/>
                <a:cs typeface="Times New Roman" pitchFamily="18" charset="0"/>
              </a:rPr>
              <a:t>              Игра как метод экологического воспитания - это деятельность, специально организованная воспитателем и включенная в процесс познания природы и взаимодействия с ней. Такую форму обучающей игры воспитателя с детьми, имеющую определенную дидактическую цель, т.е. игровую обучающую ситуацию, характеризует следующее:</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игра имеет короткий и несложный сюжет, построенный на основе жизненных событий или сказочно-литературного произведения, которое хорошо знакомо дошкольникам;</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в игре используются необходимые игрушки, атрибутика; специально организуется предметно- пространственная среда;</a:t>
            </a:r>
          </a:p>
          <a:p>
            <a:pPr marL="273050" indent="-273050" algn="just" eaLnBrk="1" hangingPunct="1">
              <a:spcBef>
                <a:spcPct val="20000"/>
              </a:spcBef>
              <a:buFont typeface="Arial" charset="0"/>
              <a:buChar char="•"/>
            </a:pPr>
            <a:r>
              <a:rPr lang="ru-RU" sz="1300">
                <a:latin typeface="Times New Roman" pitchFamily="18" charset="0"/>
                <a:cs typeface="Times New Roman" pitchFamily="18" charset="0"/>
              </a:rPr>
              <a:t>в содержание игры заложены дидактическая цель и воспитательная задача, которым подчинены все ее компоненты - сюжет, ролевое взаимодействие персонажей и пр.;</a:t>
            </a:r>
          </a:p>
        </p:txBody>
      </p:sp>
      <p:sp>
        <p:nvSpPr>
          <p:cNvPr id="2765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25</a:t>
            </a:r>
          </a:p>
        </p:txBody>
      </p:sp>
    </p:spTree>
  </p:cSld>
  <p:clrMapOvr>
    <a:masterClrMapping/>
  </p:clrMapOvr>
  <p:transition spd="med">
    <p:dissolve/>
    <p:sndAc>
      <p:stSnd>
        <p:snd r:embed="rId2" name="chimes.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Публикация1"/>
          <p:cNvPicPr>
            <a:picLocks noChangeAspect="1" noChangeArrowheads="1"/>
          </p:cNvPicPr>
          <p:nvPr/>
        </p:nvPicPr>
        <p:blipFill>
          <a:blip r:embed="rId2"/>
          <a:srcRect/>
          <a:stretch>
            <a:fillRect/>
          </a:stretch>
        </p:blipFill>
        <p:spPr bwMode="auto">
          <a:xfrm>
            <a:off x="0" y="0"/>
            <a:ext cx="6858000" cy="9144000"/>
          </a:xfrm>
          <a:prstGeom prst="rect">
            <a:avLst/>
          </a:prstGeom>
          <a:noFill/>
          <a:ln w="9525">
            <a:noFill/>
            <a:miter lim="800000"/>
            <a:headEnd/>
            <a:tailEnd/>
          </a:ln>
        </p:spPr>
      </p:pic>
      <p:sp>
        <p:nvSpPr>
          <p:cNvPr id="28675" name="Прямоугольник 3"/>
          <p:cNvSpPr>
            <a:spLocks noChangeArrowheads="1"/>
          </p:cNvSpPr>
          <p:nvPr/>
        </p:nvSpPr>
        <p:spPr bwMode="auto">
          <a:xfrm>
            <a:off x="692150" y="5148263"/>
            <a:ext cx="5324475" cy="1084262"/>
          </a:xfrm>
          <a:prstGeom prst="rect">
            <a:avLst/>
          </a:prstGeom>
          <a:noFill/>
          <a:ln w="9525">
            <a:noFill/>
            <a:miter lim="800000"/>
            <a:headEnd/>
            <a:tailEnd/>
          </a:ln>
        </p:spPr>
        <p:txBody>
          <a:bodyPr>
            <a:spAutoFit/>
          </a:bodyPr>
          <a:lstStyle/>
          <a:p>
            <a:pPr eaLnBrk="1" hangingPunct="1"/>
            <a:r>
              <a:rPr lang="ru-RU" sz="1300" b="1">
                <a:latin typeface="Times New Roman" pitchFamily="18" charset="0"/>
                <a:cs typeface="Times New Roman" pitchFamily="18" charset="0"/>
              </a:rPr>
              <a:t>Игра "С чем нельзя в лес ходить?" </a:t>
            </a:r>
          </a:p>
          <a:p>
            <a:pPr algn="just" eaLnBrk="1" hangingPunct="1"/>
            <a:r>
              <a:rPr lang="ru-RU" sz="1300">
                <a:latin typeface="Times New Roman" pitchFamily="18" charset="0"/>
                <a:cs typeface="Times New Roman" pitchFamily="18" charset="0"/>
              </a:rPr>
              <a:t>Цель: Уточнение и закрепление правил поведения в лесу. </a:t>
            </a:r>
          </a:p>
          <a:p>
            <a:pPr algn="just" eaLnBrk="1" hangingPunct="1"/>
            <a:r>
              <a:rPr lang="ru-RU" sz="1300">
                <a:latin typeface="Times New Roman" pitchFamily="18" charset="0"/>
                <a:cs typeface="Times New Roman" pitchFamily="18" charset="0"/>
              </a:rPr>
              <a:t>Правила игры:    Вы выкладываете на стол предметы или иллюстрации с изображением ружья, топора, сачка, магнитофона, спичек, велосипеда... Дети объясняют, почему нельзя брать эти предметы в лес.</a:t>
            </a:r>
          </a:p>
        </p:txBody>
      </p:sp>
      <p:sp>
        <p:nvSpPr>
          <p:cNvPr id="28676" name="Прямоугольник 4"/>
          <p:cNvSpPr>
            <a:spLocks noChangeArrowheads="1"/>
          </p:cNvSpPr>
          <p:nvPr/>
        </p:nvSpPr>
        <p:spPr bwMode="auto">
          <a:xfrm>
            <a:off x="908050" y="4140200"/>
            <a:ext cx="4967288" cy="915988"/>
          </a:xfrm>
          <a:prstGeom prst="rect">
            <a:avLst/>
          </a:prstGeom>
          <a:noFill/>
          <a:ln w="9525">
            <a:noFill/>
            <a:miter lim="800000"/>
            <a:headEnd/>
            <a:tailEnd/>
          </a:ln>
        </p:spPr>
        <p:txBody>
          <a:bodyPr>
            <a:spAutoFit/>
          </a:bodyPr>
          <a:lstStyle/>
          <a:p>
            <a:pPr algn="ctr" eaLnBrk="1" hangingPunct="1"/>
            <a:r>
              <a:rPr lang="ru-RU" b="1">
                <a:solidFill>
                  <a:srgbClr val="00B050"/>
                </a:solidFill>
                <a:latin typeface="Monotype Corsiva" pitchFamily="66" charset="0"/>
              </a:rPr>
              <a:t>Уважаемые родители! </a:t>
            </a:r>
          </a:p>
          <a:p>
            <a:pPr algn="ctr" eaLnBrk="1" hangingPunct="1"/>
            <a:r>
              <a:rPr lang="ru-RU" b="1">
                <a:solidFill>
                  <a:srgbClr val="00B050"/>
                </a:solidFill>
                <a:latin typeface="Monotype Corsiva" pitchFamily="66" charset="0"/>
              </a:rPr>
              <a:t>Мы предлагаем Вашему вниманию  дидактическую игру  в которую можно играть с детьми  дома.</a:t>
            </a:r>
          </a:p>
        </p:txBody>
      </p:sp>
      <p:pic>
        <p:nvPicPr>
          <p:cNvPr id="28677" name="Picture 2" descr="C:\Program Files\Microsoft Office\MEDIA\CAGCAT10\j0216724.wmf"/>
          <p:cNvPicPr>
            <a:picLocks noChangeAspect="1" noChangeArrowheads="1"/>
          </p:cNvPicPr>
          <p:nvPr/>
        </p:nvPicPr>
        <p:blipFill>
          <a:blip r:embed="rId3"/>
          <a:srcRect/>
          <a:stretch>
            <a:fillRect/>
          </a:stretch>
        </p:blipFill>
        <p:spPr bwMode="auto">
          <a:xfrm>
            <a:off x="2708275" y="2268538"/>
            <a:ext cx="1489075" cy="1800225"/>
          </a:xfrm>
          <a:prstGeom prst="rect">
            <a:avLst/>
          </a:prstGeom>
          <a:noFill/>
          <a:ln w="9525">
            <a:noFill/>
            <a:miter lim="800000"/>
            <a:headEnd/>
            <a:tailEnd/>
          </a:ln>
        </p:spPr>
      </p:pic>
      <p:sp>
        <p:nvSpPr>
          <p:cNvPr id="28678" name="Rectangle 8"/>
          <p:cNvSpPr>
            <a:spLocks noChangeArrowheads="1"/>
          </p:cNvSpPr>
          <p:nvPr/>
        </p:nvSpPr>
        <p:spPr bwMode="auto">
          <a:xfrm>
            <a:off x="692150" y="611188"/>
            <a:ext cx="5689600" cy="1520825"/>
          </a:xfrm>
          <a:prstGeom prst="rect">
            <a:avLst/>
          </a:prstGeom>
          <a:noFill/>
          <a:ln w="9525">
            <a:noFill/>
            <a:miter lim="800000"/>
            <a:headEnd/>
            <a:tailEnd/>
          </a:ln>
        </p:spPr>
        <p:txBody>
          <a:bodyPr>
            <a:spAutoFit/>
          </a:bodyPr>
          <a:lstStyle/>
          <a:p>
            <a:pPr algn="just" eaLnBrk="1" hangingPunct="1">
              <a:spcBef>
                <a:spcPct val="20000"/>
              </a:spcBef>
              <a:buFont typeface="Arial" charset="0"/>
              <a:buChar char="•"/>
            </a:pPr>
            <a:r>
              <a:rPr lang="ru-RU" sz="1300">
                <a:latin typeface="Times New Roman" pitchFamily="18" charset="0"/>
              </a:rPr>
              <a:t>  игру проводит воспитатель: объявляет название и сюжет, распределяет роли, берет одну роль на себя и исполняет ее на протяжении всей игры, поддерживает воображаемую ситуацию в соответствии с сюжетом;</a:t>
            </a:r>
          </a:p>
          <a:p>
            <a:pPr eaLnBrk="1" hangingPunct="1">
              <a:spcBef>
                <a:spcPct val="20000"/>
              </a:spcBef>
              <a:buFont typeface="Arial" charset="0"/>
              <a:buChar char="•"/>
            </a:pPr>
            <a:r>
              <a:rPr lang="ru-RU" sz="1300">
                <a:latin typeface="Times New Roman" pitchFamily="18" charset="0"/>
              </a:rPr>
              <a:t>  воспитатель руководит всей игрой: следит за развитием сюжета, исполнением ролей детьми, ролевыми взаимоотношениями, насыщает игру ролевыми диалогами и игровыми действиями, через которые и осуществляется дидактическая цель. </a:t>
            </a:r>
          </a:p>
        </p:txBody>
      </p:sp>
      <p:sp>
        <p:nvSpPr>
          <p:cNvPr id="28679"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26</a:t>
            </a:r>
          </a:p>
        </p:txBody>
      </p:sp>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9699" name="Подзаголовок 2"/>
          <p:cNvSpPr>
            <a:spLocks noGrp="1"/>
          </p:cNvSpPr>
          <p:nvPr>
            <p:ph type="subTitle" idx="4294967295"/>
          </p:nvPr>
        </p:nvSpPr>
        <p:spPr>
          <a:xfrm>
            <a:off x="620713" y="971550"/>
            <a:ext cx="5616575" cy="6975475"/>
          </a:xfrm>
        </p:spPr>
        <p:txBody>
          <a:bodyPr/>
          <a:lstStyle/>
          <a:p>
            <a:pPr marL="0" indent="0" algn="just" eaLnBrk="1" hangingPunct="1">
              <a:buFont typeface="Arial" charset="0"/>
              <a:buNone/>
            </a:pPr>
            <a:r>
              <a:rPr lang="ru-RU" sz="1800" b="1" dirty="0" smtClean="0">
                <a:solidFill>
                  <a:schemeClr val="tx2"/>
                </a:solidFill>
              </a:rPr>
              <a:t>      </a:t>
            </a:r>
            <a:r>
              <a:rPr lang="ru-RU" sz="1300" dirty="0" smtClean="0">
                <a:latin typeface="Times New Roman" pitchFamily="18" charset="0"/>
                <a:cs typeface="Times New Roman" pitchFamily="18" charset="0"/>
              </a:rPr>
              <a:t>С первых дней пребывания  детей в детском саду  педагог, совместно с детьми, осматривает растения и ухаживает за ними. При этом удовлетворяет желание ребят участвовать в уходе за растением: даёт им лейку, объясняет и показывает, как правильно поливать, постепенно воспитатель привлекает к поливке всех детей. Поручать такого рода работу следует одновременно одному – двоим детям, причём работать они должны вместе с воспитателем.</a:t>
            </a:r>
          </a:p>
          <a:p>
            <a:pPr marL="0" indent="0" algn="just" eaLnBrk="1" hangingPunct="1">
              <a:buFont typeface="Arial" charset="0"/>
              <a:buNone/>
            </a:pPr>
            <a:r>
              <a:rPr lang="ru-RU" sz="1300" dirty="0" smtClean="0">
                <a:latin typeface="Times New Roman" pitchFamily="18" charset="0"/>
                <a:cs typeface="Times New Roman" pitchFamily="18" charset="0"/>
              </a:rPr>
              <a:t>      Дети средней группы   систематически привлекаются к выполнению трудовых поручений, причём теперь при организации труда вводят элементы разделения: один ребёнок поливает растение, второй рыхлит землю в горшке и т.д. Детям предоставляется большая самостоятельность в труде, но требования к  качеству их труда усложняются.</a:t>
            </a:r>
          </a:p>
          <a:p>
            <a:pPr marL="0" indent="0" algn="just" eaLnBrk="1" hangingPunct="1">
              <a:buFont typeface="Arial" charset="0"/>
              <a:buNone/>
            </a:pPr>
            <a:r>
              <a:rPr lang="ru-RU" sz="1300" dirty="0" smtClean="0">
                <a:latin typeface="Times New Roman" pitchFamily="18" charset="0"/>
                <a:cs typeface="Times New Roman" pitchFamily="18" charset="0"/>
              </a:rPr>
              <a:t>      Ребята выполняют работу по уходу за растениями в присутствии воспитателя , под его контролем с его помощью. В большой степени, чем в младшей группе воспитатель стремится сочетать труд детей с наблюдениями</a:t>
            </a:r>
          </a:p>
          <a:p>
            <a:pPr marL="0" indent="0" algn="just" eaLnBrk="1" hangingPunct="1">
              <a:buFont typeface="Arial" charset="0"/>
              <a:buNone/>
            </a:pPr>
            <a:r>
              <a:rPr lang="ru-RU" sz="1300" dirty="0" smtClean="0">
                <a:latin typeface="Times New Roman" pitchFamily="18" charset="0"/>
                <a:cs typeface="Times New Roman" pitchFamily="18" charset="0"/>
              </a:rPr>
              <a:t>      Руководя трудом детей, педагог напоминает приёмы работы по уходу за растениями, отмечает, какое растение нужно поливать, показывает как надо протирать влажной тряпочкой горшки и поддоны . В итоге дети запоминают последовательность выполнения работы.</a:t>
            </a:r>
          </a:p>
          <a:p>
            <a:pPr marL="0" indent="0" algn="just" eaLnBrk="1" hangingPunct="1">
              <a:buFont typeface="Arial" charset="0"/>
              <a:buNone/>
            </a:pPr>
            <a:r>
              <a:rPr lang="ru-RU" sz="1300" dirty="0" smtClean="0">
                <a:latin typeface="Times New Roman" pitchFamily="18" charset="0"/>
                <a:cs typeface="Times New Roman" pitchFamily="18" charset="0"/>
              </a:rPr>
              <a:t>      В старшей группе труд детей по уходу за растениями организуют в форме дежурства, которое вводится в начале года. Поскольку для детей на первых порах оказывается сложна сама форма организации труда, воспитатель  в начале не показывает им новые приёмы ухода за растениями. Они вводятся постепенно. Для выработки у детей привычки к дежурству воспитатель использует разные приёмы: одним детям напоминает о том, что они забыли полить растения или убрать за собой инвентарь, другим приводит  в пример товарищей, хорошо справляющихся со своими обязанностями, у третьих спрашивает, всё ли они сделали, и т.д. Следует обращать внимание детей на изменения происходящие с растениями, поощрять тех ребят, которые больше увидели изменений.</a:t>
            </a:r>
          </a:p>
          <a:p>
            <a:pPr marL="0" indent="0" algn="just" eaLnBrk="1" hangingPunct="1">
              <a:buFont typeface="Arial" charset="0"/>
              <a:buNone/>
            </a:pPr>
            <a:r>
              <a:rPr lang="ru-RU" sz="1300" dirty="0" smtClean="0">
                <a:latin typeface="Times New Roman" pitchFamily="18" charset="0"/>
                <a:cs typeface="Times New Roman" pitchFamily="18" charset="0"/>
              </a:rPr>
              <a:t>      Дежурства целесообразно организовать в течение 2-3 дней , но только в первую половину дня, чтобы дети не уставали. Во второй половине дня лучше использовать индивидуальные поручения .</a:t>
            </a:r>
          </a:p>
          <a:p>
            <a:pPr marL="0" indent="0" algn="just" eaLnBrk="1" hangingPunct="1">
              <a:buFont typeface="Arial" charset="0"/>
              <a:buNone/>
            </a:pPr>
            <a:r>
              <a:rPr lang="ru-RU" sz="1300" dirty="0" smtClean="0">
                <a:latin typeface="Times New Roman" pitchFamily="18" charset="0"/>
                <a:cs typeface="Times New Roman" pitchFamily="18" charset="0"/>
              </a:rPr>
              <a:t> </a:t>
            </a:r>
          </a:p>
          <a:p>
            <a:pPr marL="0" indent="0" algn="just" eaLnBrk="1" hangingPunct="1">
              <a:buFont typeface="Arial" charset="0"/>
              <a:buNone/>
            </a:pPr>
            <a:r>
              <a:rPr lang="ru-RU" sz="1300" dirty="0" smtClean="0">
                <a:latin typeface="Times New Roman" pitchFamily="18" charset="0"/>
                <a:cs typeface="Times New Roman" pitchFamily="18" charset="0"/>
              </a:rPr>
              <a:t> </a:t>
            </a:r>
          </a:p>
        </p:txBody>
      </p:sp>
      <p:pic>
        <p:nvPicPr>
          <p:cNvPr id="29700" name="Picture 2"/>
          <p:cNvPicPr>
            <a:picLocks noChangeAspect="1" noChangeArrowheads="1"/>
          </p:cNvPicPr>
          <p:nvPr/>
        </p:nvPicPr>
        <p:blipFill>
          <a:blip r:embed="rId4"/>
          <a:srcRect/>
          <a:stretch>
            <a:fillRect/>
          </a:stretch>
        </p:blipFill>
        <p:spPr bwMode="auto">
          <a:xfrm>
            <a:off x="692150" y="179388"/>
            <a:ext cx="981075" cy="871537"/>
          </a:xfrm>
          <a:prstGeom prst="rect">
            <a:avLst/>
          </a:prstGeom>
          <a:noFill/>
          <a:ln w="9525">
            <a:noFill/>
            <a:miter lim="800000"/>
            <a:headEnd/>
            <a:tailEnd/>
          </a:ln>
        </p:spPr>
      </p:pic>
      <p:sp>
        <p:nvSpPr>
          <p:cNvPr id="29701" name="Rectangle 5"/>
          <p:cNvSpPr>
            <a:spLocks noChangeArrowheads="1"/>
          </p:cNvSpPr>
          <p:nvPr/>
        </p:nvSpPr>
        <p:spPr bwMode="auto">
          <a:xfrm>
            <a:off x="1844675" y="539750"/>
            <a:ext cx="3455988" cy="396875"/>
          </a:xfrm>
          <a:prstGeom prst="rect">
            <a:avLst/>
          </a:prstGeom>
          <a:noFill/>
          <a:ln w="9525">
            <a:noFill/>
            <a:miter lim="800000"/>
            <a:headEnd/>
            <a:tailEnd/>
          </a:ln>
        </p:spPr>
        <p:txBody>
          <a:bodyPr>
            <a:spAutoFit/>
          </a:bodyPr>
          <a:lstStyle/>
          <a:p>
            <a:pPr algn="ctr"/>
            <a:r>
              <a:rPr lang="ru-RU" sz="2000" b="1">
                <a:solidFill>
                  <a:srgbClr val="008000"/>
                </a:solidFill>
                <a:latin typeface="Monotype Corsiva" pitchFamily="66" charset="0"/>
              </a:rPr>
              <a:t>Работа  детей  в уголке  природы</a:t>
            </a:r>
          </a:p>
        </p:txBody>
      </p:sp>
      <p:sp>
        <p:nvSpPr>
          <p:cNvPr id="29702"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27</a:t>
            </a:r>
          </a:p>
        </p:txBody>
      </p:sp>
    </p:spTree>
  </p:cSld>
  <p:clrMapOvr>
    <a:masterClrMapping/>
  </p:clrMapOvr>
  <p:transition spd="med">
    <p:wipe/>
    <p:sndAc>
      <p:stSnd>
        <p:snd r:embed="rId2" name="chimes.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pic>
        <p:nvPicPr>
          <p:cNvPr id="30723" name="Picture 2" descr="F:\Фотографии\Детский сад Ново - Пушкинское\Детский сад Ново - Пушкинское 027.jpg"/>
          <p:cNvPicPr>
            <a:picLocks noChangeAspect="1" noChangeArrowheads="1"/>
          </p:cNvPicPr>
          <p:nvPr/>
        </p:nvPicPr>
        <p:blipFill>
          <a:blip r:embed="rId4"/>
          <a:srcRect/>
          <a:stretch>
            <a:fillRect/>
          </a:stretch>
        </p:blipFill>
        <p:spPr bwMode="auto">
          <a:xfrm>
            <a:off x="2133600" y="4284663"/>
            <a:ext cx="2544763" cy="1943100"/>
          </a:xfrm>
          <a:prstGeom prst="rect">
            <a:avLst/>
          </a:prstGeom>
          <a:noFill/>
          <a:ln w="9525">
            <a:noFill/>
            <a:miter lim="800000"/>
            <a:headEnd/>
            <a:tailEnd/>
          </a:ln>
        </p:spPr>
      </p:pic>
      <p:sp>
        <p:nvSpPr>
          <p:cNvPr id="30724" name="TextBox 6"/>
          <p:cNvSpPr txBox="1">
            <a:spLocks noChangeArrowheads="1"/>
          </p:cNvSpPr>
          <p:nvPr/>
        </p:nvSpPr>
        <p:spPr bwMode="auto">
          <a:xfrm>
            <a:off x="765175" y="539750"/>
            <a:ext cx="5472113" cy="3740150"/>
          </a:xfrm>
          <a:prstGeom prst="rect">
            <a:avLst/>
          </a:prstGeom>
          <a:noFill/>
          <a:ln w="9525">
            <a:noFill/>
            <a:miter lim="800000"/>
            <a:headEnd/>
            <a:tailEnd/>
          </a:ln>
        </p:spPr>
        <p:txBody>
          <a:bodyPr>
            <a:spAutoFit/>
          </a:bodyPr>
          <a:lstStyle/>
          <a:p>
            <a:pPr eaLnBrk="1" hangingPunct="1"/>
            <a:r>
              <a:rPr lang="ru-RU">
                <a:latin typeface="Times New Roman" pitchFamily="18" charset="0"/>
                <a:cs typeface="Times New Roman" pitchFamily="18" charset="0"/>
              </a:rPr>
              <a:t>      </a:t>
            </a:r>
            <a:r>
              <a:rPr lang="ru-RU" sz="1300">
                <a:latin typeface="Times New Roman" pitchFamily="18" charset="0"/>
                <a:cs typeface="Times New Roman" pitchFamily="18" charset="0"/>
              </a:rPr>
              <a:t>Время от времени во второй половине дня воспитатель беседует с дежурными о том,  как они выполняют свои обязанности, что нового заметили в жизни растений.</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Когда дети привыкнут к дежурству, воспитатель знакомит с новыми видами ухода за растениями: опрыскиванием, обрезкой сухих листьев, рыхлением почвы. Показ осуществляется на растениях, имеющих глубокую корневую систему.</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В подготовительной к школе группе педагог привлекает ребят к выполнению более сложных видов ухода за растениями, длительным наблюдениям за обитателями уголка. Знакомые детям приёмы ухода усложняются: воспитатель учит ребят поливать луковичные растения понемногу и не в край горшка , а в поддон, объясняет что иначе луковица может загнить. </a:t>
            </a:r>
          </a:p>
          <a:p>
            <a:pPr eaLnBrk="1" hangingPunct="1"/>
            <a:r>
              <a:rPr lang="ru-RU" sz="1300">
                <a:latin typeface="Times New Roman" pitchFamily="18" charset="0"/>
                <a:cs typeface="Times New Roman" pitchFamily="18" charset="0"/>
              </a:rPr>
              <a:t>      В уголок природы помещают растение, требующее более сложного ухода  (фиалки, бегония).</a:t>
            </a:r>
            <a:br>
              <a:rPr lang="ru-RU" sz="1300">
                <a:latin typeface="Times New Roman" pitchFamily="18" charset="0"/>
                <a:cs typeface="Times New Roman" pitchFamily="18" charset="0"/>
              </a:rPr>
            </a:br>
            <a:r>
              <a:rPr lang="ru-RU" sz="1300">
                <a:latin typeface="Times New Roman" pitchFamily="18" charset="0"/>
                <a:cs typeface="Times New Roman" pitchFamily="18" charset="0"/>
              </a:rPr>
              <a:t>     Воспитатель демонстрирует детям как очищать от пыли ворсистые листья мягкой щеточкой. Детей учат более внимательно относиться к растениям, замечать изменения в их внешнем виде.</a:t>
            </a:r>
            <a:endParaRPr lang="ru-RU" sz="1300">
              <a:latin typeface="Times New Roman" pitchFamily="18" charset="0"/>
            </a:endParaRPr>
          </a:p>
        </p:txBody>
      </p:sp>
      <p:sp>
        <p:nvSpPr>
          <p:cNvPr id="30725" name="Rectangle 9"/>
          <p:cNvSpPr>
            <a:spLocks noChangeArrowheads="1"/>
          </p:cNvSpPr>
          <p:nvPr/>
        </p:nvSpPr>
        <p:spPr bwMode="auto">
          <a:xfrm>
            <a:off x="1989138" y="6156325"/>
            <a:ext cx="2717800" cy="396875"/>
          </a:xfrm>
          <a:prstGeom prst="rect">
            <a:avLst/>
          </a:prstGeom>
          <a:noFill/>
          <a:ln w="9525">
            <a:noFill/>
            <a:miter lim="800000"/>
            <a:headEnd/>
            <a:tailEnd/>
          </a:ln>
        </p:spPr>
        <p:txBody>
          <a:bodyPr wrap="none">
            <a:spAutoFit/>
          </a:bodyPr>
          <a:lstStyle/>
          <a:p>
            <a:r>
              <a:rPr lang="ru-RU" sz="2000" b="1">
                <a:solidFill>
                  <a:srgbClr val="008000"/>
                </a:solidFill>
                <a:latin typeface="Monotype Corsiva" pitchFamily="66" charset="0"/>
              </a:rPr>
              <a:t>Наши любимые  питомцы</a:t>
            </a:r>
          </a:p>
        </p:txBody>
      </p:sp>
      <p:pic>
        <p:nvPicPr>
          <p:cNvPr id="30726" name="Picture 2" descr="F:\Фотографии\Детский сад Ново - Пушкинское\Детский сад Ново - Пушкинское 020.jpg"/>
          <p:cNvPicPr>
            <a:picLocks noChangeAspect="1" noChangeArrowheads="1"/>
          </p:cNvPicPr>
          <p:nvPr/>
        </p:nvPicPr>
        <p:blipFill>
          <a:blip r:embed="rId5" cstate="email"/>
          <a:srcRect/>
          <a:stretch>
            <a:fillRect/>
          </a:stretch>
        </p:blipFill>
        <p:spPr bwMode="auto">
          <a:xfrm>
            <a:off x="549275" y="6516688"/>
            <a:ext cx="2808288" cy="1827212"/>
          </a:xfrm>
          <a:prstGeom prst="rect">
            <a:avLst/>
          </a:prstGeom>
          <a:noFill/>
          <a:ln w="9525">
            <a:noFill/>
            <a:miter lim="800000"/>
            <a:headEnd/>
            <a:tailEnd/>
          </a:ln>
        </p:spPr>
      </p:pic>
      <p:pic>
        <p:nvPicPr>
          <p:cNvPr id="30727" name="Picture 3" descr="F:\Фотографии\Детский сад Ново - Пушкинское\Детский сад Ново - Пушкинское 030.jpg"/>
          <p:cNvPicPr>
            <a:picLocks noChangeAspect="1" noChangeArrowheads="1"/>
          </p:cNvPicPr>
          <p:nvPr/>
        </p:nvPicPr>
        <p:blipFill>
          <a:blip r:embed="rId6"/>
          <a:srcRect/>
          <a:stretch>
            <a:fillRect/>
          </a:stretch>
        </p:blipFill>
        <p:spPr bwMode="auto">
          <a:xfrm>
            <a:off x="3573463" y="6516688"/>
            <a:ext cx="2605087" cy="1911350"/>
          </a:xfrm>
          <a:prstGeom prst="rect">
            <a:avLst/>
          </a:prstGeom>
          <a:noFill/>
          <a:ln w="9525">
            <a:noFill/>
            <a:miter lim="800000"/>
            <a:headEnd/>
            <a:tailEnd/>
          </a:ln>
        </p:spPr>
      </p:pic>
      <p:sp>
        <p:nvSpPr>
          <p:cNvPr id="3072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28</a:t>
            </a:r>
          </a:p>
        </p:txBody>
      </p:sp>
    </p:spTree>
  </p:cSld>
  <p:clrMapOvr>
    <a:masterClrMapping/>
  </p:clrMapOvr>
  <p:transition spd="med">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2" descr="0_1cdc4_d5469555_XL.jpg"/>
          <p:cNvPicPr>
            <a:picLocks noChangeAspect="1"/>
          </p:cNvPicPr>
          <p:nvPr/>
        </p:nvPicPr>
        <p:blipFill>
          <a:blip r:embed="rId2">
            <a:lum bright="66000"/>
          </a:blip>
          <a:srcRect/>
          <a:stretch>
            <a:fillRect/>
          </a:stretch>
        </p:blipFill>
        <p:spPr bwMode="auto">
          <a:xfrm>
            <a:off x="0" y="0"/>
            <a:ext cx="6858000" cy="9144000"/>
          </a:xfrm>
          <a:prstGeom prst="rect">
            <a:avLst/>
          </a:prstGeom>
          <a:noFill/>
          <a:ln w="9525">
            <a:noFill/>
            <a:miter lim="800000"/>
            <a:headEnd/>
            <a:tailEnd/>
          </a:ln>
        </p:spPr>
      </p:pic>
      <p:sp>
        <p:nvSpPr>
          <p:cNvPr id="4099" name="WordArt 11"/>
          <p:cNvSpPr>
            <a:spLocks noChangeArrowheads="1" noChangeShapeType="1" noTextEdit="1"/>
          </p:cNvSpPr>
          <p:nvPr/>
        </p:nvSpPr>
        <p:spPr bwMode="auto">
          <a:xfrm>
            <a:off x="2279650" y="290513"/>
            <a:ext cx="3255963" cy="330200"/>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Содержание   номера</a:t>
            </a:r>
          </a:p>
        </p:txBody>
      </p:sp>
      <p:sp>
        <p:nvSpPr>
          <p:cNvPr id="4100" name="Прямоугольник 3"/>
          <p:cNvSpPr>
            <a:spLocks noChangeArrowheads="1"/>
          </p:cNvSpPr>
          <p:nvPr/>
        </p:nvSpPr>
        <p:spPr bwMode="auto">
          <a:xfrm>
            <a:off x="260350" y="827088"/>
            <a:ext cx="6072188" cy="862012"/>
          </a:xfrm>
          <a:prstGeom prst="rect">
            <a:avLst/>
          </a:prstGeom>
          <a:noFill/>
          <a:ln w="9525">
            <a:noFill/>
            <a:miter lim="800000"/>
            <a:headEnd/>
            <a:tailEnd/>
          </a:ln>
        </p:spPr>
        <p:txBody>
          <a:bodyPr>
            <a:spAutoFit/>
          </a:bodyPr>
          <a:lstStyle/>
          <a:p>
            <a:pPr eaLnBrk="1" hangingPunct="1">
              <a:buClr>
                <a:schemeClr val="tx1"/>
              </a:buClr>
              <a:buSzPts val="1200"/>
              <a:buFont typeface="Wingdings" pitchFamily="2" charset="2"/>
              <a:buChar char="q"/>
            </a:pPr>
            <a:r>
              <a:rPr lang="ru-RU" sz="1200">
                <a:latin typeface="Times New Roman" pitchFamily="18" charset="0"/>
              </a:rPr>
              <a:t>  </a:t>
            </a:r>
            <a:r>
              <a:rPr lang="ru-RU" sz="1200" b="1">
                <a:latin typeface="Times New Roman" pitchFamily="18" charset="0"/>
              </a:rPr>
              <a:t>Интервью  </a:t>
            </a:r>
            <a:r>
              <a:rPr lang="ru-RU" sz="1300">
                <a:latin typeface="Times New Roman" pitchFamily="18" charset="0"/>
              </a:rPr>
              <a:t>с </a:t>
            </a:r>
            <a:r>
              <a:rPr lang="ru-RU" sz="1200" b="1" i="1">
                <a:latin typeface="Times New Roman" pitchFamily="18" charset="0"/>
              </a:rPr>
              <a:t> </a:t>
            </a:r>
            <a:r>
              <a:rPr lang="ru-RU" sz="1200" i="1">
                <a:latin typeface="Times New Roman" pitchFamily="18" charset="0"/>
              </a:rPr>
              <a:t>учителем экологии и биологии МОУ «СОШ №19», методистом  МОУ ДОД «Энгельсская станция детского и юношеского туризма и экскурсий»  </a:t>
            </a:r>
          </a:p>
          <a:p>
            <a:pPr eaLnBrk="1" hangingPunct="1">
              <a:buClr>
                <a:schemeClr val="tx1"/>
              </a:buClr>
              <a:buSzPts val="1200"/>
            </a:pPr>
            <a:r>
              <a:rPr lang="ru-RU" sz="1200" i="1">
                <a:latin typeface="Times New Roman" pitchFamily="18" charset="0"/>
              </a:rPr>
              <a:t>Карташовой А.А.-------------------------------------------------------------------------------------------</a:t>
            </a:r>
            <a:r>
              <a:rPr lang="ru-RU" sz="1200">
                <a:latin typeface="Times New Roman" pitchFamily="18" charset="0"/>
              </a:rPr>
              <a:t>4</a:t>
            </a:r>
            <a:endParaRPr lang="ru-RU" sz="1200" i="1">
              <a:latin typeface="Times New Roman" pitchFamily="18" charset="0"/>
            </a:endParaRPr>
          </a:p>
          <a:p>
            <a:pPr algn="ctr"/>
            <a:endParaRPr lang="ru-RU" sz="1300" b="1" i="1">
              <a:latin typeface="Times New Roman" pitchFamily="18" charset="0"/>
            </a:endParaRPr>
          </a:p>
        </p:txBody>
      </p:sp>
      <p:sp>
        <p:nvSpPr>
          <p:cNvPr id="4101" name="Прямоугольник 10"/>
          <p:cNvSpPr>
            <a:spLocks noChangeArrowheads="1"/>
          </p:cNvSpPr>
          <p:nvPr/>
        </p:nvSpPr>
        <p:spPr bwMode="auto">
          <a:xfrm>
            <a:off x="260350" y="1476375"/>
            <a:ext cx="6072188" cy="492125"/>
          </a:xfrm>
          <a:prstGeom prst="rect">
            <a:avLst/>
          </a:prstGeom>
          <a:noFill/>
          <a:ln w="9525">
            <a:noFill/>
            <a:miter lim="800000"/>
            <a:headEnd/>
            <a:tailEnd/>
          </a:ln>
        </p:spPr>
        <p:txBody>
          <a:bodyPr>
            <a:spAutoFit/>
          </a:bodyPr>
          <a:lstStyle/>
          <a:p>
            <a:pPr eaLnBrk="1" hangingPunct="1">
              <a:buClr>
                <a:schemeClr val="tx1"/>
              </a:buClr>
              <a:buSzPts val="1200"/>
              <a:buFont typeface="Wingdings" pitchFamily="2" charset="2"/>
              <a:buChar char="q"/>
            </a:pPr>
            <a:r>
              <a:rPr lang="ru-RU" sz="1200" b="1">
                <a:latin typeface="Times New Roman" pitchFamily="18" charset="0"/>
              </a:rPr>
              <a:t> </a:t>
            </a:r>
            <a:r>
              <a:rPr lang="ru-RU" sz="1300" b="1">
                <a:latin typeface="Times New Roman" pitchFamily="18" charset="0"/>
              </a:rPr>
              <a:t>В гостях у  Центра  психолого – медико - социального сопровождения «Позитив</a:t>
            </a:r>
            <a:r>
              <a:rPr lang="ru-RU" sz="1200" b="1">
                <a:latin typeface="Times New Roman" pitchFamily="18" charset="0"/>
              </a:rPr>
              <a:t>»</a:t>
            </a:r>
            <a:r>
              <a:rPr lang="ru-RU" sz="1200">
                <a:latin typeface="Times New Roman" pitchFamily="18" charset="0"/>
              </a:rPr>
              <a:t> -------------------------------------------------------------------------------------------------</a:t>
            </a:r>
            <a:r>
              <a:rPr lang="ru-RU" sz="1200" b="1" i="1">
                <a:latin typeface="Times New Roman" pitchFamily="18" charset="0"/>
              </a:rPr>
              <a:t>7</a:t>
            </a:r>
            <a:endParaRPr lang="ru-RU"/>
          </a:p>
        </p:txBody>
      </p:sp>
      <p:sp>
        <p:nvSpPr>
          <p:cNvPr id="4102" name="Прямоугольник 8"/>
          <p:cNvSpPr>
            <a:spLocks noChangeArrowheads="1"/>
          </p:cNvSpPr>
          <p:nvPr/>
        </p:nvSpPr>
        <p:spPr bwMode="auto">
          <a:xfrm>
            <a:off x="260350" y="1979613"/>
            <a:ext cx="6169025" cy="938212"/>
          </a:xfrm>
          <a:prstGeom prst="rect">
            <a:avLst/>
          </a:prstGeom>
          <a:noFill/>
          <a:ln w="9525">
            <a:noFill/>
            <a:miter lim="800000"/>
            <a:headEnd/>
            <a:tailEnd/>
          </a:ln>
        </p:spPr>
        <p:txBody>
          <a:bodyPr>
            <a:spAutoFit/>
          </a:bodyPr>
          <a:lstStyle/>
          <a:p>
            <a:pPr eaLnBrk="1" hangingPunct="1">
              <a:buClr>
                <a:schemeClr val="tx1"/>
              </a:buClr>
              <a:buSzPts val="1300"/>
              <a:buFont typeface="Wingdings" pitchFamily="2" charset="2"/>
              <a:buChar char="q"/>
            </a:pPr>
            <a:r>
              <a:rPr lang="ru-RU" sz="1300">
                <a:latin typeface="Times New Roman" pitchFamily="18" charset="0"/>
              </a:rPr>
              <a:t> </a:t>
            </a:r>
            <a:r>
              <a:rPr lang="ru-RU" sz="1300" b="1">
                <a:latin typeface="Times New Roman" pitchFamily="18" charset="0"/>
              </a:rPr>
              <a:t>Методический справочник</a:t>
            </a:r>
            <a:endParaRPr lang="ru-RU" sz="1200" i="1">
              <a:latin typeface="Times New Roman" pitchFamily="18" charset="0"/>
            </a:endParaRPr>
          </a:p>
          <a:p>
            <a:pPr eaLnBrk="1" hangingPunct="1"/>
            <a:r>
              <a:rPr lang="ru-RU" sz="1200">
                <a:latin typeface="Times New Roman" pitchFamily="18" charset="0"/>
              </a:rPr>
              <a:t>Содержание экологического воспитания в ДОУ ЭМР.</a:t>
            </a:r>
          </a:p>
          <a:p>
            <a:pPr eaLnBrk="1" hangingPunct="1"/>
            <a:r>
              <a:rPr lang="ru-RU" sz="1200" i="1">
                <a:latin typeface="Times New Roman" pitchFamily="18" charset="0"/>
              </a:rPr>
              <a:t>Методист ДПОС УМЦ г.Энгельса  Борсук А.В.-------------------------------------------------------</a:t>
            </a:r>
            <a:r>
              <a:rPr lang="ru-RU" sz="1200">
                <a:latin typeface="Times New Roman" pitchFamily="18" charset="0"/>
              </a:rPr>
              <a:t>9</a:t>
            </a:r>
          </a:p>
          <a:p>
            <a:pPr eaLnBrk="1" hangingPunct="1"/>
            <a:endParaRPr lang="ru-RU"/>
          </a:p>
        </p:txBody>
      </p:sp>
      <p:sp>
        <p:nvSpPr>
          <p:cNvPr id="4103" name="Прямоугольник 7"/>
          <p:cNvSpPr>
            <a:spLocks noChangeArrowheads="1"/>
          </p:cNvSpPr>
          <p:nvPr/>
        </p:nvSpPr>
        <p:spPr bwMode="auto">
          <a:xfrm>
            <a:off x="260350" y="4932363"/>
            <a:ext cx="6072188" cy="838200"/>
          </a:xfrm>
          <a:prstGeom prst="rect">
            <a:avLst/>
          </a:prstGeom>
          <a:noFill/>
          <a:ln w="9525">
            <a:noFill/>
            <a:miter lim="800000"/>
            <a:headEnd/>
            <a:tailEnd/>
          </a:ln>
        </p:spPr>
        <p:txBody>
          <a:bodyPr>
            <a:spAutoFit/>
          </a:bodyPr>
          <a:lstStyle/>
          <a:p>
            <a:pPr eaLnBrk="1" hangingPunct="1">
              <a:buClr>
                <a:schemeClr val="tx1"/>
              </a:buClr>
              <a:buSzPts val="1200"/>
              <a:buFont typeface="Wingdings" pitchFamily="2" charset="2"/>
              <a:buChar char="q"/>
            </a:pPr>
            <a:r>
              <a:rPr lang="ru-RU" sz="1200">
                <a:latin typeface="Times New Roman" pitchFamily="18" charset="0"/>
              </a:rPr>
              <a:t> </a:t>
            </a:r>
            <a:r>
              <a:rPr lang="ru-RU" sz="1300" b="1">
                <a:latin typeface="Times New Roman" pitchFamily="18" charset="0"/>
              </a:rPr>
              <a:t>Педагогический  калейдоскоп</a:t>
            </a:r>
          </a:p>
          <a:p>
            <a:pPr>
              <a:buFontTx/>
              <a:buChar char="•"/>
            </a:pPr>
            <a:r>
              <a:rPr lang="ru-RU" sz="1200">
                <a:latin typeface="Times New Roman" pitchFamily="18" charset="0"/>
              </a:rPr>
              <a:t> Комнатные растения – спутники  нашей жизни.</a:t>
            </a:r>
          </a:p>
          <a:p>
            <a:r>
              <a:rPr lang="ru-RU" sz="1200" i="1">
                <a:latin typeface="Times New Roman" pitchFamily="18" charset="0"/>
              </a:rPr>
              <a:t>Старший воспитатель</a:t>
            </a:r>
            <a:r>
              <a:rPr lang="ru-RU" sz="1200" b="1" i="1">
                <a:latin typeface="Times New Roman" pitchFamily="18" charset="0"/>
              </a:rPr>
              <a:t>   </a:t>
            </a:r>
            <a:r>
              <a:rPr lang="ru-RU" sz="1200" i="1">
                <a:latin typeface="Times New Roman" pitchFamily="18" charset="0"/>
              </a:rPr>
              <a:t>Харина А.Ю.  МДОУ «Детский сад № 72» г.Энгельса Саратовской области -----------------------------------------------------------------------------------</a:t>
            </a:r>
            <a:r>
              <a:rPr lang="ru-RU" sz="1200">
                <a:latin typeface="Times New Roman" pitchFamily="18" charset="0"/>
              </a:rPr>
              <a:t>39</a:t>
            </a:r>
            <a:endParaRPr lang="ru-RU"/>
          </a:p>
        </p:txBody>
      </p:sp>
      <p:sp>
        <p:nvSpPr>
          <p:cNvPr id="4104" name="Прямоугольник 3"/>
          <p:cNvSpPr>
            <a:spLocks noChangeArrowheads="1"/>
          </p:cNvSpPr>
          <p:nvPr/>
        </p:nvSpPr>
        <p:spPr bwMode="auto">
          <a:xfrm>
            <a:off x="285750" y="7072313"/>
            <a:ext cx="6192838" cy="838200"/>
          </a:xfrm>
          <a:prstGeom prst="rect">
            <a:avLst/>
          </a:prstGeom>
          <a:noFill/>
          <a:ln w="9525">
            <a:noFill/>
            <a:miter lim="800000"/>
            <a:headEnd/>
            <a:tailEnd/>
          </a:ln>
        </p:spPr>
        <p:txBody>
          <a:bodyPr>
            <a:spAutoFit/>
          </a:bodyPr>
          <a:lstStyle/>
          <a:p>
            <a:pPr eaLnBrk="1" hangingPunct="1">
              <a:buClr>
                <a:schemeClr val="tx1"/>
              </a:buClr>
              <a:buSzPts val="1300"/>
              <a:buFont typeface="Wingdings" pitchFamily="2" charset="2"/>
              <a:buChar char="q"/>
            </a:pPr>
            <a:r>
              <a:rPr lang="ru-RU" sz="1300" b="1">
                <a:latin typeface="Times New Roman" pitchFamily="18" charset="0"/>
              </a:rPr>
              <a:t> Педагогическая  находка</a:t>
            </a:r>
          </a:p>
          <a:p>
            <a:pPr>
              <a:buFont typeface="Arial" charset="0"/>
              <a:buChar char="•"/>
            </a:pPr>
            <a:r>
              <a:rPr lang="ru-RU" sz="1200">
                <a:latin typeface="Times New Roman" pitchFamily="18" charset="0"/>
              </a:rPr>
              <a:t> Газета « Вишенка». </a:t>
            </a:r>
            <a:r>
              <a:rPr lang="ru-RU" sz="1200" i="1">
                <a:latin typeface="Times New Roman" pitchFamily="18" charset="0"/>
              </a:rPr>
              <a:t> </a:t>
            </a:r>
          </a:p>
          <a:p>
            <a:r>
              <a:rPr lang="ru-RU" sz="1200" i="1">
                <a:latin typeface="Times New Roman" pitchFamily="18" charset="0"/>
              </a:rPr>
              <a:t>Учитель- логопед Ступаченко В.Г., воспитатель Серикова Э.Г. </a:t>
            </a:r>
          </a:p>
          <a:p>
            <a:r>
              <a:rPr lang="ru-RU" sz="1200">
                <a:latin typeface="Times New Roman" pitchFamily="18" charset="0"/>
              </a:rPr>
              <a:t>МДОУ «Детский сад комбинированного вида №1» г.Энгельса Саратовской области ------64</a:t>
            </a:r>
          </a:p>
        </p:txBody>
      </p:sp>
      <p:sp>
        <p:nvSpPr>
          <p:cNvPr id="4105" name="Прямоугольник 7"/>
          <p:cNvSpPr>
            <a:spLocks noChangeArrowheads="1"/>
          </p:cNvSpPr>
          <p:nvPr/>
        </p:nvSpPr>
        <p:spPr bwMode="auto">
          <a:xfrm>
            <a:off x="333375" y="5724525"/>
            <a:ext cx="6072188" cy="639763"/>
          </a:xfrm>
          <a:prstGeom prst="rect">
            <a:avLst/>
          </a:prstGeom>
          <a:noFill/>
          <a:ln w="9525">
            <a:noFill/>
            <a:miter lim="800000"/>
            <a:headEnd/>
            <a:tailEnd/>
          </a:ln>
        </p:spPr>
        <p:txBody>
          <a:bodyPr>
            <a:spAutoFit/>
          </a:bodyPr>
          <a:lstStyle/>
          <a:p>
            <a:pPr eaLnBrk="1" hangingPunct="1">
              <a:buClr>
                <a:schemeClr val="tx1"/>
              </a:buClr>
              <a:buSzPts val="1200"/>
              <a:buFont typeface="Arial" charset="0"/>
              <a:buChar char="•"/>
            </a:pPr>
            <a:r>
              <a:rPr lang="ru-RU" sz="1200">
                <a:latin typeface="Times New Roman" pitchFamily="18" charset="0"/>
              </a:rPr>
              <a:t> </a:t>
            </a:r>
            <a:r>
              <a:rPr lang="ru-RU" sz="1200">
                <a:latin typeface="Times New Roman" pitchFamily="18" charset="0"/>
                <a:cs typeface="Times New Roman" pitchFamily="18" charset="0"/>
              </a:rPr>
              <a:t>Ознакомление  с окружающим  в процессе реализации  проектной  деятельности.</a:t>
            </a:r>
            <a:endParaRPr lang="ru-RU" sz="1200" b="1">
              <a:latin typeface="Times New Roman" pitchFamily="18" charset="0"/>
            </a:endParaRPr>
          </a:p>
          <a:p>
            <a:pPr eaLnBrk="1" hangingPunct="1">
              <a:buClr>
                <a:schemeClr val="tx1"/>
              </a:buClr>
              <a:buSzPts val="1200"/>
            </a:pPr>
            <a:r>
              <a:rPr lang="ru-RU" sz="1200" i="1">
                <a:latin typeface="Times New Roman" pitchFamily="18" charset="0"/>
              </a:rPr>
              <a:t>Воспитатель Решедько Т.Н.</a:t>
            </a:r>
            <a:r>
              <a:rPr lang="ru-RU" sz="1200" b="1" i="1">
                <a:latin typeface="Times New Roman" pitchFamily="18" charset="0"/>
              </a:rPr>
              <a:t>  </a:t>
            </a:r>
            <a:r>
              <a:rPr lang="ru-RU" sz="1200" i="1">
                <a:latin typeface="Times New Roman" pitchFamily="18" charset="0"/>
              </a:rPr>
              <a:t>«ЦРР- детский сад № 6» г.Энгельса Саратовской </a:t>
            </a:r>
          </a:p>
          <a:p>
            <a:pPr eaLnBrk="1" hangingPunct="1">
              <a:buClr>
                <a:schemeClr val="tx1"/>
              </a:buClr>
              <a:buSzPts val="1200"/>
            </a:pPr>
            <a:r>
              <a:rPr lang="ru-RU" sz="1200" i="1">
                <a:latin typeface="Times New Roman" pitchFamily="18" charset="0"/>
              </a:rPr>
              <a:t>области----------------------------------------------------------------------------------------------------</a:t>
            </a:r>
            <a:r>
              <a:rPr lang="ru-RU" sz="1200">
                <a:latin typeface="Times New Roman" pitchFamily="18" charset="0"/>
              </a:rPr>
              <a:t>50</a:t>
            </a:r>
          </a:p>
        </p:txBody>
      </p:sp>
      <p:cxnSp>
        <p:nvCxnSpPr>
          <p:cNvPr id="5" name="Прямая соединительная линия 4"/>
          <p:cNvCxnSpPr/>
          <p:nvPr/>
        </p:nvCxnSpPr>
        <p:spPr>
          <a:xfrm flipV="1">
            <a:off x="2000250" y="714375"/>
            <a:ext cx="3760788"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107" name="Прямоугольник 7"/>
          <p:cNvSpPr>
            <a:spLocks noChangeArrowheads="1"/>
          </p:cNvSpPr>
          <p:nvPr/>
        </p:nvSpPr>
        <p:spPr bwMode="auto">
          <a:xfrm>
            <a:off x="260350" y="2627313"/>
            <a:ext cx="6072188" cy="930275"/>
          </a:xfrm>
          <a:prstGeom prst="rect">
            <a:avLst/>
          </a:prstGeom>
          <a:noFill/>
          <a:ln w="9525">
            <a:noFill/>
            <a:miter lim="800000"/>
            <a:headEnd/>
            <a:tailEnd/>
          </a:ln>
        </p:spPr>
        <p:txBody>
          <a:bodyPr>
            <a:spAutoFit/>
          </a:bodyPr>
          <a:lstStyle/>
          <a:p>
            <a:pPr eaLnBrk="1" hangingPunct="1">
              <a:buClr>
                <a:schemeClr val="tx1"/>
              </a:buClr>
              <a:buSzPts val="1200"/>
              <a:buFont typeface="Wingdings" pitchFamily="2" charset="2"/>
              <a:buChar char="q"/>
            </a:pPr>
            <a:r>
              <a:rPr lang="ru-RU" sz="1200">
                <a:latin typeface="Times New Roman" pitchFamily="18" charset="0"/>
              </a:rPr>
              <a:t> </a:t>
            </a:r>
            <a:r>
              <a:rPr lang="ru-RU" sz="1300" b="1">
                <a:latin typeface="Times New Roman" pitchFamily="18" charset="0"/>
              </a:rPr>
              <a:t>Страница гостя</a:t>
            </a:r>
          </a:p>
          <a:p>
            <a:r>
              <a:rPr lang="ru-RU" sz="1200">
                <a:latin typeface="Times New Roman" pitchFamily="18" charset="0"/>
              </a:rPr>
              <a:t>Сценарий внеклассного мероприятия:</a:t>
            </a:r>
            <a:r>
              <a:rPr lang="ru-RU" sz="1200" i="1">
                <a:latin typeface="Times New Roman" pitchFamily="18" charset="0"/>
              </a:rPr>
              <a:t> </a:t>
            </a:r>
            <a:r>
              <a:rPr lang="ru-RU" sz="1200">
                <a:latin typeface="Times New Roman" pitchFamily="18" charset="0"/>
              </a:rPr>
              <a:t>«Не забывай  о птицах зимой».</a:t>
            </a:r>
          </a:p>
          <a:p>
            <a:r>
              <a:rPr lang="ru-RU" sz="1200" i="1">
                <a:latin typeface="Times New Roman" pitchFamily="18" charset="0"/>
              </a:rPr>
              <a:t>Учитель  Прокудина Л. Н.</a:t>
            </a:r>
            <a:r>
              <a:rPr lang="ru-RU" sz="1200" b="1" i="1">
                <a:latin typeface="Times New Roman" pitchFamily="18" charset="0"/>
              </a:rPr>
              <a:t>  </a:t>
            </a:r>
            <a:r>
              <a:rPr lang="ru-RU" sz="1200" i="1">
                <a:latin typeface="Times New Roman" pitchFamily="18" charset="0"/>
              </a:rPr>
              <a:t>МОУ «СОШ № 30» г. Энгельса  Саратовской  области -----</a:t>
            </a:r>
            <a:r>
              <a:rPr lang="ru-RU" sz="1200">
                <a:latin typeface="Times New Roman" pitchFamily="18" charset="0"/>
              </a:rPr>
              <a:t>12</a:t>
            </a:r>
            <a:endParaRPr lang="ru-RU" sz="1200" b="1" i="1">
              <a:latin typeface="Times New Roman" pitchFamily="18" charset="0"/>
            </a:endParaRPr>
          </a:p>
          <a:p>
            <a:pPr eaLnBrk="1" hangingPunct="1"/>
            <a:endParaRPr lang="ru-RU"/>
          </a:p>
        </p:txBody>
      </p:sp>
      <p:sp>
        <p:nvSpPr>
          <p:cNvPr id="4108" name="Прямоугольник 7"/>
          <p:cNvSpPr>
            <a:spLocks noChangeArrowheads="1"/>
          </p:cNvSpPr>
          <p:nvPr/>
        </p:nvSpPr>
        <p:spPr bwMode="auto">
          <a:xfrm>
            <a:off x="260350" y="3203575"/>
            <a:ext cx="6072188" cy="938213"/>
          </a:xfrm>
          <a:prstGeom prst="rect">
            <a:avLst/>
          </a:prstGeom>
          <a:noFill/>
          <a:ln w="9525">
            <a:noFill/>
            <a:miter lim="800000"/>
            <a:headEnd/>
            <a:tailEnd/>
          </a:ln>
        </p:spPr>
        <p:txBody>
          <a:bodyPr>
            <a:spAutoFit/>
          </a:bodyPr>
          <a:lstStyle/>
          <a:p>
            <a:pPr eaLnBrk="1" hangingPunct="1">
              <a:buClr>
                <a:schemeClr val="tx1"/>
              </a:buClr>
              <a:buSzPts val="1200"/>
              <a:buFont typeface="Wingdings" pitchFamily="2" charset="2"/>
              <a:buChar char="q"/>
            </a:pPr>
            <a:r>
              <a:rPr lang="ru-RU" sz="1200">
                <a:latin typeface="Times New Roman" pitchFamily="18" charset="0"/>
              </a:rPr>
              <a:t> </a:t>
            </a:r>
            <a:r>
              <a:rPr lang="ru-RU" sz="1300" b="1">
                <a:latin typeface="Times New Roman" pitchFamily="18" charset="0"/>
              </a:rPr>
              <a:t>На  планете «Семья»</a:t>
            </a:r>
          </a:p>
          <a:p>
            <a:r>
              <a:rPr lang="ru-RU" sz="1200">
                <a:latin typeface="Times New Roman" pitchFamily="18" charset="0"/>
              </a:rPr>
              <a:t>Журнал  для дошколят  и их  родителей</a:t>
            </a:r>
            <a:r>
              <a:rPr lang="ru-RU"/>
              <a:t> </a:t>
            </a:r>
            <a:r>
              <a:rPr lang="ru-RU" sz="1200">
                <a:latin typeface="Times New Roman" pitchFamily="18" charset="0"/>
              </a:rPr>
              <a:t>«Маленькие шаги в экологию». </a:t>
            </a:r>
          </a:p>
          <a:p>
            <a:r>
              <a:rPr lang="ru-RU" sz="1200" i="1">
                <a:latin typeface="Times New Roman" pitchFamily="18" charset="0"/>
              </a:rPr>
              <a:t>Старший  воспитатель Шевченко И. С.</a:t>
            </a:r>
            <a:r>
              <a:rPr lang="ru-RU" sz="1200" b="1" i="1">
                <a:latin typeface="Times New Roman" pitchFamily="18" charset="0"/>
              </a:rPr>
              <a:t>  </a:t>
            </a:r>
            <a:r>
              <a:rPr lang="ru-RU" sz="1200" i="1">
                <a:latin typeface="Times New Roman" pitchFamily="18" charset="0"/>
              </a:rPr>
              <a:t>МДОУ «Детский сад п. Новопушкинское» Энгельсского района  Саратовской  области ------------------------------------------------------</a:t>
            </a:r>
            <a:r>
              <a:rPr lang="ru-RU" sz="1200">
                <a:latin typeface="Times New Roman" pitchFamily="18" charset="0"/>
              </a:rPr>
              <a:t>19</a:t>
            </a:r>
          </a:p>
        </p:txBody>
      </p:sp>
      <p:sp>
        <p:nvSpPr>
          <p:cNvPr id="4109" name="Прямоугольник 7"/>
          <p:cNvSpPr>
            <a:spLocks noChangeArrowheads="1"/>
          </p:cNvSpPr>
          <p:nvPr/>
        </p:nvSpPr>
        <p:spPr bwMode="auto">
          <a:xfrm>
            <a:off x="357188" y="6286500"/>
            <a:ext cx="6119812" cy="822325"/>
          </a:xfrm>
          <a:prstGeom prst="rect">
            <a:avLst/>
          </a:prstGeom>
          <a:noFill/>
          <a:ln w="9525">
            <a:noFill/>
            <a:miter lim="800000"/>
            <a:headEnd/>
            <a:tailEnd/>
          </a:ln>
        </p:spPr>
        <p:txBody>
          <a:bodyPr>
            <a:spAutoFit/>
          </a:bodyPr>
          <a:lstStyle/>
          <a:p>
            <a:pPr>
              <a:buFontTx/>
              <a:buChar char="•"/>
            </a:pPr>
            <a:r>
              <a:rPr lang="ru-RU" sz="1200">
                <a:latin typeface="Times New Roman" pitchFamily="18" charset="0"/>
              </a:rPr>
              <a:t> Интегрированное занятие -      эффективная форма повышения качества  обучения дошкольников. </a:t>
            </a:r>
          </a:p>
          <a:p>
            <a:r>
              <a:rPr lang="ru-RU" sz="1200" i="1">
                <a:latin typeface="Times New Roman" pitchFamily="18" charset="0"/>
              </a:rPr>
              <a:t>Воспитатель Кульгускина Г.Н.  МДОУ «Детский сад комбинированного  вида № 55» г.Энгельса  Саратовской  области-------------------------------------------------------------------</a:t>
            </a:r>
            <a:r>
              <a:rPr lang="ru-RU" sz="1200">
                <a:latin typeface="Times New Roman" pitchFamily="18" charset="0"/>
              </a:rPr>
              <a:t>60</a:t>
            </a:r>
          </a:p>
        </p:txBody>
      </p:sp>
      <p:sp>
        <p:nvSpPr>
          <p:cNvPr id="4110" name="Прямоугольник 3"/>
          <p:cNvSpPr>
            <a:spLocks noChangeArrowheads="1"/>
          </p:cNvSpPr>
          <p:nvPr/>
        </p:nvSpPr>
        <p:spPr bwMode="auto">
          <a:xfrm>
            <a:off x="260350" y="4067175"/>
            <a:ext cx="6072188" cy="930275"/>
          </a:xfrm>
          <a:prstGeom prst="rect">
            <a:avLst/>
          </a:prstGeom>
          <a:noFill/>
          <a:ln w="9525">
            <a:noFill/>
            <a:miter lim="800000"/>
            <a:headEnd/>
            <a:tailEnd/>
          </a:ln>
        </p:spPr>
        <p:txBody>
          <a:bodyPr>
            <a:spAutoFit/>
          </a:bodyPr>
          <a:lstStyle/>
          <a:p>
            <a:pPr eaLnBrk="1" hangingPunct="1">
              <a:buClr>
                <a:schemeClr val="tx1"/>
              </a:buClr>
              <a:buSzPts val="1300"/>
              <a:buFont typeface="Wingdings" pitchFamily="2" charset="2"/>
              <a:buChar char="q"/>
            </a:pPr>
            <a:r>
              <a:rPr lang="ru-RU" sz="1300" b="1">
                <a:latin typeface="Times New Roman" pitchFamily="18" charset="0"/>
              </a:rPr>
              <a:t> Школа руководителя</a:t>
            </a:r>
          </a:p>
          <a:p>
            <a:r>
              <a:rPr lang="ru-RU" sz="1200">
                <a:latin typeface="Times New Roman" pitchFamily="18" charset="0"/>
              </a:rPr>
              <a:t>Из опыта работы по внедрению метода проектов в образовательный процесс ДОУ</a:t>
            </a:r>
            <a:r>
              <a:rPr lang="ru-RU" b="1"/>
              <a:t> </a:t>
            </a:r>
          </a:p>
          <a:p>
            <a:r>
              <a:rPr lang="ru-RU" sz="1200" i="1">
                <a:latin typeface="Times New Roman" pitchFamily="18" charset="0"/>
              </a:rPr>
              <a:t>Заведующая  Черных Е.В. МДОУ «Детский сад комбинированного вида  с. Красный Яр» Энгельсского района  Саратовской области-------------------------------------------------------</a:t>
            </a:r>
            <a:r>
              <a:rPr lang="ru-RU" sz="1200">
                <a:latin typeface="Times New Roman" pitchFamily="18" charset="0"/>
              </a:rPr>
              <a:t>31</a:t>
            </a:r>
          </a:p>
        </p:txBody>
      </p:sp>
      <p:sp>
        <p:nvSpPr>
          <p:cNvPr id="4111" name="Прямоугольник 3"/>
          <p:cNvSpPr>
            <a:spLocks noChangeArrowheads="1"/>
          </p:cNvSpPr>
          <p:nvPr/>
        </p:nvSpPr>
        <p:spPr bwMode="auto">
          <a:xfrm>
            <a:off x="285750" y="7858125"/>
            <a:ext cx="6192838" cy="655638"/>
          </a:xfrm>
          <a:prstGeom prst="rect">
            <a:avLst/>
          </a:prstGeom>
          <a:noFill/>
          <a:ln w="9525">
            <a:noFill/>
            <a:miter lim="800000"/>
            <a:headEnd/>
            <a:tailEnd/>
          </a:ln>
        </p:spPr>
        <p:txBody>
          <a:bodyPr>
            <a:spAutoFit/>
          </a:bodyPr>
          <a:lstStyle/>
          <a:p>
            <a:pPr eaLnBrk="1" hangingPunct="1">
              <a:buClr>
                <a:schemeClr val="tx1"/>
              </a:buClr>
              <a:buSzPts val="1300"/>
              <a:buFont typeface="Wingdings" pitchFamily="2" charset="2"/>
              <a:buChar char="q"/>
            </a:pPr>
            <a:r>
              <a:rPr lang="ru-RU" sz="1300" b="1">
                <a:latin typeface="Times New Roman" pitchFamily="18" charset="0"/>
              </a:rPr>
              <a:t> Страница конкурса</a:t>
            </a:r>
          </a:p>
          <a:p>
            <a:pPr>
              <a:buFontTx/>
              <a:buChar char="•"/>
            </a:pPr>
            <a:r>
              <a:rPr lang="ru-RU" sz="1200">
                <a:latin typeface="Times New Roman" pitchFamily="18" charset="0"/>
              </a:rPr>
              <a:t>Приказ о районном конкурсе детского рисунка </a:t>
            </a:r>
            <a:r>
              <a:rPr lang="ru-RU" sz="1200" i="1">
                <a:latin typeface="Times New Roman" pitchFamily="18" charset="0"/>
              </a:rPr>
              <a:t> «</a:t>
            </a:r>
            <a:r>
              <a:rPr lang="ru-RU" sz="1200">
                <a:latin typeface="Times New Roman" pitchFamily="18" charset="0"/>
              </a:rPr>
              <a:t>Сказки по телефону</a:t>
            </a:r>
            <a:r>
              <a:rPr lang="ru-RU" sz="1200" i="1">
                <a:latin typeface="Times New Roman" pitchFamily="18" charset="0"/>
              </a:rPr>
              <a:t>»-----------------------</a:t>
            </a:r>
            <a:r>
              <a:rPr lang="ru-RU" sz="1200">
                <a:latin typeface="Times New Roman" pitchFamily="18" charset="0"/>
              </a:rPr>
              <a:t>73</a:t>
            </a:r>
          </a:p>
          <a:p>
            <a:pPr>
              <a:buFontTx/>
              <a:buChar char="•"/>
            </a:pPr>
            <a:r>
              <a:rPr lang="ru-RU" sz="1200">
                <a:latin typeface="Times New Roman" pitchFamily="18" charset="0"/>
              </a:rPr>
              <a:t>Положение о  районном конкурсе детского рисунка «Сказки по телефону»------------------74 </a:t>
            </a:r>
          </a:p>
        </p:txBody>
      </p:sp>
      <p:sp>
        <p:nvSpPr>
          <p:cNvPr id="4112" name="Line 17"/>
          <p:cNvSpPr>
            <a:spLocks noChangeShapeType="1"/>
          </p:cNvSpPr>
          <p:nvPr/>
        </p:nvSpPr>
        <p:spPr bwMode="auto">
          <a:xfrm>
            <a:off x="333375" y="827088"/>
            <a:ext cx="0" cy="7273925"/>
          </a:xfrm>
          <a:prstGeom prst="line">
            <a:avLst/>
          </a:prstGeom>
          <a:noFill/>
          <a:ln w="9525">
            <a:solidFill>
              <a:schemeClr val="accent2"/>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pic>
        <p:nvPicPr>
          <p:cNvPr id="31747" name="Picture 2" descr="F:\Фотографии\Детский сад Ново - Пушкинское\Детский сад Ново - Пушкинское 022.jpg"/>
          <p:cNvPicPr>
            <a:picLocks noChangeAspect="1" noChangeArrowheads="1"/>
          </p:cNvPicPr>
          <p:nvPr/>
        </p:nvPicPr>
        <p:blipFill>
          <a:blip r:embed="rId4"/>
          <a:srcRect/>
          <a:stretch>
            <a:fillRect/>
          </a:stretch>
        </p:blipFill>
        <p:spPr bwMode="auto">
          <a:xfrm>
            <a:off x="692150" y="900113"/>
            <a:ext cx="2808288" cy="1887537"/>
          </a:xfrm>
          <a:prstGeom prst="rect">
            <a:avLst/>
          </a:prstGeom>
          <a:noFill/>
          <a:ln w="9525">
            <a:noFill/>
            <a:miter lim="800000"/>
            <a:headEnd/>
            <a:tailEnd/>
          </a:ln>
        </p:spPr>
      </p:pic>
      <p:pic>
        <p:nvPicPr>
          <p:cNvPr id="31748" name="Picture 3" descr="F:\Фотографии\Детский сад Ново - Пушкинское\Детский сад Ново - Пушкинское 021.jpg"/>
          <p:cNvPicPr>
            <a:picLocks noChangeAspect="1" noChangeArrowheads="1"/>
          </p:cNvPicPr>
          <p:nvPr/>
        </p:nvPicPr>
        <p:blipFill>
          <a:blip r:embed="rId5"/>
          <a:srcRect/>
          <a:stretch>
            <a:fillRect/>
          </a:stretch>
        </p:blipFill>
        <p:spPr bwMode="auto">
          <a:xfrm>
            <a:off x="3644900" y="900113"/>
            <a:ext cx="2736850" cy="1906587"/>
          </a:xfrm>
          <a:prstGeom prst="rect">
            <a:avLst/>
          </a:prstGeom>
          <a:noFill/>
          <a:ln w="9525">
            <a:noFill/>
            <a:miter lim="800000"/>
            <a:headEnd/>
            <a:tailEnd/>
          </a:ln>
        </p:spPr>
      </p:pic>
      <p:sp>
        <p:nvSpPr>
          <p:cNvPr id="31749" name="Rectangle 10"/>
          <p:cNvSpPr>
            <a:spLocks noChangeArrowheads="1"/>
          </p:cNvSpPr>
          <p:nvPr/>
        </p:nvSpPr>
        <p:spPr bwMode="auto">
          <a:xfrm>
            <a:off x="2492375" y="468313"/>
            <a:ext cx="1814513" cy="396875"/>
          </a:xfrm>
          <a:prstGeom prst="rect">
            <a:avLst/>
          </a:prstGeom>
          <a:noFill/>
          <a:ln w="9525">
            <a:noFill/>
            <a:miter lim="800000"/>
            <a:headEnd/>
            <a:tailEnd/>
          </a:ln>
        </p:spPr>
        <p:txBody>
          <a:bodyPr wrap="none">
            <a:spAutoFit/>
          </a:bodyPr>
          <a:lstStyle/>
          <a:p>
            <a:r>
              <a:rPr lang="ru-RU" sz="2000" b="1">
                <a:solidFill>
                  <a:srgbClr val="008000"/>
                </a:solidFill>
                <a:latin typeface="Monotype Corsiva" pitchFamily="66" charset="0"/>
              </a:rPr>
              <a:t>Уголки  природы</a:t>
            </a:r>
          </a:p>
        </p:txBody>
      </p:sp>
      <p:sp>
        <p:nvSpPr>
          <p:cNvPr id="31750" name="Rectangle 7"/>
          <p:cNvSpPr>
            <a:spLocks noChangeArrowheads="1"/>
          </p:cNvSpPr>
          <p:nvPr/>
        </p:nvSpPr>
        <p:spPr bwMode="auto">
          <a:xfrm>
            <a:off x="620713" y="2843213"/>
            <a:ext cx="5689600" cy="701675"/>
          </a:xfrm>
          <a:prstGeom prst="rect">
            <a:avLst/>
          </a:prstGeom>
          <a:noFill/>
          <a:ln w="9525">
            <a:noFill/>
            <a:miter lim="800000"/>
            <a:headEnd/>
            <a:tailEnd/>
          </a:ln>
        </p:spPr>
        <p:txBody>
          <a:bodyPr anchor="ctr">
            <a:spAutoFit/>
          </a:bodyPr>
          <a:lstStyle/>
          <a:p>
            <a:pPr algn="ctr"/>
            <a:r>
              <a:rPr lang="ru-RU" sz="2000" b="1">
                <a:solidFill>
                  <a:srgbClr val="008000"/>
                </a:solidFill>
                <a:latin typeface="Monotype Corsiva" pitchFamily="66" charset="0"/>
              </a:rPr>
              <a:t>Выставка работ  из природного материала</a:t>
            </a:r>
          </a:p>
          <a:p>
            <a:pPr algn="ctr"/>
            <a:r>
              <a:rPr lang="ru-RU" sz="2000" b="1">
                <a:solidFill>
                  <a:srgbClr val="008000"/>
                </a:solidFill>
                <a:latin typeface="Monotype Corsiva" pitchFamily="66" charset="0"/>
              </a:rPr>
              <a:t> « Осенняя  ярмарка»</a:t>
            </a:r>
            <a:r>
              <a:rPr lang="ru-RU" sz="2000">
                <a:solidFill>
                  <a:srgbClr val="008000"/>
                </a:solidFill>
                <a:latin typeface="Monotype Corsiva" pitchFamily="66" charset="0"/>
              </a:rPr>
              <a:t> </a:t>
            </a:r>
          </a:p>
        </p:txBody>
      </p:sp>
      <p:pic>
        <p:nvPicPr>
          <p:cNvPr id="31751" name="Picture 2" descr="F:\Фотографии\Детский сад Ново - Пушкинское\Детский сад Ново - Пушкинское 018.jpg"/>
          <p:cNvPicPr>
            <a:picLocks noChangeAspect="1" noChangeArrowheads="1"/>
          </p:cNvPicPr>
          <p:nvPr/>
        </p:nvPicPr>
        <p:blipFill>
          <a:blip r:embed="rId6" cstate="email"/>
          <a:srcRect/>
          <a:stretch>
            <a:fillRect/>
          </a:stretch>
        </p:blipFill>
        <p:spPr bwMode="auto">
          <a:xfrm>
            <a:off x="692150" y="3635375"/>
            <a:ext cx="2663825" cy="1909763"/>
          </a:xfrm>
          <a:prstGeom prst="rect">
            <a:avLst/>
          </a:prstGeom>
          <a:noFill/>
          <a:ln w="9525">
            <a:noFill/>
            <a:miter lim="800000"/>
            <a:headEnd/>
            <a:tailEnd/>
          </a:ln>
        </p:spPr>
      </p:pic>
      <p:pic>
        <p:nvPicPr>
          <p:cNvPr id="31752" name="Picture 3" descr="F:\Фотографии\Детский сад Ново - Пушкинское\Детский сад Ново - Пушкинское 015.jpg"/>
          <p:cNvPicPr>
            <a:picLocks noChangeAspect="1" noChangeArrowheads="1"/>
          </p:cNvPicPr>
          <p:nvPr/>
        </p:nvPicPr>
        <p:blipFill>
          <a:blip r:embed="rId7"/>
          <a:srcRect/>
          <a:stretch>
            <a:fillRect/>
          </a:stretch>
        </p:blipFill>
        <p:spPr bwMode="auto">
          <a:xfrm>
            <a:off x="3573463" y="3635375"/>
            <a:ext cx="2659062" cy="1928813"/>
          </a:xfrm>
          <a:prstGeom prst="rect">
            <a:avLst/>
          </a:prstGeom>
          <a:noFill/>
          <a:ln w="9525">
            <a:noFill/>
            <a:miter lim="800000"/>
            <a:headEnd/>
            <a:tailEnd/>
          </a:ln>
        </p:spPr>
      </p:pic>
      <p:pic>
        <p:nvPicPr>
          <p:cNvPr id="31753" name="Picture 2" descr="F:\Фотографии\Детский сад Ново - Пушкинское\Детский сад Ново - Пушкинское 019.jpg"/>
          <p:cNvPicPr>
            <a:picLocks noChangeAspect="1" noChangeArrowheads="1"/>
          </p:cNvPicPr>
          <p:nvPr/>
        </p:nvPicPr>
        <p:blipFill>
          <a:blip r:embed="rId8"/>
          <a:srcRect/>
          <a:stretch>
            <a:fillRect/>
          </a:stretch>
        </p:blipFill>
        <p:spPr bwMode="auto">
          <a:xfrm>
            <a:off x="1341438" y="5651500"/>
            <a:ext cx="4321175" cy="2582863"/>
          </a:xfrm>
          <a:prstGeom prst="rect">
            <a:avLst/>
          </a:prstGeom>
          <a:noFill/>
          <a:ln w="9525">
            <a:noFill/>
            <a:miter lim="800000"/>
            <a:headEnd/>
            <a:tailEnd/>
          </a:ln>
        </p:spPr>
      </p:pic>
      <p:sp>
        <p:nvSpPr>
          <p:cNvPr id="3175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29</a:t>
            </a:r>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Публикация1"/>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32771" name="Содержимое 2"/>
          <p:cNvSpPr>
            <a:spLocks noGrp="1"/>
          </p:cNvSpPr>
          <p:nvPr>
            <p:ph sz="quarter" idx="4294967295"/>
          </p:nvPr>
        </p:nvSpPr>
        <p:spPr>
          <a:xfrm>
            <a:off x="404813" y="1403350"/>
            <a:ext cx="5749925" cy="6858000"/>
          </a:xfrm>
        </p:spPr>
        <p:txBody>
          <a:bodyPr/>
          <a:lstStyle/>
          <a:p>
            <a:pPr marL="273050" indent="-273050" algn="ctr" eaLnBrk="1" hangingPunct="1">
              <a:buFont typeface="Arial" charset="0"/>
              <a:buNone/>
            </a:pPr>
            <a:r>
              <a:rPr lang="ru-RU" sz="2000" b="1" i="1" dirty="0" smtClean="0">
                <a:latin typeface="Times New Roman" pitchFamily="18" charset="0"/>
                <a:cs typeface="Times New Roman" pitchFamily="18" charset="0"/>
              </a:rPr>
              <a:t>       Ежик на огороде</a:t>
            </a:r>
          </a:p>
          <a:p>
            <a:pPr marL="273050" indent="-273050" algn="ctr" eaLnBrk="1" hangingPunct="1">
              <a:buFont typeface="Arial" charset="0"/>
              <a:buNone/>
            </a:pPr>
            <a:endParaRPr lang="ru-RU" sz="20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ctr" eaLnBrk="1" hangingPunct="1">
              <a:buFont typeface="Arial" charset="0"/>
              <a:buNone/>
            </a:pPr>
            <a:endParaRPr lang="ru-RU" sz="1300" b="1" i="1" dirty="0" smtClean="0">
              <a:latin typeface="Times New Roman" pitchFamily="18" charset="0"/>
              <a:cs typeface="Times New Roman" pitchFamily="18" charset="0"/>
            </a:endParaRPr>
          </a:p>
          <a:p>
            <a:pPr marL="273050" indent="-273050" algn="just" eaLnBrk="1" hangingPunct="1">
              <a:buFont typeface="Arial" charset="0"/>
              <a:buNone/>
            </a:pPr>
            <a:r>
              <a:rPr lang="ru-RU" sz="1300" dirty="0" smtClean="0">
                <a:latin typeface="Times New Roman" pitchFamily="18" charset="0"/>
                <a:cs typeface="Times New Roman" pitchFamily="18" charset="0"/>
              </a:rPr>
              <a:t>                Поздним вечером мы с мамой поливали огород. И тут  вдруг видим ,  какой-то маленький комочек с топотом убегает по тропинке. Вначале я испугалась, но, присмотревшись, разглядела колючий шарик – ежа.   Он был такой интересный. Фыркал недовольно.   Мама сказала, что недалеко в сарае живёт семья ежей.  Вот наверное и вышел погулять . Дождей-то давно не было, вот он и повадился под вечер, когда мы поливаем, на огород ходить. </a:t>
            </a:r>
          </a:p>
          <a:p>
            <a:pPr marL="273050" indent="-273050" algn="just" eaLnBrk="1" hangingPunct="1">
              <a:buFont typeface="Arial" charset="0"/>
              <a:buNone/>
            </a:pPr>
            <a:r>
              <a:rPr lang="ru-RU" sz="1300" dirty="0" smtClean="0">
                <a:latin typeface="Times New Roman" pitchFamily="18" charset="0"/>
                <a:cs typeface="Times New Roman" pitchFamily="18" charset="0"/>
              </a:rPr>
              <a:t>               На следующий день я поставила меж грядок посуду с водичкой, чтобы ёжик приходил в к нам на огород . Пей на здоровье!</a:t>
            </a:r>
          </a:p>
          <a:p>
            <a:pPr marL="273050" indent="-273050" eaLnBrk="1" hangingPunct="1">
              <a:buFont typeface="Arial" charset="0"/>
              <a:buNone/>
            </a:pPr>
            <a:endParaRPr lang="ru-RU" sz="1300" dirty="0" smtClean="0">
              <a:latin typeface="Times New Roman" pitchFamily="18" charset="0"/>
            </a:endParaRPr>
          </a:p>
        </p:txBody>
      </p:sp>
      <p:pic>
        <p:nvPicPr>
          <p:cNvPr id="32772" name="Picture 5"/>
          <p:cNvPicPr>
            <a:picLocks noChangeAspect="1" noChangeArrowheads="1"/>
          </p:cNvPicPr>
          <p:nvPr/>
        </p:nvPicPr>
        <p:blipFill>
          <a:blip r:embed="rId4"/>
          <a:srcRect/>
          <a:stretch>
            <a:fillRect/>
          </a:stretch>
        </p:blipFill>
        <p:spPr bwMode="auto">
          <a:xfrm>
            <a:off x="2565400" y="1835150"/>
            <a:ext cx="1822450" cy="1785938"/>
          </a:xfrm>
          <a:prstGeom prst="rect">
            <a:avLst/>
          </a:prstGeom>
          <a:noFill/>
          <a:ln w="9525">
            <a:noFill/>
            <a:miter lim="800000"/>
            <a:headEnd/>
            <a:tailEnd/>
          </a:ln>
        </p:spPr>
      </p:pic>
      <p:pic>
        <p:nvPicPr>
          <p:cNvPr id="32773" name="Picture 2" descr="C:\Documents and Settings\Администратор\Мои документы\Мои рисунки\img007.jpg"/>
          <p:cNvPicPr>
            <a:picLocks noChangeAspect="1" noChangeArrowheads="1"/>
          </p:cNvPicPr>
          <p:nvPr/>
        </p:nvPicPr>
        <p:blipFill>
          <a:blip r:embed="rId5"/>
          <a:srcRect/>
          <a:stretch>
            <a:fillRect/>
          </a:stretch>
        </p:blipFill>
        <p:spPr bwMode="auto">
          <a:xfrm>
            <a:off x="692150" y="6156325"/>
            <a:ext cx="1554163" cy="1541463"/>
          </a:xfrm>
          <a:prstGeom prst="rect">
            <a:avLst/>
          </a:prstGeom>
          <a:noFill/>
          <a:ln w="9525">
            <a:noFill/>
            <a:miter lim="800000"/>
            <a:headEnd/>
            <a:tailEnd/>
          </a:ln>
        </p:spPr>
      </p:pic>
      <p:pic>
        <p:nvPicPr>
          <p:cNvPr id="32774" name="Picture 2" descr="C:\Documents and Settings\Администратор\Мои документы\Мои рисунки\img009.jpg"/>
          <p:cNvPicPr>
            <a:picLocks noChangeAspect="1" noChangeArrowheads="1"/>
          </p:cNvPicPr>
          <p:nvPr/>
        </p:nvPicPr>
        <p:blipFill>
          <a:blip r:embed="rId6"/>
          <a:srcRect l="-3995"/>
          <a:stretch>
            <a:fillRect/>
          </a:stretch>
        </p:blipFill>
        <p:spPr bwMode="auto">
          <a:xfrm>
            <a:off x="2492375" y="6659563"/>
            <a:ext cx="1692275" cy="1643062"/>
          </a:xfrm>
          <a:prstGeom prst="rect">
            <a:avLst/>
          </a:prstGeom>
          <a:noFill/>
          <a:ln w="9525">
            <a:noFill/>
            <a:miter lim="800000"/>
            <a:headEnd/>
            <a:tailEnd/>
          </a:ln>
        </p:spPr>
      </p:pic>
      <p:pic>
        <p:nvPicPr>
          <p:cNvPr id="32775" name="Picture 2" descr="C:\Documents and Settings\Администратор\Мои документы\Мои рисунки\img010.jpg"/>
          <p:cNvPicPr>
            <a:picLocks noChangeAspect="1" noChangeArrowheads="1"/>
          </p:cNvPicPr>
          <p:nvPr/>
        </p:nvPicPr>
        <p:blipFill>
          <a:blip r:embed="rId7"/>
          <a:srcRect t="-5391"/>
          <a:stretch>
            <a:fillRect/>
          </a:stretch>
        </p:blipFill>
        <p:spPr bwMode="auto">
          <a:xfrm>
            <a:off x="4437063" y="6084888"/>
            <a:ext cx="1660525" cy="1706562"/>
          </a:xfrm>
          <a:prstGeom prst="rect">
            <a:avLst/>
          </a:prstGeom>
          <a:noFill/>
          <a:ln w="9525">
            <a:noFill/>
            <a:miter lim="800000"/>
            <a:headEnd/>
            <a:tailEnd/>
          </a:ln>
        </p:spPr>
      </p:pic>
      <p:sp>
        <p:nvSpPr>
          <p:cNvPr id="32776" name="Rectangle 10"/>
          <p:cNvSpPr>
            <a:spLocks noChangeArrowheads="1"/>
          </p:cNvSpPr>
          <p:nvPr/>
        </p:nvSpPr>
        <p:spPr bwMode="auto">
          <a:xfrm>
            <a:off x="765175" y="755650"/>
            <a:ext cx="5543550" cy="396875"/>
          </a:xfrm>
          <a:prstGeom prst="rect">
            <a:avLst/>
          </a:prstGeom>
          <a:noFill/>
          <a:ln w="9525">
            <a:noFill/>
            <a:miter lim="800000"/>
            <a:headEnd/>
            <a:tailEnd/>
          </a:ln>
        </p:spPr>
        <p:txBody>
          <a:bodyPr>
            <a:spAutoFit/>
          </a:bodyPr>
          <a:lstStyle/>
          <a:p>
            <a:pPr algn="ctr"/>
            <a:r>
              <a:rPr lang="ru-RU" sz="2000" b="1">
                <a:solidFill>
                  <a:srgbClr val="008000"/>
                </a:solidFill>
                <a:latin typeface="Monotype Corsiva" pitchFamily="66" charset="0"/>
              </a:rPr>
              <a:t>Сказки   придуманные  детьми</a:t>
            </a:r>
          </a:p>
        </p:txBody>
      </p:sp>
      <p:sp>
        <p:nvSpPr>
          <p:cNvPr id="32777" name="Rectangle 11"/>
          <p:cNvSpPr>
            <a:spLocks noChangeArrowheads="1"/>
          </p:cNvSpPr>
          <p:nvPr/>
        </p:nvSpPr>
        <p:spPr bwMode="auto">
          <a:xfrm>
            <a:off x="2852738" y="5724525"/>
            <a:ext cx="1630362" cy="396875"/>
          </a:xfrm>
          <a:prstGeom prst="rect">
            <a:avLst/>
          </a:prstGeom>
          <a:noFill/>
          <a:ln w="9525">
            <a:noFill/>
            <a:miter lim="800000"/>
            <a:headEnd/>
            <a:tailEnd/>
          </a:ln>
        </p:spPr>
        <p:txBody>
          <a:bodyPr wrap="none">
            <a:spAutoFit/>
          </a:bodyPr>
          <a:lstStyle/>
          <a:p>
            <a:pPr eaLnBrk="1" hangingPunct="1"/>
            <a:r>
              <a:rPr lang="ru-RU" sz="2000" b="1">
                <a:solidFill>
                  <a:srgbClr val="008000"/>
                </a:solidFill>
                <a:latin typeface="Monotype Corsiva" pitchFamily="66" charset="0"/>
              </a:rPr>
              <a:t>Рисунки детей</a:t>
            </a:r>
            <a:r>
              <a:rPr lang="ru-RU" sz="2000">
                <a:latin typeface="Monotype Corsiva" pitchFamily="66" charset="0"/>
              </a:rPr>
              <a:t> </a:t>
            </a:r>
          </a:p>
        </p:txBody>
      </p:sp>
      <p:sp>
        <p:nvSpPr>
          <p:cNvPr id="3277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30</a:t>
            </a:r>
          </a:p>
        </p:txBody>
      </p:sp>
    </p:spTree>
  </p:cSld>
  <p:clrMapOvr>
    <a:masterClrMapping/>
  </p:clrMapOvr>
  <p:transition spd="med">
    <p:cut thruBlk="1"/>
    <p:sndAc>
      <p:stSnd>
        <p:snd r:embed="rId2" name="chimes.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3795" name="WordArt 11"/>
          <p:cNvSpPr>
            <a:spLocks noChangeArrowheads="1" noChangeShapeType="1" noTextEdit="1"/>
          </p:cNvSpPr>
          <p:nvPr/>
        </p:nvSpPr>
        <p:spPr bwMode="auto">
          <a:xfrm>
            <a:off x="428625" y="214313"/>
            <a:ext cx="3960813" cy="401637"/>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Школа   руководителя</a:t>
            </a:r>
          </a:p>
        </p:txBody>
      </p:sp>
      <p:cxnSp>
        <p:nvCxnSpPr>
          <p:cNvPr id="5" name="Прямая соединительная линия 4"/>
          <p:cNvCxnSpPr/>
          <p:nvPr/>
        </p:nvCxnSpPr>
        <p:spPr>
          <a:xfrm>
            <a:off x="285750" y="714375"/>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3797" name="Rectangle 6"/>
          <p:cNvSpPr>
            <a:spLocks noChangeArrowheads="1"/>
          </p:cNvSpPr>
          <p:nvPr/>
        </p:nvSpPr>
        <p:spPr bwMode="auto">
          <a:xfrm>
            <a:off x="0" y="900113"/>
            <a:ext cx="4724400" cy="1006475"/>
          </a:xfrm>
          <a:prstGeom prst="rect">
            <a:avLst/>
          </a:prstGeom>
          <a:noFill/>
          <a:ln w="9525">
            <a:noFill/>
            <a:miter lim="800000"/>
            <a:headEnd/>
            <a:tailEnd/>
          </a:ln>
        </p:spPr>
        <p:txBody>
          <a:bodyPr anchor="ctr">
            <a:spAutoFit/>
          </a:bodyPr>
          <a:lstStyle/>
          <a:p>
            <a:pPr algn="ctr"/>
            <a:r>
              <a:rPr lang="ru-RU" sz="2000" b="1">
                <a:latin typeface="Monotype Corsiva" pitchFamily="66" charset="0"/>
              </a:rPr>
              <a:t>Из опыта работы по внедрению метода проектов в образовательный процесс</a:t>
            </a:r>
          </a:p>
          <a:p>
            <a:pPr algn="ctr"/>
            <a:r>
              <a:rPr lang="ru-RU" sz="2000" b="1">
                <a:latin typeface="Monotype Corsiva" pitchFamily="66" charset="0"/>
              </a:rPr>
              <a:t>ДОУ </a:t>
            </a:r>
          </a:p>
        </p:txBody>
      </p:sp>
      <p:sp>
        <p:nvSpPr>
          <p:cNvPr id="33798" name="Text Box 7"/>
          <p:cNvSpPr txBox="1">
            <a:spLocks noChangeArrowheads="1"/>
          </p:cNvSpPr>
          <p:nvPr/>
        </p:nvSpPr>
        <p:spPr bwMode="auto">
          <a:xfrm>
            <a:off x="4724400" y="2051050"/>
            <a:ext cx="1871663" cy="1108075"/>
          </a:xfrm>
          <a:prstGeom prst="rect">
            <a:avLst/>
          </a:prstGeom>
          <a:noFill/>
          <a:ln w="9525">
            <a:noFill/>
            <a:miter lim="800000"/>
            <a:headEnd/>
            <a:tailEnd/>
          </a:ln>
        </p:spPr>
        <p:txBody>
          <a:bodyPr>
            <a:spAutoFit/>
          </a:bodyPr>
          <a:lstStyle/>
          <a:p>
            <a:pPr algn="ctr"/>
            <a:r>
              <a:rPr lang="ru-RU" sz="1100" i="1">
                <a:latin typeface="Times New Roman" pitchFamily="18" charset="0"/>
              </a:rPr>
              <a:t>Заведующая</a:t>
            </a:r>
          </a:p>
          <a:p>
            <a:pPr algn="ctr"/>
            <a:r>
              <a:rPr lang="ru-RU" sz="1100" b="1" i="1">
                <a:latin typeface="Times New Roman" pitchFamily="18" charset="0"/>
              </a:rPr>
              <a:t>Черных Е.В.</a:t>
            </a:r>
          </a:p>
          <a:p>
            <a:pPr algn="ctr"/>
            <a:r>
              <a:rPr lang="ru-RU" sz="1100" i="1">
                <a:latin typeface="Times New Roman" pitchFamily="18" charset="0"/>
              </a:rPr>
              <a:t>МДОУ «Детский сад комбинированного вида       с. Красный Яр» Энгельсского района</a:t>
            </a:r>
          </a:p>
        </p:txBody>
      </p:sp>
      <p:sp>
        <p:nvSpPr>
          <p:cNvPr id="33799" name="Text Box 8"/>
          <p:cNvSpPr txBox="1">
            <a:spLocks noChangeArrowheads="1"/>
          </p:cNvSpPr>
          <p:nvPr/>
        </p:nvSpPr>
        <p:spPr bwMode="auto">
          <a:xfrm>
            <a:off x="285750" y="1835150"/>
            <a:ext cx="4438650" cy="1282700"/>
          </a:xfrm>
          <a:prstGeom prst="rect">
            <a:avLst/>
          </a:prstGeom>
          <a:noFill/>
          <a:ln w="9525">
            <a:noFill/>
            <a:miter lim="800000"/>
            <a:headEnd/>
            <a:tailEnd/>
          </a:ln>
        </p:spPr>
        <p:txBody>
          <a:bodyPr>
            <a:spAutoFit/>
          </a:bodyPr>
          <a:lstStyle/>
          <a:p>
            <a:pPr algn="just">
              <a:spcBef>
                <a:spcPct val="50000"/>
              </a:spcBef>
            </a:pPr>
            <a:r>
              <a:rPr lang="ru-RU" sz="1300">
                <a:latin typeface="Times New Roman" pitchFamily="18" charset="0"/>
              </a:rPr>
              <a:t>      В нашем детском саду функционирует 6 возрастных групп: 1 группа -</a:t>
            </a:r>
            <a:r>
              <a:rPr lang="en-US" sz="1300">
                <a:latin typeface="Times New Roman" pitchFamily="18" charset="0"/>
              </a:rPr>
              <a:t>I</a:t>
            </a:r>
            <a:r>
              <a:rPr lang="ru-RU" sz="1300">
                <a:latin typeface="Times New Roman" pitchFamily="18" charset="0"/>
              </a:rPr>
              <a:t> младшая, 4 группы дошкольного возраста, 1 санаторная группа для детей с факторами риска по туберкулезу. Списочный состав ДОУ - 143 ребёнка. Все группы, кроме </a:t>
            </a:r>
            <a:r>
              <a:rPr lang="en-US" sz="1300">
                <a:latin typeface="Times New Roman" pitchFamily="18" charset="0"/>
              </a:rPr>
              <a:t>II</a:t>
            </a:r>
            <a:r>
              <a:rPr lang="ru-RU" sz="1300">
                <a:latin typeface="Times New Roman" pitchFamily="18" charset="0"/>
              </a:rPr>
              <a:t> младшей, работают по «Программе воспитания и обучения в детском саду» под   редакцией</a:t>
            </a:r>
          </a:p>
        </p:txBody>
      </p:sp>
      <p:sp>
        <p:nvSpPr>
          <p:cNvPr id="33800" name="Text Box 9"/>
          <p:cNvSpPr txBox="1">
            <a:spLocks noChangeArrowheads="1"/>
          </p:cNvSpPr>
          <p:nvPr/>
        </p:nvSpPr>
        <p:spPr bwMode="auto">
          <a:xfrm>
            <a:off x="285750" y="3059113"/>
            <a:ext cx="6383338" cy="5648325"/>
          </a:xfrm>
          <a:prstGeom prst="rect">
            <a:avLst/>
          </a:prstGeom>
          <a:noFill/>
          <a:ln w="9525">
            <a:noFill/>
            <a:miter lim="800000"/>
            <a:headEnd/>
            <a:tailEnd/>
          </a:ln>
        </p:spPr>
        <p:txBody>
          <a:bodyPr>
            <a:spAutoFit/>
          </a:bodyPr>
          <a:lstStyle/>
          <a:p>
            <a:pPr algn="just"/>
            <a:r>
              <a:rPr lang="ru-RU" sz="1300">
                <a:latin typeface="Times New Roman" pitchFamily="18" charset="0"/>
              </a:rPr>
              <a:t>М.А. Васильевой, Т.С. Комаровой, В.В. Гербовой. Используют парциальные программы Николаевой «Юный эколог», Стёркиной «Основы безопасности детей дошкольного возраста», Смирновой «Основы здорового образа жизни». В 2008-2009 учебном году во 2 младшей группе началась апробация комплексной программы развития и воспитания дошкольников в Образовательной системе «Школа 2100» («Детский сад 2100»).         </a:t>
            </a:r>
          </a:p>
          <a:p>
            <a:pPr algn="just"/>
            <a:r>
              <a:rPr lang="ru-RU" sz="1300">
                <a:latin typeface="Times New Roman" pitchFamily="18" charset="0"/>
              </a:rPr>
              <a:t>        Экологическое воспитание - одна из приоритетных задач нашего детского сада, которая рассматривается через воспитание любви к природе родного края. Именно в дошкольном возрасте формируются экологические представления, являющиеся основой систематических знаний о природной среде и бережном к ней отношении.</a:t>
            </a:r>
          </a:p>
          <a:p>
            <a:pPr algn="just"/>
            <a:r>
              <a:rPr lang="ru-RU" sz="1300">
                <a:latin typeface="Times New Roman" pitchFamily="18" charset="0"/>
              </a:rPr>
              <a:t>       Комплексно реализовать ряд педагогических задач при взаимодействии ребенка с окружающим миром помогает метод проектов.</a:t>
            </a:r>
          </a:p>
          <a:p>
            <a:pPr algn="just"/>
            <a:r>
              <a:rPr lang="ru-RU" sz="1300">
                <a:latin typeface="Times New Roman" pitchFamily="18" charset="0"/>
              </a:rPr>
              <a:t>       Специфика метода проекта заключается в том, что педагогический процесс накладывается на процесс взаимодействия ребенка с окружающей средой (природной и социальной); педагогическое взаимодействие осуществляется в совместной ребенком деятельности, опирается на его собственный опыт. В нашем детском саду целенаправленно работают по методу проектов только две группы - старшая и подготовительная, а остальные группы, можно сказать, только учатся применять этот метод в своей деятельности. До 5-ти лет ребёнок развивается на подражательно-исполнительском уровне. Отсутствие необходимого жизненного опыта не позволяет ему в полной мере проявлять самостоятельность в выборе проблемы и способов её решения. Поэтому активная роль принадлежит взрослому. Внимательное отношение к потребностям детей, изучение их интересов позволяют без труда определить проблему, которую «заказывают» дети. Как показывает практика, дети с удовольствием выполняют задания, предлагаемые воспитателем.</a:t>
            </a:r>
          </a:p>
          <a:p>
            <a:pPr algn="just"/>
            <a:r>
              <a:rPr lang="ru-RU" sz="1300">
                <a:latin typeface="Times New Roman" pitchFamily="18" charset="0"/>
              </a:rPr>
              <a:t>        Работая по методу проектов, воспитатели Федосеева Н.И., Кузнецова Е.Е., Кайбазакова И.В., Матвеева Т.Б. стали коллективом единомышленников, осознанно увлечённых идеей проектной деятельности в экологическом воспитании детей.</a:t>
            </a:r>
          </a:p>
        </p:txBody>
      </p:sp>
      <p:sp>
        <p:nvSpPr>
          <p:cNvPr id="33801"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31</a:t>
            </a:r>
          </a:p>
        </p:txBody>
      </p:sp>
      <p:pic>
        <p:nvPicPr>
          <p:cNvPr id="33802" name="Рисунок 9" descr="IMG_1489.JPG"/>
          <p:cNvPicPr>
            <a:picLocks noChangeAspect="1"/>
          </p:cNvPicPr>
          <p:nvPr/>
        </p:nvPicPr>
        <p:blipFill>
          <a:blip r:embed="rId3"/>
          <a:srcRect/>
          <a:stretch>
            <a:fillRect/>
          </a:stretch>
        </p:blipFill>
        <p:spPr bwMode="auto">
          <a:xfrm>
            <a:off x="5113338" y="142875"/>
            <a:ext cx="1404937"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4819" name="Text Box 8"/>
          <p:cNvSpPr txBox="1">
            <a:spLocks noChangeArrowheads="1"/>
          </p:cNvSpPr>
          <p:nvPr/>
        </p:nvSpPr>
        <p:spPr bwMode="auto">
          <a:xfrm>
            <a:off x="333375" y="179388"/>
            <a:ext cx="6192838" cy="7767637"/>
          </a:xfrm>
          <a:prstGeom prst="rect">
            <a:avLst/>
          </a:prstGeom>
          <a:noFill/>
          <a:ln w="9525">
            <a:noFill/>
            <a:miter lim="800000"/>
            <a:headEnd/>
            <a:tailEnd/>
          </a:ln>
        </p:spPr>
        <p:txBody>
          <a:bodyPr>
            <a:spAutoFit/>
          </a:bodyPr>
          <a:lstStyle/>
          <a:p>
            <a:pPr algn="just"/>
            <a:r>
              <a:rPr lang="ru-RU" sz="1300">
                <a:latin typeface="Times New Roman" pitchFamily="18" charset="0"/>
              </a:rPr>
              <a:t> Эти педагоги отличаются творческим отношением к делу и поэтому было решено прежде чем начать заниматься проектной деятельностью в более младшем возрасте, нужно создать единую систему работы по внедрению в образовательный процесс ДОУ новой технологии - метода проектов.</a:t>
            </a:r>
          </a:p>
          <a:p>
            <a:pPr algn="just"/>
            <a:r>
              <a:rPr lang="ru-RU" sz="1300">
                <a:latin typeface="Times New Roman" pitchFamily="18" charset="0"/>
              </a:rPr>
              <a:t>       Данная проектная деятельность направлен на педагогов, родителей.</a:t>
            </a:r>
          </a:p>
          <a:p>
            <a:r>
              <a:rPr lang="ru-RU" sz="1300">
                <a:latin typeface="Times New Roman" pitchFamily="18" charset="0"/>
              </a:rPr>
              <a:t>       Проект реализовывается через обучение педагогов, просветительскую работу с родителями, создание предметно-пространственной среды в соответствии с требованиями метода проектов. </a:t>
            </a:r>
          </a:p>
          <a:p>
            <a:pPr algn="just"/>
            <a:r>
              <a:rPr lang="ru-RU" sz="1300">
                <a:latin typeface="Times New Roman" pitchFamily="18" charset="0"/>
              </a:rPr>
              <a:t>       Всего в проект включено 17 педагогов, 2 группы детей старшего дошкольного возраста, 1 группа среднего возраста, 2 группы детей младшего дошкольного возраста и члены их семей.</a:t>
            </a:r>
          </a:p>
          <a:p>
            <a:r>
              <a:rPr lang="ru-RU" sz="1300">
                <a:latin typeface="Times New Roman" pitchFamily="18" charset="0"/>
              </a:rPr>
              <a:t>       Изучив методическую литературу и познакомившись с опытом работы педагогических коллективов других дошкольных учреждений, мы убедились в эффективности использования «метода проектов» в обучении и воспитании детей дошкольного возраста.</a:t>
            </a:r>
          </a:p>
          <a:p>
            <a:r>
              <a:rPr lang="ru-RU" sz="1400">
                <a:latin typeface="Times New Roman" pitchFamily="18" charset="0"/>
              </a:rPr>
              <a:t>       </a:t>
            </a:r>
            <a:r>
              <a:rPr lang="ru-RU" sz="1300">
                <a:latin typeface="Times New Roman" pitchFamily="18" charset="0"/>
              </a:rPr>
              <a:t>Так же метод проектов можно рассматривать как особый механизм взаимодействия семьи и ДОУ. Родители могут быть не только источниками информации, реальной помощи и поддержки ребенку и педагогу в процессе работы над проектом, но так же стать непосредственными участниками образовательного процесса, обогатить свой педагогический опыт, испытать чувство сопричастности и удовлетворения от своих успехов и успехов ребенка. </a:t>
            </a:r>
          </a:p>
          <a:p>
            <a:r>
              <a:rPr lang="ru-RU" sz="1300">
                <a:latin typeface="Times New Roman" pitchFamily="18" charset="0"/>
              </a:rPr>
              <a:t>       Таким образом, внедрение в образовательный процесс такой технологии как метод проекта способствует развитию свободной творческой личности, которая соответствует социальному заказу на современном этапе, с одной стороны, и делает образовательный процесс дошкольного учреждения открытым для активного участия родителей и других членов семьи.</a:t>
            </a:r>
          </a:p>
          <a:p>
            <a:r>
              <a:rPr lang="ru-RU" sz="1300">
                <a:latin typeface="Times New Roman" pitchFamily="18" charset="0"/>
              </a:rPr>
              <a:t>       Но, внедрение в практику указанной технологии, предъявляет к педагогу определенные требования, как к творческой личности, и специального обучения для повышения педагогического профессионализма.</a:t>
            </a:r>
          </a:p>
          <a:p>
            <a:r>
              <a:rPr lang="ru-RU" sz="1300">
                <a:latin typeface="Times New Roman" pitchFamily="18" charset="0"/>
              </a:rPr>
              <a:t>      Мы рассчитываем, что благодаря предлагаемому проекту, педагоги смогут освоить новую технологию - метод проекта, что позволит изменить стиль работы с детьми, повысить детскую самостоятельность, активность, любознательность, вовлечь родителей и других членов семей в образовательный процесс дошкольного учреждения.</a:t>
            </a:r>
          </a:p>
          <a:p>
            <a:r>
              <a:rPr lang="ru-RU" sz="1300">
                <a:latin typeface="Times New Roman" pitchFamily="18" charset="0"/>
              </a:rPr>
              <a:t>      Предлагаем Вашему вниманию структурный компонент проекта -экологический паспорт нашего дошкольного учреждения.</a:t>
            </a:r>
          </a:p>
          <a:p>
            <a:endParaRPr lang="ru-RU" sz="1300">
              <a:latin typeface="Times New Roman" pitchFamily="18" charset="0"/>
            </a:endParaRPr>
          </a:p>
          <a:p>
            <a:pPr algn="just">
              <a:spcBef>
                <a:spcPct val="50000"/>
              </a:spcBef>
            </a:pPr>
            <a:endParaRPr lang="ru-RU" sz="1400">
              <a:latin typeface="Times New Roman" pitchFamily="18" charset="0"/>
            </a:endParaRPr>
          </a:p>
        </p:txBody>
      </p:sp>
      <p:sp>
        <p:nvSpPr>
          <p:cNvPr id="34820"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5843" name="Text Box 6"/>
          <p:cNvSpPr txBox="1">
            <a:spLocks noChangeArrowheads="1"/>
          </p:cNvSpPr>
          <p:nvPr/>
        </p:nvSpPr>
        <p:spPr bwMode="auto">
          <a:xfrm>
            <a:off x="549275" y="179388"/>
            <a:ext cx="5832475" cy="1463675"/>
          </a:xfrm>
          <a:prstGeom prst="rect">
            <a:avLst/>
          </a:prstGeom>
          <a:noFill/>
          <a:ln w="9525">
            <a:noFill/>
            <a:miter lim="800000"/>
            <a:headEnd/>
            <a:tailEnd/>
          </a:ln>
        </p:spPr>
        <p:txBody>
          <a:bodyPr>
            <a:spAutoFit/>
          </a:bodyPr>
          <a:lstStyle/>
          <a:p>
            <a:pPr algn="ctr"/>
            <a:r>
              <a:rPr lang="ru-RU" sz="2000" b="1" i="1">
                <a:latin typeface="Monotype Corsiva" pitchFamily="66" charset="0"/>
              </a:rPr>
              <a:t>Экологический паспорт </a:t>
            </a:r>
          </a:p>
          <a:p>
            <a:pPr algn="ctr"/>
            <a:r>
              <a:rPr lang="ru-RU" sz="2000" b="1" i="1">
                <a:latin typeface="Monotype Corsiva" pitchFamily="66" charset="0"/>
              </a:rPr>
              <a:t>МДОУ «Детский сад комбинированного вида села Красный Яр»</a:t>
            </a:r>
          </a:p>
          <a:p>
            <a:pPr>
              <a:spcBef>
                <a:spcPct val="50000"/>
              </a:spcBef>
            </a:pPr>
            <a:endParaRPr lang="ru-RU" sz="2000">
              <a:latin typeface="Monotype Corsiva" pitchFamily="66" charset="0"/>
            </a:endParaRPr>
          </a:p>
        </p:txBody>
      </p:sp>
      <p:sp>
        <p:nvSpPr>
          <p:cNvPr id="35844" name="Text Box 7"/>
          <p:cNvSpPr txBox="1">
            <a:spLocks noChangeArrowheads="1"/>
          </p:cNvSpPr>
          <p:nvPr/>
        </p:nvSpPr>
        <p:spPr bwMode="auto">
          <a:xfrm>
            <a:off x="260350" y="1116013"/>
            <a:ext cx="6264275" cy="7434262"/>
          </a:xfrm>
          <a:prstGeom prst="rect">
            <a:avLst/>
          </a:prstGeom>
          <a:noFill/>
          <a:ln w="9525">
            <a:noFill/>
            <a:miter lim="800000"/>
            <a:headEnd/>
            <a:tailEnd/>
          </a:ln>
        </p:spPr>
        <p:txBody>
          <a:bodyPr>
            <a:spAutoFit/>
          </a:bodyPr>
          <a:lstStyle/>
          <a:p>
            <a:pPr algn="just"/>
            <a:r>
              <a:rPr lang="ru-RU" sz="1300">
                <a:latin typeface="Times New Roman" pitchFamily="18" charset="0"/>
              </a:rPr>
              <a:t>       Общее количество детей, посещающих детский сад - 140.</a:t>
            </a:r>
          </a:p>
          <a:p>
            <a:pPr algn="just"/>
            <a:r>
              <a:rPr lang="ru-RU" sz="1300">
                <a:latin typeface="Times New Roman" pitchFamily="18" charset="0"/>
              </a:rPr>
              <a:t>       Общее количество персонала - 36 человек, из них педагогов - 19. Количество групп - 6, из них 1 - ясельного возраста, 1 - санаторная для детей с факторами риска по туберкулезу, имеется логопункт для 25 детей с нарушениями речи.</a:t>
            </a:r>
          </a:p>
          <a:p>
            <a:pPr algn="just"/>
            <a:r>
              <a:rPr lang="ru-RU" sz="1300">
                <a:latin typeface="Times New Roman" pitchFamily="18" charset="0"/>
              </a:rPr>
              <a:t>       Кадровый состав ДОУ: заведующая, старший воспитатель, педагог-психолог, учитель-логопед, музыкальный руководитель, инструктор по физической культуре,   старшая медсестра, воспитатели, младшие воспитатели.</a:t>
            </a:r>
          </a:p>
          <a:p>
            <a:pPr algn="just"/>
            <a:r>
              <a:rPr lang="ru-RU" sz="1300">
                <a:latin typeface="Times New Roman" pitchFamily="18" charset="0"/>
              </a:rPr>
              <a:t>       Воспитатели проводят экологические занятия с детьми всех возрастных групп, консультации, семинары по экологической грамотности педагогов и родителей.</a:t>
            </a:r>
          </a:p>
          <a:p>
            <a:pPr algn="ctr"/>
            <a:r>
              <a:rPr lang="ru-RU" sz="1300" b="1" i="1">
                <a:latin typeface="Times New Roman" pitchFamily="18" charset="0"/>
              </a:rPr>
              <a:t>1. Экологическая ситуация района.</a:t>
            </a:r>
          </a:p>
          <a:p>
            <a:pPr algn="ctr"/>
            <a:r>
              <a:rPr lang="ru-RU" sz="1300" b="1" i="1">
                <a:latin typeface="Times New Roman" pitchFamily="18" charset="0"/>
              </a:rPr>
              <a:t> 1.1. Общая характеристика района.</a:t>
            </a:r>
          </a:p>
          <a:p>
            <a:pPr algn="just"/>
            <a:r>
              <a:rPr lang="ru-RU" sz="1300">
                <a:latin typeface="Times New Roman" pitchFamily="18" charset="0"/>
              </a:rPr>
              <a:t>       Местонахождение дошкольного учреждения: Саратовская область, Энгельсский район, село Красный Яр, ул. Овсянникова, д.31.</a:t>
            </a:r>
          </a:p>
          <a:p>
            <a:pPr algn="just"/>
            <a:r>
              <a:rPr lang="ru-RU" sz="1300">
                <a:latin typeface="Times New Roman" pitchFamily="18" charset="0"/>
              </a:rPr>
              <a:t>       Район, в котором расположен ДОУ, характеризуется благоприятной экологической обстановкой. Это объясняется наличием находящегося поблизости леса, речки Берёзовки, отсутствием крупных промышленных предприятий. Электромагнитная обстановка нормальная. Уровень радиационного заражения - в пределах допустимых норм.</a:t>
            </a:r>
          </a:p>
          <a:p>
            <a:pPr algn="just"/>
            <a:r>
              <a:rPr lang="ru-RU" sz="1300">
                <a:latin typeface="Times New Roman" pitchFamily="18" charset="0"/>
              </a:rPr>
              <a:t>       Состояние здоровья детей ДОУ.</a:t>
            </a:r>
          </a:p>
          <a:p>
            <a:pPr algn="just"/>
            <a:r>
              <a:rPr lang="ru-RU" sz="1300">
                <a:latin typeface="Times New Roman" pitchFamily="18" charset="0"/>
              </a:rPr>
              <a:t>     Для нашего детского сада характерен высокий уровень распространенности заболеваний органов дыхания. В целом, состояние здоровья детей благоприятное.</a:t>
            </a:r>
          </a:p>
          <a:p>
            <a:pPr algn="just"/>
            <a:r>
              <a:rPr lang="ru-RU" sz="1300">
                <a:latin typeface="Times New Roman" pitchFamily="18" charset="0"/>
              </a:rPr>
              <a:t>       Зеленые массивы.</a:t>
            </a:r>
          </a:p>
          <a:p>
            <a:pPr algn="just"/>
            <a:r>
              <a:rPr lang="ru-RU" sz="1300">
                <a:latin typeface="Times New Roman" pitchFamily="18" charset="0"/>
              </a:rPr>
              <a:t>     В непосредственной близости к ДОУ расположен бывший колхозный сад и берёзовая аллея, более отдален парк отдыха .</a:t>
            </a:r>
          </a:p>
          <a:p>
            <a:pPr algn="ctr"/>
            <a:r>
              <a:rPr lang="ru-RU" sz="1300" b="1" i="1">
                <a:latin typeface="Times New Roman" pitchFamily="18" charset="0"/>
              </a:rPr>
              <a:t>1.2. Характеристика непосредственного окружения детского сада.</a:t>
            </a:r>
            <a:endParaRPr lang="ru-RU" sz="1300" b="1">
              <a:latin typeface="Times New Roman" pitchFamily="18" charset="0"/>
            </a:endParaRPr>
          </a:p>
          <a:p>
            <a:r>
              <a:rPr lang="ru-RU" sz="1300">
                <a:latin typeface="Times New Roman" pitchFamily="18" charset="0"/>
              </a:rPr>
              <a:t>      ДОУ находится на улице, характеризующейся небольшим транспортным потоком. В непосредственной близости от детского сада расположена березовая аллея, представляющая интерес с точки зрения экологического образования и улучшения состояния здоровья детей. Здесь имеются интересные объекты: молодые саженцы, птичьи "поселения".</a:t>
            </a:r>
            <a:endParaRPr lang="ru-RU" sz="1300" b="1" i="1">
              <a:latin typeface="Times New Roman" pitchFamily="18" charset="0"/>
            </a:endParaRPr>
          </a:p>
          <a:p>
            <a:pPr algn="ctr"/>
            <a:r>
              <a:rPr lang="ru-RU" sz="1300" b="1" i="1">
                <a:latin typeface="Times New Roman" pitchFamily="18" charset="0"/>
              </a:rPr>
              <a:t>2. Характеристика территории детского сада. </a:t>
            </a:r>
          </a:p>
          <a:p>
            <a:pPr algn="ctr"/>
            <a:r>
              <a:rPr lang="ru-RU" sz="1300" b="1" i="1">
                <a:latin typeface="Times New Roman" pitchFamily="18" charset="0"/>
              </a:rPr>
              <a:t>2.1. Общие данные.</a:t>
            </a:r>
          </a:p>
          <a:p>
            <a:r>
              <a:rPr lang="ru-RU" sz="1300">
                <a:latin typeface="Times New Roman" pitchFamily="18" charset="0"/>
              </a:rPr>
              <a:t>Год строительства - 1985-й.</a:t>
            </a:r>
          </a:p>
          <a:p>
            <a:r>
              <a:rPr lang="ru-RU" sz="1300">
                <a:latin typeface="Times New Roman" pitchFamily="18" charset="0"/>
              </a:rPr>
              <a:t>Общая площадь земельного участка - 2 га.</a:t>
            </a:r>
          </a:p>
          <a:p>
            <a:r>
              <a:rPr lang="ru-RU" sz="1300">
                <a:latin typeface="Times New Roman" pitchFamily="18" charset="0"/>
              </a:rPr>
              <a:t>Общая площадь здания - 1789,4 м2.</a:t>
            </a:r>
          </a:p>
          <a:p>
            <a:r>
              <a:rPr lang="ru-RU" sz="1300">
                <a:latin typeface="Times New Roman" pitchFamily="18" charset="0"/>
              </a:rPr>
              <a:t>Территория детского сада ровная. Газоны занимают 20% территории, остальная площадь приходится на асфальтовые и грунтовые площадки, дорожки.</a:t>
            </a:r>
          </a:p>
        </p:txBody>
      </p:sp>
      <p:sp>
        <p:nvSpPr>
          <p:cNvPr id="35845"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6867" name="Text Box 3"/>
          <p:cNvSpPr txBox="1">
            <a:spLocks noChangeArrowheads="1"/>
          </p:cNvSpPr>
          <p:nvPr/>
        </p:nvSpPr>
        <p:spPr bwMode="auto">
          <a:xfrm>
            <a:off x="333375" y="179388"/>
            <a:ext cx="6264275" cy="8426450"/>
          </a:xfrm>
          <a:prstGeom prst="rect">
            <a:avLst/>
          </a:prstGeom>
          <a:noFill/>
          <a:ln w="9525">
            <a:noFill/>
            <a:miter lim="800000"/>
            <a:headEnd/>
            <a:tailEnd/>
          </a:ln>
        </p:spPr>
        <p:txBody>
          <a:bodyPr>
            <a:spAutoFit/>
          </a:bodyPr>
          <a:lstStyle/>
          <a:p>
            <a:pPr algn="just"/>
            <a:r>
              <a:rPr lang="ru-RU" sz="1300">
                <a:latin typeface="Times New Roman" pitchFamily="18" charset="0"/>
              </a:rPr>
              <a:t>        Затененность территории достаточно высока, что в летний период создает благоприятный микроклимат для прогулок.</a:t>
            </a:r>
          </a:p>
          <a:p>
            <a:pPr algn="just"/>
            <a:r>
              <a:rPr lang="ru-RU" sz="1300">
                <a:latin typeface="Times New Roman" pitchFamily="18" charset="0"/>
              </a:rPr>
              <a:t>     Среди деревьев преобладают лиственные породы, а значит, весной и зимой на участке много света.</a:t>
            </a:r>
          </a:p>
          <a:p>
            <a:pPr algn="just"/>
            <a:r>
              <a:rPr lang="ru-RU" sz="1300">
                <a:latin typeface="Times New Roman" pitchFamily="18" charset="0"/>
              </a:rPr>
              <a:t>        На территории имеются игровые и резиновые протекторы, использующиеся как клумбы или песочницы. Кроме того, есть спортивная площадка с гимнастической лесенкой, бревном, беговой дорожкой.</a:t>
            </a:r>
          </a:p>
          <a:p>
            <a:pPr algn="just"/>
            <a:r>
              <a:rPr lang="ru-RU" sz="1300">
                <a:latin typeface="Times New Roman" pitchFamily="18" charset="0"/>
              </a:rPr>
              <a:t>     Территория детского сада огорожена металлическим забором высотой 1,5 м, в темное время года освещается большая часть территории.</a:t>
            </a:r>
            <a:endParaRPr lang="ru-RU" sz="1300" b="1" i="1">
              <a:latin typeface="Times New Roman" pitchFamily="18" charset="0"/>
            </a:endParaRPr>
          </a:p>
          <a:p>
            <a:pPr algn="ctr"/>
            <a:r>
              <a:rPr lang="ru-RU" sz="1300" b="1" i="1">
                <a:latin typeface="Times New Roman" pitchFamily="18" charset="0"/>
              </a:rPr>
              <a:t>2.2. Растительный и животный мир, почвенный покров.</a:t>
            </a:r>
          </a:p>
          <a:p>
            <a:pPr algn="ctr"/>
            <a:r>
              <a:rPr lang="ru-RU" sz="1300" b="1" i="1">
                <a:latin typeface="Times New Roman" pitchFamily="18" charset="0"/>
              </a:rPr>
              <a:t>Растительный мир.</a:t>
            </a:r>
            <a:endParaRPr lang="ru-RU" sz="1300" b="1">
              <a:latin typeface="Times New Roman" pitchFamily="18" charset="0"/>
            </a:endParaRPr>
          </a:p>
          <a:p>
            <a:pPr algn="just"/>
            <a:r>
              <a:rPr lang="ru-RU" sz="1300">
                <a:latin typeface="Times New Roman" pitchFamily="18" charset="0"/>
              </a:rPr>
              <a:t>         На территории детского сада представлены различные жизненные формы растений: деревья, кустарники, травянистые растения, мхи - это дает воспитателям возможность проводить разнообразные экологические занятия. Деревьев на участке достаточно много. Практически все они в неплохом состоянии, старые и засохшие деревья систематически спиливаются. Встречаются как отдельно стоящие деревья, так и группы деревьев.</a:t>
            </a:r>
          </a:p>
          <a:p>
            <a:pPr algn="just"/>
            <a:r>
              <a:rPr lang="ru-RU" sz="1300">
                <a:latin typeface="Times New Roman" pitchFamily="18" charset="0"/>
              </a:rPr>
              <a:t>         Видовой состав деревьев: тополь, береза, рябина, клен, вяз. Из фруктовых деревьев: вишня. Кустарники: сирень обыкновенная, желтая акация. В отдельных местах кустарники образуют живую изгородь.</a:t>
            </a:r>
          </a:p>
          <a:p>
            <a:pPr algn="just"/>
            <a:r>
              <a:rPr lang="ru-RU" sz="1300">
                <a:latin typeface="Times New Roman" pitchFamily="18" charset="0"/>
              </a:rPr>
              <a:t>         Газоны занимают 20% территории, они достаточно ухожены. Культурные травянистые растения малочисленны и вытесняются сорными видами.</a:t>
            </a:r>
          </a:p>
          <a:p>
            <a:pPr algn="just"/>
            <a:r>
              <a:rPr lang="ru-RU" sz="1300">
                <a:latin typeface="Times New Roman" pitchFamily="18" charset="0"/>
              </a:rPr>
              <a:t>        Сорные же растения распространены практически по всей территории участка. Сорные травянистые растения: ромашка пахучая, подорожник большой, одуванчик лекарственный, пырей ползучий, лебеда раскидистая, гравилат городской.</a:t>
            </a:r>
          </a:p>
          <a:p>
            <a:pPr algn="just"/>
            <a:r>
              <a:rPr lang="ru-RU" sz="1300">
                <a:latin typeface="Times New Roman" pitchFamily="18" charset="0"/>
              </a:rPr>
              <a:t>      Луговые растения: клевер ползучий, клевер луговой, тысячелистник обыкновенный, мышиный горошек.</a:t>
            </a:r>
          </a:p>
          <a:p>
            <a:pPr algn="just"/>
            <a:r>
              <a:rPr lang="ru-RU" sz="1300">
                <a:latin typeface="Times New Roman" pitchFamily="18" charset="0"/>
              </a:rPr>
              <a:t>      Вдоль тропинок преобладают подорожник большой, одуванчик лекарственный. Влажные места выделяются присутствием горца землеводного, зеленых мхов.</a:t>
            </a:r>
          </a:p>
          <a:p>
            <a:pPr algn="just"/>
            <a:r>
              <a:rPr lang="ru-RU" sz="1300">
                <a:latin typeface="Times New Roman" pitchFamily="18" charset="0"/>
              </a:rPr>
              <a:t>      В одном из угловых участков территории находятся заросли крупных сорных растений (крапива, лопух) высотой до 1 м. В целом, на газонах преобладают злаки и разнотравье.</a:t>
            </a:r>
          </a:p>
          <a:p>
            <a:pPr algn="ctr"/>
            <a:r>
              <a:rPr lang="ru-RU" sz="1300" b="1" i="1">
                <a:latin typeface="Times New Roman" pitchFamily="18" charset="0"/>
              </a:rPr>
              <a:t>Животный мир.</a:t>
            </a:r>
            <a:endParaRPr lang="ru-RU" sz="1300" b="1">
              <a:latin typeface="Times New Roman" pitchFamily="18" charset="0"/>
            </a:endParaRPr>
          </a:p>
          <a:p>
            <a:pPr algn="just"/>
            <a:r>
              <a:rPr lang="ru-RU" sz="1300">
                <a:latin typeface="Times New Roman" pitchFamily="18" charset="0"/>
              </a:rPr>
              <a:t>        На территории детского сада встречаются: вороны, галки, воробьи, снегири, сороки, грачи, скворцы, трясогузки, голуби. Живут различные виды насекомых: бабочки, жуки, мухи, комары, осы, шмели, муравьи и пауки.</a:t>
            </a:r>
            <a:endParaRPr lang="ru-RU" sz="1300" b="1" i="1">
              <a:latin typeface="Times New Roman" pitchFamily="18" charset="0"/>
            </a:endParaRPr>
          </a:p>
          <a:p>
            <a:pPr algn="ctr"/>
            <a:r>
              <a:rPr lang="ru-RU" sz="1300" b="1" i="1">
                <a:latin typeface="Times New Roman" pitchFamily="18" charset="0"/>
              </a:rPr>
              <a:t>Почва.</a:t>
            </a:r>
            <a:endParaRPr lang="ru-RU" sz="1300" b="1">
              <a:latin typeface="Times New Roman" pitchFamily="18" charset="0"/>
            </a:endParaRPr>
          </a:p>
          <a:p>
            <a:pPr algn="just"/>
            <a:r>
              <a:rPr lang="ru-RU" sz="1300">
                <a:latin typeface="Times New Roman" pitchFamily="18" charset="0"/>
              </a:rPr>
              <a:t>         На территории детского сада преобладает натуральный грунт. Удобрение используется только в виде перегнивших листьев. Привозится песок для песочниц.</a:t>
            </a:r>
          </a:p>
          <a:p>
            <a:pPr algn="just"/>
            <a:r>
              <a:rPr lang="ru-RU" sz="1300">
                <a:latin typeface="Times New Roman" pitchFamily="18" charset="0"/>
              </a:rPr>
              <a:t>На игровых площадках вытоптанность составляет до 60%. Грунт очень плотный, глиняный. Можно выделить участки с уплотненным грунтом вблизи некоторых деревьев возле которых часто играют дети.</a:t>
            </a:r>
            <a:endParaRPr lang="ru-RU" sz="1300" b="1" i="1">
              <a:latin typeface="Times New Roman" pitchFamily="18" charset="0"/>
            </a:endParaRPr>
          </a:p>
        </p:txBody>
      </p:sp>
      <p:sp>
        <p:nvSpPr>
          <p:cNvPr id="3686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7891" name="Text Box 3"/>
          <p:cNvSpPr txBox="1">
            <a:spLocks noChangeArrowheads="1"/>
          </p:cNvSpPr>
          <p:nvPr/>
        </p:nvSpPr>
        <p:spPr bwMode="auto">
          <a:xfrm>
            <a:off x="333375" y="395288"/>
            <a:ext cx="6191250" cy="7831137"/>
          </a:xfrm>
          <a:prstGeom prst="rect">
            <a:avLst/>
          </a:prstGeom>
          <a:noFill/>
          <a:ln w="9525">
            <a:noFill/>
            <a:miter lim="800000"/>
            <a:headEnd/>
            <a:tailEnd/>
          </a:ln>
        </p:spPr>
        <p:txBody>
          <a:bodyPr>
            <a:spAutoFit/>
          </a:bodyPr>
          <a:lstStyle/>
          <a:p>
            <a:pPr algn="ctr">
              <a:tabLst>
                <a:tab pos="360363" algn="l"/>
              </a:tabLst>
            </a:pPr>
            <a:r>
              <a:rPr lang="ru-RU" sz="1300" b="1" i="1">
                <a:latin typeface="Times New Roman" pitchFamily="18" charset="0"/>
              </a:rPr>
              <a:t>2.3.Зонирование территории</a:t>
            </a:r>
            <a:endParaRPr lang="ru-RU" sz="1300" b="1">
              <a:latin typeface="Times New Roman" pitchFamily="18" charset="0"/>
            </a:endParaRPr>
          </a:p>
          <a:p>
            <a:pPr algn="just">
              <a:tabLst>
                <a:tab pos="360363" algn="l"/>
              </a:tabLst>
            </a:pPr>
            <a:r>
              <a:rPr lang="ru-RU" sz="1300">
                <a:latin typeface="Times New Roman" pitchFamily="18" charset="0"/>
              </a:rPr>
              <a:t>       Различные зоны территории детского сада отмечены на картосхеме.</a:t>
            </a:r>
          </a:p>
          <a:p>
            <a:pPr algn="just">
              <a:tabLst>
                <a:tab pos="360363" algn="l"/>
              </a:tabLst>
            </a:pPr>
            <a:r>
              <a:rPr lang="ru-RU" sz="1300">
                <a:latin typeface="Times New Roman" pitchFamily="18" charset="0"/>
              </a:rPr>
              <a:t>      Территория в вечернее время регулярно посещается посторонними: вход на участок свободный; через него осуществляется транзитный проход (по асфальтовой дороге и по одной из игровых площадок). На территории часто гуляют подростки и мамы с маленькими детьми, приходящие из соседних домов. Все это осложняет оформление участков.</a:t>
            </a:r>
          </a:p>
          <a:p>
            <a:pPr algn="ctr">
              <a:tabLst>
                <a:tab pos="360363" algn="l"/>
              </a:tabLst>
            </a:pPr>
            <a:r>
              <a:rPr lang="ru-RU" sz="1300" i="1">
                <a:latin typeface="Times New Roman" pitchFamily="18" charset="0"/>
              </a:rPr>
              <a:t>2.4.Загрязнение территории</a:t>
            </a:r>
            <a:endParaRPr lang="ru-RU" sz="1300">
              <a:latin typeface="Times New Roman" pitchFamily="18" charset="0"/>
            </a:endParaRPr>
          </a:p>
          <a:p>
            <a:pPr algn="just">
              <a:tabLst>
                <a:tab pos="360363" algn="l"/>
              </a:tabLst>
            </a:pPr>
            <a:r>
              <a:rPr lang="ru-RU" sz="1300">
                <a:latin typeface="Times New Roman" pitchFamily="18" charset="0"/>
              </a:rPr>
              <a:t>       Запыленность территории с западной стороны средняя, так как автодорога отделена от нее рядом деревьев, объемными и высокими, но возможно попадание вредных веществ (газообразных). Металлический забор - сетка-рабица - пропускает пыль, снег и шум. С восточной стороны запыленности нет, т.к. рядом находится фруктовый сад и нет автомагистралей.</a:t>
            </a:r>
          </a:p>
          <a:p>
            <a:pPr algn="just">
              <a:tabLst>
                <a:tab pos="360363" algn="l"/>
              </a:tabLst>
            </a:pPr>
            <a:r>
              <a:rPr lang="ru-RU" sz="1300">
                <a:latin typeface="Times New Roman" pitchFamily="18" charset="0"/>
              </a:rPr>
              <a:t>       Ветровой режим благоприятный, т.к. участок со всех сторон окружен высокими деревьями, смягчающими порывы ветра.</a:t>
            </a:r>
          </a:p>
          <a:p>
            <a:pPr algn="just">
              <a:tabLst>
                <a:tab pos="360363" algn="l"/>
              </a:tabLst>
            </a:pPr>
            <a:r>
              <a:rPr lang="ru-RU" sz="1300">
                <a:latin typeface="Times New Roman" pitchFamily="18" charset="0"/>
              </a:rPr>
              <a:t>       Шумовой фон умеренный. С восточной стороны свободно слышен тихий разговор и шепот. Но с западной стороны, находящейся вблизи автомагистрали, наблюдается небольшой шумовой фон, где слышен шум проезжающих машин.</a:t>
            </a:r>
          </a:p>
          <a:p>
            <a:pPr algn="just">
              <a:tabLst>
                <a:tab pos="360363" algn="l"/>
              </a:tabLst>
            </a:pPr>
            <a:r>
              <a:rPr lang="ru-RU" sz="1300">
                <a:latin typeface="Times New Roman" pitchFamily="18" charset="0"/>
              </a:rPr>
              <a:t>       Территория посещается грузовыми машинами, привозящими продукты. Но подъездные пути находятся в местах отдаленных от игровых площадок.</a:t>
            </a:r>
          </a:p>
          <a:p>
            <a:pPr algn="just">
              <a:tabLst>
                <a:tab pos="360363" algn="l"/>
              </a:tabLst>
            </a:pPr>
            <a:r>
              <a:rPr lang="ru-RU" sz="1300">
                <a:latin typeface="Times New Roman" pitchFamily="18" charset="0"/>
              </a:rPr>
              <a:t>       Участок в целом чистый, регулярно убирается штатным дворником. На территории детского сада имеется мусоросборник, который по мере необходимости очищается и вывозится за пределы территории учреждения.</a:t>
            </a:r>
          </a:p>
          <a:p>
            <a:pPr algn="ctr">
              <a:tabLst>
                <a:tab pos="360363" algn="l"/>
              </a:tabLst>
            </a:pPr>
            <a:r>
              <a:rPr lang="ru-RU" sz="1300" b="1" i="1">
                <a:latin typeface="Times New Roman" pitchFamily="18" charset="0"/>
              </a:rPr>
              <a:t>3. Оформление помещения.</a:t>
            </a:r>
          </a:p>
          <a:p>
            <a:pPr algn="ctr">
              <a:tabLst>
                <a:tab pos="360363" algn="l"/>
              </a:tabLst>
            </a:pPr>
            <a:r>
              <a:rPr lang="ru-RU" sz="1300" b="1" i="1">
                <a:latin typeface="Times New Roman" pitchFamily="18" charset="0"/>
              </a:rPr>
              <a:t>3.1.Характеристика здания и помещения.</a:t>
            </a:r>
            <a:endParaRPr lang="ru-RU" sz="1300">
              <a:latin typeface="Times New Roman" pitchFamily="18" charset="0"/>
            </a:endParaRPr>
          </a:p>
          <a:p>
            <a:pPr algn="just">
              <a:tabLst>
                <a:tab pos="360363" algn="l"/>
              </a:tabLst>
            </a:pPr>
            <a:r>
              <a:rPr lang="ru-RU" sz="1300">
                <a:latin typeface="Times New Roman" pitchFamily="18" charset="0"/>
              </a:rPr>
              <a:t>       Здание кирпичное. Этажность здания: 2.</a:t>
            </a:r>
          </a:p>
          <a:p>
            <a:pPr algn="just">
              <a:tabLst>
                <a:tab pos="360363" algn="l"/>
              </a:tabLst>
            </a:pPr>
            <a:r>
              <a:rPr lang="ru-RU" sz="1300">
                <a:latin typeface="Times New Roman" pitchFamily="18" charset="0"/>
              </a:rPr>
              <a:t>       Помещения для занятий: экологический комната, музыкально-физкультурный зал, логопедический кабинет, кабинет психолога, групповые помещения. В помещениях групп существуют разделение на зоны: зона игр, учебная зона, зона экологического уголка и спальная.</a:t>
            </a:r>
          </a:p>
          <a:p>
            <a:pPr algn="just">
              <a:tabLst>
                <a:tab pos="360363" algn="l"/>
              </a:tabLst>
            </a:pPr>
            <a:r>
              <a:rPr lang="ru-RU" sz="1300">
                <a:latin typeface="Times New Roman" pitchFamily="18" charset="0"/>
              </a:rPr>
              <a:t>       В оформлении групповых помещений и коридоров используются поделки из папье-маше, искусственные и живые растения, панно из соленого теста, пни, деревянные спилы, коряги, сухие стволы и ветки.</a:t>
            </a:r>
          </a:p>
          <a:p>
            <a:pPr algn="just">
              <a:tabLst>
                <a:tab pos="360363" algn="l"/>
              </a:tabLst>
            </a:pPr>
            <a:r>
              <a:rPr lang="ru-RU" sz="1300">
                <a:latin typeface="Times New Roman" pitchFamily="18" charset="0"/>
              </a:rPr>
              <a:t>       При оформлении внутренних помещений использованы: обои, краска, синтетические ковры.</a:t>
            </a:r>
          </a:p>
          <a:p>
            <a:pPr algn="ctr">
              <a:tabLst>
                <a:tab pos="360363" algn="l"/>
              </a:tabLst>
            </a:pPr>
            <a:r>
              <a:rPr lang="ru-RU" sz="1300" b="1" i="1">
                <a:latin typeface="Times New Roman" pitchFamily="18" charset="0"/>
              </a:rPr>
              <a:t>3.2.Характеристика здания и помещения.</a:t>
            </a:r>
            <a:endParaRPr lang="ru-RU" sz="1300" b="1">
              <a:latin typeface="Times New Roman" pitchFamily="18" charset="0"/>
            </a:endParaRPr>
          </a:p>
          <a:p>
            <a:pPr algn="just">
              <a:tabLst>
                <a:tab pos="360363" algn="l"/>
              </a:tabLst>
            </a:pPr>
            <a:r>
              <a:rPr lang="ru-RU" sz="1300">
                <a:latin typeface="Times New Roman" pitchFamily="18" charset="0"/>
              </a:rPr>
              <a:t>      Обитатели живого уголка: волнистые попугайчики, чиж, хомяки, черепахи.</a:t>
            </a:r>
          </a:p>
          <a:p>
            <a:pPr algn="just">
              <a:tabLst>
                <a:tab pos="360363" algn="l"/>
              </a:tabLst>
            </a:pPr>
            <a:r>
              <a:rPr lang="ru-RU" sz="1300">
                <a:latin typeface="Times New Roman" pitchFamily="18" charset="0"/>
              </a:rPr>
              <a:t>      Обитатели аквариумов: гуппи, меченосцы, скалярии, золотые рыбки, улитки.</a:t>
            </a:r>
          </a:p>
          <a:p>
            <a:pPr algn="just">
              <a:tabLst>
                <a:tab pos="360363" algn="l"/>
              </a:tabLst>
            </a:pPr>
            <a:r>
              <a:rPr lang="ru-RU" sz="1300">
                <a:latin typeface="Times New Roman" pitchFamily="18" charset="0"/>
              </a:rPr>
              <a:t>      Во всех группах созданы экологические уголки, в которых имеются аквариумы</a:t>
            </a:r>
          </a:p>
        </p:txBody>
      </p:sp>
      <p:sp>
        <p:nvSpPr>
          <p:cNvPr id="37892"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8915" name="Text Box 3"/>
          <p:cNvSpPr txBox="1">
            <a:spLocks noChangeArrowheads="1"/>
          </p:cNvSpPr>
          <p:nvPr/>
        </p:nvSpPr>
        <p:spPr bwMode="auto">
          <a:xfrm>
            <a:off x="404813" y="323850"/>
            <a:ext cx="6192837" cy="8029575"/>
          </a:xfrm>
          <a:prstGeom prst="rect">
            <a:avLst/>
          </a:prstGeom>
          <a:noFill/>
          <a:ln w="9525">
            <a:noFill/>
            <a:miter lim="800000"/>
            <a:headEnd/>
            <a:tailEnd/>
          </a:ln>
        </p:spPr>
        <p:txBody>
          <a:bodyPr>
            <a:spAutoFit/>
          </a:bodyPr>
          <a:lstStyle/>
          <a:p>
            <a:pPr algn="just">
              <a:tabLst>
                <a:tab pos="360363" algn="l"/>
              </a:tabLst>
            </a:pPr>
            <a:r>
              <a:rPr lang="ru-RU" sz="1300">
                <a:latin typeface="Times New Roman" pitchFamily="18" charset="0"/>
              </a:rPr>
              <a:t>с рыбками, во многих группах живут хомяки, черепахи. Животные для живых уголков были подарены и куплены родителями.</a:t>
            </a:r>
          </a:p>
          <a:p>
            <a:pPr algn="just">
              <a:tabLst>
                <a:tab pos="360363" algn="l"/>
              </a:tabLst>
            </a:pPr>
            <a:r>
              <a:rPr lang="ru-RU" sz="1300">
                <a:latin typeface="Times New Roman" pitchFamily="18" charset="0"/>
              </a:rPr>
              <a:t>       Наиболее распространенные растения в группах: хлорофитум, бальзамин, бегония, герань, традесканция, фиалка. Площадь экологического кабинета - 30 м2.</a:t>
            </a:r>
          </a:p>
          <a:p>
            <a:pPr algn="just">
              <a:tabLst>
                <a:tab pos="360363" algn="l"/>
              </a:tabLst>
            </a:pPr>
            <a:r>
              <a:rPr lang="ru-RU" sz="1300">
                <a:latin typeface="Times New Roman" pitchFamily="18" charset="0"/>
              </a:rPr>
              <a:t>Оформление: обои, панорама климатических зон, макеты природных явлений (река, озеро, болото, водопад; вулкан, горы) на спилах деревьев, макет муравейника, наглядные пособия, детские работы и поделки из природного материала.</a:t>
            </a:r>
          </a:p>
          <a:p>
            <a:pPr algn="just">
              <a:tabLst>
                <a:tab pos="360363" algn="l"/>
              </a:tabLst>
            </a:pPr>
            <a:r>
              <a:rPr lang="ru-RU" sz="1300">
                <a:latin typeface="Times New Roman" pitchFamily="18" charset="0"/>
              </a:rPr>
              <a:t>      Состав растений: папоротник, фикус, бальзамин, кактусы, алоэ, розан, сансевиерия, пандус Вейча, каланхоэ, диффенбахия, хлорофитум, филодендром, гипеастриум и др.</a:t>
            </a:r>
          </a:p>
          <a:p>
            <a:pPr algn="just">
              <a:tabLst>
                <a:tab pos="360363" algn="l"/>
              </a:tabLst>
            </a:pPr>
            <a:r>
              <a:rPr lang="ru-RU" sz="1300">
                <a:latin typeface="Times New Roman" pitchFamily="18" charset="0"/>
              </a:rPr>
              <a:t>       Создан действующий огород в зимнее время.</a:t>
            </a:r>
          </a:p>
          <a:p>
            <a:pPr algn="just">
              <a:tabLst>
                <a:tab pos="360363" algn="l"/>
              </a:tabLst>
            </a:pPr>
            <a:r>
              <a:rPr lang="ru-RU" sz="1300">
                <a:latin typeface="Times New Roman" pitchFamily="18" charset="0"/>
              </a:rPr>
              <a:t>      Оборудование и учебные материалы: ракушки, камни, семена, кора, листья различных растений, лаборатория, дидактические пособия.</a:t>
            </a:r>
            <a:endParaRPr lang="ru-RU" sz="1300" b="1" i="1">
              <a:latin typeface="Times New Roman" pitchFamily="18" charset="0"/>
            </a:endParaRPr>
          </a:p>
          <a:p>
            <a:pPr algn="ctr">
              <a:tabLst>
                <a:tab pos="360363" algn="l"/>
              </a:tabLst>
            </a:pPr>
            <a:r>
              <a:rPr lang="ru-RU" sz="1300" b="1" i="1">
                <a:latin typeface="Times New Roman" pitchFamily="18" charset="0"/>
              </a:rPr>
              <a:t>4. Влияние ДОУ на окружающую среду.</a:t>
            </a:r>
            <a:endParaRPr lang="ru-RU" sz="1300">
              <a:latin typeface="Times New Roman" pitchFamily="18" charset="0"/>
            </a:endParaRPr>
          </a:p>
          <a:p>
            <a:pPr algn="just">
              <a:tabLst>
                <a:tab pos="360363" algn="l"/>
              </a:tabLst>
            </a:pPr>
            <a:r>
              <a:rPr lang="ru-RU" sz="1300">
                <a:latin typeface="Times New Roman" pitchFamily="18" charset="0"/>
              </a:rPr>
              <a:t>       Отходы: за день выбрасывается приблизительно 20 кг отходов.</a:t>
            </a:r>
          </a:p>
          <a:p>
            <a:pPr algn="just">
              <a:tabLst>
                <a:tab pos="360363" algn="l"/>
              </a:tabLst>
            </a:pPr>
            <a:r>
              <a:rPr lang="ru-RU" sz="1300">
                <a:latin typeface="Times New Roman" pitchFamily="18" charset="0"/>
              </a:rPr>
              <a:t>       Отопление центральное. На зиму проводится утепление окон и дверей во всех помещениях. Используемые химические вещества: хлорная известь, хлорамин -  для дезинфекций. Хранятся химические вещества в медицинском кабинете, раствор готовится медсестрой и передается младшим воспитателям. Так же используются стиральные и моющие средства, сода. Дезинфекция помещения, борьба с грызунами и тараканами производится городской СЭС.</a:t>
            </a:r>
            <a:endParaRPr lang="ru-RU" sz="1300" b="1" i="1">
              <a:latin typeface="Times New Roman" pitchFamily="18" charset="0"/>
            </a:endParaRPr>
          </a:p>
          <a:p>
            <a:pPr algn="ctr">
              <a:tabLst>
                <a:tab pos="360363" algn="l"/>
              </a:tabLst>
            </a:pPr>
            <a:r>
              <a:rPr lang="ru-RU" sz="1300" b="1" i="1">
                <a:latin typeface="Times New Roman" pitchFamily="18" charset="0"/>
              </a:rPr>
              <a:t>5. Программы и методики.</a:t>
            </a:r>
            <a:endParaRPr lang="ru-RU" sz="1300" b="1">
              <a:latin typeface="Times New Roman" pitchFamily="18" charset="0"/>
            </a:endParaRPr>
          </a:p>
          <a:p>
            <a:pPr algn="just">
              <a:tabLst>
                <a:tab pos="360363" algn="l"/>
              </a:tabLst>
            </a:pPr>
            <a:r>
              <a:rPr lang="ru-RU" sz="1300">
                <a:latin typeface="Times New Roman" pitchFamily="18" charset="0"/>
              </a:rPr>
              <a:t>      В работе используются следующие программы: С.Н.Николаевой "Юный эколог", Н.В.Васильева "Программа воспитания и образования в детском саду".</a:t>
            </a:r>
            <a:endParaRPr lang="ru-RU" sz="1300" b="1">
              <a:latin typeface="Times New Roman" pitchFamily="18" charset="0"/>
            </a:endParaRPr>
          </a:p>
          <a:p>
            <a:pPr algn="ctr">
              <a:tabLst>
                <a:tab pos="360363" algn="l"/>
              </a:tabLst>
            </a:pPr>
            <a:r>
              <a:rPr lang="ru-RU" sz="1300" i="1">
                <a:latin typeface="Times New Roman" pitchFamily="18" charset="0"/>
              </a:rPr>
              <a:t>5. 1.</a:t>
            </a:r>
            <a:r>
              <a:rPr lang="ru-RU" sz="1300" b="1">
                <a:latin typeface="Times New Roman" pitchFamily="18" charset="0"/>
              </a:rPr>
              <a:t> </a:t>
            </a:r>
            <a:r>
              <a:rPr lang="ru-RU" sz="1300" b="1" i="1">
                <a:latin typeface="Times New Roman" pitchFamily="18" charset="0"/>
              </a:rPr>
              <a:t>Используемая методическая литература.</a:t>
            </a:r>
            <a:endParaRPr lang="ru-RU" sz="1300">
              <a:latin typeface="Times New Roman" pitchFamily="18" charset="0"/>
            </a:endParaRPr>
          </a:p>
          <a:p>
            <a:pPr algn="just">
              <a:buFontTx/>
              <a:buChar char="•"/>
              <a:tabLst>
                <a:tab pos="360363" algn="l"/>
              </a:tabLst>
            </a:pPr>
            <a:r>
              <a:rPr lang="ru-RU" sz="1300">
                <a:latin typeface="Times New Roman" pitchFamily="18" charset="0"/>
              </a:rPr>
              <a:t>С.Н.Николаева "Юный эколог";</a:t>
            </a:r>
          </a:p>
          <a:p>
            <a:pPr algn="just">
              <a:buFontTx/>
              <a:buChar char="•"/>
              <a:tabLst>
                <a:tab pos="360363" algn="l"/>
              </a:tabLst>
            </a:pPr>
            <a:r>
              <a:rPr lang="ru-RU" sz="1300">
                <a:latin typeface="Times New Roman" pitchFamily="18" charset="0"/>
              </a:rPr>
              <a:t>С.Н.Николаева "Эколог в детском саду";</a:t>
            </a:r>
          </a:p>
          <a:p>
            <a:pPr algn="just">
              <a:buFontTx/>
              <a:buChar char="•"/>
              <a:tabLst>
                <a:tab pos="360363" algn="l"/>
              </a:tabLst>
            </a:pPr>
            <a:r>
              <a:rPr lang="ru-RU" sz="1300">
                <a:latin typeface="Times New Roman" pitchFamily="18" charset="0"/>
              </a:rPr>
              <a:t>Н.А.Рыжова "Экологическое воспитание в детском саду";</a:t>
            </a:r>
          </a:p>
          <a:p>
            <a:pPr algn="just">
              <a:buFontTx/>
              <a:buChar char="•"/>
              <a:tabLst>
                <a:tab pos="360363" algn="l"/>
              </a:tabLst>
            </a:pPr>
            <a:r>
              <a:rPr lang="ru-RU" sz="1300">
                <a:latin typeface="Times New Roman" pitchFamily="18" charset="0"/>
              </a:rPr>
              <a:t>А.И.Иванова "Методика организации экологических наблюдений и экспериментов в детском саду";</a:t>
            </a:r>
          </a:p>
          <a:p>
            <a:pPr algn="just">
              <a:buFontTx/>
              <a:buChar char="•"/>
              <a:tabLst>
                <a:tab pos="360363" algn="l"/>
              </a:tabLst>
            </a:pPr>
            <a:r>
              <a:rPr lang="ru-RU" sz="1300">
                <a:latin typeface="Times New Roman" pitchFamily="18" charset="0"/>
              </a:rPr>
              <a:t>Н.Г.Колегина "Опыт работы по экологическому воспита­нию дошкольников";</a:t>
            </a:r>
          </a:p>
          <a:p>
            <a:pPr algn="just">
              <a:buFontTx/>
              <a:buChar char="•"/>
              <a:tabLst>
                <a:tab pos="360363" algn="l"/>
              </a:tabLst>
            </a:pPr>
            <a:r>
              <a:rPr lang="ru-RU" sz="1300">
                <a:latin typeface="Times New Roman" pitchFamily="18" charset="0"/>
              </a:rPr>
              <a:t>С.Н.Николаева "Экологическое воспитание дошкольников"</a:t>
            </a:r>
          </a:p>
          <a:p>
            <a:pPr algn="just">
              <a:buFontTx/>
              <a:buChar char="•"/>
              <a:tabLst>
                <a:tab pos="360363" algn="l"/>
              </a:tabLst>
            </a:pPr>
            <a:r>
              <a:rPr lang="ru-RU" sz="1300">
                <a:latin typeface="Times New Roman" pitchFamily="18" charset="0"/>
              </a:rPr>
              <a:t>С.Н.Николаева "Воспитание экологической культуры в дошкольном детстве";</a:t>
            </a:r>
          </a:p>
          <a:p>
            <a:pPr algn="just">
              <a:buFontTx/>
              <a:buChar char="•"/>
              <a:tabLst>
                <a:tab pos="360363" algn="l"/>
              </a:tabLst>
            </a:pPr>
            <a:r>
              <a:rPr lang="ru-RU" sz="1300">
                <a:latin typeface="Times New Roman" pitchFamily="18" charset="0"/>
              </a:rPr>
              <a:t>"Животный мир", энциклопедия;</a:t>
            </a:r>
          </a:p>
          <a:p>
            <a:pPr algn="just">
              <a:buFontTx/>
              <a:buChar char="•"/>
              <a:tabLst>
                <a:tab pos="360363" algn="l"/>
              </a:tabLst>
            </a:pPr>
            <a:r>
              <a:rPr lang="ru-RU" sz="1300">
                <a:latin typeface="Times New Roman" pitchFamily="18" charset="0"/>
              </a:rPr>
              <a:t>Большая энциклопедия для дошкольника.</a:t>
            </a:r>
          </a:p>
          <a:p>
            <a:pPr algn="ctr">
              <a:tabLst>
                <a:tab pos="360363" algn="l"/>
              </a:tabLst>
            </a:pPr>
            <a:r>
              <a:rPr lang="ru-RU" sz="1300" b="1" i="1">
                <a:latin typeface="Times New Roman" pitchFamily="18" charset="0"/>
              </a:rPr>
              <a:t>5.2. Дидактические материалы.</a:t>
            </a:r>
            <a:endParaRPr lang="ru-RU" sz="1300" b="1">
              <a:latin typeface="Times New Roman" pitchFamily="18" charset="0"/>
            </a:endParaRPr>
          </a:p>
          <a:p>
            <a:pPr>
              <a:tabLst>
                <a:tab pos="360363" algn="l"/>
              </a:tabLst>
            </a:pPr>
            <a:r>
              <a:rPr lang="ru-RU" sz="1300">
                <a:latin typeface="Times New Roman" pitchFamily="18" charset="0"/>
              </a:rPr>
              <a:t>Экологические игры:</a:t>
            </a:r>
          </a:p>
          <a:p>
            <a:pPr>
              <a:tabLst>
                <a:tab pos="360363" algn="l"/>
              </a:tabLst>
            </a:pPr>
            <a:r>
              <a:rPr lang="ru-RU" sz="1300">
                <a:latin typeface="Times New Roman" pitchFamily="18" charset="0"/>
              </a:rPr>
              <a:t>"Четвертый лишний"; "Найди по описанию"; "Лесная школа"; "Садовод";</a:t>
            </a:r>
          </a:p>
          <a:p>
            <a:pPr>
              <a:tabLst>
                <a:tab pos="360363" algn="l"/>
              </a:tabLst>
            </a:pPr>
            <a:r>
              <a:rPr lang="ru-RU" sz="1300">
                <a:latin typeface="Times New Roman" pitchFamily="18" charset="0"/>
              </a:rPr>
              <a:t>"Как зовут тебя, деревце?"; "Дары природы"; "Зверята"; "Найди лишнего"; "Собери картинку";</a:t>
            </a:r>
          </a:p>
        </p:txBody>
      </p:sp>
      <p:sp>
        <p:nvSpPr>
          <p:cNvPr id="38916"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39939" name="Text Box 3"/>
          <p:cNvSpPr txBox="1">
            <a:spLocks noChangeArrowheads="1"/>
          </p:cNvSpPr>
          <p:nvPr/>
        </p:nvSpPr>
        <p:spPr bwMode="auto">
          <a:xfrm>
            <a:off x="333375" y="179388"/>
            <a:ext cx="6191250" cy="8426450"/>
          </a:xfrm>
          <a:prstGeom prst="rect">
            <a:avLst/>
          </a:prstGeom>
          <a:noFill/>
          <a:ln w="9525">
            <a:noFill/>
            <a:miter lim="800000"/>
            <a:headEnd/>
            <a:tailEnd/>
          </a:ln>
        </p:spPr>
        <p:txBody>
          <a:bodyPr>
            <a:spAutoFit/>
          </a:bodyPr>
          <a:lstStyle/>
          <a:p>
            <a:pPr>
              <a:tabLst>
                <a:tab pos="360363" algn="l"/>
              </a:tabLst>
            </a:pPr>
            <a:r>
              <a:rPr lang="ru-RU" sz="1300">
                <a:latin typeface="Times New Roman" pitchFamily="18" charset="0"/>
              </a:rPr>
              <a:t>Лото:</a:t>
            </a:r>
          </a:p>
          <a:p>
            <a:pPr>
              <a:tabLst>
                <a:tab pos="360363" algn="l"/>
              </a:tabLst>
            </a:pPr>
            <a:r>
              <a:rPr lang="ru-RU" sz="1300">
                <a:latin typeface="Times New Roman" pitchFamily="18" charset="0"/>
              </a:rPr>
              <a:t>"Времена года"; "Ассоциации"; "Растения"; "Двойняшки"; "Кто где живет?"; "Соседи по планете"; "Родная природа". </a:t>
            </a:r>
          </a:p>
          <a:p>
            <a:pPr>
              <a:tabLst>
                <a:tab pos="360363" algn="l"/>
              </a:tabLst>
            </a:pPr>
            <a:r>
              <a:rPr lang="ru-RU" sz="1300">
                <a:latin typeface="Times New Roman" pitchFamily="18" charset="0"/>
              </a:rPr>
              <a:t>Аудиозаписи:</a:t>
            </a:r>
          </a:p>
          <a:p>
            <a:pPr>
              <a:tabLst>
                <a:tab pos="360363" algn="l"/>
              </a:tabLst>
            </a:pPr>
            <a:r>
              <a:rPr lang="ru-RU" sz="1300">
                <a:latin typeface="Times New Roman" pitchFamily="18" charset="0"/>
              </a:rPr>
              <a:t>«Голоса птиц»; «Голоса животных», «Голоса природы»</a:t>
            </a:r>
          </a:p>
          <a:p>
            <a:pPr algn="ctr">
              <a:tabLst>
                <a:tab pos="360363" algn="l"/>
              </a:tabLst>
            </a:pPr>
            <a:r>
              <a:rPr lang="ru-RU" sz="1300" b="1" i="1">
                <a:latin typeface="Times New Roman" pitchFamily="18" charset="0"/>
              </a:rPr>
              <a:t>5.3. Основные направления работы.</a:t>
            </a:r>
            <a:endParaRPr lang="ru-RU" sz="1300">
              <a:latin typeface="Times New Roman" pitchFamily="18" charset="0"/>
            </a:endParaRPr>
          </a:p>
          <a:p>
            <a:pPr algn="just">
              <a:tabLst>
                <a:tab pos="360363" algn="l"/>
              </a:tabLst>
            </a:pPr>
            <a:r>
              <a:rPr lang="ru-RU" sz="1300">
                <a:latin typeface="Times New Roman" pitchFamily="18" charset="0"/>
              </a:rPr>
              <a:t>       В течение года в детском саду проходят занятия по экологии с детьми младшего, среднего и старшего дошкольного возраста, экологические праздники, викторины как в помещении детского сада, так и на территории, и в лесном массиве.</a:t>
            </a:r>
            <a:endParaRPr lang="ru-RU" sz="1300" b="1" i="1">
              <a:latin typeface="Times New Roman" pitchFamily="18" charset="0"/>
            </a:endParaRPr>
          </a:p>
          <a:p>
            <a:pPr algn="ctr">
              <a:tabLst>
                <a:tab pos="360363" algn="l"/>
              </a:tabLst>
            </a:pPr>
            <a:r>
              <a:rPr lang="ru-RU" sz="1300" b="1" i="1">
                <a:latin typeface="Times New Roman" pitchFamily="18" charset="0"/>
              </a:rPr>
              <a:t>5.4. Дополнительные сведения.</a:t>
            </a:r>
            <a:endParaRPr lang="ru-RU" sz="1300">
              <a:latin typeface="Times New Roman" pitchFamily="18" charset="0"/>
            </a:endParaRPr>
          </a:p>
          <a:p>
            <a:pPr>
              <a:tabLst>
                <a:tab pos="360363" algn="l"/>
              </a:tabLst>
            </a:pPr>
            <a:r>
              <a:rPr lang="ru-RU" sz="1300">
                <a:latin typeface="Times New Roman" pitchFamily="18" charset="0"/>
              </a:rPr>
              <a:t>Заболеваемость детей за последние 6 месяцев (данные на 01.09.2008 г.):</a:t>
            </a:r>
          </a:p>
          <a:p>
            <a:pPr>
              <a:tabLst>
                <a:tab pos="360363" algn="l"/>
              </a:tabLst>
            </a:pPr>
            <a:r>
              <a:rPr lang="ru-RU" sz="1300">
                <a:latin typeface="Times New Roman" pitchFamily="18" charset="0"/>
              </a:rPr>
              <a:t>ОРЗ, грипп - 140 случаев;</a:t>
            </a:r>
          </a:p>
          <a:p>
            <a:pPr>
              <a:tabLst>
                <a:tab pos="360363" algn="l"/>
              </a:tabLst>
            </a:pPr>
            <a:r>
              <a:rPr lang="ru-RU" sz="1300">
                <a:latin typeface="Times New Roman" pitchFamily="18" charset="0"/>
              </a:rPr>
              <a:t>Ангина - 1;</a:t>
            </a:r>
          </a:p>
          <a:p>
            <a:pPr>
              <a:tabLst>
                <a:tab pos="360363" algn="l"/>
              </a:tabLst>
            </a:pPr>
            <a:r>
              <a:rPr lang="ru-RU" sz="1300">
                <a:latin typeface="Times New Roman" pitchFamily="18" charset="0"/>
              </a:rPr>
              <a:t>Отит - 1;</a:t>
            </a:r>
          </a:p>
          <a:p>
            <a:pPr>
              <a:tabLst>
                <a:tab pos="360363" algn="l"/>
              </a:tabLst>
            </a:pPr>
            <a:r>
              <a:rPr lang="ru-RU" sz="1300">
                <a:latin typeface="Times New Roman" pitchFamily="18" charset="0"/>
              </a:rPr>
              <a:t>Ветряная оспа - 17;</a:t>
            </a:r>
          </a:p>
          <a:p>
            <a:pPr>
              <a:tabLst>
                <a:tab pos="360363" algn="l"/>
              </a:tabLst>
            </a:pPr>
            <a:r>
              <a:rPr lang="ru-RU" sz="1300">
                <a:latin typeface="Times New Roman" pitchFamily="18" charset="0"/>
              </a:rPr>
              <a:t>Бронхит -11;</a:t>
            </a:r>
          </a:p>
          <a:p>
            <a:pPr>
              <a:tabLst>
                <a:tab pos="360363" algn="l"/>
              </a:tabLst>
            </a:pPr>
            <a:r>
              <a:rPr lang="ru-RU" sz="1300">
                <a:latin typeface="Times New Roman" pitchFamily="18" charset="0"/>
              </a:rPr>
              <a:t>Прочие случаи - 27.</a:t>
            </a:r>
          </a:p>
          <a:p>
            <a:pPr>
              <a:tabLst>
                <a:tab pos="360363" algn="l"/>
              </a:tabLst>
            </a:pPr>
            <a:r>
              <a:rPr lang="ru-RU" sz="1300">
                <a:latin typeface="Times New Roman" pitchFamily="18" charset="0"/>
              </a:rPr>
              <a:t>Общее количество случаев: 245.</a:t>
            </a:r>
          </a:p>
          <a:p>
            <a:pPr>
              <a:tabLst>
                <a:tab pos="360363" algn="l"/>
              </a:tabLst>
            </a:pPr>
            <a:r>
              <a:rPr lang="ru-RU" sz="1300">
                <a:latin typeface="Times New Roman" pitchFamily="18" charset="0"/>
              </a:rPr>
              <a:t>В среднем пропущено ребенком по болезни 7,1 дней. </a:t>
            </a:r>
          </a:p>
          <a:p>
            <a:pPr algn="ctr">
              <a:tabLst>
                <a:tab pos="360363" algn="l"/>
              </a:tabLst>
            </a:pPr>
            <a:r>
              <a:rPr lang="ru-RU" sz="1300" b="1" i="1">
                <a:latin typeface="Times New Roman" pitchFamily="18" charset="0"/>
              </a:rPr>
              <a:t>6. Выводы и рекомендации.</a:t>
            </a:r>
          </a:p>
          <a:p>
            <a:pPr algn="ctr">
              <a:tabLst>
                <a:tab pos="360363" algn="l"/>
              </a:tabLst>
            </a:pPr>
            <a:r>
              <a:rPr lang="ru-RU" sz="1300" b="1" i="1">
                <a:latin typeface="Times New Roman" pitchFamily="18" charset="0"/>
              </a:rPr>
              <a:t> 6.1. Благоустройство и использование территории ДОУ.</a:t>
            </a:r>
            <a:endParaRPr lang="ru-RU" sz="1300" b="1">
              <a:latin typeface="Times New Roman" pitchFamily="18" charset="0"/>
            </a:endParaRPr>
          </a:p>
          <a:p>
            <a:pPr algn="just">
              <a:tabLst>
                <a:tab pos="360363" algn="l"/>
              </a:tabLst>
            </a:pPr>
            <a:r>
              <a:rPr lang="ru-RU" sz="1300">
                <a:latin typeface="Times New Roman" pitchFamily="18" charset="0"/>
              </a:rPr>
              <a:t>       Территория детского сада достаточно хорошо ухожена. Растительный покров на территории достаточно разнообразен и может неплохо использоваться в целях экологического образования. Однако, следует окультурить значительную часть территории, заменить сорные виды на газонные злаки. Отдельные группы сорных растений должны быть оставлены для проведения занятий. При подборе видов для озеленения следует учитывать вытоптанные участки.</a:t>
            </a:r>
          </a:p>
          <a:p>
            <a:pPr algn="just">
              <a:tabLst>
                <a:tab pos="360363" algn="l"/>
              </a:tabLst>
            </a:pPr>
            <a:r>
              <a:rPr lang="ru-RU" sz="1300">
                <a:latin typeface="Times New Roman" pitchFamily="18" charset="0"/>
              </a:rPr>
              <a:t>      Рекомендуется расширить видовой состав культурных растений, расширить цветники; посадить лекарственные растения, злаковые культуры; продолжить уход за огородом.</a:t>
            </a:r>
          </a:p>
          <a:p>
            <a:pPr algn="just">
              <a:tabLst>
                <a:tab pos="360363" algn="l"/>
              </a:tabLst>
            </a:pPr>
            <a:r>
              <a:rPr lang="ru-RU" sz="1300">
                <a:latin typeface="Times New Roman" pitchFamily="18" charset="0"/>
              </a:rPr>
              <a:t>      Вдоль западной стороны заборной изгороди желательно посадить лиану, которая наиболее эффективно поглощает вредные вещества, содержащиеся в выхлопных газах, и будет снижать уровень шума.</a:t>
            </a:r>
          </a:p>
          <a:p>
            <a:pPr algn="just">
              <a:tabLst>
                <a:tab pos="360363" algn="l"/>
              </a:tabLst>
            </a:pPr>
            <a:r>
              <a:rPr lang="ru-RU" sz="1300">
                <a:latin typeface="Times New Roman" pitchFamily="18" charset="0"/>
              </a:rPr>
              <a:t>      Необходимо вскопать почву вокруг ряда деревьев, т.к. в некоторых местах наблюдается сильное вытаптывание.</a:t>
            </a:r>
          </a:p>
          <a:p>
            <a:pPr algn="just">
              <a:tabLst>
                <a:tab pos="360363" algn="l"/>
              </a:tabLst>
            </a:pPr>
            <a:r>
              <a:rPr lang="ru-RU" sz="1300">
                <a:latin typeface="Times New Roman" pitchFamily="18" charset="0"/>
              </a:rPr>
              <a:t>      Для привлечения на участок птиц следует увеличить количество кормушек, развесив их на разных деревьях.</a:t>
            </a:r>
          </a:p>
          <a:p>
            <a:pPr algn="just">
              <a:tabLst>
                <a:tab pos="360363" algn="l"/>
              </a:tabLst>
            </a:pPr>
            <a:r>
              <a:rPr lang="ru-RU" sz="1300">
                <a:latin typeface="Times New Roman" pitchFamily="18" charset="0"/>
              </a:rPr>
              <a:t>      Заменить забор на более прочный, препятствующий проникновению посторонних на территорию детского сада.</a:t>
            </a:r>
          </a:p>
          <a:p>
            <a:pPr algn="just">
              <a:tabLst>
                <a:tab pos="360363" algn="l"/>
              </a:tabLst>
            </a:pPr>
            <a:r>
              <a:rPr lang="ru-RU" sz="1300">
                <a:latin typeface="Times New Roman" pitchFamily="18" charset="0"/>
              </a:rPr>
              <a:t>      Своевременно заменять песок в песочницах.</a:t>
            </a:r>
          </a:p>
          <a:p>
            <a:pPr algn="just">
              <a:tabLst>
                <a:tab pos="360363" algn="l"/>
              </a:tabLst>
            </a:pPr>
            <a:r>
              <a:rPr lang="ru-RU" sz="1300">
                <a:latin typeface="Times New Roman" pitchFamily="18" charset="0"/>
              </a:rPr>
              <a:t>       На основе проведенных исследований была разработана схема экологической тропинки с рекомендациями по ее использованию.</a:t>
            </a:r>
          </a:p>
        </p:txBody>
      </p:sp>
      <p:sp>
        <p:nvSpPr>
          <p:cNvPr id="39940"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1" descr="3265551_44568_1600_1200.jpg"/>
          <p:cNvPicPr>
            <a:picLocks noChangeAspect="1"/>
          </p:cNvPicPr>
          <p:nvPr/>
        </p:nvPicPr>
        <p:blipFill>
          <a:blip r:embed="rId2">
            <a:lum bright="74000"/>
          </a:blip>
          <a:srcRect/>
          <a:stretch>
            <a:fillRect/>
          </a:stretch>
        </p:blipFill>
        <p:spPr bwMode="auto">
          <a:xfrm>
            <a:off x="0" y="0"/>
            <a:ext cx="6858000" cy="9144000"/>
          </a:xfrm>
          <a:prstGeom prst="rect">
            <a:avLst/>
          </a:prstGeom>
          <a:noFill/>
          <a:ln w="9525">
            <a:noFill/>
            <a:miter lim="800000"/>
            <a:headEnd/>
            <a:tailEnd/>
          </a:ln>
        </p:spPr>
      </p:pic>
      <p:sp>
        <p:nvSpPr>
          <p:cNvPr id="40963" name="Text Box 3"/>
          <p:cNvSpPr txBox="1">
            <a:spLocks noChangeArrowheads="1"/>
          </p:cNvSpPr>
          <p:nvPr/>
        </p:nvSpPr>
        <p:spPr bwMode="auto">
          <a:xfrm>
            <a:off x="404813" y="250825"/>
            <a:ext cx="6119812" cy="6442075"/>
          </a:xfrm>
          <a:prstGeom prst="rect">
            <a:avLst/>
          </a:prstGeom>
          <a:noFill/>
          <a:ln w="9525">
            <a:noFill/>
            <a:miter lim="800000"/>
            <a:headEnd/>
            <a:tailEnd/>
          </a:ln>
        </p:spPr>
        <p:txBody>
          <a:bodyPr>
            <a:spAutoFit/>
          </a:bodyPr>
          <a:lstStyle/>
          <a:p>
            <a:pPr algn="ctr"/>
            <a:r>
              <a:rPr lang="ru-RU" sz="1300" b="1" i="1">
                <a:latin typeface="Times New Roman" pitchFamily="18" charset="0"/>
              </a:rPr>
              <a:t>6.2. Оформление помещения.</a:t>
            </a:r>
            <a:endParaRPr lang="ru-RU" sz="1300">
              <a:latin typeface="Times New Roman" pitchFamily="18" charset="0"/>
            </a:endParaRPr>
          </a:p>
          <a:p>
            <a:pPr algn="just"/>
            <a:r>
              <a:rPr lang="ru-RU" sz="1300">
                <a:latin typeface="Times New Roman" pitchFamily="18" charset="0"/>
              </a:rPr>
              <a:t>       Внутренне оформление детского сада производит благоприятное впечатление.        В помещениях есть необходимые условия и оборудование для экологического образования детей.</a:t>
            </a:r>
          </a:p>
          <a:p>
            <a:pPr algn="just"/>
            <a:r>
              <a:rPr lang="ru-RU" sz="1300">
                <a:latin typeface="Times New Roman" pitchFamily="18" charset="0"/>
              </a:rPr>
              <a:t>      В целях оздоровления детей необходимо в групповых помещениях и спальнях пересмотреть присутствие комнатных растений, влияющих на оздоровление детей. Рекомендуется ароматизировать спальные помещения засушенными травами, влияющими на длительный и спокойный сон.</a:t>
            </a:r>
          </a:p>
          <a:p>
            <a:pPr algn="just"/>
            <a:r>
              <a:rPr lang="ru-RU" sz="1300">
                <a:latin typeface="Times New Roman" pitchFamily="18" charset="0"/>
              </a:rPr>
              <a:t>       Учитывать присутствие животных в группах с аллергическим состоянием воспитанников.</a:t>
            </a:r>
            <a:endParaRPr lang="ru-RU" sz="1300" b="1" i="1">
              <a:latin typeface="Times New Roman" pitchFamily="18" charset="0"/>
            </a:endParaRPr>
          </a:p>
          <a:p>
            <a:pPr algn="ctr"/>
            <a:r>
              <a:rPr lang="ru-RU" sz="1300" b="1" i="1">
                <a:latin typeface="Times New Roman" pitchFamily="18" charset="0"/>
              </a:rPr>
              <a:t>6.3. Влияние на окружающую среду.</a:t>
            </a:r>
            <a:endParaRPr lang="ru-RU" sz="1300">
              <a:latin typeface="Times New Roman" pitchFamily="18" charset="0"/>
            </a:endParaRPr>
          </a:p>
          <a:p>
            <a:pPr algn="just"/>
            <a:r>
              <a:rPr lang="ru-RU" sz="1300">
                <a:latin typeface="Times New Roman" pitchFamily="18" charset="0"/>
              </a:rPr>
              <a:t>       Необходимо провести детальный анализ использования воды и электро­энергии и, по возможности, сократить их потребление.</a:t>
            </a:r>
          </a:p>
          <a:p>
            <a:pPr algn="just"/>
            <a:r>
              <a:rPr lang="ru-RU" sz="1300">
                <a:latin typeface="Times New Roman" pitchFamily="18" charset="0"/>
              </a:rPr>
              <a:t>        Также необходимо проанализировать состав отходов с целью сокращения их объема. Увеличить использование природных удобрений, перегноя листьев, в качестве удобрений.</a:t>
            </a:r>
            <a:endParaRPr lang="ru-RU" sz="1300" b="1" i="1">
              <a:latin typeface="Times New Roman" pitchFamily="18" charset="0"/>
            </a:endParaRPr>
          </a:p>
          <a:p>
            <a:pPr algn="ctr"/>
            <a:r>
              <a:rPr lang="ru-RU" sz="1300" b="1" i="1">
                <a:latin typeface="Times New Roman" pitchFamily="18" charset="0"/>
              </a:rPr>
              <a:t>6.4. Профессиональная и методическая база.</a:t>
            </a:r>
            <a:endParaRPr lang="ru-RU" sz="1300">
              <a:latin typeface="Times New Roman" pitchFamily="18" charset="0"/>
            </a:endParaRPr>
          </a:p>
          <a:p>
            <a:pPr algn="just"/>
            <a:r>
              <a:rPr lang="ru-RU" sz="1300">
                <a:latin typeface="Times New Roman" pitchFamily="18" charset="0"/>
              </a:rPr>
              <a:t>        Для проведения плодотворных занятий с детьми и организации методической работы, необходимо ввести ставку эколога. Возможен обмен опытом с другими дошкольными учреждениями г.Энгельса, занимающимися аналогичными проблемами.</a:t>
            </a:r>
          </a:p>
          <a:p>
            <a:pPr algn="just"/>
            <a:r>
              <a:rPr lang="ru-RU" sz="1300">
                <a:latin typeface="Times New Roman" pitchFamily="18" charset="0"/>
              </a:rPr>
              <a:t>        Пополнить существующий книжный фонд периодическим изданием "Экологическое образование" (научно-методический журнал).      Регулярно проводить семинары по экологическому образованию среди педагогического состава.</a:t>
            </a:r>
          </a:p>
          <a:p>
            <a:pPr algn="just"/>
            <a:r>
              <a:rPr lang="ru-RU" sz="1300">
                <a:latin typeface="Times New Roman" pitchFamily="18" charset="0"/>
              </a:rPr>
              <a:t>        Провести тематическое родительское собрание «Экологическое воспитание дошкольников», привлечь внимание родителей к оздоровлению детей. Заинтересовать их в проведении работ по благоустройству территории детского сада.</a:t>
            </a:r>
          </a:p>
          <a:p>
            <a:pPr algn="just"/>
            <a:r>
              <a:rPr lang="ru-RU" sz="1300">
                <a:latin typeface="Times New Roman" pitchFamily="18" charset="0"/>
              </a:rPr>
              <a:t>       В экологическом кабинете рекомендуется создать картотеку комнатных растений, на которой отмечать страны произрастания растений; оформить паспорта животных.</a:t>
            </a:r>
          </a:p>
        </p:txBody>
      </p:sp>
      <p:sp>
        <p:nvSpPr>
          <p:cNvPr id="4096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descr="800px-jelly_fish2.jpg"/>
          <p:cNvPicPr>
            <a:picLocks noChangeAspect="1"/>
          </p:cNvPicPr>
          <p:nvPr/>
        </p:nvPicPr>
        <p:blipFill>
          <a:blip r:embed="rId2">
            <a:lum bright="52000"/>
          </a:blip>
          <a:srcRect/>
          <a:stretch>
            <a:fillRect/>
          </a:stretch>
        </p:blipFill>
        <p:spPr bwMode="auto">
          <a:xfrm>
            <a:off x="0" y="0"/>
            <a:ext cx="6858000" cy="9144000"/>
          </a:xfrm>
          <a:prstGeom prst="rect">
            <a:avLst/>
          </a:prstGeom>
          <a:noFill/>
          <a:ln w="9525">
            <a:noFill/>
            <a:miter lim="800000"/>
            <a:headEnd/>
            <a:tailEnd/>
          </a:ln>
        </p:spPr>
      </p:pic>
      <p:sp>
        <p:nvSpPr>
          <p:cNvPr id="5123" name="WordArt 11"/>
          <p:cNvSpPr>
            <a:spLocks noChangeArrowheads="1" noChangeShapeType="1" noTextEdit="1"/>
          </p:cNvSpPr>
          <p:nvPr/>
        </p:nvSpPr>
        <p:spPr bwMode="auto">
          <a:xfrm>
            <a:off x="2708275" y="506413"/>
            <a:ext cx="2279650" cy="327025"/>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Предисловие</a:t>
            </a:r>
          </a:p>
        </p:txBody>
      </p:sp>
      <p:cxnSp>
        <p:nvCxnSpPr>
          <p:cNvPr id="5" name="Прямая соединительная линия 4"/>
          <p:cNvCxnSpPr/>
          <p:nvPr/>
        </p:nvCxnSpPr>
        <p:spPr>
          <a:xfrm>
            <a:off x="1779588" y="933450"/>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5125" name="Прямоугольник 3"/>
          <p:cNvSpPr>
            <a:spLocks noChangeArrowheads="1"/>
          </p:cNvSpPr>
          <p:nvPr/>
        </p:nvSpPr>
        <p:spPr bwMode="auto">
          <a:xfrm>
            <a:off x="1844675" y="1258888"/>
            <a:ext cx="3429000" cy="641350"/>
          </a:xfrm>
          <a:prstGeom prst="rect">
            <a:avLst/>
          </a:prstGeom>
          <a:noFill/>
          <a:ln w="9525">
            <a:noFill/>
            <a:miter lim="800000"/>
            <a:headEnd/>
            <a:tailEnd/>
          </a:ln>
        </p:spPr>
        <p:txBody>
          <a:bodyPr>
            <a:spAutoFit/>
          </a:bodyPr>
          <a:lstStyle/>
          <a:p>
            <a:pPr algn="ctr" eaLnBrk="1" hangingPunct="1"/>
            <a:r>
              <a:rPr lang="ru-RU" b="1">
                <a:latin typeface="Monotype Corsiva" pitchFamily="66" charset="0"/>
              </a:rPr>
              <a:t>Уважаемые  коллеги!</a:t>
            </a:r>
          </a:p>
          <a:p>
            <a:pPr eaLnBrk="1" hangingPunct="1"/>
            <a:endParaRPr lang="ru-RU"/>
          </a:p>
        </p:txBody>
      </p:sp>
      <p:sp>
        <p:nvSpPr>
          <p:cNvPr id="5126" name="Прямоугольник 4"/>
          <p:cNvSpPr>
            <a:spLocks noChangeArrowheads="1"/>
          </p:cNvSpPr>
          <p:nvPr/>
        </p:nvSpPr>
        <p:spPr bwMode="auto">
          <a:xfrm>
            <a:off x="476250" y="1763713"/>
            <a:ext cx="6072188" cy="6473825"/>
          </a:xfrm>
          <a:prstGeom prst="rect">
            <a:avLst/>
          </a:prstGeom>
          <a:noFill/>
          <a:ln w="9525">
            <a:noFill/>
            <a:miter lim="800000"/>
            <a:headEnd/>
            <a:tailEnd/>
          </a:ln>
        </p:spPr>
        <p:txBody>
          <a:bodyPr>
            <a:spAutoFit/>
          </a:bodyPr>
          <a:lstStyle/>
          <a:p>
            <a:pPr algn="r" eaLnBrk="1" hangingPunct="1"/>
            <a:endParaRPr lang="ru-RU" sz="1400" i="1">
              <a:latin typeface="Times New Roman" pitchFamily="18" charset="0"/>
            </a:endParaRPr>
          </a:p>
          <a:p>
            <a:pPr algn="just" eaLnBrk="1" hangingPunct="1"/>
            <a:r>
              <a:rPr lang="ru-RU" sz="1400" i="1">
                <a:latin typeface="Times New Roman" pitchFamily="18" charset="0"/>
              </a:rPr>
              <a:t>     Перед Вами шестой номер журнала «Разноцветный детский сад», который  рассматривает вопросы ознакомления дошкольников с окружающим миром.</a:t>
            </a:r>
          </a:p>
          <a:p>
            <a:pPr algn="just" eaLnBrk="1" hangingPunct="1"/>
            <a:r>
              <a:rPr lang="ru-RU" sz="1400" i="1">
                <a:latin typeface="Times New Roman" pitchFamily="18" charset="0"/>
              </a:rPr>
              <a:t>     В издании появились новые рубрики: «Педагогическая находка», «Страница конкурса» и «Страница гостя». </a:t>
            </a:r>
          </a:p>
          <a:p>
            <a:pPr algn="just" eaLnBrk="1" hangingPunct="1"/>
            <a:r>
              <a:rPr lang="ru-RU" sz="1400" i="1">
                <a:latin typeface="Times New Roman" pitchFamily="18" charset="0"/>
              </a:rPr>
              <a:t>     Самые необычные, интересные  и профессионально выполненные материалы ждут Вас на странице «Педагогическая находка».</a:t>
            </a:r>
          </a:p>
          <a:p>
            <a:pPr algn="just" eaLnBrk="1" hangingPunct="1"/>
            <a:r>
              <a:rPr lang="ru-RU" sz="1400" i="1">
                <a:latin typeface="Times New Roman" pitchFamily="18" charset="0"/>
              </a:rPr>
              <a:t>     В рубрике «Страница конкурса»  при поддержке комитета по образованию и молодежной политике АЭМР,  МОУ ДПОС  «Учебно- методический центр» г.Энгельса и редакции журнала «Разноцветный детский сад»  Вы ежеквартально можете знакомиться с тематикой  конкурсов  детского рисунка, а так же принять в  них непосредственное участие. Все конкурсанты получат сертификаты участия, а победители будут награждены дипломами и ценными подарками.</a:t>
            </a:r>
          </a:p>
          <a:p>
            <a:pPr algn="just" eaLnBrk="1" hangingPunct="1"/>
            <a:r>
              <a:rPr lang="ru-RU" sz="1400" i="1">
                <a:latin typeface="Times New Roman" pitchFamily="18" charset="0"/>
              </a:rPr>
              <a:t>     На «Странице гостя» Вы  узнаете о взаимодействии МОУ «СОШ № 30» и МДОУ № 74 в процессе проведения совместного мероприятия «Не забывай о птицах зимой».</a:t>
            </a:r>
          </a:p>
          <a:p>
            <a:pPr algn="just" eaLnBrk="1" hangingPunct="1"/>
            <a:r>
              <a:rPr lang="ru-RU" sz="1400" i="1">
                <a:latin typeface="Times New Roman" pitchFamily="18" charset="0"/>
              </a:rPr>
              <a:t>     В приложении к статье старшего воспитателя Хариной А.Ю. МДОУ  «Детский сад № 72»  находятся отрезные практические материалы «Паспорт растений», которые педагоги могут использовать в работе с детьми старшего дошкольного возраста.</a:t>
            </a:r>
          </a:p>
          <a:p>
            <a:pPr algn="just"/>
            <a:r>
              <a:rPr lang="ru-RU" sz="1400" i="1">
                <a:latin typeface="Times New Roman" pitchFamily="18" charset="0"/>
              </a:rPr>
              <a:t>     В рубрике «Интервью» Вас ждет встреча с   учителем экологии и биологии МОУ «СОШ №19», методистом МОУ ДОД «Энгельсская станция детского и юношеского туризма и экскурсий» Карташовой А.А., которая   расскажет об эколого- краеведческой работе с детьми на станции юных туристов.</a:t>
            </a:r>
          </a:p>
          <a:p>
            <a:pPr algn="just"/>
            <a:r>
              <a:rPr lang="ru-RU" sz="1400" i="1">
                <a:latin typeface="Times New Roman" pitchFamily="18" charset="0"/>
              </a:rPr>
              <a:t>       Желаем Вам замечательных успехов в работе!   </a:t>
            </a:r>
          </a:p>
          <a:p>
            <a:pPr algn="just" eaLnBrk="1" hangingPunct="1"/>
            <a:endParaRPr lang="ru-RU" sz="1400" i="1">
              <a:latin typeface="Times New Roman" pitchFamily="18" charset="0"/>
            </a:endParaRPr>
          </a:p>
          <a:p>
            <a:pPr algn="r" eaLnBrk="1" hangingPunct="1"/>
            <a:r>
              <a:rPr lang="ru-RU" sz="1400" i="1">
                <a:latin typeface="Times New Roman" pitchFamily="18" charset="0"/>
              </a:rPr>
              <a:t>Редакция</a:t>
            </a:r>
            <a:endParaRPr lang="ru-RU"/>
          </a:p>
        </p:txBody>
      </p:sp>
      <p:sp>
        <p:nvSpPr>
          <p:cNvPr id="5127"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image002.jpg"/>
          <p:cNvPicPr>
            <a:picLocks noChangeAspect="1"/>
          </p:cNvPicPr>
          <p:nvPr/>
        </p:nvPicPr>
        <p:blipFill>
          <a:blip r:embed="rId2">
            <a:lum bright="78000"/>
          </a:blip>
          <a:srcRect/>
          <a:stretch>
            <a:fillRect/>
          </a:stretch>
        </p:blipFill>
        <p:spPr bwMode="auto">
          <a:xfrm>
            <a:off x="0" y="0"/>
            <a:ext cx="6858000" cy="9144000"/>
          </a:xfrm>
          <a:prstGeom prst="rect">
            <a:avLst/>
          </a:prstGeom>
          <a:noFill/>
          <a:ln w="9525">
            <a:noFill/>
            <a:miter lim="800000"/>
            <a:headEnd/>
            <a:tailEnd/>
          </a:ln>
        </p:spPr>
      </p:pic>
      <p:sp>
        <p:nvSpPr>
          <p:cNvPr id="6147" name="WordArt 11"/>
          <p:cNvSpPr>
            <a:spLocks noChangeArrowheads="1" noChangeShapeType="1" noTextEdit="1"/>
          </p:cNvSpPr>
          <p:nvPr/>
        </p:nvSpPr>
        <p:spPr bwMode="auto">
          <a:xfrm>
            <a:off x="3643313" y="214313"/>
            <a:ext cx="1871662"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Интервью</a:t>
            </a:r>
          </a:p>
        </p:txBody>
      </p:sp>
      <p:cxnSp>
        <p:nvCxnSpPr>
          <p:cNvPr id="6" name="Прямая соединительная линия 5"/>
          <p:cNvCxnSpPr/>
          <p:nvPr/>
        </p:nvCxnSpPr>
        <p:spPr>
          <a:xfrm>
            <a:off x="2133600" y="539750"/>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6149" name="Picture 6" descr="АА Карташова"/>
          <p:cNvPicPr>
            <a:picLocks noChangeAspect="1" noChangeArrowheads="1"/>
          </p:cNvPicPr>
          <p:nvPr/>
        </p:nvPicPr>
        <p:blipFill>
          <a:blip r:embed="rId3" cstate="email"/>
          <a:srcRect/>
          <a:stretch>
            <a:fillRect/>
          </a:stretch>
        </p:blipFill>
        <p:spPr bwMode="auto">
          <a:xfrm>
            <a:off x="476250" y="395288"/>
            <a:ext cx="1309688" cy="1833562"/>
          </a:xfrm>
          <a:prstGeom prst="rect">
            <a:avLst/>
          </a:prstGeom>
          <a:noFill/>
          <a:ln w="9525">
            <a:noFill/>
            <a:miter lim="800000"/>
            <a:headEnd/>
            <a:tailEnd/>
          </a:ln>
        </p:spPr>
      </p:pic>
      <p:sp>
        <p:nvSpPr>
          <p:cNvPr id="6150" name="Text Box 7"/>
          <p:cNvSpPr txBox="1">
            <a:spLocks noChangeArrowheads="1"/>
          </p:cNvSpPr>
          <p:nvPr/>
        </p:nvSpPr>
        <p:spPr bwMode="auto">
          <a:xfrm>
            <a:off x="2133600" y="900113"/>
            <a:ext cx="4248150" cy="822325"/>
          </a:xfrm>
          <a:prstGeom prst="rect">
            <a:avLst/>
          </a:prstGeom>
          <a:noFill/>
          <a:ln w="9525">
            <a:noFill/>
            <a:miter lim="800000"/>
            <a:headEnd/>
            <a:tailEnd/>
          </a:ln>
        </p:spPr>
        <p:txBody>
          <a:bodyPr>
            <a:spAutoFit/>
          </a:bodyPr>
          <a:lstStyle/>
          <a:p>
            <a:pPr algn="ctr"/>
            <a:r>
              <a:rPr lang="ru-RU" sz="1200" b="1" i="1">
                <a:latin typeface="Times New Roman" pitchFamily="18" charset="0"/>
              </a:rPr>
              <a:t>Карташова А.А.,       </a:t>
            </a:r>
          </a:p>
          <a:p>
            <a:pPr algn="ctr"/>
            <a:r>
              <a:rPr lang="ru-RU" sz="1200" b="1" i="1">
                <a:latin typeface="Times New Roman" pitchFamily="18" charset="0"/>
              </a:rPr>
              <a:t> </a:t>
            </a:r>
            <a:r>
              <a:rPr lang="ru-RU" sz="1200" i="1">
                <a:latin typeface="Times New Roman" pitchFamily="18" charset="0"/>
              </a:rPr>
              <a:t> учитель экологии и биологии МОУ «СОШ №19», методист МОУ ДОД «Энгельсская станция детского и юношеского туризма и экскурсий»</a:t>
            </a:r>
          </a:p>
        </p:txBody>
      </p:sp>
      <p:sp>
        <p:nvSpPr>
          <p:cNvPr id="6151" name="Text Box 8"/>
          <p:cNvSpPr txBox="1">
            <a:spLocks noChangeArrowheads="1"/>
          </p:cNvSpPr>
          <p:nvPr/>
        </p:nvSpPr>
        <p:spPr bwMode="auto">
          <a:xfrm>
            <a:off x="404813" y="2339975"/>
            <a:ext cx="6192837" cy="5648325"/>
          </a:xfrm>
          <a:prstGeom prst="rect">
            <a:avLst/>
          </a:prstGeom>
          <a:noFill/>
          <a:ln w="9525">
            <a:noFill/>
            <a:miter lim="800000"/>
            <a:headEnd/>
            <a:tailEnd/>
          </a:ln>
        </p:spPr>
        <p:txBody>
          <a:bodyPr>
            <a:spAutoFit/>
          </a:bodyPr>
          <a:lstStyle/>
          <a:p>
            <a:pPr>
              <a:tabLst>
                <a:tab pos="180975" algn="l"/>
              </a:tabLst>
            </a:pPr>
            <a:r>
              <a:rPr lang="ru-RU" sz="1300" b="1" i="1">
                <a:latin typeface="Times New Roman" pitchFamily="18" charset="0"/>
              </a:rPr>
              <a:t>1. Значение эколого-краеведческой работы в развитии детей?</a:t>
            </a:r>
            <a:endParaRPr lang="ru-RU" sz="1300" i="1">
              <a:latin typeface="Times New Roman" pitchFamily="18" charset="0"/>
            </a:endParaRPr>
          </a:p>
          <a:p>
            <a:pPr algn="just">
              <a:tabLst>
                <a:tab pos="180975" algn="l"/>
              </a:tabLst>
            </a:pPr>
            <a:r>
              <a:rPr lang="ru-RU" sz="1300">
                <a:latin typeface="Times New Roman" pitchFamily="18" charset="0"/>
              </a:rPr>
              <a:t>         Для привлечения внимания детей к проблемам экологического состояния окружающей среды и её сохранения в детских садах и школах Энгельсского района ведется  эколого- краеведческая  работа. Дошкольники и школьники младшего и среднего звена получают начальное и базовое экологическое образование с элементами творческой деятельности, сочетающееся с полезным экологическим трудом. Эколого-краеведческая работа способствует формированию патриотических чувств, новому осмыслению проблем окружающей природной среды, приобретению  знаний для активных действий в интересах сохранения родного края, да и биосферы в целом. </a:t>
            </a:r>
            <a:endParaRPr lang="ru-RU" sz="1300" b="1">
              <a:latin typeface="Times New Roman" pitchFamily="18" charset="0"/>
            </a:endParaRPr>
          </a:p>
          <a:p>
            <a:pPr algn="just">
              <a:tabLst>
                <a:tab pos="180975" algn="l"/>
              </a:tabLst>
            </a:pPr>
            <a:r>
              <a:rPr lang="ru-RU" sz="1300" b="1" i="1">
                <a:latin typeface="Times New Roman" pitchFamily="18" charset="0"/>
              </a:rPr>
              <a:t>2.Какие основные направления работы в области туризма осуществляются на Энгельсской станции юных туристов?</a:t>
            </a:r>
            <a:endParaRPr lang="ru-RU" sz="1300" i="1">
              <a:latin typeface="Times New Roman" pitchFamily="18" charset="0"/>
            </a:endParaRPr>
          </a:p>
          <a:p>
            <a:pPr algn="just">
              <a:tabLst>
                <a:tab pos="180975" algn="l"/>
              </a:tabLst>
            </a:pPr>
            <a:r>
              <a:rPr lang="ru-RU" sz="1300">
                <a:latin typeface="Times New Roman" pitchFamily="18" charset="0"/>
              </a:rPr>
              <a:t>       Станция детского и юношеского туризма г. Энгельса работает по следующим направлениям: организация и проведение туристских слетов, соревнований и дней здоровья, организация и проведение походов (пешеходный, горный, водный), организация учебно-тематических поездок и экскурсий по родному краю и городам России. Туристско-краеведческая деятельность позволяет одновременно решать вопросы обучения, воспитания, оздоровления, профессиональной ориентации и социальной адаптации детей. Занимаются на станции дети с 4 класса. Они не просто получают навыки спортивного туризма, а учатся правильно воспринимать окружающую действительность, любить родной край, бережно относится к живому. </a:t>
            </a:r>
          </a:p>
          <a:p>
            <a:pPr algn="just">
              <a:tabLst>
                <a:tab pos="180975" algn="l"/>
              </a:tabLst>
            </a:pPr>
            <a:r>
              <a:rPr lang="ru-RU" sz="1300">
                <a:latin typeface="Times New Roman" pitchFamily="18" charset="0"/>
              </a:rPr>
              <a:t>      Одним из направлений работы станции являются пешеходные, водные и лыжные многодневные походы. Путешествия организуются как по Саратовской области, так и по другим регионам России.  В практике работы станции также однодневные походы или походы выходного дня. За последние годы юные туристы совершили более 200 таких походов. На маршрутах по родному краю воспитанники станции изучают растения Красной Книги Саратовской области, ведут сбор образцов окаменелостей, изучают родники и природные зоны Саратовской области.</a:t>
            </a:r>
            <a:endParaRPr lang="ru-RU" sz="1300" b="1">
              <a:latin typeface="Times New Roman" pitchFamily="18" charset="0"/>
            </a:endParaRPr>
          </a:p>
        </p:txBody>
      </p:sp>
      <p:sp>
        <p:nvSpPr>
          <p:cNvPr id="6152"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image002.jpg"/>
          <p:cNvPicPr>
            <a:picLocks noChangeAspect="1"/>
          </p:cNvPicPr>
          <p:nvPr/>
        </p:nvPicPr>
        <p:blipFill>
          <a:blip r:embed="rId2">
            <a:lum bright="78000"/>
          </a:blip>
          <a:srcRect/>
          <a:stretch>
            <a:fillRect/>
          </a:stretch>
        </p:blipFill>
        <p:spPr bwMode="auto">
          <a:xfrm>
            <a:off x="0" y="0"/>
            <a:ext cx="6858000" cy="9144000"/>
          </a:xfrm>
          <a:prstGeom prst="rect">
            <a:avLst/>
          </a:prstGeom>
          <a:noFill/>
          <a:ln w="9525">
            <a:noFill/>
            <a:miter lim="800000"/>
            <a:headEnd/>
            <a:tailEnd/>
          </a:ln>
        </p:spPr>
      </p:pic>
      <p:sp>
        <p:nvSpPr>
          <p:cNvPr id="7171" name="Text Box 6"/>
          <p:cNvSpPr txBox="1">
            <a:spLocks noChangeArrowheads="1"/>
          </p:cNvSpPr>
          <p:nvPr/>
        </p:nvSpPr>
        <p:spPr bwMode="auto">
          <a:xfrm>
            <a:off x="476250" y="250825"/>
            <a:ext cx="6048375" cy="7894638"/>
          </a:xfrm>
          <a:prstGeom prst="rect">
            <a:avLst/>
          </a:prstGeom>
          <a:noFill/>
          <a:ln w="9525">
            <a:noFill/>
            <a:miter lim="800000"/>
            <a:headEnd/>
            <a:tailEnd/>
          </a:ln>
        </p:spPr>
        <p:txBody>
          <a:bodyPr>
            <a:spAutoFit/>
          </a:bodyPr>
          <a:lstStyle/>
          <a:p>
            <a:pPr marL="342900" indent="-342900">
              <a:tabLst>
                <a:tab pos="361950" algn="l"/>
              </a:tabLst>
            </a:pPr>
            <a:r>
              <a:rPr lang="ru-RU" sz="1300" b="1" i="1">
                <a:latin typeface="Times New Roman" pitchFamily="18" charset="0"/>
              </a:rPr>
              <a:t>      3. Расскажите о личностных психологических особенностях детей на организованных экскурсиях и походах.</a:t>
            </a:r>
            <a:endParaRPr lang="ru-RU" sz="1300" i="1">
              <a:latin typeface="Times New Roman" pitchFamily="18" charset="0"/>
            </a:endParaRPr>
          </a:p>
          <a:p>
            <a:pPr marL="342900" indent="-342900" algn="just">
              <a:tabLst>
                <a:tab pos="361950" algn="l"/>
              </a:tabLst>
            </a:pPr>
            <a:r>
              <a:rPr lang="ru-RU" sz="1300">
                <a:latin typeface="Times New Roman" pitchFamily="18" charset="0"/>
              </a:rPr>
              <a:t>            Занятия туризмом способствуют развитию у учащихся морально-волевых качеств: дружбы, коллективизма, взаимовыручки. Под воздействием занятий формируются такие черты характера, как самостоятельность, честность, ответственность за порученное дело, требовательность к себе и к товарищам. Участие в туристических походах, экспедициях и других мероприятиях воспитывает находчивость, мужество, умение преодолевать трудности в сложных ситуациях, а также способствует приобретению расширенных знаний об окружающем мире и его развитии. Если говорить о психологической совместимости в небольшом замкнутом коллективе, каким является туристская группа,  то  для многодневных походов полезно учитывать личностные качества детей. Кратковременные походы должны использоваться как средство воспитания у детей навыков общественного поведения.</a:t>
            </a:r>
          </a:p>
          <a:p>
            <a:pPr marL="342900" indent="-342900" algn="just">
              <a:tabLst>
                <a:tab pos="361950" algn="l"/>
              </a:tabLst>
            </a:pPr>
            <a:r>
              <a:rPr lang="ru-RU" sz="1300" b="1" i="1">
                <a:latin typeface="Times New Roman" pitchFamily="18" charset="0"/>
              </a:rPr>
              <a:t>        4. Какие формы работы с детьми в направлении ознакомления с окружающей и социальной действительностью наиболее эффективны?</a:t>
            </a:r>
            <a:endParaRPr lang="ru-RU" sz="1300" i="1">
              <a:latin typeface="Times New Roman" pitchFamily="18" charset="0"/>
            </a:endParaRPr>
          </a:p>
          <a:p>
            <a:pPr marL="342900" indent="-342900" algn="just">
              <a:tabLst>
                <a:tab pos="361950" algn="l"/>
              </a:tabLst>
            </a:pPr>
            <a:r>
              <a:rPr lang="ru-RU" sz="1300">
                <a:latin typeface="Times New Roman" pitchFamily="18" charset="0"/>
              </a:rPr>
              <a:t>            Через познание живого происходит эстетическое восприятие природы, формируется готовность к правильному взаимодействию с окружающим миром. Познавая, ребенок осваивает представления о связях в природе и социуме, о многообразии ценностей природы родного края. Так, если говорить о работе с дошкольниками, то экологическое воспитание должно учить детей понимать и себя, и всё, что происходит вокруг. Нужно научить малышей правильно вести себя в природе и среди людей. Такая работа должна быть незаметной и привлекательной для ребенка. Используются при этом различные формы и методы: наблюдения за растениями и животными в уголке природы и на участке; ведение различных календарей, занятия классические, занятия-игры, занятия-путешествия; экскурсии; праздники; игры; рисование и конструирование и т.д. Исходя из интересов и склонностей школьников, можно выделить следующие формы  экологического воспитания: массовые, групповые и индивидуальные. К массовым формам относится работа учащихся по благоустройству и озеленению помещений и территории школы, природоохранные компании и праздники; конференции; экологические фестивали, ролевые игры, работы на пришкольном участке. К групповым – клубные, секционные занятия юных друзей природы; факультативы по охране природы и основам экологии; кинолектории; экскурсии; туристические походы по изучению природы; экологический практикум. Индивидуальные формы предполагают деятельность учащихся по подготовке докладов, бесед, лекций, проектной деятельности.</a:t>
            </a:r>
            <a:endParaRPr lang="ru-RU" sz="1300" b="1">
              <a:latin typeface="Times New Roman" pitchFamily="18" charset="0"/>
            </a:endParaRPr>
          </a:p>
        </p:txBody>
      </p:sp>
      <p:sp>
        <p:nvSpPr>
          <p:cNvPr id="7172"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image002.jpg"/>
          <p:cNvPicPr>
            <a:picLocks noChangeAspect="1"/>
          </p:cNvPicPr>
          <p:nvPr/>
        </p:nvPicPr>
        <p:blipFill>
          <a:blip r:embed="rId2">
            <a:lum bright="78000"/>
          </a:blip>
          <a:srcRect/>
          <a:stretch>
            <a:fillRect/>
          </a:stretch>
        </p:blipFill>
        <p:spPr bwMode="auto">
          <a:xfrm>
            <a:off x="0" y="0"/>
            <a:ext cx="6858000" cy="9144000"/>
          </a:xfrm>
          <a:prstGeom prst="rect">
            <a:avLst/>
          </a:prstGeom>
          <a:noFill/>
          <a:ln w="9525">
            <a:noFill/>
            <a:miter lim="800000"/>
            <a:headEnd/>
            <a:tailEnd/>
          </a:ln>
        </p:spPr>
      </p:pic>
      <p:sp>
        <p:nvSpPr>
          <p:cNvPr id="8195" name="Text Box 4"/>
          <p:cNvSpPr txBox="1">
            <a:spLocks noChangeArrowheads="1"/>
          </p:cNvSpPr>
          <p:nvPr/>
        </p:nvSpPr>
        <p:spPr bwMode="auto">
          <a:xfrm>
            <a:off x="404813" y="323850"/>
            <a:ext cx="6192837" cy="7213600"/>
          </a:xfrm>
          <a:prstGeom prst="rect">
            <a:avLst/>
          </a:prstGeom>
          <a:noFill/>
          <a:ln w="9525">
            <a:noFill/>
            <a:miter lim="800000"/>
            <a:headEnd/>
            <a:tailEnd/>
          </a:ln>
        </p:spPr>
        <p:txBody>
          <a:bodyPr>
            <a:spAutoFit/>
          </a:bodyPr>
          <a:lstStyle/>
          <a:p>
            <a:r>
              <a:rPr lang="ru-RU" sz="1300" b="1" i="1">
                <a:latin typeface="Times New Roman" pitchFamily="18" charset="0"/>
              </a:rPr>
              <a:t>5. Как осуществляется взаимодействие с родителями в процессе организации туристических мероприятий? </a:t>
            </a:r>
            <a:r>
              <a:rPr lang="ru-RU" sz="1300" i="1">
                <a:latin typeface="Times New Roman" pitchFamily="18" charset="0"/>
              </a:rPr>
              <a:t> </a:t>
            </a:r>
          </a:p>
          <a:p>
            <a:pPr algn="just"/>
            <a:r>
              <a:rPr lang="ru-RU" sz="1300">
                <a:latin typeface="Times New Roman" pitchFamily="18" charset="0"/>
              </a:rPr>
              <a:t>        На станции юных туристов стараются создать условия для  системного взаимодействия родителей и их детей. Родители должны быть не только «спонсорами» потребностей своих детей, но и активными участниками образовательного процесса. Многие родители участвуют в различных акциях и мероприятиях СЮТур. Так, например, ежегодно зимой по выходным дням организуются лыжные прогулки юных туристов и их родителей. Кроме этого, станция юных туристов активно взаимодействует с центром «Семья», организуя походы выходного дня. </a:t>
            </a:r>
            <a:endParaRPr lang="ru-RU" sz="1300" b="1">
              <a:latin typeface="Times New Roman" pitchFamily="18" charset="0"/>
            </a:endParaRPr>
          </a:p>
          <a:p>
            <a:r>
              <a:rPr lang="ru-RU" sz="1300" b="1" i="1">
                <a:latin typeface="Times New Roman" pitchFamily="18" charset="0"/>
              </a:rPr>
              <a:t>6. Ваше мнение о взаимосвязи общего и дополнительного образования эколого-краеведческой направленности? </a:t>
            </a:r>
            <a:endParaRPr lang="ru-RU" sz="1300" i="1">
              <a:latin typeface="Times New Roman" pitchFamily="18" charset="0"/>
            </a:endParaRPr>
          </a:p>
          <a:p>
            <a:pPr algn="just"/>
            <a:r>
              <a:rPr lang="ru-RU" sz="1300">
                <a:latin typeface="Times New Roman" pitchFamily="18" charset="0"/>
              </a:rPr>
              <a:t>         Одним из приоритетных направлений системы дополнительного образования детей является его интеграция с другими сферами образования: общим,</a:t>
            </a:r>
            <a:r>
              <a:rPr lang="ru-RU"/>
              <a:t> </a:t>
            </a:r>
            <a:r>
              <a:rPr lang="ru-RU" sz="1300">
                <a:latin typeface="Times New Roman" pitchFamily="18" charset="0"/>
              </a:rPr>
              <a:t>профессиональным, высшим. Целью интеграции дополнительного образования детей с общим (со школами нашего района) является создание единого, целостного образовательного пространства для школьников как условие развития личности ребенка (в частности через эколого-краеведческую деятельность). Работа ведется в  двух направлениях: организация и содержание дополнительного образования детей в рамках общего образования  и разработка новых форм и методов образования школьников в эколого-краеведческом направлении. Ребята участвуют в эколого-краеведческих проектах, походах и исследовательской деятельности.          </a:t>
            </a:r>
          </a:p>
          <a:p>
            <a:pPr algn="just"/>
            <a:r>
              <a:rPr lang="ru-RU" sz="1300">
                <a:latin typeface="Times New Roman" pitchFamily="18" charset="0"/>
              </a:rPr>
              <a:t>       Система дополнительного образования дает возможность углубленно заниматься по предметам и развивать индивидуальные особенности личности. </a:t>
            </a:r>
            <a:endParaRPr lang="ru-RU" sz="1300" b="1">
              <a:latin typeface="Times New Roman" pitchFamily="18" charset="0"/>
            </a:endParaRPr>
          </a:p>
          <a:p>
            <a:pPr algn="just"/>
            <a:r>
              <a:rPr lang="ru-RU" sz="1300" b="1" i="1">
                <a:latin typeface="Times New Roman" pitchFamily="18" charset="0"/>
              </a:rPr>
              <a:t>7. Как влияют полученные знания в процессе школьного обучения на выбор профессии учеников?</a:t>
            </a:r>
            <a:endParaRPr lang="ru-RU" sz="1300" i="1">
              <a:latin typeface="Times New Roman" pitchFamily="18" charset="0"/>
            </a:endParaRPr>
          </a:p>
          <a:p>
            <a:pPr algn="just"/>
            <a:r>
              <a:rPr lang="ru-RU" sz="1300">
                <a:latin typeface="Times New Roman" pitchFamily="18" charset="0"/>
              </a:rPr>
              <a:t>       Во многих школах нашего района идет предпрофильная и профильная подготовка учащихся. Есть, например, химико-биологические классы. Для учащихся 9 классов ведутся элективные курсы по биологии, химии, краеведению. Многие ребята участвуют в олимпиадах и конкурсах, которые проводят саратовские ВУЗы, такие как СГАУ и СГУ. Занимаясь в школьные годы эколого-краеведческой деятельностью, в будущем, многие учащиеся выбирают профессию врача, агронома, учителя, спасателя. </a:t>
            </a:r>
          </a:p>
          <a:p>
            <a:endParaRPr lang="ru-RU" sz="1300">
              <a:latin typeface="Times New Roman" pitchFamily="18" charset="0"/>
            </a:endParaRPr>
          </a:p>
          <a:p>
            <a:pPr>
              <a:spcBef>
                <a:spcPct val="50000"/>
              </a:spcBef>
            </a:pPr>
            <a:endParaRPr lang="ru-RU" sz="1300">
              <a:latin typeface="Times New Roman" pitchFamily="18" charset="0"/>
            </a:endParaRPr>
          </a:p>
        </p:txBody>
      </p:sp>
      <p:sp>
        <p:nvSpPr>
          <p:cNvPr id="8196"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GE049_350A.jpg"/>
          <p:cNvPicPr>
            <a:picLocks noChangeAspect="1"/>
          </p:cNvPicPr>
          <p:nvPr/>
        </p:nvPicPr>
        <p:blipFill>
          <a:blip r:embed="rId2">
            <a:lum bright="52000"/>
          </a:blip>
          <a:srcRect/>
          <a:stretch>
            <a:fillRect/>
          </a:stretch>
        </p:blipFill>
        <p:spPr bwMode="auto">
          <a:xfrm>
            <a:off x="0" y="0"/>
            <a:ext cx="6858000" cy="9144000"/>
          </a:xfrm>
          <a:prstGeom prst="rect">
            <a:avLst/>
          </a:prstGeom>
          <a:noFill/>
          <a:ln w="9525">
            <a:noFill/>
            <a:miter lim="800000"/>
            <a:headEnd/>
            <a:tailEnd/>
          </a:ln>
        </p:spPr>
      </p:pic>
      <p:sp>
        <p:nvSpPr>
          <p:cNvPr id="9219" name="WordArt 11"/>
          <p:cNvSpPr>
            <a:spLocks noChangeArrowheads="1" noChangeShapeType="1" noTextEdit="1"/>
          </p:cNvSpPr>
          <p:nvPr/>
        </p:nvSpPr>
        <p:spPr bwMode="auto">
          <a:xfrm>
            <a:off x="476250" y="179388"/>
            <a:ext cx="4430713" cy="328612"/>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В  гостях  у  ПМСС - Центр "Позитив"</a:t>
            </a:r>
          </a:p>
        </p:txBody>
      </p:sp>
      <p:cxnSp>
        <p:nvCxnSpPr>
          <p:cNvPr id="6" name="Прямая соединительная линия 5"/>
          <p:cNvCxnSpPr/>
          <p:nvPr/>
        </p:nvCxnSpPr>
        <p:spPr>
          <a:xfrm>
            <a:off x="549275" y="539750"/>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9221" name="Рисунок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0350" y="395288"/>
            <a:ext cx="1000125" cy="1066800"/>
          </a:xfrm>
          <a:prstGeom prst="rect">
            <a:avLst/>
          </a:prstGeom>
          <a:noFill/>
          <a:ln w="9525">
            <a:noFill/>
            <a:miter lim="800000"/>
            <a:headEnd/>
            <a:tailEnd/>
          </a:ln>
        </p:spPr>
      </p:pic>
      <p:sp>
        <p:nvSpPr>
          <p:cNvPr id="9222" name="Text Box 7"/>
          <p:cNvSpPr txBox="1">
            <a:spLocks noChangeArrowheads="1"/>
          </p:cNvSpPr>
          <p:nvPr/>
        </p:nvSpPr>
        <p:spPr bwMode="auto">
          <a:xfrm>
            <a:off x="333375" y="2555875"/>
            <a:ext cx="6264275" cy="6243638"/>
          </a:xfrm>
          <a:prstGeom prst="rect">
            <a:avLst/>
          </a:prstGeom>
          <a:noFill/>
          <a:ln w="9525">
            <a:noFill/>
            <a:miter lim="800000"/>
            <a:headEnd/>
            <a:tailEnd/>
          </a:ln>
        </p:spPr>
        <p:txBody>
          <a:bodyPr>
            <a:spAutoFit/>
          </a:bodyPr>
          <a:lstStyle/>
          <a:p>
            <a:pPr algn="just"/>
            <a:r>
              <a:rPr lang="ru-RU" sz="1300">
                <a:latin typeface="Times New Roman" pitchFamily="18" charset="0"/>
              </a:rPr>
              <a:t>      Сензитивные периоды - периоды особой восприимчивости детей к тем или иным видам деятельности, к способам эмоционального реагирования. Человеку никогда более не удается так легко овладеть некоторым знанием, так радостно научиться чему-либо, как в соответствующий ceнзитивный период. </a:t>
            </a:r>
          </a:p>
          <a:p>
            <a:pPr algn="just"/>
            <a:r>
              <a:rPr lang="ru-RU" sz="1300">
                <a:latin typeface="Times New Roman" pitchFamily="18" charset="0"/>
              </a:rPr>
              <a:t>       Границы сензитивных периодов не являются точными: у каждого ребенка они могут быть сдвинуты в ту или иную сторону на несколько месяцев. </a:t>
            </a:r>
          </a:p>
          <a:p>
            <a:pPr algn="just"/>
            <a:r>
              <a:rPr lang="ru-RU" sz="1300">
                <a:latin typeface="Times New Roman" pitchFamily="18" charset="0"/>
              </a:rPr>
              <a:t>     Сензитивный период развития речи (от рождения до б лет). К 3 месяцам дети начинают улавливать фонетический строй речи и способны ощущать речь как нечто особенное. Около года происходит словесное выражение мысли. До 2,5 лет происходит лавинообразное нарастание словаря ребенка. В первые шесть лет жизни ребенок легко овладевает грамматическим строем речи, не изучая никаких грамматических правил. С помощью языка дети учатся выражать свои мысли и желания. В тот период ребята интересуются буквами, учатся писать и читать. Большое значение имеет речь, которая окружает детей, книги, которые родители читают им. На этом этапе впитывается все богатство родного языка. </a:t>
            </a:r>
          </a:p>
          <a:p>
            <a:pPr algn="just"/>
            <a:r>
              <a:rPr lang="ru-RU" sz="1300">
                <a:latin typeface="Times New Roman" pitchFamily="18" charset="0"/>
              </a:rPr>
              <a:t>       Сензитивный период развития чувства порядка (от рождения до 3,5 лет). Ребенок нуждается в порядке. Когда вокруг порядок, он спокоен. Важно понимать, что порядок (во времени, в пространстве и во взаимоотношениях с другими) вокруг ребенка способствует поддержанию порядка и внутри ребенка. Ребенок проживает и впитывает то, что его окружает. </a:t>
            </a:r>
          </a:p>
          <a:p>
            <a:pPr algn="just"/>
            <a:r>
              <a:rPr lang="ru-RU" sz="1300">
                <a:latin typeface="Times New Roman" pitchFamily="18" charset="0"/>
              </a:rPr>
              <a:t>       Сензитивный период сенсорного развития (от рождения до 5 лет). Мария Монтессори разработала комплект развивающих сенсорных материалов, с помощью которых дети могут развивать свои способности: зрение, слух, осязание, обоняние, вкус, а также стереогностическое чувство - вершину сенсорного развития. В системе Монтессори создаются условия для развития сенсорных эталонов. Сенсорное воспитание служит базой для изучения математики, расширения словарного запаса, овладения письмом. Эстетическое развитие тесно связано с сенсорным развитием. </a:t>
            </a:r>
          </a:p>
          <a:p>
            <a:pPr algn="just"/>
            <a:r>
              <a:rPr lang="ru-RU" sz="1300">
                <a:latin typeface="Times New Roman" pitchFamily="18" charset="0"/>
              </a:rPr>
              <a:t>       Сензитивный период восприятия мелких предметов (от 1,5 до 2,5 лет). В этот период ребенок манипулирует пуговицами, горошинами и т. д. В этом состоит возможность овладения адекватными способами реализации своей познавательной потребности. </a:t>
            </a:r>
          </a:p>
        </p:txBody>
      </p:sp>
      <p:sp>
        <p:nvSpPr>
          <p:cNvPr id="9223" name="Text Box 8"/>
          <p:cNvSpPr txBox="1">
            <a:spLocks noChangeArrowheads="1"/>
          </p:cNvSpPr>
          <p:nvPr/>
        </p:nvSpPr>
        <p:spPr bwMode="auto">
          <a:xfrm>
            <a:off x="1125538" y="1042988"/>
            <a:ext cx="3529012" cy="1127125"/>
          </a:xfrm>
          <a:prstGeom prst="rect">
            <a:avLst/>
          </a:prstGeom>
          <a:noFill/>
          <a:ln w="9525">
            <a:noFill/>
            <a:miter lim="800000"/>
            <a:headEnd/>
            <a:tailEnd/>
          </a:ln>
        </p:spPr>
        <p:txBody>
          <a:bodyPr>
            <a:spAutoFit/>
          </a:bodyPr>
          <a:lstStyle/>
          <a:p>
            <a:pPr algn="ctr"/>
            <a:r>
              <a:rPr lang="ru-RU" sz="2000" b="1">
                <a:latin typeface="Monotype Corsiva" pitchFamily="66" charset="0"/>
              </a:rPr>
              <a:t>Что такое сензитивные периоды  в детском развитии?</a:t>
            </a:r>
          </a:p>
          <a:p>
            <a:pPr algn="ctr"/>
            <a:r>
              <a:rPr lang="ru-RU" sz="1400" b="1">
                <a:latin typeface="Monotype Corsiva" pitchFamily="66" charset="0"/>
              </a:rPr>
              <a:t>(по материалам книги Ю.Титова, О.Фролова, Л.Винникова  «Играть с ребенком. Как?»)</a:t>
            </a:r>
          </a:p>
        </p:txBody>
      </p:sp>
      <p:pic>
        <p:nvPicPr>
          <p:cNvPr id="9224" name="Picture 12" descr="G:\Новая папка\DSC00588.JPG"/>
          <p:cNvPicPr>
            <a:picLocks noChangeAspect="1" noChangeArrowheads="1"/>
          </p:cNvPicPr>
          <p:nvPr/>
        </p:nvPicPr>
        <p:blipFill>
          <a:blip r:embed="rId4"/>
          <a:srcRect/>
          <a:stretch>
            <a:fillRect/>
          </a:stretch>
        </p:blipFill>
        <p:spPr bwMode="auto">
          <a:xfrm>
            <a:off x="5084763" y="179388"/>
            <a:ext cx="1317625" cy="1800225"/>
          </a:xfrm>
          <a:prstGeom prst="rect">
            <a:avLst/>
          </a:prstGeom>
          <a:noFill/>
          <a:ln w="9525">
            <a:noFill/>
            <a:miter lim="800000"/>
            <a:headEnd/>
            <a:tailEnd/>
          </a:ln>
        </p:spPr>
      </p:pic>
      <p:sp>
        <p:nvSpPr>
          <p:cNvPr id="9225" name="Text Box 11"/>
          <p:cNvSpPr txBox="1">
            <a:spLocks noChangeArrowheads="1"/>
          </p:cNvSpPr>
          <p:nvPr/>
        </p:nvSpPr>
        <p:spPr bwMode="auto">
          <a:xfrm>
            <a:off x="4724400" y="1835150"/>
            <a:ext cx="1873250" cy="703263"/>
          </a:xfrm>
          <a:prstGeom prst="rect">
            <a:avLst/>
          </a:prstGeom>
          <a:noFill/>
          <a:ln w="9525">
            <a:noFill/>
            <a:miter lim="800000"/>
            <a:headEnd/>
            <a:tailEnd/>
          </a:ln>
        </p:spPr>
        <p:txBody>
          <a:bodyPr>
            <a:spAutoFit/>
          </a:bodyPr>
          <a:lstStyle/>
          <a:p>
            <a:pPr algn="ctr" eaLnBrk="1" hangingPunct="1">
              <a:spcBef>
                <a:spcPct val="50000"/>
              </a:spcBef>
            </a:pPr>
            <a:r>
              <a:rPr lang="ru-RU"/>
              <a:t> </a:t>
            </a:r>
            <a:r>
              <a:rPr lang="ru-RU" sz="1100" i="1">
                <a:latin typeface="Times New Roman" pitchFamily="18" charset="0"/>
              </a:rPr>
              <a:t>Психолог          </a:t>
            </a:r>
            <a:r>
              <a:rPr lang="ru-RU" sz="1100" b="1" i="1">
                <a:latin typeface="Times New Roman" pitchFamily="18" charset="0"/>
              </a:rPr>
              <a:t>Ислентьева О.В.          </a:t>
            </a:r>
            <a:r>
              <a:rPr lang="ru-RU" sz="1100" i="1">
                <a:latin typeface="Times New Roman" pitchFamily="18" charset="0"/>
              </a:rPr>
              <a:t>ПМСС – Центр «Позитив»</a:t>
            </a:r>
          </a:p>
        </p:txBody>
      </p:sp>
      <p:sp>
        <p:nvSpPr>
          <p:cNvPr id="9226"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descr="GE049_350A.jpg"/>
          <p:cNvPicPr>
            <a:picLocks noChangeAspect="1"/>
          </p:cNvPicPr>
          <p:nvPr/>
        </p:nvPicPr>
        <p:blipFill>
          <a:blip r:embed="rId2">
            <a:lum bright="52000"/>
          </a:blip>
          <a:srcRect/>
          <a:stretch>
            <a:fillRect/>
          </a:stretch>
        </p:blipFill>
        <p:spPr bwMode="auto">
          <a:xfrm>
            <a:off x="0" y="0"/>
            <a:ext cx="6858000" cy="9144000"/>
          </a:xfrm>
          <a:prstGeom prst="rect">
            <a:avLst/>
          </a:prstGeom>
          <a:noFill/>
          <a:ln w="9525">
            <a:noFill/>
            <a:miter lim="800000"/>
            <a:headEnd/>
            <a:tailEnd/>
          </a:ln>
        </p:spPr>
      </p:pic>
      <p:sp>
        <p:nvSpPr>
          <p:cNvPr id="10243" name="Text Box 6"/>
          <p:cNvSpPr txBox="1">
            <a:spLocks noChangeArrowheads="1"/>
          </p:cNvSpPr>
          <p:nvPr/>
        </p:nvSpPr>
        <p:spPr bwMode="auto">
          <a:xfrm>
            <a:off x="333375" y="323850"/>
            <a:ext cx="6264275" cy="4259263"/>
          </a:xfrm>
          <a:prstGeom prst="rect">
            <a:avLst/>
          </a:prstGeom>
          <a:noFill/>
          <a:ln w="9525">
            <a:noFill/>
            <a:miter lim="800000"/>
            <a:headEnd/>
            <a:tailEnd/>
          </a:ln>
        </p:spPr>
        <p:txBody>
          <a:bodyPr>
            <a:spAutoFit/>
          </a:bodyPr>
          <a:lstStyle/>
          <a:p>
            <a:pPr algn="just">
              <a:tabLst>
                <a:tab pos="361950" algn="l"/>
              </a:tabLst>
            </a:pPr>
            <a:r>
              <a:rPr lang="ru-RU" sz="1300">
                <a:latin typeface="Times New Roman" pitchFamily="18" charset="0"/>
              </a:rPr>
              <a:t>        Детей в этот период интересует проблема целого и части, они ощущают, что мир состоит из еще более мелких частей. Ребенку необходимо манипулировать маленькими предметами для утончения мелкой моторики. </a:t>
            </a:r>
          </a:p>
          <a:p>
            <a:pPr algn="just">
              <a:tabLst>
                <a:tab pos="361950" algn="l"/>
              </a:tabLst>
            </a:pPr>
            <a:r>
              <a:rPr lang="ru-RU" sz="1300">
                <a:latin typeface="Times New Roman" pitchFamily="18" charset="0"/>
              </a:rPr>
              <a:t>       Сензитивный период развития движений и действий (от рождения до 4 лет). А знаете ли вы, что мозг не развивается отдельно от тела? Умственное развитие идет параллельно с физическим и сенсорным развитием. Если не давать возможности двигаться детям, то в мозг не поступает  кислород, который необходим для развития. А запрет на движение грозит болезнями суставов и опорно-двигательного аппарата, а также психологической скованностью.</a:t>
            </a:r>
          </a:p>
          <a:p>
            <a:pPr algn="just">
              <a:tabLst>
                <a:tab pos="361950" algn="l"/>
              </a:tabLst>
            </a:pPr>
            <a:r>
              <a:rPr lang="ru-RU" sz="1300">
                <a:latin typeface="Times New Roman" pitchFamily="18" charset="0"/>
              </a:rPr>
              <a:t>       Сензитивный период развития социальных навыков (от 2 до 6 лет). Без общения со сверстниками дети будут лишены возможности учиться на собственном опыте, строить свои взаимоотношения с другими людьми. Кроме этого, они будут «тормозить» в умственном развитии. Именно в детском коллективе дети учатся общаться, впитывают правила поведения в обществе. </a:t>
            </a:r>
          </a:p>
          <a:p>
            <a:pPr algn="just">
              <a:tabLst>
                <a:tab pos="361950" algn="l"/>
              </a:tabLst>
            </a:pPr>
            <a:r>
              <a:rPr lang="ru-RU" sz="1300">
                <a:latin typeface="Times New Roman" pitchFamily="18" charset="0"/>
              </a:rPr>
              <a:t>        Встав перед выбором метода, учреждения образования (имеется в виду методическая школа) или просто под влиянием моды, молодые родители могут упускать такие важные моменты, как возможности самого ребенка, его психофизиологические особенности: специфика нервной системы, своеобразие сенсорных, двигательных, речевых и интеллектуальных функций. Важно, чтобы то, что мы предлагаем ребенку, подходило ему, вызывало интерес и соответствовало его индивидуальным особенностям. </a:t>
            </a:r>
          </a:p>
        </p:txBody>
      </p:sp>
      <p:sp>
        <p:nvSpPr>
          <p:cNvPr id="1024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2328</TotalTime>
  <Words>10172</Words>
  <Application>Microsoft Office PowerPoint</Application>
  <PresentationFormat>Экран (4:3)</PresentationFormat>
  <Paragraphs>630</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Журнал  для дошколят  и их  родителей </vt:lpstr>
      <vt:lpstr>Слайд 21</vt:lpstr>
      <vt:lpstr>              Страничка   ХОЧУ ВСЁ ЗНАТЬ   «Все  о слонах»        </vt:lpstr>
      <vt:lpstr>Экологическая  культура в семье и детском  саду  (Из опыта  работы  « Детский сад  п. Новопушкинское) </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АТТО</dc:creator>
  <cp:lastModifiedBy>JackWestern</cp:lastModifiedBy>
  <cp:revision>83</cp:revision>
  <dcterms:created xsi:type="dcterms:W3CDTF">2010-07-07T15:22:01Z</dcterms:created>
  <dcterms:modified xsi:type="dcterms:W3CDTF">2012-02-13T10:14:25Z</dcterms:modified>
</cp:coreProperties>
</file>