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6"/>
  </p:notesMasterIdLst>
  <p:handoutMasterIdLst>
    <p:handoutMasterId r:id="rId87"/>
  </p:handoutMasterIdLst>
  <p:sldIdLst>
    <p:sldId id="260" r:id="rId2"/>
    <p:sldId id="273" r:id="rId3"/>
    <p:sldId id="354" r:id="rId4"/>
    <p:sldId id="276" r:id="rId5"/>
    <p:sldId id="275" r:id="rId6"/>
    <p:sldId id="347" r:id="rId7"/>
    <p:sldId id="277" r:id="rId8"/>
    <p:sldId id="349" r:id="rId9"/>
    <p:sldId id="352" r:id="rId10"/>
    <p:sldId id="278" r:id="rId11"/>
    <p:sldId id="351" r:id="rId12"/>
    <p:sldId id="350" r:id="rId13"/>
    <p:sldId id="353" r:id="rId14"/>
    <p:sldId id="283" r:id="rId15"/>
    <p:sldId id="281" r:id="rId16"/>
    <p:sldId id="280" r:id="rId17"/>
    <p:sldId id="279" r:id="rId18"/>
    <p:sldId id="284" r:id="rId19"/>
    <p:sldId id="282" r:id="rId20"/>
    <p:sldId id="285" r:id="rId21"/>
    <p:sldId id="356" r:id="rId22"/>
    <p:sldId id="357" r:id="rId23"/>
    <p:sldId id="358" r:id="rId24"/>
    <p:sldId id="359" r:id="rId25"/>
    <p:sldId id="360" r:id="rId26"/>
    <p:sldId id="361" r:id="rId27"/>
    <p:sldId id="362" r:id="rId28"/>
    <p:sldId id="363" r:id="rId29"/>
    <p:sldId id="364" r:id="rId30"/>
    <p:sldId id="365" r:id="rId31"/>
    <p:sldId id="366" r:id="rId32"/>
    <p:sldId id="367" r:id="rId33"/>
    <p:sldId id="368" r:id="rId34"/>
    <p:sldId id="369" r:id="rId35"/>
    <p:sldId id="370" r:id="rId36"/>
    <p:sldId id="371" r:id="rId37"/>
    <p:sldId id="372" r:id="rId38"/>
    <p:sldId id="373" r:id="rId39"/>
    <p:sldId id="374" r:id="rId40"/>
    <p:sldId id="376" r:id="rId41"/>
    <p:sldId id="377" r:id="rId42"/>
    <p:sldId id="378" r:id="rId43"/>
    <p:sldId id="379" r:id="rId44"/>
    <p:sldId id="380" r:id="rId45"/>
    <p:sldId id="381" r:id="rId46"/>
    <p:sldId id="382" r:id="rId47"/>
    <p:sldId id="383" r:id="rId48"/>
    <p:sldId id="384" r:id="rId49"/>
    <p:sldId id="385" r:id="rId50"/>
    <p:sldId id="386" r:id="rId51"/>
    <p:sldId id="387" r:id="rId52"/>
    <p:sldId id="388" r:id="rId53"/>
    <p:sldId id="389" r:id="rId54"/>
    <p:sldId id="390" r:id="rId55"/>
    <p:sldId id="391" r:id="rId56"/>
    <p:sldId id="392" r:id="rId57"/>
    <p:sldId id="393" r:id="rId58"/>
    <p:sldId id="394" r:id="rId59"/>
    <p:sldId id="395" r:id="rId60"/>
    <p:sldId id="396" r:id="rId61"/>
    <p:sldId id="397" r:id="rId62"/>
    <p:sldId id="398" r:id="rId63"/>
    <p:sldId id="399" r:id="rId64"/>
    <p:sldId id="400" r:id="rId65"/>
    <p:sldId id="401" r:id="rId66"/>
    <p:sldId id="402" r:id="rId67"/>
    <p:sldId id="403" r:id="rId68"/>
    <p:sldId id="404" r:id="rId69"/>
    <p:sldId id="405" r:id="rId70"/>
    <p:sldId id="406" r:id="rId71"/>
    <p:sldId id="407" r:id="rId72"/>
    <p:sldId id="408" r:id="rId73"/>
    <p:sldId id="409" r:id="rId74"/>
    <p:sldId id="410" r:id="rId75"/>
    <p:sldId id="411" r:id="rId76"/>
    <p:sldId id="412" r:id="rId77"/>
    <p:sldId id="413" r:id="rId78"/>
    <p:sldId id="414" r:id="rId79"/>
    <p:sldId id="415" r:id="rId80"/>
    <p:sldId id="416" r:id="rId81"/>
    <p:sldId id="417" r:id="rId82"/>
    <p:sldId id="418" r:id="rId83"/>
    <p:sldId id="419" r:id="rId84"/>
    <p:sldId id="420" r:id="rId85"/>
  </p:sldIdLst>
  <p:sldSz cx="6858000" cy="9144000" type="screen4x3"/>
  <p:notesSz cx="6870700" cy="1000125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>
    <p:restoredLeft sz="34615" autoAdjust="0"/>
    <p:restoredTop sz="86445" autoAdjust="0"/>
  </p:normalViewPr>
  <p:slideViewPr>
    <p:cSldViewPr>
      <p:cViewPr>
        <p:scale>
          <a:sx n="75" d="100"/>
          <a:sy n="75" d="100"/>
        </p:scale>
        <p:origin x="-828" y="24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3264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014"/>
    </p:cViewPr>
  </p:sorterViewPr>
  <p:notesViewPr>
    <p:cSldViewPr>
      <p:cViewPr varScale="1">
        <p:scale>
          <a:sx n="70" d="100"/>
          <a:sy n="70" d="100"/>
        </p:scale>
        <p:origin x="-2286" y="-120"/>
      </p:cViewPr>
      <p:guideLst>
        <p:guide orient="horz" pos="3150"/>
        <p:guide pos="2165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3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815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251" tIns="44626" rIns="89251" bIns="44626" numCol="1" anchor="t" anchorCtr="0" compatLnSpc="1">
            <a:prstTxWarp prst="textNoShape">
              <a:avLst/>
            </a:prstTxWarp>
          </a:bodyPr>
          <a:lstStyle>
            <a:lvl1pPr defTabSz="892175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 bwMode="auto">
          <a:xfrm>
            <a:off x="3889375" y="0"/>
            <a:ext cx="2979738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251" tIns="44626" rIns="89251" bIns="44626" numCol="1" anchor="t" anchorCtr="0" compatLnSpc="1">
            <a:prstTxWarp prst="textNoShape">
              <a:avLst/>
            </a:prstTxWarp>
          </a:bodyPr>
          <a:lstStyle>
            <a:lvl1pPr algn="r" defTabSz="892175">
              <a:defRPr sz="1200" smtClean="0"/>
            </a:lvl1pPr>
          </a:lstStyle>
          <a:p>
            <a:pPr>
              <a:defRPr/>
            </a:pPr>
            <a:fld id="{5F404BB4-10A4-4EDC-B6E3-0744C685970F}" type="datetimeFigureOut">
              <a:rPr lang="ru-RU"/>
              <a:pPr>
                <a:defRPr/>
              </a:pPr>
              <a:t>13.02.2012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 bwMode="auto">
          <a:xfrm>
            <a:off x="0" y="9498013"/>
            <a:ext cx="297815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251" tIns="44626" rIns="89251" bIns="44626" numCol="1" anchor="b" anchorCtr="0" compatLnSpc="1">
            <a:prstTxWarp prst="textNoShape">
              <a:avLst/>
            </a:prstTxWarp>
          </a:bodyPr>
          <a:lstStyle>
            <a:lvl1pPr defTabSz="892175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 bwMode="auto">
          <a:xfrm>
            <a:off x="3889375" y="9498013"/>
            <a:ext cx="2979738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251" tIns="44626" rIns="89251" bIns="44626" numCol="1" anchor="b" anchorCtr="0" compatLnSpc="1">
            <a:prstTxWarp prst="textNoShape">
              <a:avLst/>
            </a:prstTxWarp>
          </a:bodyPr>
          <a:lstStyle>
            <a:lvl1pPr algn="r" defTabSz="892175">
              <a:defRPr sz="1200" smtClean="0"/>
            </a:lvl1pPr>
          </a:lstStyle>
          <a:p>
            <a:pPr>
              <a:defRPr/>
            </a:pPr>
            <a:fld id="{A3FA59C2-4680-4E88-B55C-12DA3870E8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6563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353" tIns="48177" rIns="96353" bIns="48177" numCol="1" anchor="t" anchorCtr="0" compatLnSpc="1">
            <a:prstTxWarp prst="textNoShape">
              <a:avLst/>
            </a:prstTxWarp>
          </a:bodyPr>
          <a:lstStyle>
            <a:lvl1pPr defTabSz="963613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 bwMode="auto">
          <a:xfrm>
            <a:off x="3892550" y="0"/>
            <a:ext cx="2976563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353" tIns="48177" rIns="96353" bIns="48177" numCol="1" anchor="t" anchorCtr="0" compatLnSpc="1">
            <a:prstTxWarp prst="textNoShape">
              <a:avLst/>
            </a:prstTxWarp>
          </a:bodyPr>
          <a:lstStyle>
            <a:lvl1pPr algn="r" defTabSz="963613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1B87C93C-0786-4E13-AE5B-B6F0BAC6C2EA}" type="datetimeFigureOut">
              <a:rPr lang="ru-RU"/>
              <a:pPr>
                <a:defRPr/>
              </a:pPr>
              <a:t>13.02.2012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032000" y="749300"/>
            <a:ext cx="2813050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 bwMode="auto">
          <a:xfrm>
            <a:off x="688975" y="4752975"/>
            <a:ext cx="5492750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353" tIns="48177" rIns="96353" bIns="481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 bwMode="auto">
          <a:xfrm>
            <a:off x="0" y="9498013"/>
            <a:ext cx="2976563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353" tIns="48177" rIns="96353" bIns="48177" numCol="1" anchor="b" anchorCtr="0" compatLnSpc="1">
            <a:prstTxWarp prst="textNoShape">
              <a:avLst/>
            </a:prstTxWarp>
          </a:bodyPr>
          <a:lstStyle>
            <a:lvl1pPr defTabSz="963613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 bwMode="auto">
          <a:xfrm>
            <a:off x="3892550" y="9498013"/>
            <a:ext cx="2976563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353" tIns="48177" rIns="96353" bIns="48177" numCol="1" anchor="b" anchorCtr="0" compatLnSpc="1">
            <a:prstTxWarp prst="textNoShape">
              <a:avLst/>
            </a:prstTxWarp>
          </a:bodyPr>
          <a:lstStyle>
            <a:lvl1pPr algn="r" defTabSz="963613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4AB4DF59-F069-4EB1-AFB1-53DC0B3C7B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8909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2F365E-005B-4AB3-A537-FA5FCACADB38}" type="slidenum">
              <a:rPr lang="ru-RU"/>
              <a:pPr/>
              <a:t>34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70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14D3A-3CC6-4B8A-9CA3-2B682F610935}" type="datetimeFigureOut">
              <a:rPr lang="ru-RU"/>
              <a:pPr>
                <a:defRPr/>
              </a:pPr>
              <a:t>13.02.2012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73C689-73C9-4575-8D78-F179409618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FCC250-B87D-4D54-887B-A297A1A0CC14}" type="datetimeFigureOut">
              <a:rPr lang="ru-RU"/>
              <a:pPr>
                <a:defRPr/>
              </a:pPr>
              <a:t>13.02.2012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10BD9-824A-4E35-A87B-1C05284662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7177" y="488951"/>
            <a:ext cx="3357563" cy="10401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D707C7-4B36-435A-8255-B9494C779A07}" type="datetimeFigureOut">
              <a:rPr lang="ru-RU"/>
              <a:pPr>
                <a:defRPr/>
              </a:pPr>
              <a:t>13.02.2012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2DA25-667A-42AD-9DD0-AF3842B773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342900" y="366713"/>
            <a:ext cx="6172200" cy="78009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55ACA8-3876-4F11-8859-6588E4088015}" type="datetimeFigureOut">
              <a:rPr lang="ru-RU"/>
              <a:pPr>
                <a:defRPr/>
              </a:pPr>
              <a:t>13.02.2012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90DFA-5365-4777-9100-416EDBB0C5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C12AD5-F872-4401-AC07-0DA15B922881}" type="datetimeFigureOut">
              <a:rPr lang="ru-RU"/>
              <a:pPr>
                <a:defRPr/>
              </a:pPr>
              <a:t>13.02.2012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483A0-FD31-45DC-AF84-510625F332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21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3F31C7-D84A-431A-84D6-E6FC23CF8387}" type="datetimeFigureOut">
              <a:rPr lang="ru-RU"/>
              <a:pPr>
                <a:defRPr/>
              </a:pPr>
              <a:t>13.02.2012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B1923C-4246-45DA-AF7B-44EF6B3BE0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7177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628902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DAC9E2-1BD6-49E9-92BF-15A0B1DFA741}" type="datetimeFigureOut">
              <a:rPr lang="ru-RU"/>
              <a:pPr>
                <a:defRPr/>
              </a:pPr>
              <a:t>13.02.2012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AE30AA-DB08-4947-B158-1EF066F1D2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2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2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71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71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15C3F-1352-451E-AC01-8BD1244A9A13}" type="datetimeFigureOut">
              <a:rPr lang="ru-RU"/>
              <a:pPr>
                <a:defRPr/>
              </a:pPr>
              <a:t>13.02.2012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44AE3-4647-428C-B5D5-BC0A11268F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33C48-508E-47A2-BD75-530A931EECAA}" type="datetimeFigureOut">
              <a:rPr lang="ru-RU"/>
              <a:pPr>
                <a:defRPr/>
              </a:pPr>
              <a:t>13.02.2012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378A68-3140-4432-ABF8-A1F2D76AE1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7C2782-CA56-4873-AACD-1D8C657799CE}" type="datetimeFigureOut">
              <a:rPr lang="ru-RU"/>
              <a:pPr>
                <a:defRPr/>
              </a:pPr>
              <a:t>13.02.2012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FB2C36-0978-48E2-B659-83E7DD800A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2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9" y="364070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2" y="1913470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45581F-F24C-4A7D-BF01-4C150202431D}" type="datetimeFigureOut">
              <a:rPr lang="ru-RU"/>
              <a:pPr>
                <a:defRPr/>
              </a:pPr>
              <a:t>13.02.2012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E66BFC-4D58-4D7D-85E5-16BEF1D309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DDA639-D50C-4F90-923D-BB293EAFC7D0}" type="datetimeFigureOut">
              <a:rPr lang="ru-RU"/>
              <a:pPr>
                <a:defRPr/>
              </a:pPr>
              <a:t>13.02.2012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299930-683D-4B35-8B10-514524EF80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342900" y="366713"/>
            <a:ext cx="6172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342900" y="2133600"/>
            <a:ext cx="6172200" cy="603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66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35B37DF-93DB-440D-BD56-905372642290}" type="datetimeFigureOut">
              <a:rPr lang="ru-RU"/>
              <a:pPr>
                <a:defRPr/>
              </a:pPr>
              <a:t>13.02.2012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663"/>
            <a:ext cx="2171700" cy="4857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66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5710C6F-477D-4426-B3E7-365BB5B571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psypozitiv@yandex.ru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5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Безымянный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3999"/>
          </a:xfrm>
          <a:prstGeom prst="rect">
            <a:avLst/>
          </a:prstGeom>
        </p:spPr>
      </p:pic>
      <p:grpSp>
        <p:nvGrpSpPr>
          <p:cNvPr id="3076" name="Группа 6"/>
          <p:cNvGrpSpPr>
            <a:grpSpLocks/>
          </p:cNvGrpSpPr>
          <p:nvPr/>
        </p:nvGrpSpPr>
        <p:grpSpPr bwMode="auto">
          <a:xfrm>
            <a:off x="571500" y="428625"/>
            <a:ext cx="5857875" cy="2784475"/>
            <a:chOff x="571480" y="428596"/>
            <a:chExt cx="5857915" cy="2783825"/>
          </a:xfrm>
        </p:grpSpPr>
        <p:sp>
          <p:nvSpPr>
            <p:cNvPr id="3079" name="Text Box 4"/>
            <p:cNvSpPr txBox="1">
              <a:spLocks noChangeArrowheads="1"/>
            </p:cNvSpPr>
            <p:nvPr/>
          </p:nvSpPr>
          <p:spPr bwMode="auto">
            <a:xfrm>
              <a:off x="4926022" y="2631807"/>
              <a:ext cx="1503373" cy="57937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>
                <a:tabLst>
                  <a:tab pos="0" algn="l"/>
                  <a:tab pos="1028700" algn="l"/>
                  <a:tab pos="2057400" algn="l"/>
                  <a:tab pos="3086100" algn="l"/>
                  <a:tab pos="4114800" algn="l"/>
                  <a:tab pos="5143500" algn="l"/>
                  <a:tab pos="6172200" algn="l"/>
                  <a:tab pos="7200900" algn="l"/>
                  <a:tab pos="8229600" algn="l"/>
                  <a:tab pos="9258300" algn="l"/>
                  <a:tab pos="10287000" algn="l"/>
                  <a:tab pos="11315700" algn="l"/>
                </a:tabLst>
              </a:pPr>
              <a:endParaRPr lang="ru-RU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3080" name="Picture 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668010" y="428596"/>
              <a:ext cx="3328558" cy="259227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3081" name="Text Box 6"/>
            <p:cNvSpPr txBox="1">
              <a:spLocks noChangeArrowheads="1"/>
            </p:cNvSpPr>
            <p:nvPr/>
          </p:nvSpPr>
          <p:spPr bwMode="auto">
            <a:xfrm>
              <a:off x="571480" y="2571221"/>
              <a:ext cx="1401772" cy="6412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>
                <a:tabLst>
                  <a:tab pos="0" algn="l"/>
                  <a:tab pos="1028700" algn="l"/>
                  <a:tab pos="2057400" algn="l"/>
                  <a:tab pos="3086100" algn="l"/>
                  <a:tab pos="4114800" algn="l"/>
                  <a:tab pos="5143500" algn="l"/>
                  <a:tab pos="6172200" algn="l"/>
                  <a:tab pos="7200900" algn="l"/>
                  <a:tab pos="8229600" algn="l"/>
                  <a:tab pos="9258300" algn="l"/>
                  <a:tab pos="10287000" algn="l"/>
                  <a:tab pos="11315700" algn="l"/>
                </a:tabLst>
              </a:pPr>
              <a:endParaRPr lang="ru-RU" sz="3600" b="1">
                <a:solidFill>
                  <a:srgbClr val="00B050"/>
                </a:solidFill>
                <a:latin typeface="Monotype Corsiva" pitchFamily="66" charset="0"/>
                <a:cs typeface="Times New Roman" pitchFamily="18" charset="0"/>
              </a:endParaRPr>
            </a:p>
          </p:txBody>
        </p:sp>
        <p:sp>
          <p:nvSpPr>
            <p:cNvPr id="3082" name="WordArt 7"/>
            <p:cNvSpPr>
              <a:spLocks noChangeArrowheads="1" noChangeShapeType="1" noTextEdit="1"/>
            </p:cNvSpPr>
            <p:nvPr/>
          </p:nvSpPr>
          <p:spPr bwMode="auto">
            <a:xfrm>
              <a:off x="2948637" y="2192520"/>
              <a:ext cx="670550" cy="28147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4100" b="1" kern="10">
                  <a:ln w="9360">
                    <a:solidFill>
                      <a:srgbClr val="FF0000"/>
                    </a:solidFill>
                    <a:miter lim="800000"/>
                    <a:headEnd/>
                    <a:tailEnd/>
                  </a:ln>
                  <a:solidFill>
                    <a:srgbClr val="FF0000"/>
                  </a:solidFill>
                  <a:effectLst>
                    <a:outerShdw dist="17819" dir="2700000" algn="ctr" rotWithShape="0">
                      <a:srgbClr val="000000">
                        <a:alpha val="80011"/>
                      </a:srgbClr>
                    </a:outerShdw>
                  </a:effectLst>
                  <a:latin typeface="Monotype Corsiva"/>
                </a:rPr>
                <a:t>№ 4</a:t>
              </a:r>
            </a:p>
          </p:txBody>
        </p:sp>
      </p:grpSp>
      <p:sp>
        <p:nvSpPr>
          <p:cNvPr id="3077" name="Rectangle 9"/>
          <p:cNvSpPr>
            <a:spLocks noChangeArrowheads="1"/>
          </p:cNvSpPr>
          <p:nvPr/>
        </p:nvSpPr>
        <p:spPr bwMode="auto">
          <a:xfrm>
            <a:off x="549275" y="2411413"/>
            <a:ext cx="10747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00B050"/>
                </a:solidFill>
                <a:latin typeface="Monotype Corsiva" pitchFamily="66" charset="0"/>
              </a:rPr>
              <a:t>Май</a:t>
            </a:r>
          </a:p>
        </p:txBody>
      </p:sp>
      <p:sp>
        <p:nvSpPr>
          <p:cNvPr id="3078" name="Rectangle 10"/>
          <p:cNvSpPr>
            <a:spLocks noChangeArrowheads="1"/>
          </p:cNvSpPr>
          <p:nvPr/>
        </p:nvSpPr>
        <p:spPr bwMode="auto">
          <a:xfrm>
            <a:off x="4941888" y="2484438"/>
            <a:ext cx="11509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00B050"/>
                </a:solidFill>
                <a:latin typeface="Monotype Corsiva" pitchFamily="66" charset="0"/>
              </a:rPr>
              <a:t>2010</a:t>
            </a:r>
            <a:r>
              <a:rPr lang="ru-RU" sz="2400" b="1">
                <a:latin typeface="Monotype Corsiva" pitchFamily="66" charset="0"/>
              </a:rPr>
              <a:t> </a:t>
            </a:r>
          </a:p>
        </p:txBody>
      </p:sp>
      <p:pic>
        <p:nvPicPr>
          <p:cNvPr id="12" name="Рисунок 11" descr="Безымянный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736" y="3143240"/>
            <a:ext cx="4044238" cy="53731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Безымянный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3999"/>
          </a:xfrm>
          <a:prstGeom prst="rect">
            <a:avLst/>
          </a:prstGeom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1428750" y="1285875"/>
            <a:ext cx="4216400" cy="1588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268" name="WordArt 11"/>
          <p:cNvSpPr>
            <a:spLocks noChangeArrowheads="1" noChangeShapeType="1" noTextEdit="1"/>
          </p:cNvSpPr>
          <p:nvPr/>
        </p:nvSpPr>
        <p:spPr bwMode="auto">
          <a:xfrm>
            <a:off x="2500313" y="285750"/>
            <a:ext cx="2357437" cy="9001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657"/>
              </a:avLst>
            </a:prstTxWarp>
          </a:bodyPr>
          <a:lstStyle/>
          <a:p>
            <a:pPr algn="ctr"/>
            <a:r>
              <a:rPr lang="ru-RU" b="1" kern="10">
                <a:ln w="3175">
                  <a:solidFill>
                    <a:srgbClr val="969696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Monotype Corsiva"/>
              </a:rPr>
              <a:t>Методический  </a:t>
            </a:r>
          </a:p>
          <a:p>
            <a:pPr algn="ctr"/>
            <a:r>
              <a:rPr lang="ru-RU" b="1" kern="10">
                <a:ln w="3175">
                  <a:solidFill>
                    <a:srgbClr val="969696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Monotype Corsiva"/>
              </a:rPr>
              <a:t>справочник</a:t>
            </a:r>
          </a:p>
        </p:txBody>
      </p:sp>
      <p:pic>
        <p:nvPicPr>
          <p:cNvPr id="11269" name="Picture 4" descr="C:\Documents and Settings\Admin\Рабочий стол\Журнал 4\IMG_0156 пр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63" y="428625"/>
            <a:ext cx="13589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0" name="TextBox 5"/>
          <p:cNvSpPr txBox="1">
            <a:spLocks noChangeArrowheads="1"/>
          </p:cNvSpPr>
          <p:nvPr/>
        </p:nvSpPr>
        <p:spPr bwMode="auto">
          <a:xfrm>
            <a:off x="357188" y="2286000"/>
            <a:ext cx="1714500" cy="104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100">
                <a:latin typeface="Times New Roman" pitchFamily="18" charset="0"/>
                <a:cs typeface="Times New Roman" pitchFamily="18" charset="0"/>
              </a:rPr>
              <a:t>Методист</a:t>
            </a:r>
          </a:p>
          <a:p>
            <a:pPr algn="ctr"/>
            <a:r>
              <a:rPr lang="ru-RU" sz="1100" b="1">
                <a:latin typeface="Times New Roman" pitchFamily="18" charset="0"/>
                <a:cs typeface="Times New Roman" pitchFamily="18" charset="0"/>
              </a:rPr>
              <a:t>Борсук А.В.</a:t>
            </a:r>
            <a:r>
              <a:rPr lang="ru-RU" sz="110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ru-RU" sz="1100">
                <a:latin typeface="Times New Roman" pitchFamily="18" charset="0"/>
                <a:cs typeface="Times New Roman" pitchFamily="18" charset="0"/>
              </a:rPr>
              <a:t> МОУ ДПОС</a:t>
            </a:r>
          </a:p>
          <a:p>
            <a:pPr algn="ctr"/>
            <a:r>
              <a:rPr lang="ru-RU" sz="1100">
                <a:latin typeface="Times New Roman" pitchFamily="18" charset="0"/>
                <a:cs typeface="Times New Roman" pitchFamily="18" charset="0"/>
              </a:rPr>
              <a:t>УМЦ г. Энгельса</a:t>
            </a:r>
          </a:p>
          <a:p>
            <a:endParaRPr lang="ru-RU"/>
          </a:p>
        </p:txBody>
      </p:sp>
      <p:sp>
        <p:nvSpPr>
          <p:cNvPr id="11271" name="TextBox 7"/>
          <p:cNvSpPr txBox="1">
            <a:spLocks noChangeArrowheads="1"/>
          </p:cNvSpPr>
          <p:nvPr/>
        </p:nvSpPr>
        <p:spPr bwMode="auto">
          <a:xfrm>
            <a:off x="500063" y="3000375"/>
            <a:ext cx="5857875" cy="586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55600"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Проблема здоровья воспитанников и его сохранения  для педагогов  ДОУ стоит более чем остро. Словосочетания «здоровьесберегающие технологии» и «формирование здорового образа жизни» заняли прочное место в работе всех участников образовательного процесса. Но проблема по - прежнему остается актуальной.</a:t>
            </a:r>
          </a:p>
          <a:p>
            <a:pPr indent="355600"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 В детских садах Энгельсского муниципального района организована система физкультурно-оздоровительной работы по следующим направлениям:</a:t>
            </a:r>
          </a:p>
          <a:p>
            <a:pPr indent="355600"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согласно лицензии реализуются образовательные программы и, на их основе, выполняются  образовательные планы; проводится диагностика уровня физического развития и физической подготовленности детей;  внедряются современные здоровьесберегающие технологии и системы закаливания детей; организована двигательная активность в течение дня; совершенствуется профилактическая работа по формированию представлений о здоровом образе жизни, как у воспитанников, так и у родителей.</a:t>
            </a:r>
          </a:p>
          <a:p>
            <a:pPr indent="355600"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В работе с дошкольниками по физическому воспитанию педагоги используются такие программы, как: «Старт» Л.В.Яковлевой, Р.А.Юдиной, «Здоровье» Алямовской В.Г., «Программа развития двигательной активизации и оздоровительная работа с детьми 4-7 лет» Кудрявцева В.Г.; Оздоровительно-развивающая программа по танцевально-игровой гимнастике «СА-ФИ-ДАНСЕ» Фирилевой Ж.Е., Сайкиной Е.Г., а также программа  «Основы безопасности жизнедеятельности детей старшего дошкольного возраста» под редакцией Р.Б. Стеркиной, Н.Н. Авдеевой, О.Л. Князевой,  2002 г.</a:t>
            </a:r>
          </a:p>
          <a:p>
            <a:pPr indent="355600"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Региональный компонент образовательных планов на 2009-2010 учебный год включает региональную программу  «Основы здорового образа жизни» под редакцией Н.П.Смирновой, 2009 г.</a:t>
            </a:r>
            <a:r>
              <a:rPr lang="ru-RU" sz="1400"/>
              <a:t> </a:t>
            </a:r>
          </a:p>
          <a:p>
            <a:pPr indent="355600"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Вариативная часть образовательных планов часто представлена работой кружков физкультурно-оздоровительного  и коррекционного направлений  для детей  старшего дошкольного возраста, например в ДОУ № 3, 6, 35, 53, 62, 76. </a:t>
            </a:r>
          </a:p>
          <a:p>
            <a:pPr indent="355600" algn="just"/>
            <a:endParaRPr lang="ru-RU" sz="13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72" name="Picture 10" descr="P10100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13325" y="468313"/>
            <a:ext cx="1393825" cy="174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3" name="TextBox 5"/>
          <p:cNvSpPr txBox="1">
            <a:spLocks noChangeArrowheads="1"/>
          </p:cNvSpPr>
          <p:nvPr/>
        </p:nvSpPr>
        <p:spPr bwMode="auto">
          <a:xfrm>
            <a:off x="4797425" y="2268538"/>
            <a:ext cx="17145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100">
                <a:latin typeface="Times New Roman" pitchFamily="18" charset="0"/>
                <a:cs typeface="Times New Roman" pitchFamily="18" charset="0"/>
              </a:rPr>
              <a:t>Руководитель РМО</a:t>
            </a:r>
            <a:r>
              <a:rPr lang="ru-RU" sz="11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>
                <a:latin typeface="Times New Roman" pitchFamily="18" charset="0"/>
                <a:cs typeface="Times New Roman" pitchFamily="18" charset="0"/>
              </a:rPr>
              <a:t> инструкторов по физ.культуре</a:t>
            </a:r>
          </a:p>
          <a:p>
            <a:pPr algn="ctr"/>
            <a:r>
              <a:rPr lang="ru-RU" sz="1100" b="1">
                <a:latin typeface="Times New Roman" pitchFamily="18" charset="0"/>
                <a:cs typeface="Times New Roman" pitchFamily="18" charset="0"/>
              </a:rPr>
              <a:t>Курыгина Н.И.</a:t>
            </a:r>
          </a:p>
        </p:txBody>
      </p:sp>
      <p:sp>
        <p:nvSpPr>
          <p:cNvPr id="11274" name="Rectangle 12"/>
          <p:cNvSpPr>
            <a:spLocks noChangeArrowheads="1"/>
          </p:cNvSpPr>
          <p:nvPr/>
        </p:nvSpPr>
        <p:spPr bwMode="auto">
          <a:xfrm>
            <a:off x="1773238" y="1476375"/>
            <a:ext cx="3227387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latin typeface="Monotype Corsiva" pitchFamily="66" charset="0"/>
              </a:rPr>
              <a:t>Система </a:t>
            </a:r>
          </a:p>
          <a:p>
            <a:pPr algn="ctr"/>
            <a:r>
              <a:rPr lang="ru-RU" sz="2000" b="1">
                <a:latin typeface="Monotype Corsiva" pitchFamily="66" charset="0"/>
              </a:rPr>
              <a:t>физкультурно- оздоровительной работы в ДОУ</a:t>
            </a:r>
          </a:p>
        </p:txBody>
      </p:sp>
      <p:sp>
        <p:nvSpPr>
          <p:cNvPr id="11275" name="Нижний колонтитул 10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smtClean="0"/>
              <a:t>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Безымянный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12291" name="TextBox 2"/>
          <p:cNvSpPr txBox="1">
            <a:spLocks noChangeArrowheads="1"/>
          </p:cNvSpPr>
          <p:nvPr/>
        </p:nvSpPr>
        <p:spPr bwMode="auto">
          <a:xfrm>
            <a:off x="428625" y="285750"/>
            <a:ext cx="6000750" cy="569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55600"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Работа кружков  осуществляется с использованием следующих  технологий: А.П. Шкляренко «Профилактика нарушений осанки»,  О.В. Козырева  «Лечебная физкультура для дошкольников», К.К. Утробина «Занимательная физкультура для дошкольников». В ДОУ № 53  инструктором по физической культуре Курыгиной Н.И. разработана авторская программа дополнительного образования для детей 4-7 лет « Крепыш». </a:t>
            </a:r>
          </a:p>
          <a:p>
            <a:pPr indent="355600"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Педагоги ДОУ активно используют  здоровьесберегающие моменты в ходе занятий: для профилактики переутомления проводятся физминутки, пальчиковая гимнастика, музыкальные и  физкультпаузы, логоритмические упражнения, упражнения на профилактику зрительного переутомления, смена  различных видов деятельности на протяжении всего занятия, осуществляется контроль за осанкой детей,  степенью утомления  на занятии и корректировка хода занятия.  Также учитывают:</a:t>
            </a:r>
          </a:p>
          <a:p>
            <a:pPr indent="355600"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-индивидуальный режим пробуждения после дневного сна; </a:t>
            </a:r>
          </a:p>
          <a:p>
            <a:pPr indent="355600"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-гибкий режим занятий по подгруппам ( для детей  раннего возраста);</a:t>
            </a:r>
          </a:p>
          <a:p>
            <a:pPr indent="355600"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-организация режима дня в соответствии с сезонными особенностями.</a:t>
            </a:r>
          </a:p>
          <a:p>
            <a:pPr indent="355600"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Во всех ДОУ  в наличие имеется    «Программа здоровья», разработанная   на основе «Плана  профилактических мероприятий на 2007-2010 г.г. по оздоровлению детей муниципальных дошкольных образовательных учреждений Энгельсского муниципального района».   В детских  садах разработаны комплексные «Планы лечебно-профилактических  мероприятий» к программе «Здоровье»,  направленные на профилактику  заболеваемости детей, которые включают: фитопрофилактику и витаминотерапию; использование иммуномодуляторов  (антигриппин, дибазол, элеуторокок) и др.</a:t>
            </a:r>
          </a:p>
          <a:p>
            <a:pPr indent="355600"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Лечебно- профилактическая работа взаимосвязана с физкультурно-оздоровительной работой и осуществляется  совместно  педагогами, медицинскими работниками и   семьей.</a:t>
            </a:r>
          </a:p>
          <a:p>
            <a:pPr indent="355600" algn="just"/>
            <a:endParaRPr lang="ru-RU" sz="13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3" name="TextBox 5"/>
          <p:cNvSpPr txBox="1">
            <a:spLocks noChangeArrowheads="1"/>
          </p:cNvSpPr>
          <p:nvPr/>
        </p:nvSpPr>
        <p:spPr bwMode="auto">
          <a:xfrm>
            <a:off x="3714750" y="5572125"/>
            <a:ext cx="2643188" cy="274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55600"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В ДОУ соблюдаются необходимые требования к организации физического воспитания:     </a:t>
            </a:r>
          </a:p>
          <a:p>
            <a:pPr indent="355600"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-продумана организация режима дня с учетом гигиени-ческих требований, распределение режимных моментов в соответствии с возрастом детей;</a:t>
            </a:r>
          </a:p>
          <a:p>
            <a:pPr indent="355600"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-на двигательную активность детей в режиме дня отводится не менее 3,5-4 часов;</a:t>
            </a:r>
          </a:p>
          <a:p>
            <a:pPr indent="355600"/>
            <a:endParaRPr lang="ru-RU"/>
          </a:p>
        </p:txBody>
      </p:sp>
      <p:sp>
        <p:nvSpPr>
          <p:cNvPr id="12294" name="Нижний колонтитул 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smtClean="0"/>
              <a:t>10</a:t>
            </a:r>
          </a:p>
        </p:txBody>
      </p:sp>
      <p:pic>
        <p:nvPicPr>
          <p:cNvPr id="8" name="Рисунок 7" descr="Безымянный6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8" y="5857884"/>
            <a:ext cx="3327568" cy="25005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Безымянный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3999"/>
          </a:xfrm>
          <a:prstGeom prst="rect">
            <a:avLst/>
          </a:prstGeom>
        </p:spPr>
      </p:pic>
      <p:sp>
        <p:nvSpPr>
          <p:cNvPr id="13315" name="TextBox 2"/>
          <p:cNvSpPr txBox="1">
            <a:spLocks noChangeArrowheads="1"/>
          </p:cNvSpPr>
          <p:nvPr/>
        </p:nvSpPr>
        <p:spPr bwMode="auto">
          <a:xfrm>
            <a:off x="357188" y="357188"/>
            <a:ext cx="6215062" cy="349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55600"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-физическая нагрузка адекватна возрасту, полу ребенка, уровню его физического развития, биологической зрелости и  здоровью;</a:t>
            </a:r>
          </a:p>
          <a:p>
            <a:pPr indent="355600"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-в сетках занятий  соблюдается максимально допустимый объем недельной образовательной нагрузки и  продолжительность занятий  в соответствии с СанПиН. </a:t>
            </a:r>
          </a:p>
          <a:p>
            <a:pPr indent="355600"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В каждом ДОУ созданы определенные условия для реализации задач по физическому воспитанию и для организации двигательной активности дошкольников: оборудованы  физкультурные залы, оснащенные необходимым спортивным инвентарем, стандартным и нестандартным оборудованием и спортивные уголки, содержащие спортивный инвентарь, атрибуты для подвижных  и спортивных игр, гимнастические тренажеры простейшего типа, оборудование, пособия, спортивные комплексы.</a:t>
            </a:r>
          </a:p>
          <a:p>
            <a:pPr indent="355600"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Педагогами максимально используются площади помещений для движений дошкольников в течение всего дня. На территории всех ДОУ размещены спортивные площадки, на участках каждой возрастной группы  в наличии  оборудование, стимулирующее детей к движениям (горки, лестницы для лазанья, пеньки, колеса, бумы, скамейки и т.д.).     </a:t>
            </a:r>
            <a:r>
              <a:rPr lang="ru-RU" sz="1300" b="1" i="1">
                <a:latin typeface="Times New Roman" pitchFamily="18" charset="0"/>
                <a:cs typeface="Times New Roman" pitchFamily="18" charset="0"/>
              </a:rPr>
              <a:t> </a:t>
            </a:r>
            <a:endParaRPr lang="ru-RU" sz="1300">
              <a:latin typeface="Times New Roman" pitchFamily="18" charset="0"/>
              <a:cs typeface="Times New Roman" pitchFamily="18" charset="0"/>
            </a:endParaRPr>
          </a:p>
          <a:p>
            <a:pPr indent="355600" algn="just"/>
            <a:endParaRPr lang="ru-RU" sz="13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7" name="TextBox 5"/>
          <p:cNvSpPr txBox="1">
            <a:spLocks noChangeArrowheads="1"/>
          </p:cNvSpPr>
          <p:nvPr/>
        </p:nvSpPr>
        <p:spPr bwMode="auto">
          <a:xfrm>
            <a:off x="357188" y="3571875"/>
            <a:ext cx="2857500" cy="267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266700"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В 2009 – 2010 учебном году (приказ комитета по образованию и молодежной политике от 15.09.2009 года АЭМР №1355 «Об организации экспериментальной и инновационной работы в образовательных учрежде-ниях Энгельсского муниципального района»)  5 ДОУ (ДОУ № 45, 62, 67, 74, 75)  проводят на муниципальном уровне</a:t>
            </a:r>
            <a:r>
              <a:rPr lang="ru-RU" sz="13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>
                <a:latin typeface="Times New Roman" pitchFamily="18" charset="0"/>
                <a:cs typeface="Times New Roman" pitchFamily="18" charset="0"/>
              </a:rPr>
              <a:t>экспериментальную работу по направлению: «Современные подходы к организации экспери-ментальной   деятельности    по </a:t>
            </a:r>
          </a:p>
        </p:txBody>
      </p:sp>
      <p:sp>
        <p:nvSpPr>
          <p:cNvPr id="13318" name="TextBox 6"/>
          <p:cNvSpPr txBox="1">
            <a:spLocks noChangeArrowheads="1"/>
          </p:cNvSpPr>
          <p:nvPr/>
        </p:nvSpPr>
        <p:spPr bwMode="auto">
          <a:xfrm>
            <a:off x="428625" y="6143625"/>
            <a:ext cx="6072188" cy="287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здоровьесбережению в дошкольном учреждении». Цель экспериментальной деятельности состоит в создании и апробации условий, выбранных технологий, направленных на укрепление здоровья дошкольников. Методистами МОУ ДПОС УМЦ, совместно с участниками эксперимента были разработаны планы и подобраны разнообразные формы сетевого взаимодействия ДОУ на тему: «Использование здоровьесберегающих технологий в ДОУ».</a:t>
            </a:r>
          </a:p>
          <a:p>
            <a:pPr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     Очевидно, что для успешного осуществления исследования необходимы педагогические кадры, способные работать по-новому, имеющие желание самостоятельно и рационально выйти в инновационные процессы. На базе  ДОУ №75, опорного по использованию здоровьесберегающих технологий, в ноябре 2009 года прошел областной обучающий семинар по здоровьесбережению и проведены следующие мероприятия в целях повышения квалификации работников детских садов:</a:t>
            </a:r>
          </a:p>
          <a:p>
            <a:pPr algn="just"/>
            <a:endParaRPr lang="ru-RU" sz="13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9" name="Нижний колонтитул 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smtClean="0"/>
              <a:t>11</a:t>
            </a:r>
          </a:p>
        </p:txBody>
      </p:sp>
      <p:pic>
        <p:nvPicPr>
          <p:cNvPr id="9" name="Рисунок 8" descr="5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4686" y="3571868"/>
            <a:ext cx="3327568" cy="25005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Безымянный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6858000" cy="9144000"/>
          </a:xfrm>
          <a:prstGeom prst="rect">
            <a:avLst/>
          </a:prstGeom>
        </p:spPr>
      </p:pic>
      <p:sp>
        <p:nvSpPr>
          <p:cNvPr id="14339" name="TextBox 7"/>
          <p:cNvSpPr txBox="1">
            <a:spLocks noChangeArrowheads="1"/>
          </p:cNvSpPr>
          <p:nvPr/>
        </p:nvSpPr>
        <p:spPr bwMode="auto">
          <a:xfrm>
            <a:off x="357188" y="428625"/>
            <a:ext cx="6143625" cy="227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55600"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- консультация на тему: «Организация оздоровительного центра для детей с ОНР»;</a:t>
            </a:r>
          </a:p>
          <a:p>
            <a:pPr indent="355600"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- консультация на тему: «Использование инновационных коррекционно-оздоровительных  технологий»;</a:t>
            </a:r>
          </a:p>
          <a:p>
            <a:pPr indent="355600"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- консультация на тему: «Мониторинг здоровья детей».</a:t>
            </a:r>
          </a:p>
          <a:p>
            <a:pPr indent="355600"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В рамках деятельности «Клуба молодых специалистов ДОУ», на базе ДОУ №75 было проведено секционное занятие для воспитателей и инструкторов по физической культуре  «Организация двигательной активности в ДОУ».</a:t>
            </a:r>
          </a:p>
          <a:p>
            <a:pPr indent="355600"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             </a:t>
            </a:r>
          </a:p>
          <a:p>
            <a:pPr indent="355600"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indent="355600" algn="just"/>
            <a:endParaRPr lang="ru-RU" sz="13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3" name="Нижний колонтитул 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smtClean="0"/>
              <a:t>12</a:t>
            </a:r>
          </a:p>
        </p:txBody>
      </p:sp>
      <p:pic>
        <p:nvPicPr>
          <p:cNvPr id="9" name="Рисунок 8" descr="Безымянный87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8" y="2285984"/>
            <a:ext cx="3327568" cy="2500541"/>
          </a:xfrm>
          <a:prstGeom prst="rect">
            <a:avLst/>
          </a:prstGeom>
        </p:spPr>
      </p:pic>
      <p:pic>
        <p:nvPicPr>
          <p:cNvPr id="10" name="Рисунок 9" descr="65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6124" y="4000496"/>
            <a:ext cx="3327568" cy="2500541"/>
          </a:xfrm>
          <a:prstGeom prst="rect">
            <a:avLst/>
          </a:prstGeom>
        </p:spPr>
      </p:pic>
      <p:pic>
        <p:nvPicPr>
          <p:cNvPr id="11" name="Рисунок 10" descr="Безымянный52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728" y="5857884"/>
            <a:ext cx="3327568" cy="25005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Безымянный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3999"/>
          </a:xfrm>
          <a:prstGeom prst="rect">
            <a:avLst/>
          </a:prstGeom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1331913" y="900113"/>
            <a:ext cx="4216400" cy="1587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364" name="WordArt 11"/>
          <p:cNvSpPr>
            <a:spLocks noChangeArrowheads="1" noChangeShapeType="1" noTextEdit="1"/>
          </p:cNvSpPr>
          <p:nvPr/>
        </p:nvSpPr>
        <p:spPr bwMode="auto">
          <a:xfrm>
            <a:off x="1857375" y="428625"/>
            <a:ext cx="3257550" cy="3286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b="1" kern="10">
                <a:ln w="3175">
                  <a:solidFill>
                    <a:srgbClr val="969696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Monotype Corsiva"/>
              </a:rPr>
              <a:t>На  планете "Семья"</a:t>
            </a:r>
          </a:p>
        </p:txBody>
      </p:sp>
      <p:sp>
        <p:nvSpPr>
          <p:cNvPr id="15365" name="TextBox 5"/>
          <p:cNvSpPr txBox="1">
            <a:spLocks noChangeArrowheads="1"/>
          </p:cNvSpPr>
          <p:nvPr/>
        </p:nvSpPr>
        <p:spPr bwMode="auto">
          <a:xfrm>
            <a:off x="571500" y="1143000"/>
            <a:ext cx="5857875" cy="288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latin typeface="Monotype Corsiva" pitchFamily="66" charset="0"/>
              </a:rPr>
              <a:t>Заключение по результатам анкетирования родителей</a:t>
            </a:r>
          </a:p>
          <a:p>
            <a:pPr algn="ctr"/>
            <a:endParaRPr lang="ru-RU" sz="2000" b="1" dirty="0">
              <a:latin typeface="Monotype Corsiva" pitchFamily="66" charset="0"/>
            </a:endParaRPr>
          </a:p>
          <a:p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Дата проведения: 11.05.2010-12.05.2010 г.</a:t>
            </a:r>
          </a:p>
          <a:p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Всего учреждений: 54</a:t>
            </a:r>
          </a:p>
          <a:p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Всего анкет: 1360</a:t>
            </a:r>
          </a:p>
          <a:p>
            <a:pPr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    На основании годового плана работы комитета по образованию и молодежной политике АЭМР на 2010 год было проведено анкетирование родителей с целью выяснения уровня удовлетворенности потребителей образовательных услуг ДОУ подготовкой воспитанников подготовительных групп к школьному обучению.  Получены следующие результаты:</a:t>
            </a:r>
          </a:p>
          <a:p>
            <a:pPr algn="just"/>
            <a:r>
              <a:rPr lang="ru-RU" sz="1300" i="1" dirty="0">
                <a:latin typeface="Times New Roman" pitchFamily="18" charset="0"/>
                <a:cs typeface="Times New Roman" pitchFamily="18" charset="0"/>
              </a:rPr>
              <a:t>Вопрос № 1: Как Вы считаете, дети, посещающие Вашу возрастную группу, подготовлены к школе?</a:t>
            </a:r>
          </a:p>
          <a:p>
            <a:pPr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Ответы:</a:t>
            </a:r>
            <a:endParaRPr 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714375" y="4214813"/>
          <a:ext cx="5572125" cy="455676"/>
        </p:xfrm>
        <a:graphic>
          <a:graphicData uri="http://schemas.openxmlformats.org/drawingml/2006/table">
            <a:tbl>
              <a:tblPr/>
              <a:tblGrid>
                <a:gridCol w="1857375"/>
                <a:gridCol w="1857375"/>
                <a:gridCol w="1857375"/>
              </a:tblGrid>
              <a:tr h="184150">
                <a:tc>
                  <a:txBody>
                    <a:bodyPr/>
                    <a:lstStyle/>
                    <a:p>
                      <a:pPr marL="45720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1591" marR="5159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1591" marR="5159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знаю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1591" marR="5159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marL="45720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1194 ч./88%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1591" marR="5159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 ч./5%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1591" marR="5159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101ч./7%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1591" marR="5159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380" name="TextBox 8"/>
          <p:cNvSpPr txBox="1">
            <a:spLocks noChangeArrowheads="1"/>
          </p:cNvSpPr>
          <p:nvPr/>
        </p:nvSpPr>
        <p:spPr bwMode="auto">
          <a:xfrm>
            <a:off x="571500" y="4714875"/>
            <a:ext cx="5857875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300" i="1">
                <a:latin typeface="Times New Roman" pitchFamily="18" charset="0"/>
                <a:cs typeface="Times New Roman" pitchFamily="18" charset="0"/>
              </a:rPr>
              <a:t>Вопрос № 2: Возможно ли качественно подготовить ребенка к школе только в условиях дошкольного учреждения, не посещая дополнительные курсы по подготовке?</a:t>
            </a:r>
            <a:endParaRPr lang="ru-RU" i="1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785813" y="5357813"/>
          <a:ext cx="5572125" cy="600076"/>
        </p:xfrm>
        <a:graphic>
          <a:graphicData uri="http://schemas.openxmlformats.org/drawingml/2006/table">
            <a:tbl>
              <a:tblPr/>
              <a:tblGrid>
                <a:gridCol w="1857375"/>
                <a:gridCol w="1857375"/>
                <a:gridCol w="1857375"/>
              </a:tblGrid>
              <a:tr h="300038">
                <a:tc>
                  <a:txBody>
                    <a:bodyPr/>
                    <a:lstStyle/>
                    <a:p>
                      <a:pPr marL="45720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1591" marR="5159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1591" marR="5159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знаю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1591" marR="5159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45720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774ч./57%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1591" marR="5159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456ч./33%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1591" marR="5159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130ч./10%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1591" marR="5159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395" name="TextBox 10"/>
          <p:cNvSpPr txBox="1">
            <a:spLocks noChangeArrowheads="1"/>
          </p:cNvSpPr>
          <p:nvPr/>
        </p:nvSpPr>
        <p:spPr bwMode="auto">
          <a:xfrm>
            <a:off x="642938" y="6000750"/>
            <a:ext cx="5786437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300" i="1">
                <a:latin typeface="Times New Roman" pitchFamily="18" charset="0"/>
                <a:cs typeface="Times New Roman" pitchFamily="18" charset="0"/>
              </a:rPr>
              <a:t>Вопрос № 3: Готовы  Вы сами помочь своему ребенку подготовиться к школе или считаете, что это должны делать только специалисты?</a:t>
            </a:r>
            <a:endParaRPr lang="ru-RU" i="1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714375" y="6500813"/>
          <a:ext cx="5643563" cy="455676"/>
        </p:xfrm>
        <a:graphic>
          <a:graphicData uri="http://schemas.openxmlformats.org/drawingml/2006/table">
            <a:tbl>
              <a:tblPr/>
              <a:tblGrid>
                <a:gridCol w="1881188"/>
                <a:gridCol w="1881187"/>
                <a:gridCol w="1881188"/>
              </a:tblGrid>
              <a:tr h="184150">
                <a:tc>
                  <a:txBody>
                    <a:bodyPr/>
                    <a:lstStyle/>
                    <a:p>
                      <a:pPr marL="45720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1591" marR="5159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1591" marR="5159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знаю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1591" marR="5159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marL="45720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945ч./69%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1591" marR="5159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335ч./25%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1591" marR="5159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80ч./6%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1591" marR="5159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410" name="TextBox 12"/>
          <p:cNvSpPr txBox="1">
            <a:spLocks noChangeArrowheads="1"/>
          </p:cNvSpPr>
          <p:nvPr/>
        </p:nvSpPr>
        <p:spPr bwMode="auto">
          <a:xfrm>
            <a:off x="642938" y="7000875"/>
            <a:ext cx="5786437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300" i="1">
                <a:latin typeface="Times New Roman" pitchFamily="18" charset="0"/>
                <a:cs typeface="Times New Roman" pitchFamily="18" charset="0"/>
              </a:rPr>
              <a:t>Вопрос № 4: Как Вы считаете, дети вашей возрастной группы перегружены занятиями по подготовке к школе? </a:t>
            </a:r>
            <a:endParaRPr lang="ru-RU" i="1"/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714375" y="7429500"/>
          <a:ext cx="5643563" cy="455676"/>
        </p:xfrm>
        <a:graphic>
          <a:graphicData uri="http://schemas.openxmlformats.org/drawingml/2006/table">
            <a:tbl>
              <a:tblPr/>
              <a:tblGrid>
                <a:gridCol w="1881188"/>
                <a:gridCol w="1881187"/>
                <a:gridCol w="1881188"/>
              </a:tblGrid>
              <a:tr h="184150">
                <a:tc>
                  <a:txBody>
                    <a:bodyPr/>
                    <a:lstStyle/>
                    <a:p>
                      <a:pPr marL="45720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1591" marR="5159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1591" marR="5159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знаю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1591" marR="5159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marL="45720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190ч./14%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1591" marR="5159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1040 ч./76%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1591" marR="5159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130ч./10%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1591" marR="5159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425" name="Нижний колонтитул 1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smtClean="0"/>
              <a:t>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Безымянный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3999"/>
          </a:xfrm>
          <a:prstGeom prst="rect">
            <a:avLst/>
          </a:prstGeom>
        </p:spPr>
      </p:pic>
      <p:sp>
        <p:nvSpPr>
          <p:cNvPr id="16387" name="TextBox 3"/>
          <p:cNvSpPr txBox="1">
            <a:spLocks noChangeArrowheads="1"/>
          </p:cNvSpPr>
          <p:nvPr/>
        </p:nvSpPr>
        <p:spPr bwMode="auto">
          <a:xfrm>
            <a:off x="571500" y="357188"/>
            <a:ext cx="5786438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300" i="1">
                <a:latin typeface="Times New Roman" pitchFamily="18" charset="0"/>
                <a:cs typeface="Times New Roman" pitchFamily="18" charset="0"/>
              </a:rPr>
              <a:t>Вопрос № 5: Посещает Ваш ребенок дополнительные кружки, секции?</a:t>
            </a:r>
            <a:endParaRPr lang="ru-RU" i="1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00063" y="642938"/>
          <a:ext cx="5857875" cy="455676"/>
        </p:xfrm>
        <a:graphic>
          <a:graphicData uri="http://schemas.openxmlformats.org/drawingml/2006/table">
            <a:tbl>
              <a:tblPr/>
              <a:tblGrid>
                <a:gridCol w="1952625"/>
                <a:gridCol w="1952625"/>
                <a:gridCol w="1952625"/>
              </a:tblGrid>
              <a:tr h="184150">
                <a:tc>
                  <a:txBody>
                    <a:bodyPr/>
                    <a:lstStyle/>
                    <a:p>
                      <a:pPr marL="45720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1591" marR="5159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1591" marR="5159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знаю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1591" marR="5159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marL="45720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862ч./63,5%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1591" marR="5159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492 ч./36%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1591" marR="5159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6ч./0,5%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1591" marR="5159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402" name="TextBox 5"/>
          <p:cNvSpPr txBox="1">
            <a:spLocks noChangeArrowheads="1"/>
          </p:cNvSpPr>
          <p:nvPr/>
        </p:nvSpPr>
        <p:spPr bwMode="auto">
          <a:xfrm>
            <a:off x="500063" y="1143000"/>
            <a:ext cx="600075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300" i="1" dirty="0">
                <a:latin typeface="Times New Roman" pitchFamily="18" charset="0"/>
                <a:cs typeface="Times New Roman" pitchFamily="18" charset="0"/>
              </a:rPr>
              <a:t>Вопрос № 6: Укажите, какие кружки, секции, курсы посещает Ваш ребенок?</a:t>
            </a:r>
          </a:p>
          <a:p>
            <a:r>
              <a:rPr lang="ru-RU" sz="1300" u="sng" dirty="0">
                <a:latin typeface="Times New Roman" pitchFamily="18" charset="0"/>
                <a:cs typeface="Times New Roman" pitchFamily="18" charset="0"/>
              </a:rPr>
              <a:t>- Посещают кружки вне ДОУ (подготовительные курсы в школе, </a:t>
            </a:r>
            <a:r>
              <a:rPr lang="ru-RU" sz="1300" u="sng" dirty="0" err="1">
                <a:latin typeface="Times New Roman" pitchFamily="18" charset="0"/>
                <a:cs typeface="Times New Roman" pitchFamily="18" charset="0"/>
              </a:rPr>
              <a:t>ЦРДиЮ</a:t>
            </a:r>
            <a:r>
              <a:rPr lang="ru-RU" sz="1300" u="sng" dirty="0">
                <a:latin typeface="Times New Roman" pitchFamily="18" charset="0"/>
                <a:cs typeface="Times New Roman" pitchFamily="18" charset="0"/>
              </a:rPr>
              <a:t>, школы искусств, центр развития детей «Кораблик», спортивные секции)- 392 ч./28,8 %;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300" u="sng" dirty="0">
                <a:latin typeface="Times New Roman" pitchFamily="18" charset="0"/>
                <a:cs typeface="Times New Roman" pitchFamily="18" charset="0"/>
              </a:rPr>
              <a:t> -Танцевальные кружки в ДОУ- 174 ч./12,7%;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300" u="sng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300" u="sng" dirty="0" err="1">
                <a:latin typeface="Times New Roman" pitchFamily="18" charset="0"/>
                <a:cs typeface="Times New Roman" pitchFamily="18" charset="0"/>
              </a:rPr>
              <a:t>Физкультурно</a:t>
            </a:r>
            <a:r>
              <a:rPr lang="ru-RU" sz="1300" u="sng" dirty="0">
                <a:latin typeface="Times New Roman" pitchFamily="18" charset="0"/>
                <a:cs typeface="Times New Roman" pitchFamily="18" charset="0"/>
              </a:rPr>
              <a:t>- оздоровительные кружки в ДОУ- 156 ч,/11,4%;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300" u="sng" dirty="0">
                <a:latin typeface="Times New Roman" pitchFamily="18" charset="0"/>
                <a:cs typeface="Times New Roman" pitchFamily="18" charset="0"/>
              </a:rPr>
              <a:t>- Кружки по ИЗО в ДОУ- 126 ч./9,2%;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300" u="sng" dirty="0" err="1">
                <a:latin typeface="Times New Roman" pitchFamily="18" charset="0"/>
                <a:cs typeface="Times New Roman" pitchFamily="18" charset="0"/>
              </a:rPr>
              <a:t>_-Театральные</a:t>
            </a:r>
            <a:r>
              <a:rPr lang="ru-RU" sz="1300" u="sng" dirty="0">
                <a:latin typeface="Times New Roman" pitchFamily="18" charset="0"/>
                <a:cs typeface="Times New Roman" pitchFamily="18" charset="0"/>
              </a:rPr>
              <a:t> кружки в ДОУ- 71 ч./5,2%;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300" u="sng" dirty="0">
                <a:latin typeface="Times New Roman" pitchFamily="18" charset="0"/>
                <a:cs typeface="Times New Roman" pitchFamily="18" charset="0"/>
              </a:rPr>
              <a:t>- Музыкальные и фольклорные кружки в ДОУ - 68 ч./4,9%;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300" u="sng" dirty="0">
                <a:latin typeface="Times New Roman" pitchFamily="18" charset="0"/>
                <a:cs typeface="Times New Roman" pitchFamily="18" charset="0"/>
              </a:rPr>
              <a:t>- Кружки по ручному труду и оригами в ДОУ- 61 ч./4,4%;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300" u="sng" dirty="0" err="1">
                <a:latin typeface="Times New Roman" pitchFamily="18" charset="0"/>
                <a:cs typeface="Times New Roman" pitchFamily="18" charset="0"/>
              </a:rPr>
              <a:t>_-Экологические</a:t>
            </a:r>
            <a:r>
              <a:rPr lang="ru-RU" sz="1300" u="sng" dirty="0">
                <a:latin typeface="Times New Roman" pitchFamily="18" charset="0"/>
                <a:cs typeface="Times New Roman" pitchFamily="18" charset="0"/>
              </a:rPr>
              <a:t> кружки в ДОУ- 45 ч,/3,3%;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300" u="sng" dirty="0">
                <a:latin typeface="Times New Roman" pitchFamily="18" charset="0"/>
                <a:cs typeface="Times New Roman" pitchFamily="18" charset="0"/>
              </a:rPr>
              <a:t>- Иностранный язык вне ДОУ- 28 ч./2%;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300" u="sng" dirty="0">
                <a:latin typeface="Times New Roman" pitchFamily="18" charset="0"/>
                <a:cs typeface="Times New Roman" pitchFamily="18" charset="0"/>
              </a:rPr>
              <a:t>_- Кружки по развитию речи в ДОУ- 20 ч./1,4%;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300" u="sng" dirty="0">
                <a:latin typeface="Times New Roman" pitchFamily="18" charset="0"/>
                <a:cs typeface="Times New Roman" pitchFamily="18" charset="0"/>
              </a:rPr>
              <a:t>- Кружки по познавательному развитию в ДОУ- 18 ч./1,3 %;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300" u="sng" dirty="0">
                <a:latin typeface="Times New Roman" pitchFamily="18" charset="0"/>
                <a:cs typeface="Times New Roman" pitchFamily="18" charset="0"/>
              </a:rPr>
              <a:t>- Кружок пальчиковых игр в ДОУ- 11 ч./0,8%;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300" u="sng" dirty="0">
                <a:latin typeface="Times New Roman" pitchFamily="18" charset="0"/>
                <a:cs typeface="Times New Roman" pitchFamily="18" charset="0"/>
              </a:rPr>
              <a:t>- Кружок педагога- психолога в ДОУ- 10 ч./0,7%;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300" u="sng" dirty="0">
                <a:latin typeface="Times New Roman" pitchFamily="18" charset="0"/>
                <a:cs typeface="Times New Roman" pitchFamily="18" charset="0"/>
              </a:rPr>
              <a:t>- Кружок риторики в ДОУ- 9 ч./0,6 %;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300" u="sng" dirty="0">
                <a:latin typeface="Times New Roman" pitchFamily="18" charset="0"/>
                <a:cs typeface="Times New Roman" pitchFamily="18" charset="0"/>
              </a:rPr>
              <a:t>- Кружок по изучению правил дорожного движения в ДОУ- 5 ч./ 0,3%;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300" u="sng" dirty="0">
                <a:latin typeface="Times New Roman" pitchFamily="18" charset="0"/>
                <a:cs typeface="Times New Roman" pitchFamily="18" charset="0"/>
              </a:rPr>
              <a:t>-Кружок шахматистов в ДОУ- 3 ч./0,2%;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300" u="sng" dirty="0">
                <a:latin typeface="Times New Roman" pitchFamily="18" charset="0"/>
                <a:cs typeface="Times New Roman" pitchFamily="18" charset="0"/>
              </a:rPr>
              <a:t>-Кружок по лепке в ДОУ- 3 ч./0,2%;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300" u="sng" dirty="0">
                <a:latin typeface="Times New Roman" pitchFamily="18" charset="0"/>
                <a:cs typeface="Times New Roman" pitchFamily="18" charset="0"/>
              </a:rPr>
              <a:t>-Кружок вязания в ДОУ- 2 ч./0,14%;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300" u="sng" dirty="0">
                <a:latin typeface="Times New Roman" pitchFamily="18" charset="0"/>
                <a:cs typeface="Times New Roman" pitchFamily="18" charset="0"/>
              </a:rPr>
              <a:t>-Кружок по патриотическому воспитанию в ДОУ- 1 ч./0,07%.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403" name="TextBox 6"/>
          <p:cNvSpPr txBox="1">
            <a:spLocks noChangeArrowheads="1"/>
          </p:cNvSpPr>
          <p:nvPr/>
        </p:nvSpPr>
        <p:spPr bwMode="auto">
          <a:xfrm>
            <a:off x="571500" y="5357813"/>
            <a:ext cx="58578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300" i="1">
                <a:latin typeface="Times New Roman" pitchFamily="18" charset="0"/>
                <a:cs typeface="Times New Roman" pitchFamily="18" charset="0"/>
              </a:rPr>
              <a:t>Вопрос № 7: Может Ваш ребенок длительное время (15 минут) удерживать свое внимание на одном занятии? </a:t>
            </a:r>
            <a:endParaRPr lang="ru-RU" i="1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571500" y="5786438"/>
          <a:ext cx="5786438" cy="455676"/>
        </p:xfrm>
        <a:graphic>
          <a:graphicData uri="http://schemas.openxmlformats.org/drawingml/2006/table">
            <a:tbl>
              <a:tblPr/>
              <a:tblGrid>
                <a:gridCol w="1928813"/>
                <a:gridCol w="1928812"/>
                <a:gridCol w="1928813"/>
              </a:tblGrid>
              <a:tr h="184150">
                <a:tc>
                  <a:txBody>
                    <a:bodyPr/>
                    <a:lstStyle/>
                    <a:p>
                      <a:pPr marL="45720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1591" marR="5159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1591" marR="5159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знаю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1591" marR="5159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marL="45720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1176 ч./86%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1591" marR="5159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144ч./11%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1591" marR="5159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40ч./3%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1591" marR="5159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418" name="TextBox 8"/>
          <p:cNvSpPr txBox="1">
            <a:spLocks noChangeArrowheads="1"/>
          </p:cNvSpPr>
          <p:nvPr/>
        </p:nvSpPr>
        <p:spPr bwMode="auto">
          <a:xfrm>
            <a:off x="571500" y="6215063"/>
            <a:ext cx="585787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300">
                <a:latin typeface="Times New Roman" pitchFamily="18" charset="0"/>
                <a:cs typeface="Times New Roman" pitchFamily="18" charset="0"/>
              </a:rPr>
              <a:t>Вопрос № 8: Считаете ли Вы, что необходимо обучение ребенка чтению и письму до школы? </a:t>
            </a:r>
          </a:p>
          <a:p>
            <a:endParaRPr lang="ru-RU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571500" y="6643688"/>
          <a:ext cx="5786438" cy="455676"/>
        </p:xfrm>
        <a:graphic>
          <a:graphicData uri="http://schemas.openxmlformats.org/drawingml/2006/table">
            <a:tbl>
              <a:tblPr/>
              <a:tblGrid>
                <a:gridCol w="1928813"/>
                <a:gridCol w="1928812"/>
                <a:gridCol w="1928813"/>
              </a:tblGrid>
              <a:tr h="184150">
                <a:tc>
                  <a:txBody>
                    <a:bodyPr/>
                    <a:lstStyle/>
                    <a:p>
                      <a:pPr marL="45720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1591" marR="5159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1591" marR="5159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знаю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1591" marR="5159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marL="45720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1045ч./77%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1591" marR="5159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212 ч./16%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1591" marR="5159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103ч./7%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1591" marR="5159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433" name="TextBox 10"/>
          <p:cNvSpPr txBox="1">
            <a:spLocks noChangeArrowheads="1"/>
          </p:cNvSpPr>
          <p:nvPr/>
        </p:nvSpPr>
        <p:spPr bwMode="auto">
          <a:xfrm>
            <a:off x="571500" y="7072313"/>
            <a:ext cx="585787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300" i="1">
                <a:latin typeface="Times New Roman" pitchFamily="18" charset="0"/>
                <a:cs typeface="Times New Roman" pitchFamily="18" charset="0"/>
              </a:rPr>
              <a:t>Вопрос № 9:Какие формы взаимодействия с семьей по подготовке ребенка к школе для Вас наиболее приемлемы:</a:t>
            </a:r>
          </a:p>
          <a:p>
            <a:r>
              <a:rPr lang="ru-RU" sz="1300">
                <a:latin typeface="Times New Roman" pitchFamily="18" charset="0"/>
                <a:cs typeface="Times New Roman" pitchFamily="18" charset="0"/>
              </a:rPr>
              <a:t>просмотр открытых занятий- 729ч./54%</a:t>
            </a:r>
          </a:p>
          <a:p>
            <a:r>
              <a:rPr lang="ru-RU" sz="1300">
                <a:latin typeface="Times New Roman" pitchFamily="18" charset="0"/>
                <a:cs typeface="Times New Roman" pitchFamily="18" charset="0"/>
              </a:rPr>
              <a:t>консультации узких специалистов- 746ч./55%</a:t>
            </a:r>
          </a:p>
          <a:p>
            <a:r>
              <a:rPr lang="ru-RU" sz="1300">
                <a:latin typeface="Times New Roman" pitchFamily="18" charset="0"/>
                <a:cs typeface="Times New Roman" pitchFamily="18" charset="0"/>
              </a:rPr>
              <a:t>родительские собрания- 658 ч./48%</a:t>
            </a:r>
          </a:p>
          <a:p>
            <a:r>
              <a:rPr lang="ru-RU" sz="1300">
                <a:latin typeface="Times New Roman" pitchFamily="18" charset="0"/>
                <a:cs typeface="Times New Roman" pitchFamily="18" charset="0"/>
              </a:rPr>
              <a:t>семинары- 222 ч./16%</a:t>
            </a:r>
          </a:p>
          <a:p>
            <a:endParaRPr lang="ru-RU"/>
          </a:p>
        </p:txBody>
      </p:sp>
      <p:sp>
        <p:nvSpPr>
          <p:cNvPr id="16434" name="Нижний колонтитул 10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smtClean="0"/>
              <a:t>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Безымянный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3999"/>
          </a:xfrm>
          <a:prstGeom prst="rect">
            <a:avLst/>
          </a:prstGeom>
        </p:spPr>
      </p:pic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500063" y="357188"/>
            <a:ext cx="5857875" cy="269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другое :</a:t>
            </a:r>
          </a:p>
          <a:p>
            <a:pPr algn="just"/>
            <a:r>
              <a:rPr lang="ru-RU" sz="1300" u="sng" dirty="0">
                <a:latin typeface="Times New Roman" pitchFamily="18" charset="0"/>
                <a:cs typeface="Times New Roman" pitchFamily="18" charset="0"/>
              </a:rPr>
              <a:t>тренинги-5 ч./0,3 %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300" u="sng" dirty="0">
                <a:latin typeface="Times New Roman" pitchFamily="18" charset="0"/>
                <a:cs typeface="Times New Roman" pitchFamily="18" charset="0"/>
              </a:rPr>
              <a:t>посещение на дому- 3 ч./0,2%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300" u="sng" dirty="0">
                <a:latin typeface="Times New Roman" pitchFamily="18" charset="0"/>
                <a:cs typeface="Times New Roman" pitchFamily="18" charset="0"/>
              </a:rPr>
              <a:t>анкетирование- 2 ч./0,14 %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300" u="sng" dirty="0">
                <a:latin typeface="Times New Roman" pitchFamily="18" charset="0"/>
                <a:cs typeface="Times New Roman" pitchFamily="18" charset="0"/>
              </a:rPr>
              <a:t>дискуссии- 1 ч./0,07%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300" u="sng" dirty="0">
                <a:latin typeface="Times New Roman" pitchFamily="18" charset="0"/>
                <a:cs typeface="Times New Roman" pitchFamily="18" charset="0"/>
              </a:rPr>
              <a:t>клуб для родителей- 1 ч./0,07%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300" u="sng" dirty="0">
                <a:latin typeface="Times New Roman" pitchFamily="18" charset="0"/>
                <a:cs typeface="Times New Roman" pitchFamily="18" charset="0"/>
              </a:rPr>
              <a:t>день открытых дверей- 1 ч./0,07 %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300" u="sng" dirty="0">
                <a:latin typeface="Times New Roman" pitchFamily="18" charset="0"/>
                <a:cs typeface="Times New Roman" pitchFamily="18" charset="0"/>
              </a:rPr>
              <a:t>курсы- 1 ч.- 0,07%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300" u="sng" dirty="0">
                <a:latin typeface="Times New Roman" pitchFamily="18" charset="0"/>
                <a:cs typeface="Times New Roman" pitchFamily="18" charset="0"/>
              </a:rPr>
              <a:t>все формы работы- 1ч./0,07 %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300" u="sng" dirty="0">
                <a:latin typeface="Times New Roman" pitchFamily="18" charset="0"/>
                <a:cs typeface="Times New Roman" pitchFamily="18" charset="0"/>
              </a:rPr>
              <a:t>вполне хватает- 1 ч./0,07%</a:t>
            </a:r>
          </a:p>
          <a:p>
            <a:pPr algn="just"/>
            <a:endParaRPr lang="ru-RU" sz="1300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300" i="1" dirty="0">
                <a:latin typeface="Times New Roman" pitchFamily="18" charset="0"/>
                <a:cs typeface="Times New Roman" pitchFamily="18" charset="0"/>
              </a:rPr>
              <a:t>Вопрос № 10: При необходимости получаете ли Вы  полную информацию о жизни ребенка в группе( информационный стенд, устные сообщения)?</a:t>
            </a:r>
            <a:endParaRPr lang="ru-RU" sz="1300" i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71500" y="3071813"/>
          <a:ext cx="5786438" cy="455676"/>
        </p:xfrm>
        <a:graphic>
          <a:graphicData uri="http://schemas.openxmlformats.org/drawingml/2006/table">
            <a:tbl>
              <a:tblPr/>
              <a:tblGrid>
                <a:gridCol w="1928813"/>
                <a:gridCol w="1928812"/>
                <a:gridCol w="1928813"/>
              </a:tblGrid>
              <a:tr h="184150">
                <a:tc>
                  <a:txBody>
                    <a:bodyPr/>
                    <a:lstStyle/>
                    <a:p>
                      <a:pPr marL="45720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1591" marR="5159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1591" marR="5159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Иногда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1591" marR="5159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marL="45720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1294 ч./95,25%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1591" marR="5159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17ч./1,25%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1591" marR="5159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49ч./3,5%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1591" marR="5159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426" name="TextBox 5"/>
          <p:cNvSpPr txBox="1">
            <a:spLocks noChangeArrowheads="1"/>
          </p:cNvSpPr>
          <p:nvPr/>
        </p:nvSpPr>
        <p:spPr bwMode="auto">
          <a:xfrm>
            <a:off x="571500" y="3500438"/>
            <a:ext cx="5857875" cy="546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300" i="1">
                <a:latin typeface="Times New Roman" pitchFamily="18" charset="0"/>
                <a:cs typeface="Times New Roman" pitchFamily="18" charset="0"/>
              </a:rPr>
              <a:t>Вопрос № 11: Что на Ваш взгляд, самое главное для благополучной адаптации ребенка к школе:</a:t>
            </a:r>
          </a:p>
          <a:p>
            <a:pPr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доброе отношение учителя к ребенку-</a:t>
            </a:r>
            <a:r>
              <a:rPr lang="ru-RU" sz="1300" u="sng">
                <a:latin typeface="Times New Roman" pitchFamily="18" charset="0"/>
                <a:cs typeface="Times New Roman" pitchFamily="18" charset="0"/>
              </a:rPr>
              <a:t>877 ч./64%</a:t>
            </a:r>
            <a:endParaRPr lang="ru-RU" sz="130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хорошее здоровье ребенка- </a:t>
            </a:r>
            <a:r>
              <a:rPr lang="ru-RU" sz="1300" u="sng">
                <a:latin typeface="Times New Roman" pitchFamily="18" charset="0"/>
                <a:cs typeface="Times New Roman" pitchFamily="18" charset="0"/>
              </a:rPr>
              <a:t>703 ч./52%</a:t>
            </a:r>
            <a:endParaRPr lang="ru-RU" sz="130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соблюдение режима дня- </a:t>
            </a:r>
            <a:r>
              <a:rPr lang="ru-RU" sz="1300" u="sng">
                <a:latin typeface="Times New Roman" pitchFamily="18" charset="0"/>
                <a:cs typeface="Times New Roman" pitchFamily="18" charset="0"/>
              </a:rPr>
              <a:t>537 ч./39%</a:t>
            </a:r>
            <a:endParaRPr lang="ru-RU" sz="130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единый подход к вопросам адаптации ребенка со стороны родителей и учителя- </a:t>
            </a:r>
            <a:r>
              <a:rPr lang="ru-RU" sz="1300" u="sng">
                <a:latin typeface="Times New Roman" pitchFamily="18" charset="0"/>
                <a:cs typeface="Times New Roman" pitchFamily="18" charset="0"/>
              </a:rPr>
              <a:t>776 ч./57%</a:t>
            </a:r>
            <a:endParaRPr lang="ru-RU" sz="130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300" i="1">
                <a:latin typeface="Times New Roman" pitchFamily="18" charset="0"/>
                <a:cs typeface="Times New Roman" pitchFamily="18" charset="0"/>
              </a:rPr>
              <a:t>Вопрос № 12: Пожалуйста, напишите Ваши пожелания по подготовке Вашего ребенка к школе в дошкольном учреждении:</a:t>
            </a:r>
          </a:p>
          <a:p>
            <a:pPr algn="just"/>
            <a:r>
              <a:rPr lang="ru-RU" sz="1300" u="sng">
                <a:latin typeface="Times New Roman" pitchFamily="18" charset="0"/>
                <a:cs typeface="Times New Roman" pitchFamily="18" charset="0"/>
              </a:rPr>
              <a:t>Учить детей читать и писать- 61 ч./4,4%;</a:t>
            </a:r>
            <a:endParaRPr lang="ru-RU" sz="130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300" u="sng">
                <a:latin typeface="Times New Roman" pitchFamily="18" charset="0"/>
                <a:cs typeface="Times New Roman" pitchFamily="18" charset="0"/>
              </a:rPr>
              <a:t>Не допускать переполненных групп в ДОУ- 28 ч./2,05%;</a:t>
            </a:r>
            <a:endParaRPr lang="ru-RU" sz="130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300" u="sng">
                <a:latin typeface="Times New Roman" pitchFamily="18" charset="0"/>
                <a:cs typeface="Times New Roman" pitchFamily="18" charset="0"/>
              </a:rPr>
              <a:t>Организовать курсы по подготовке к школе в ДОУ- 26 ч./ 1,9%;</a:t>
            </a:r>
            <a:endParaRPr lang="ru-RU" sz="130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300" u="sng">
                <a:latin typeface="Times New Roman" pitchFamily="18" charset="0"/>
                <a:cs typeface="Times New Roman" pitchFamily="18" charset="0"/>
              </a:rPr>
              <a:t>Дополнительно ввести узких специалистов (логопед, психолог, инструктор по физической культуре, руководитель по ИЗО)- 20 ч./1,4 %;</a:t>
            </a:r>
            <a:endParaRPr lang="ru-RU" sz="130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300" u="sng">
                <a:latin typeface="Times New Roman" pitchFamily="18" charset="0"/>
                <a:cs typeface="Times New Roman" pitchFamily="18" charset="0"/>
              </a:rPr>
              <a:t>Проводить индивидуальную работу с детьми- 13 ч./0,9%;</a:t>
            </a:r>
            <a:endParaRPr lang="ru-RU" sz="130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300" u="sng">
                <a:latin typeface="Times New Roman" pitchFamily="18" charset="0"/>
                <a:cs typeface="Times New Roman" pitchFamily="18" charset="0"/>
              </a:rPr>
              <a:t>Проводить дополнительные занятия- 8 ч./0,5 %;</a:t>
            </a:r>
            <a:endParaRPr lang="ru-RU" sz="130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300" u="sng">
                <a:latin typeface="Times New Roman" pitchFamily="18" charset="0"/>
                <a:cs typeface="Times New Roman" pitchFamily="18" charset="0"/>
              </a:rPr>
              <a:t>Изучение иностранного языка в ДОУ- 6 ч./0,4%;</a:t>
            </a:r>
            <a:endParaRPr lang="ru-RU" sz="130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300" u="sng">
                <a:latin typeface="Times New Roman" pitchFamily="18" charset="0"/>
                <a:cs typeface="Times New Roman" pitchFamily="18" charset="0"/>
              </a:rPr>
              <a:t>Проводить познавательные мероприятия (экскурсии в музей, театр)- 6 ч./0,4%;</a:t>
            </a:r>
          </a:p>
          <a:p>
            <a:pPr algn="just"/>
            <a:r>
              <a:rPr lang="ru-RU" sz="1300" u="sng">
                <a:latin typeface="Times New Roman" pitchFamily="18" charset="0"/>
                <a:cs typeface="Times New Roman" pitchFamily="18" charset="0"/>
              </a:rPr>
              <a:t>Взаимопонимание между воспитателями, детьми и родителями- 5 ч./0,3%;</a:t>
            </a:r>
            <a:endParaRPr lang="ru-RU" sz="130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300" u="sng">
                <a:latin typeface="Times New Roman" pitchFamily="18" charset="0"/>
                <a:cs typeface="Times New Roman" pitchFamily="18" charset="0"/>
              </a:rPr>
              <a:t>Уделять внимание поведению детей- 5 ч./0,3%;</a:t>
            </a:r>
            <a:endParaRPr lang="ru-RU" sz="130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300" u="sng">
                <a:latin typeface="Times New Roman" pitchFamily="18" charset="0"/>
                <a:cs typeface="Times New Roman" pitchFamily="18" charset="0"/>
              </a:rPr>
              <a:t>Больше внимания воспитателей детям- 5 ч./0,3%;</a:t>
            </a:r>
            <a:endParaRPr lang="ru-RU" sz="130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300" u="sng">
                <a:latin typeface="Times New Roman" pitchFamily="18" charset="0"/>
                <a:cs typeface="Times New Roman" pitchFamily="18" charset="0"/>
              </a:rPr>
              <a:t>Обеспечивать методической литературой, раздаточным материалом, игрушками на муниципальном уровне- 4 ч./0,29%;</a:t>
            </a:r>
            <a:endParaRPr lang="ru-RU" sz="130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300" u="sng">
                <a:latin typeface="Times New Roman" pitchFamily="18" charset="0"/>
                <a:cs typeface="Times New Roman" pitchFamily="18" charset="0"/>
              </a:rPr>
              <a:t>Давать домашнее задание-4 ч./0,29%;</a:t>
            </a:r>
            <a:endParaRPr lang="ru-RU" sz="130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30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/>
          </a:p>
        </p:txBody>
      </p:sp>
      <p:sp>
        <p:nvSpPr>
          <p:cNvPr id="17427" name="Нижний колонтитул 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smtClean="0"/>
              <a:t>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Безымянный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3999"/>
          </a:xfrm>
          <a:prstGeom prst="rect">
            <a:avLst/>
          </a:prstGeom>
        </p:spPr>
      </p:pic>
      <p:sp>
        <p:nvSpPr>
          <p:cNvPr id="18435" name="TextBox 3"/>
          <p:cNvSpPr txBox="1">
            <a:spLocks noChangeArrowheads="1"/>
          </p:cNvSpPr>
          <p:nvPr/>
        </p:nvSpPr>
        <p:spPr bwMode="auto">
          <a:xfrm>
            <a:off x="500063" y="357188"/>
            <a:ext cx="5857875" cy="849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300" u="sng" dirty="0">
                <a:latin typeface="Times New Roman" pitchFamily="18" charset="0"/>
                <a:cs typeface="Times New Roman" pitchFamily="18" charset="0"/>
              </a:rPr>
              <a:t>Проводить занятия в игровой форме-3 ч./0,2 %;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300" u="sng" dirty="0">
                <a:latin typeface="Times New Roman" pitchFamily="18" charset="0"/>
                <a:cs typeface="Times New Roman" pitchFamily="18" charset="0"/>
              </a:rPr>
              <a:t>Увеличить длительность прогулок – 3ч./0,2%;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300" u="sng" dirty="0">
                <a:latin typeface="Times New Roman" pitchFamily="18" charset="0"/>
                <a:cs typeface="Times New Roman" pitchFamily="18" charset="0"/>
              </a:rPr>
              <a:t>Развивать усидчивость, внимание- 3ч./0,2%;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300" u="sng" dirty="0">
                <a:latin typeface="Times New Roman" pitchFamily="18" charset="0"/>
                <a:cs typeface="Times New Roman" pitchFamily="18" charset="0"/>
              </a:rPr>
              <a:t>Проводить мероприятия по ознакомлению со школьной программой для родителей- 3ч./0,2%;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300" u="sng" dirty="0">
                <a:latin typeface="Times New Roman" pitchFamily="18" charset="0"/>
                <a:cs typeface="Times New Roman" pitchFamily="18" charset="0"/>
              </a:rPr>
              <a:t>Приглашать учителей начальных классов в ДОУ- 3ч./0,2%;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300" u="sng" dirty="0">
                <a:latin typeface="Times New Roman" pitchFamily="18" charset="0"/>
                <a:cs typeface="Times New Roman" pitchFamily="18" charset="0"/>
              </a:rPr>
              <a:t>Проводить занятия по ознакомлению с окружающим-3ч./0,2%;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300" u="sng" dirty="0">
                <a:latin typeface="Times New Roman" pitchFamily="18" charset="0"/>
                <a:cs typeface="Times New Roman" pitchFamily="18" charset="0"/>
              </a:rPr>
              <a:t>Чтобы воспитатели были постоянными- 2 ч,/0,14%;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300" u="sng" dirty="0">
                <a:latin typeface="Times New Roman" pitchFamily="18" charset="0"/>
                <a:cs typeface="Times New Roman" pitchFamily="18" charset="0"/>
              </a:rPr>
              <a:t>Больше внимания уделять играм-2 ч,/0,14%;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300" u="sng" dirty="0">
                <a:latin typeface="Times New Roman" pitchFamily="18" charset="0"/>
                <a:cs typeface="Times New Roman" pitchFamily="18" charset="0"/>
              </a:rPr>
              <a:t>Больше внимания физической подготовке детей-2 ч,/0,14%;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300" u="sng" dirty="0">
                <a:latin typeface="Times New Roman" pitchFamily="18" charset="0"/>
                <a:cs typeface="Times New Roman" pitchFamily="18" charset="0"/>
              </a:rPr>
              <a:t>Учить детей ориентироваться в пространстве и на листе бумаги- 2 ч,/0,14%;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300" u="sng" dirty="0">
                <a:latin typeface="Times New Roman" pitchFamily="18" charset="0"/>
                <a:cs typeface="Times New Roman" pitchFamily="18" charset="0"/>
              </a:rPr>
              <a:t>Всестороннее развитие ребенка- 2 ч,/0,14%;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300" u="sng" dirty="0">
                <a:latin typeface="Times New Roman" pitchFamily="18" charset="0"/>
                <a:cs typeface="Times New Roman" pitchFamily="18" charset="0"/>
              </a:rPr>
              <a:t>Больше общаться с детьми- 2 ч,/0,14%;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300" u="sng" dirty="0">
                <a:latin typeface="Times New Roman" pitchFamily="18" charset="0"/>
                <a:cs typeface="Times New Roman" pitchFamily="18" charset="0"/>
              </a:rPr>
              <a:t>Посещение занятий родителями- 2 ч,/0,14%;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300" u="sng" dirty="0">
                <a:latin typeface="Times New Roman" pitchFamily="18" charset="0"/>
                <a:cs typeface="Times New Roman" pitchFamily="18" charset="0"/>
              </a:rPr>
              <a:t>Проводить занятия по развитию речи- 2 ч,/0,14%;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300" u="sng" dirty="0">
                <a:latin typeface="Times New Roman" pitchFamily="18" charset="0"/>
                <a:cs typeface="Times New Roman" pitchFamily="18" charset="0"/>
              </a:rPr>
              <a:t>Вовлекать детей в кружковую работу- 2 ч,/0,14%;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300" u="sng" dirty="0">
                <a:latin typeface="Times New Roman" pitchFamily="18" charset="0"/>
                <a:cs typeface="Times New Roman" pitchFamily="18" charset="0"/>
              </a:rPr>
              <a:t>Преемственность детского сада и школы- 1ч./0,07%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300" u="sng" dirty="0">
                <a:latin typeface="Times New Roman" pitchFamily="18" charset="0"/>
                <a:cs typeface="Times New Roman" pitchFamily="18" charset="0"/>
              </a:rPr>
              <a:t>Спортивные секции-1ч./0,07%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300" u="sng" dirty="0">
                <a:latin typeface="Times New Roman" pitchFamily="18" charset="0"/>
                <a:cs typeface="Times New Roman" pitchFamily="18" charset="0"/>
              </a:rPr>
              <a:t>Больше времени подготовке к школе-1ч./0,07%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300" u="sng" dirty="0">
                <a:latin typeface="Times New Roman" pitchFamily="18" charset="0"/>
                <a:cs typeface="Times New Roman" pitchFamily="18" charset="0"/>
              </a:rPr>
              <a:t>Музыкальный кружок-1ч./0,07%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300" u="sng" dirty="0">
                <a:latin typeface="Times New Roman" pitchFamily="18" charset="0"/>
                <a:cs typeface="Times New Roman" pitchFamily="18" charset="0"/>
              </a:rPr>
              <a:t>Консультирование родителей-1ч./0,07%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300" u="sng" dirty="0">
                <a:latin typeface="Times New Roman" pitchFamily="18" charset="0"/>
                <a:cs typeface="Times New Roman" pitchFamily="18" charset="0"/>
              </a:rPr>
              <a:t>Использовать современные методики по подготовке к школе-1ч./0,07%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300" u="sng" dirty="0">
                <a:latin typeface="Times New Roman" pitchFamily="18" charset="0"/>
                <a:cs typeface="Times New Roman" pitchFamily="18" charset="0"/>
              </a:rPr>
              <a:t>Проводить больше занятий на свежем воздухе-1ч./0,07%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300" u="sng" dirty="0">
                <a:latin typeface="Times New Roman" pitchFamily="18" charset="0"/>
                <a:cs typeface="Times New Roman" pitchFamily="18" charset="0"/>
              </a:rPr>
              <a:t>Соблюдать тепловой режим в холодный период года-1ч./0,07%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300" u="sng" dirty="0">
                <a:latin typeface="Times New Roman" pitchFamily="18" charset="0"/>
                <a:cs typeface="Times New Roman" pitchFamily="18" charset="0"/>
              </a:rPr>
              <a:t>Проводить дополнительные занятия по математике-1ч./0,07%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300" u="sng" dirty="0">
                <a:latin typeface="Times New Roman" pitchFamily="18" charset="0"/>
                <a:cs typeface="Times New Roman" pitchFamily="18" charset="0"/>
              </a:rPr>
              <a:t>Проводить занятия по лепке-1ч./0,07%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300" u="sng" dirty="0">
                <a:latin typeface="Times New Roman" pitchFamily="18" charset="0"/>
                <a:cs typeface="Times New Roman" pitchFamily="18" charset="0"/>
              </a:rPr>
              <a:t>Воспитывать желание получать знания-1ч./0,07%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300" u="sng" dirty="0">
                <a:latin typeface="Times New Roman" pitchFamily="18" charset="0"/>
                <a:cs typeface="Times New Roman" pitchFamily="18" charset="0"/>
              </a:rPr>
              <a:t>Учить хорошо рисовать-1ч./0,07%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300" u="sng" dirty="0">
                <a:latin typeface="Times New Roman" pitchFamily="18" charset="0"/>
                <a:cs typeface="Times New Roman" pitchFamily="18" charset="0"/>
              </a:rPr>
              <a:t>Чаще спрашивать на занятиях-1ч./0,07%</a:t>
            </a:r>
          </a:p>
          <a:p>
            <a:pPr algn="just"/>
            <a:r>
              <a:rPr lang="ru-RU" sz="1300" u="sng" dirty="0">
                <a:latin typeface="Times New Roman" pitchFamily="18" charset="0"/>
                <a:cs typeface="Times New Roman" pitchFamily="18" charset="0"/>
              </a:rPr>
              <a:t>Учить внимательно слушать, выражать свою точку зрения-1ч./0,07%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300" u="sng" dirty="0">
                <a:latin typeface="Times New Roman" pitchFamily="18" charset="0"/>
                <a:cs typeface="Times New Roman" pitchFamily="18" charset="0"/>
              </a:rPr>
              <a:t>Больше игрушек-1ч./0,07%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300" u="sng" dirty="0">
                <a:latin typeface="Times New Roman" pitchFamily="18" charset="0"/>
                <a:cs typeface="Times New Roman" pitchFamily="18" charset="0"/>
              </a:rPr>
              <a:t>Не перегружать заданиями-1ч./0,07%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300" u="sng" dirty="0">
                <a:latin typeface="Times New Roman" pitchFamily="18" charset="0"/>
                <a:cs typeface="Times New Roman" pitchFamily="18" charset="0"/>
              </a:rPr>
              <a:t>Строго и справедливо относиться к детям-1ч./0,07%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300" u="sng" dirty="0">
                <a:latin typeface="Times New Roman" pitchFamily="18" charset="0"/>
                <a:cs typeface="Times New Roman" pitchFamily="18" charset="0"/>
              </a:rPr>
              <a:t>Развивать самостоятельность- 1ч./0,07%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300" u="sng" dirty="0">
                <a:latin typeface="Times New Roman" pitchFamily="18" charset="0"/>
                <a:cs typeface="Times New Roman" pitchFamily="18" charset="0"/>
              </a:rPr>
              <a:t>Учить детей вырезывать-1ч./0,07%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300" u="sng" dirty="0">
                <a:latin typeface="Times New Roman" pitchFamily="18" charset="0"/>
                <a:cs typeface="Times New Roman" pitchFamily="18" charset="0"/>
              </a:rPr>
              <a:t>Пристроить дополнительные помещения-1ч./0,07%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300" u="sng" dirty="0">
                <a:latin typeface="Times New Roman" pitchFamily="18" charset="0"/>
                <a:cs typeface="Times New Roman" pitchFamily="18" charset="0"/>
              </a:rPr>
              <a:t>Развивать мышление-1ч./0,07%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300" u="sng" dirty="0">
                <a:latin typeface="Times New Roman" pitchFamily="18" charset="0"/>
                <a:cs typeface="Times New Roman" pitchFamily="18" charset="0"/>
              </a:rPr>
              <a:t>Учить этикету-1ч./0,07%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300" u="sng" dirty="0">
                <a:latin typeface="Times New Roman" pitchFamily="18" charset="0"/>
                <a:cs typeface="Times New Roman" pitchFamily="18" charset="0"/>
              </a:rPr>
              <a:t>Использовать больше заданий-1ч./0,07%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300" u="sng" dirty="0">
                <a:latin typeface="Times New Roman" pitchFamily="18" charset="0"/>
                <a:cs typeface="Times New Roman" pitchFamily="18" charset="0"/>
              </a:rPr>
              <a:t>Приемлемая плата за кружки-1ч./0,07%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6" name="Нижний колонтитул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smtClean="0"/>
              <a:t>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Безымянный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3999"/>
          </a:xfrm>
          <a:prstGeom prst="rect">
            <a:avLst/>
          </a:prstGeom>
        </p:spPr>
      </p:pic>
      <p:sp>
        <p:nvSpPr>
          <p:cNvPr id="19459" name="TextBox 1"/>
          <p:cNvSpPr txBox="1">
            <a:spLocks noChangeArrowheads="1"/>
          </p:cNvSpPr>
          <p:nvPr/>
        </p:nvSpPr>
        <p:spPr bwMode="auto">
          <a:xfrm>
            <a:off x="500063" y="571500"/>
            <a:ext cx="5857875" cy="757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300" u="sng">
                <a:latin typeface="Times New Roman" pitchFamily="18" charset="0"/>
                <a:cs typeface="Times New Roman" pitchFamily="18" charset="0"/>
              </a:rPr>
              <a:t>Равномерно распределять время занятий для физической и умственной нагрузки-1ч./0,07%</a:t>
            </a:r>
            <a:endParaRPr lang="ru-RU" sz="130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300" u="sng">
                <a:latin typeface="Times New Roman" pitchFamily="18" charset="0"/>
                <a:cs typeface="Times New Roman" pitchFamily="18" charset="0"/>
              </a:rPr>
              <a:t>Больше спрашивать устно-1ч./0,07%</a:t>
            </a:r>
            <a:endParaRPr lang="ru-RU" sz="130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300" u="sng">
                <a:latin typeface="Times New Roman" pitchFamily="18" charset="0"/>
                <a:cs typeface="Times New Roman" pitchFamily="18" charset="0"/>
              </a:rPr>
              <a:t>Наличие медицинского работника в ДОУ-1ч./0,07%</a:t>
            </a:r>
            <a:endParaRPr lang="ru-RU" sz="130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300" u="sng">
                <a:latin typeface="Times New Roman" pitchFamily="18" charset="0"/>
                <a:cs typeface="Times New Roman" pitchFamily="18" charset="0"/>
              </a:rPr>
              <a:t>Выдавать раздаточный материал на дом-1ч./0,07%</a:t>
            </a:r>
            <a:endParaRPr lang="ru-RU" sz="130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300" u="sng">
                <a:latin typeface="Times New Roman" pitchFamily="18" charset="0"/>
                <a:cs typeface="Times New Roman" pitchFamily="18" charset="0"/>
              </a:rPr>
              <a:t>Советовать родителям оздоровительные игры, меню, травяной чай-1ч./0,07%</a:t>
            </a:r>
            <a:endParaRPr lang="ru-RU" sz="130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300" u="sng">
                <a:latin typeface="Times New Roman" pitchFamily="18" charset="0"/>
                <a:cs typeface="Times New Roman" pitchFamily="18" charset="0"/>
              </a:rPr>
              <a:t>Предлагать развивающие игры по развитию интеллектуальных способностей-1ч./0,07%</a:t>
            </a:r>
            <a:endParaRPr lang="ru-RU" sz="130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300" u="sng">
                <a:latin typeface="Times New Roman" pitchFamily="18" charset="0"/>
                <a:cs typeface="Times New Roman" pitchFamily="18" charset="0"/>
              </a:rPr>
              <a:t>Советовать оздоровительные приемы для частоболеющих детей-1ч./0,07%</a:t>
            </a:r>
            <a:endParaRPr lang="ru-RU" sz="130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300" u="sng">
                <a:latin typeface="Times New Roman" pitchFamily="18" charset="0"/>
                <a:cs typeface="Times New Roman" pitchFamily="18" charset="0"/>
              </a:rPr>
              <a:t>Советовать тетради для развития кистей рук-1ч./0,07%</a:t>
            </a:r>
            <a:endParaRPr lang="ru-RU" sz="130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300" u="sng">
                <a:latin typeface="Times New Roman" pitchFamily="18" charset="0"/>
                <a:cs typeface="Times New Roman" pitchFamily="18" charset="0"/>
              </a:rPr>
              <a:t>Пусть все дети в детском саду отдыхают от школы-1ч./0,07%</a:t>
            </a:r>
            <a:endParaRPr lang="ru-RU" sz="130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     Таким образом, большинство родителей считают, что  возможно качественно подготовить детей к школе в условиях дошкольного учреждения, выражают готовность помочь своим  детям в подготовке к школьному обучению.</a:t>
            </a:r>
          </a:p>
          <a:p>
            <a:pPr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     Более 50% дошкольников посещают дополнительные  курсы, кружки  и секции  в ДОУ и за его пределами. В основном, это курсы по подготовке к школе в общеобразовательных учреждениях, танцевальные, физкультурно- оздоровительные, театральные,  изобразительные объединения и многие другие.</a:t>
            </a:r>
          </a:p>
          <a:p>
            <a:pPr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     77% родителей считают, что необходимо обучать детей письму и чтению до начала школьного обучения. Наиболее приемлемыми формами взаимодействия  с семьей отметили  просмотр открытых занятий и консультации узких специалистов ДОУ.</a:t>
            </a:r>
          </a:p>
          <a:p>
            <a:pPr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     95,25 % родителей регулярно получают информацию о жизни  детей в группе. 64% - уверены, что самым главным для успешной адаптации  ребенка к школе является  доброе отношение учителя к ребенку.</a:t>
            </a:r>
          </a:p>
          <a:p>
            <a:pPr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    Наиболее частыми пожеланиями родителей  по вопросам подготовки детей к школе  были следующие: учить детей читать и писать в ДОУ- 6,3% и  не допускать переполнения возрастных групп- 2,05%.  Многим родителям хотелось бы получать  помощь узких специалистов (логопед, психолог  и т.д.) , которые в настоящий момент отсутствуют в штатных расписаниях ДОУ. </a:t>
            </a:r>
          </a:p>
          <a:p>
            <a:pPr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      В заключении так же отмечено много положительных отзывов о работе дошкольных учреждений. В анкетах родителей МДОУ № 77 и МДОУ № 17- самое большое количество теплых слов о работе педагогических коллективов .</a:t>
            </a:r>
          </a:p>
          <a:p>
            <a:pPr algn="just"/>
            <a:endParaRPr lang="ru-RU" sz="1300">
              <a:latin typeface="Times New Roman" pitchFamily="18" charset="0"/>
              <a:cs typeface="Times New Roman" pitchFamily="18" charset="0"/>
            </a:endParaRPr>
          </a:p>
          <a:p>
            <a:endParaRPr lang="ru-RU"/>
          </a:p>
        </p:txBody>
      </p:sp>
      <p:sp>
        <p:nvSpPr>
          <p:cNvPr id="19460" name="Нижний колонтитул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smtClean="0"/>
              <a:t>17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Безымянный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2071688" y="785813"/>
            <a:ext cx="4216400" cy="1587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484" name="WordArt 11"/>
          <p:cNvSpPr>
            <a:spLocks noChangeArrowheads="1" noChangeShapeType="1" noTextEdit="1"/>
          </p:cNvSpPr>
          <p:nvPr/>
        </p:nvSpPr>
        <p:spPr bwMode="auto">
          <a:xfrm>
            <a:off x="2357438" y="357188"/>
            <a:ext cx="3960812" cy="4016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b="1" kern="10">
                <a:ln w="3175">
                  <a:solidFill>
                    <a:srgbClr val="969696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Monotype Corsiva"/>
              </a:rPr>
              <a:t>Школа   руководителя</a:t>
            </a:r>
          </a:p>
        </p:txBody>
      </p:sp>
      <p:pic>
        <p:nvPicPr>
          <p:cNvPr id="20485" name="Picture 2" descr="C:\Documents and Settings\Admin\Рабочий стол\Журнал 4 (2)\1 Материал в журнал МДОУ 53\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357188"/>
            <a:ext cx="1624013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TextBox 5"/>
          <p:cNvSpPr txBox="1">
            <a:spLocks noChangeArrowheads="1"/>
          </p:cNvSpPr>
          <p:nvPr/>
        </p:nvSpPr>
        <p:spPr bwMode="auto">
          <a:xfrm>
            <a:off x="2357438" y="1928813"/>
            <a:ext cx="4071937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52425"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Цель деятельности ДОУ-  создание условий для полноценного физического, психического, эмоционального, социального развития и здоровья детей. Насколько это возможно в конкретном ДОУ?</a:t>
            </a:r>
          </a:p>
          <a:p>
            <a:pPr indent="352425"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ДОУ компенсирующего и комбинированного вида- это учреждение для детей, имеющих проблемы в развитии и нуждающихся в психолого-педагогической и медико-социальной помощи.</a:t>
            </a:r>
            <a:endParaRPr lang="ru-RU"/>
          </a:p>
        </p:txBody>
      </p:sp>
      <p:sp>
        <p:nvSpPr>
          <p:cNvPr id="20487" name="Прямоугольник 6"/>
          <p:cNvSpPr>
            <a:spLocks noChangeArrowheads="1"/>
          </p:cNvSpPr>
          <p:nvPr/>
        </p:nvSpPr>
        <p:spPr bwMode="auto">
          <a:xfrm>
            <a:off x="188913" y="2484438"/>
            <a:ext cx="2143125" cy="90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100" i="1">
                <a:latin typeface="Times New Roman" pitchFamily="18" charset="0"/>
                <a:cs typeface="Times New Roman" pitchFamily="18" charset="0"/>
              </a:rPr>
              <a:t>Заведующая                    </a:t>
            </a:r>
          </a:p>
          <a:p>
            <a:pPr algn="ctr"/>
            <a:r>
              <a:rPr lang="ru-RU" sz="1100" i="1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100" b="1" i="1">
                <a:latin typeface="Times New Roman" pitchFamily="18" charset="0"/>
                <a:cs typeface="Times New Roman" pitchFamily="18" charset="0"/>
              </a:rPr>
              <a:t>Кутукова Т.В. </a:t>
            </a:r>
          </a:p>
          <a:p>
            <a:pPr algn="ctr">
              <a:lnSpc>
                <a:spcPct val="95000"/>
              </a:lnSpc>
            </a:pPr>
            <a:r>
              <a:rPr lang="ru-RU" sz="1100" i="1">
                <a:latin typeface="Times New Roman" pitchFamily="18" charset="0"/>
                <a:cs typeface="Times New Roman" pitchFamily="18" charset="0"/>
              </a:rPr>
              <a:t> МДОУ «Детский сад № 53»</a:t>
            </a:r>
          </a:p>
          <a:p>
            <a:pPr algn="ctr">
              <a:lnSpc>
                <a:spcPct val="95000"/>
              </a:lnSpc>
            </a:pPr>
            <a:r>
              <a:rPr lang="ru-RU" sz="1100" i="1">
                <a:latin typeface="Times New Roman" pitchFamily="18" charset="0"/>
                <a:cs typeface="Times New Roman" pitchFamily="18" charset="0"/>
              </a:rPr>
              <a:t> г.Энгельса Саратовской</a:t>
            </a:r>
          </a:p>
          <a:p>
            <a:pPr algn="ctr">
              <a:lnSpc>
                <a:spcPct val="95000"/>
              </a:lnSpc>
            </a:pPr>
            <a:r>
              <a:rPr lang="ru-RU" sz="1100" i="1">
                <a:latin typeface="Times New Roman" pitchFamily="18" charset="0"/>
                <a:cs typeface="Times New Roman" pitchFamily="18" charset="0"/>
              </a:rPr>
              <a:t> области</a:t>
            </a:r>
            <a:endParaRPr lang="ru-RU" sz="11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8" name="TextBox 7"/>
          <p:cNvSpPr txBox="1">
            <a:spLocks noChangeArrowheads="1"/>
          </p:cNvSpPr>
          <p:nvPr/>
        </p:nvSpPr>
        <p:spPr bwMode="auto">
          <a:xfrm>
            <a:off x="571500" y="3500438"/>
            <a:ext cx="5929313" cy="525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52425"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Зачисление детей в данное учреждение производится на основании заключения ПМПК и в порядке, определяемом Уставом учреждения.</a:t>
            </a:r>
          </a:p>
          <a:p>
            <a:pPr indent="352425"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 В последнее десятилетие в системе образования России усилиями ученых и педагогов- практиков складывается особая культура поддержки и помощи ребенку с нарушением в развитии в воспитательно-образовательном процессе. Популярность приобретает парадигма сопровождения. М.Р.Битянова отмечает: «Свой теоретический подход мы назвали «парадигмой сопровождения», желая подчеркнуть его деятельностную направленность, ориентацию на объект, а не на работу с объектом». Термин «сопровождение» является результатом замены обозначений: «помощь», «поддержка», «обеспечение». Имеется в виду не любая форма помощи, а поддержка, в основе которой лежит сохранение максимума свободы и ответственности субъекта развития за выбор варианта решения актуальной проблемы. Это сложный процесс взаимодействия сопровождающего и сопровождаемого, результатом которого является решение и действие, ведущее к прогрессу в развитии сопровождаемого. Важно и то, что субъектами процесса развития ребенка являются он сам, его родители (законные представители), педагоги и узкие специалисты.</a:t>
            </a:r>
          </a:p>
          <a:p>
            <a:pPr indent="352425"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Технология «Сопровождение в образовании» развивается в России как особая научно-практическая область на основе мультидисциплинарного подхода. </a:t>
            </a:r>
          </a:p>
          <a:p>
            <a:pPr indent="352425"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Служба сопровождения становится необходимой и органической структурой образовательной системы России: без служб сопровождения трудно решать задачи коррекционно-компенсаторного обучения, создавать условия для полноценного развития детей, обеспечить их психическое и соматическое здоровье.</a:t>
            </a:r>
          </a:p>
          <a:p>
            <a:pPr indent="352425"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2420938" y="900113"/>
            <a:ext cx="3429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latin typeface="Monotype Corsiva" pitchFamily="66" charset="0"/>
              </a:rPr>
              <a:t>Служба сопровождения</a:t>
            </a:r>
            <a:endParaRPr lang="ru-RU" sz="2000">
              <a:latin typeface="Monotype Corsiva" pitchFamily="66" charset="0"/>
            </a:endParaRPr>
          </a:p>
          <a:p>
            <a:pPr algn="ctr"/>
            <a:r>
              <a:rPr lang="ru-RU" sz="2000" b="1">
                <a:latin typeface="Monotype Corsiva" pitchFamily="66" charset="0"/>
              </a:rPr>
              <a:t>в ДОУ компенсирующего и комбинированного вида</a:t>
            </a:r>
          </a:p>
        </p:txBody>
      </p:sp>
      <p:sp>
        <p:nvSpPr>
          <p:cNvPr id="20490" name="Нижний колонтитул 9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smtClean="0"/>
              <a:t>18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Безымянный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3999"/>
          </a:xfrm>
          <a:prstGeom prst="rect">
            <a:avLst/>
          </a:prstGeom>
        </p:spPr>
      </p:pic>
      <p:sp>
        <p:nvSpPr>
          <p:cNvPr id="4100" name="Прямоугольник 4"/>
          <p:cNvSpPr>
            <a:spLocks noChangeArrowheads="1"/>
          </p:cNvSpPr>
          <p:nvPr/>
        </p:nvSpPr>
        <p:spPr bwMode="auto">
          <a:xfrm>
            <a:off x="1500188" y="1857375"/>
            <a:ext cx="400050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00050" algn="ctr"/>
            <a:r>
              <a:rPr lang="ru-RU" sz="2000" b="1">
                <a:solidFill>
                  <a:srgbClr val="000000"/>
                </a:solidFill>
                <a:latin typeface="Monotype Corsiva" pitchFamily="66" charset="0"/>
              </a:rPr>
              <a:t>Рецензент:</a:t>
            </a:r>
          </a:p>
          <a:p>
            <a:pPr indent="400050" algn="ctr"/>
            <a:endParaRPr lang="ru-RU" sz="2000">
              <a:solidFill>
                <a:srgbClr val="000000"/>
              </a:solidFill>
              <a:latin typeface="Monotype Corsiva" pitchFamily="66" charset="0"/>
            </a:endParaRPr>
          </a:p>
          <a:p>
            <a:pPr indent="400050" algn="ctr"/>
            <a:r>
              <a:rPr lang="ru-RU">
                <a:solidFill>
                  <a:srgbClr val="000000"/>
                </a:solidFill>
                <a:latin typeface="Monotype Corsiva" pitchFamily="66" charset="0"/>
              </a:rPr>
              <a:t>Муниципальное образовательное       </a:t>
            </a:r>
          </a:p>
          <a:p>
            <a:pPr indent="400050" algn="ctr"/>
            <a:r>
              <a:rPr lang="ru-RU">
                <a:solidFill>
                  <a:srgbClr val="000000"/>
                </a:solidFill>
                <a:latin typeface="Monotype Corsiva" pitchFamily="66" charset="0"/>
              </a:rPr>
              <a:t>учреждение   для детей, нуждающихся </a:t>
            </a:r>
            <a:endParaRPr lang="ru-RU">
              <a:latin typeface="Monotype Corsiva" pitchFamily="66" charset="0"/>
            </a:endParaRPr>
          </a:p>
          <a:p>
            <a:pPr indent="400050" algn="ctr"/>
            <a:r>
              <a:rPr lang="ru-RU">
                <a:solidFill>
                  <a:srgbClr val="000000"/>
                </a:solidFill>
                <a:latin typeface="Monotype Corsiva" pitchFamily="66" charset="0"/>
              </a:rPr>
              <a:t>в психолого-педагогической </a:t>
            </a:r>
            <a:endParaRPr lang="ru-RU">
              <a:latin typeface="Monotype Corsiva" pitchFamily="66" charset="0"/>
            </a:endParaRPr>
          </a:p>
          <a:p>
            <a:pPr indent="400050" algn="ctr"/>
            <a:r>
              <a:rPr lang="ru-RU">
                <a:solidFill>
                  <a:srgbClr val="000000"/>
                </a:solidFill>
                <a:latin typeface="Monotype Corsiva" pitchFamily="66" charset="0"/>
              </a:rPr>
              <a:t>и медико-социальной помощи</a:t>
            </a:r>
            <a:endParaRPr lang="ru-RU">
              <a:latin typeface="Monotype Corsiva" pitchFamily="66" charset="0"/>
            </a:endParaRPr>
          </a:p>
          <a:p>
            <a:pPr indent="400050" algn="ctr"/>
            <a:r>
              <a:rPr lang="ru-RU">
                <a:solidFill>
                  <a:srgbClr val="000000"/>
                </a:solidFill>
                <a:latin typeface="Monotype Corsiva" pitchFamily="66" charset="0"/>
              </a:rPr>
              <a:t> </a:t>
            </a:r>
            <a:r>
              <a:rPr lang="ru-RU" b="1">
                <a:solidFill>
                  <a:srgbClr val="000000"/>
                </a:solidFill>
                <a:latin typeface="Monotype Corsiva" pitchFamily="66" charset="0"/>
              </a:rPr>
              <a:t>«Центр    психолого-медико-    </a:t>
            </a:r>
          </a:p>
          <a:p>
            <a:pPr indent="400050" algn="ctr"/>
            <a:r>
              <a:rPr lang="ru-RU" b="1">
                <a:solidFill>
                  <a:srgbClr val="000000"/>
                </a:solidFill>
                <a:latin typeface="Monotype Corsiva" pitchFamily="66" charset="0"/>
              </a:rPr>
              <a:t>социального    сопровождения</a:t>
            </a:r>
          </a:p>
          <a:p>
            <a:pPr indent="400050" algn="ctr"/>
            <a:r>
              <a:rPr lang="ru-RU" b="1">
                <a:solidFill>
                  <a:srgbClr val="000000"/>
                </a:solidFill>
                <a:latin typeface="Monotype Corsiva" pitchFamily="66" charset="0"/>
              </a:rPr>
              <a:t> «Позитив»  </a:t>
            </a:r>
            <a:endParaRPr lang="ru-RU">
              <a:latin typeface="Monotype Corsiva" pitchFamily="66" charset="0"/>
            </a:endParaRPr>
          </a:p>
          <a:p>
            <a:pPr indent="400050" algn="ctr"/>
            <a:endParaRPr lang="ru-RU"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4101" name="Рисунок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4438" y="2857500"/>
            <a:ext cx="1103312" cy="121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Прямоугольник 6"/>
          <p:cNvSpPr>
            <a:spLocks noChangeArrowheads="1"/>
          </p:cNvSpPr>
          <p:nvPr/>
        </p:nvSpPr>
        <p:spPr bwMode="auto">
          <a:xfrm>
            <a:off x="1000125" y="4429125"/>
            <a:ext cx="48577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00050" algn="ctr" defTabSz="1157288"/>
            <a:r>
              <a:rPr lang="ru-RU" sz="1200">
                <a:latin typeface="Monotype Corsiva" pitchFamily="66" charset="0"/>
                <a:cs typeface="Times New Roman" pitchFamily="18" charset="0"/>
              </a:rPr>
              <a:t>Россия, Саратовская область</a:t>
            </a:r>
          </a:p>
          <a:p>
            <a:pPr indent="400050" algn="ctr" defTabSz="1157288"/>
            <a:r>
              <a:rPr lang="ru-RU" sz="1200">
                <a:latin typeface="Monotype Corsiva" pitchFamily="66" charset="0"/>
                <a:cs typeface="Times New Roman" pitchFamily="18" charset="0"/>
              </a:rPr>
              <a:t> г.Энгельс, ул.Л.Кассиля, д.20, 413100</a:t>
            </a:r>
          </a:p>
          <a:p>
            <a:pPr indent="400050" algn="ctr" defTabSz="1157288"/>
            <a:r>
              <a:rPr lang="ru-RU" sz="1200">
                <a:latin typeface="Monotype Corsiva" pitchFamily="66" charset="0"/>
                <a:cs typeface="Times New Roman" pitchFamily="18" charset="0"/>
              </a:rPr>
              <a:t>     Контактный телефон, факс: (8453) 55-97-86</a:t>
            </a:r>
          </a:p>
          <a:p>
            <a:pPr indent="400050" algn="ctr" defTabSz="1157288"/>
            <a:r>
              <a:rPr lang="en-US" sz="1200">
                <a:latin typeface="Monotype Corsiva" pitchFamily="66" charset="0"/>
                <a:cs typeface="Times New Roman" pitchFamily="18" charset="0"/>
              </a:rPr>
              <a:t>  e-mail:</a:t>
            </a:r>
            <a:r>
              <a:rPr lang="en-US" sz="120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en-US" sz="1200" u="sng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  <a:hlinkClick r:id="rId4"/>
              </a:rPr>
              <a:t>psypozitiv@yandex.ru</a:t>
            </a:r>
            <a:endParaRPr lang="ru-RU" sz="1200">
              <a:solidFill>
                <a:srgbClr val="FF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Безымянный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21507" name="TextBox 1"/>
          <p:cNvSpPr txBox="1">
            <a:spLocks noChangeArrowheads="1"/>
          </p:cNvSpPr>
          <p:nvPr/>
        </p:nvSpPr>
        <p:spPr bwMode="auto">
          <a:xfrm>
            <a:off x="428625" y="428625"/>
            <a:ext cx="6072188" cy="429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52425"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Наиболее эффективно задачу сопровождения могут решать педагогические коллективы и специалисты образовательных учреждений при условии включения родителей в процесс сопровождения развития детей.</a:t>
            </a:r>
          </a:p>
          <a:p>
            <a:pPr indent="352425"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Служба сопровождения- структурное подразделение образовательного учреждения, возникающее в его рамках, подчиняющееся руководству образовательного учреждения и предназначенное для сопровождения воспитанников данного учреждения.</a:t>
            </a:r>
          </a:p>
          <a:p>
            <a:pPr indent="352425"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Задачи и содержание деятельности службы сопровождения конкретизируются с учетом специфики работы образовательного учреждения: тип и категория учреждения, реализуемая образовательная программа, особенности обучающихся и воспитанников, профессионализм специалистов.</a:t>
            </a:r>
          </a:p>
          <a:p>
            <a:pPr indent="352425"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На примере МДОУ «Детский сад № 53» г.Энгельса Саратовской области представлена организация и содержание работы службы сопровождения для детей с нарушением зрения (амблиопия и косоглазие). </a:t>
            </a:r>
          </a:p>
          <a:p>
            <a:pPr indent="352425"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Организация Службы сопровождения в ДОУ компенсирующего вида для детей с нарушением зрения- это поиск педагогическим коллективом адекватной модели организации психолого-педагогического процесса через организацию системного подхода психолого-медико-социального и коррекционно-развивающего воздействия, направленного на компенсацию недостатков зрительных функций.</a:t>
            </a:r>
          </a:p>
          <a:p>
            <a:pPr indent="352425" algn="just"/>
            <a:endParaRPr lang="ru-RU" sz="13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9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smtClean="0"/>
              <a:t>19</a:t>
            </a:r>
          </a:p>
        </p:txBody>
      </p:sp>
      <p:pic>
        <p:nvPicPr>
          <p:cNvPr id="7" name="Рисунок 6" descr="98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36" y="5000628"/>
            <a:ext cx="3697297" cy="27827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Рисунок 77" descr="Безымянный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22531" name="TextBox 1"/>
          <p:cNvSpPr txBox="1">
            <a:spLocks noChangeArrowheads="1"/>
          </p:cNvSpPr>
          <p:nvPr/>
        </p:nvSpPr>
        <p:spPr bwMode="auto">
          <a:xfrm>
            <a:off x="428625" y="214313"/>
            <a:ext cx="6000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latin typeface="Times New Roman" pitchFamily="18" charset="0"/>
                <a:cs typeface="Times New Roman" pitchFamily="18" charset="0"/>
              </a:rPr>
              <a:t>Концепция Службы сопровождения </a:t>
            </a:r>
            <a:endParaRPr lang="ru-RU" sz="140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>
                <a:latin typeface="Times New Roman" pitchFamily="18" charset="0"/>
                <a:cs typeface="Times New Roman" pitchFamily="18" charset="0"/>
              </a:rPr>
              <a:t>МДОУ «Детский сад № 53» г.Энгельса Саратовской области</a:t>
            </a:r>
            <a:endParaRPr lang="ru-RU"/>
          </a:p>
        </p:txBody>
      </p:sp>
      <p:sp>
        <p:nvSpPr>
          <p:cNvPr id="22532" name="Rectangle 73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2533" name="Rectangle 74"/>
          <p:cNvSpPr>
            <a:spLocks noChangeArrowheads="1"/>
          </p:cNvSpPr>
          <p:nvPr/>
        </p:nvSpPr>
        <p:spPr bwMode="auto">
          <a:xfrm>
            <a:off x="0" y="457200"/>
            <a:ext cx="6858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450850"/>
            <a:endParaRPr lang="ru-RU" sz="1400">
              <a:cs typeface="Times New Roman" pitchFamily="18" charset="0"/>
            </a:endParaRPr>
          </a:p>
          <a:p>
            <a:pPr indent="450850" eaLnBrk="0" hangingPunct="0"/>
            <a:r>
              <a:rPr lang="ru-RU" sz="1400">
                <a:latin typeface="Calibri" pitchFamily="34" charset="0"/>
                <a:cs typeface="Times New Roman" pitchFamily="18" charset="0"/>
              </a:rPr>
              <a:t> </a:t>
            </a:r>
            <a:endParaRPr lang="ru-RU" sz="700">
              <a:latin typeface="Calibri" pitchFamily="34" charset="0"/>
            </a:endParaRPr>
          </a:p>
          <a:p>
            <a:pPr indent="450850" eaLnBrk="0" hangingPunct="0"/>
            <a:endParaRPr lang="ru-RU">
              <a:latin typeface="Calibri" pitchFamily="34" charset="0"/>
            </a:endParaRPr>
          </a:p>
        </p:txBody>
      </p:sp>
      <p:sp>
        <p:nvSpPr>
          <p:cNvPr id="22534" name="Rectangle 103"/>
          <p:cNvSpPr>
            <a:spLocks noChangeArrowheads="1"/>
          </p:cNvSpPr>
          <p:nvPr/>
        </p:nvSpPr>
        <p:spPr bwMode="auto">
          <a:xfrm>
            <a:off x="0" y="457200"/>
            <a:ext cx="6858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450850"/>
            <a:endParaRPr lang="ru-RU">
              <a:latin typeface="Calibri" pitchFamily="34" charset="0"/>
            </a:endParaRPr>
          </a:p>
        </p:txBody>
      </p:sp>
      <p:grpSp>
        <p:nvGrpSpPr>
          <p:cNvPr id="2" name="Группа 154"/>
          <p:cNvGrpSpPr>
            <a:grpSpLocks/>
          </p:cNvGrpSpPr>
          <p:nvPr/>
        </p:nvGrpSpPr>
        <p:grpSpPr bwMode="auto">
          <a:xfrm>
            <a:off x="285750" y="5429250"/>
            <a:ext cx="6215063" cy="3357563"/>
            <a:chOff x="285728" y="5429257"/>
            <a:chExt cx="6215106" cy="3357574"/>
          </a:xfrm>
        </p:grpSpPr>
        <p:sp>
          <p:nvSpPr>
            <p:cNvPr id="22576" name="Rectangle 62"/>
            <p:cNvSpPr>
              <a:spLocks noChangeArrowheads="1"/>
            </p:cNvSpPr>
            <p:nvPr/>
          </p:nvSpPr>
          <p:spPr bwMode="auto">
            <a:xfrm>
              <a:off x="428604" y="5643571"/>
              <a:ext cx="1685925" cy="85725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10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Включение родителей в деятельность учреждения как участников реабилитационного процесса</a:t>
              </a:r>
              <a:endParaRPr lang="ru-RU" sz="1000">
                <a:latin typeface="Calibri" pitchFamily="34" charset="0"/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22577" name="Rectangle 60"/>
            <p:cNvSpPr>
              <a:spLocks noChangeArrowheads="1"/>
            </p:cNvSpPr>
            <p:nvPr/>
          </p:nvSpPr>
          <p:spPr bwMode="auto">
            <a:xfrm>
              <a:off x="2500306" y="5857884"/>
              <a:ext cx="1920875" cy="57150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10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Консультативная </a:t>
              </a:r>
            </a:p>
            <a:p>
              <a:pPr eaLnBrk="0" hangingPunct="0"/>
              <a:r>
                <a:rPr lang="ru-RU" sz="10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помощь родителям и педагогам</a:t>
              </a:r>
            </a:p>
          </p:txBody>
        </p:sp>
        <p:sp>
          <p:nvSpPr>
            <p:cNvPr id="22578" name="Rectangle 53"/>
            <p:cNvSpPr>
              <a:spLocks noChangeArrowheads="1"/>
            </p:cNvSpPr>
            <p:nvPr/>
          </p:nvSpPr>
          <p:spPr bwMode="auto">
            <a:xfrm>
              <a:off x="1357298" y="6572264"/>
              <a:ext cx="4052885" cy="33337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4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Области деятельности</a:t>
              </a:r>
              <a:endParaRPr lang="ru-RU">
                <a:latin typeface="Calibri" pitchFamily="34" charset="0"/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56363" name="Rectangle 43"/>
            <p:cNvSpPr>
              <a:spLocks noChangeArrowheads="1"/>
            </p:cNvSpPr>
            <p:nvPr/>
          </p:nvSpPr>
          <p:spPr bwMode="auto">
            <a:xfrm>
              <a:off x="5572141" y="7215206"/>
              <a:ext cx="928693" cy="157162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vert270"/>
            <a:lstStyle/>
            <a:p>
              <a:pPr algn="ctr">
                <a:defRPr/>
              </a:pPr>
              <a:r>
                <a:rPr lang="ru-RU" sz="1000" dirty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Медицинский блок:</a:t>
              </a:r>
              <a:endParaRPr lang="ru-RU" sz="1000" dirty="0">
                <a:latin typeface="Times New Roman" pitchFamily="18" charset="0"/>
                <a:cs typeface="Times New Roman" pitchFamily="18" charset="0"/>
              </a:endParaRPr>
            </a:p>
            <a:p>
              <a:pPr algn="ctr" eaLnBrk="0" hangingPunct="0">
                <a:defRPr/>
              </a:pPr>
              <a:r>
                <a:rPr lang="ru-RU" sz="1000" dirty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Врач офтальмолог,</a:t>
              </a:r>
              <a:endParaRPr lang="ru-RU" sz="1000" dirty="0">
                <a:latin typeface="Times New Roman" pitchFamily="18" charset="0"/>
                <a:cs typeface="Times New Roman" pitchFamily="18" charset="0"/>
              </a:endParaRPr>
            </a:p>
            <a:p>
              <a:pPr algn="ctr" eaLnBrk="0" hangingPunct="0">
                <a:defRPr/>
              </a:pPr>
              <a:r>
                <a:rPr lang="ru-RU" sz="1000" dirty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М/с </a:t>
              </a:r>
              <a:r>
                <a:rPr lang="ru-RU" sz="1000" dirty="0" err="1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ортоптистка</a:t>
              </a:r>
              <a:r>
                <a:rPr lang="ru-RU" sz="1000" dirty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, </a:t>
              </a:r>
              <a:endParaRPr lang="ru-RU" sz="1000" dirty="0">
                <a:latin typeface="Times New Roman" pitchFamily="18" charset="0"/>
                <a:cs typeface="Times New Roman" pitchFamily="18" charset="0"/>
              </a:endParaRPr>
            </a:p>
            <a:p>
              <a:pPr algn="ctr" eaLnBrk="0" hangingPunct="0">
                <a:defRPr/>
              </a:pPr>
              <a:r>
                <a:rPr lang="ru-RU" sz="1000" dirty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Педиатр, </a:t>
              </a:r>
              <a:endParaRPr lang="ru-RU" sz="1000" dirty="0">
                <a:latin typeface="Times New Roman" pitchFamily="18" charset="0"/>
                <a:cs typeface="Times New Roman" pitchFamily="18" charset="0"/>
              </a:endParaRPr>
            </a:p>
            <a:p>
              <a:pPr algn="ctr" eaLnBrk="0" hangingPunct="0">
                <a:defRPr/>
              </a:pPr>
              <a:r>
                <a:rPr lang="ru-RU" sz="1000" dirty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Старшая  м/с</a:t>
              </a:r>
              <a:r>
                <a:rPr lang="ru-RU" sz="1200" dirty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</a:t>
              </a:r>
              <a:endParaRPr lang="ru-RU" sz="700" dirty="0"/>
            </a:p>
            <a:p>
              <a:pPr eaLnBrk="0" hangingPunct="0">
                <a:defRPr/>
              </a:pPr>
              <a:endParaRPr lang="ru-RU" dirty="0">
                <a:latin typeface="Calibri" pitchFamily="34" charset="0"/>
              </a:endParaRPr>
            </a:p>
          </p:txBody>
        </p:sp>
        <p:grpSp>
          <p:nvGrpSpPr>
            <p:cNvPr id="3" name="Группа 77"/>
            <p:cNvGrpSpPr>
              <a:grpSpLocks/>
            </p:cNvGrpSpPr>
            <p:nvPr/>
          </p:nvGrpSpPr>
          <p:grpSpPr bwMode="auto">
            <a:xfrm>
              <a:off x="285728" y="7072330"/>
              <a:ext cx="6124575" cy="1703387"/>
              <a:chOff x="134938" y="7666038"/>
              <a:chExt cx="6124575" cy="1703387"/>
            </a:xfrm>
          </p:grpSpPr>
          <p:sp>
            <p:nvSpPr>
              <p:cNvPr id="56372" name="Rectangle 52"/>
              <p:cNvSpPr>
                <a:spLocks noChangeArrowheads="1"/>
              </p:cNvSpPr>
              <p:nvPr/>
            </p:nvSpPr>
            <p:spPr bwMode="auto">
              <a:xfrm>
                <a:off x="134938" y="7797800"/>
                <a:ext cx="481012" cy="157162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vert270"/>
              <a:lstStyle/>
              <a:p>
                <a:pPr algn="ctr">
                  <a:defRPr/>
                </a:pPr>
                <a:r>
                  <a:rPr lang="ru-RU" sz="1200" dirty="0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Представитель администрации</a:t>
                </a:r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56371" name="Rectangle 51"/>
              <p:cNvSpPr>
                <a:spLocks noChangeArrowheads="1"/>
              </p:cNvSpPr>
              <p:nvPr/>
            </p:nvSpPr>
            <p:spPr bwMode="auto">
              <a:xfrm>
                <a:off x="758825" y="7797800"/>
                <a:ext cx="381000" cy="157162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vert270"/>
              <a:lstStyle/>
              <a:p>
                <a:pPr algn="ctr">
                  <a:defRPr/>
                </a:pPr>
                <a:r>
                  <a:rPr lang="ru-RU" sz="1200" dirty="0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Тифлопедагог</a:t>
                </a:r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56370" name="Rectangle 50"/>
              <p:cNvSpPr>
                <a:spLocks noChangeArrowheads="1"/>
              </p:cNvSpPr>
              <p:nvPr/>
            </p:nvSpPr>
            <p:spPr bwMode="auto">
              <a:xfrm>
                <a:off x="1811338" y="7797800"/>
                <a:ext cx="466725" cy="157162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vert270"/>
              <a:lstStyle/>
              <a:p>
                <a:pPr algn="ctr">
                  <a:defRPr/>
                </a:pPr>
                <a:r>
                  <a:rPr lang="ru-RU" sz="1200" dirty="0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Учитель-логопед</a:t>
                </a:r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56369" name="Rectangle 49"/>
              <p:cNvSpPr>
                <a:spLocks noChangeArrowheads="1"/>
              </p:cNvSpPr>
              <p:nvPr/>
            </p:nvSpPr>
            <p:spPr bwMode="auto">
              <a:xfrm>
                <a:off x="2387600" y="7797800"/>
                <a:ext cx="476250" cy="157162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vert270"/>
              <a:lstStyle/>
              <a:p>
                <a:pPr algn="ctr">
                  <a:defRPr/>
                </a:pPr>
                <a:r>
                  <a:rPr lang="ru-RU" sz="1200" dirty="0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Социальный педагог</a:t>
                </a:r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56368" name="Rectangle 48"/>
              <p:cNvSpPr>
                <a:spLocks noChangeArrowheads="1"/>
              </p:cNvSpPr>
              <p:nvPr/>
            </p:nvSpPr>
            <p:spPr bwMode="auto">
              <a:xfrm>
                <a:off x="4340225" y="7797800"/>
                <a:ext cx="509621" cy="157162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vert270"/>
              <a:lstStyle/>
              <a:p>
                <a:pPr algn="ctr">
                  <a:defRPr/>
                </a:pPr>
                <a:r>
                  <a:rPr lang="ru-RU" sz="1200" dirty="0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Музыкальный руководитель</a:t>
                </a:r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56367" name="Rectangle 47"/>
              <p:cNvSpPr>
                <a:spLocks noChangeArrowheads="1"/>
              </p:cNvSpPr>
              <p:nvPr/>
            </p:nvSpPr>
            <p:spPr bwMode="auto">
              <a:xfrm>
                <a:off x="4992723" y="7797800"/>
                <a:ext cx="285752" cy="157162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vert270"/>
              <a:lstStyle/>
              <a:p>
                <a:pPr algn="ctr">
                  <a:defRPr/>
                </a:pPr>
                <a:r>
                  <a:rPr lang="ru-RU" sz="1200" dirty="0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Воспитатель </a:t>
                </a:r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56366" name="Rectangle 46"/>
              <p:cNvSpPr>
                <a:spLocks noChangeArrowheads="1"/>
              </p:cNvSpPr>
              <p:nvPr/>
            </p:nvSpPr>
            <p:spPr bwMode="auto">
              <a:xfrm>
                <a:off x="3683000" y="7797800"/>
                <a:ext cx="552450" cy="157162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vert270"/>
              <a:lstStyle/>
              <a:p>
                <a:pPr algn="ctr">
                  <a:defRPr/>
                </a:pPr>
                <a:r>
                  <a:rPr lang="ru-RU" sz="1200" dirty="0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Инструктор по рисованию</a:t>
                </a:r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56365" name="Rectangle 45"/>
              <p:cNvSpPr>
                <a:spLocks noChangeArrowheads="1"/>
              </p:cNvSpPr>
              <p:nvPr/>
            </p:nvSpPr>
            <p:spPr bwMode="auto">
              <a:xfrm>
                <a:off x="1292225" y="7797800"/>
                <a:ext cx="409575" cy="157162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vert270"/>
              <a:lstStyle/>
              <a:p>
                <a:pPr algn="ctr">
                  <a:defRPr/>
                </a:pPr>
                <a:r>
                  <a:rPr lang="ru-RU" sz="1200" dirty="0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Педагог-психолог</a:t>
                </a:r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56364" name="Rectangle 44"/>
              <p:cNvSpPr>
                <a:spLocks noChangeArrowheads="1"/>
              </p:cNvSpPr>
              <p:nvPr/>
            </p:nvSpPr>
            <p:spPr bwMode="auto">
              <a:xfrm>
                <a:off x="2982913" y="7797800"/>
                <a:ext cx="571500" cy="157162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vert270"/>
              <a:lstStyle/>
              <a:p>
                <a:pPr algn="ctr">
                  <a:defRPr/>
                </a:pPr>
                <a:r>
                  <a:rPr lang="ru-RU" sz="1200" dirty="0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Инструктор по </a:t>
                </a:r>
                <a:r>
                  <a:rPr lang="ru-RU" sz="1200" dirty="0" err="1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физвоспитанию</a:t>
                </a:r>
                <a:endParaRPr lang="ru-RU" dirty="0">
                  <a:latin typeface="Calibri" pitchFamily="34" charset="0"/>
                </a:endParaRPr>
              </a:p>
            </p:txBody>
          </p:sp>
          <p:cxnSp>
            <p:nvCxnSpPr>
              <p:cNvPr id="22595" name="AutoShape 18"/>
              <p:cNvCxnSpPr>
                <a:cxnSpLocks noChangeShapeType="1"/>
              </p:cNvCxnSpPr>
              <p:nvPr/>
            </p:nvCxnSpPr>
            <p:spPr bwMode="auto">
              <a:xfrm>
                <a:off x="306388" y="7666038"/>
                <a:ext cx="5953125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2596" name="AutoShape 17"/>
              <p:cNvCxnSpPr>
                <a:cxnSpLocks noChangeShapeType="1"/>
              </p:cNvCxnSpPr>
              <p:nvPr/>
            </p:nvCxnSpPr>
            <p:spPr bwMode="auto">
              <a:xfrm>
                <a:off x="306388" y="7666038"/>
                <a:ext cx="0" cy="13652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2597" name="AutoShape 16"/>
              <p:cNvCxnSpPr>
                <a:cxnSpLocks noChangeShapeType="1"/>
              </p:cNvCxnSpPr>
              <p:nvPr/>
            </p:nvCxnSpPr>
            <p:spPr bwMode="auto">
              <a:xfrm>
                <a:off x="944563" y="7666038"/>
                <a:ext cx="0" cy="13652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2598" name="AutoShape 15"/>
              <p:cNvCxnSpPr>
                <a:cxnSpLocks noChangeShapeType="1"/>
              </p:cNvCxnSpPr>
              <p:nvPr/>
            </p:nvCxnSpPr>
            <p:spPr bwMode="auto">
              <a:xfrm>
                <a:off x="1501775" y="7666038"/>
                <a:ext cx="0" cy="13652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2599" name="AutoShape 14"/>
              <p:cNvCxnSpPr>
                <a:cxnSpLocks noChangeShapeType="1"/>
              </p:cNvCxnSpPr>
              <p:nvPr/>
            </p:nvCxnSpPr>
            <p:spPr bwMode="auto">
              <a:xfrm>
                <a:off x="2030413" y="7666038"/>
                <a:ext cx="0" cy="13652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2600" name="AutoShape 13"/>
              <p:cNvCxnSpPr>
                <a:cxnSpLocks noChangeShapeType="1"/>
              </p:cNvCxnSpPr>
              <p:nvPr/>
            </p:nvCxnSpPr>
            <p:spPr bwMode="auto">
              <a:xfrm>
                <a:off x="2592388" y="7666038"/>
                <a:ext cx="0" cy="13652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2601" name="AutoShape 12"/>
              <p:cNvCxnSpPr>
                <a:cxnSpLocks noChangeShapeType="1"/>
              </p:cNvCxnSpPr>
              <p:nvPr/>
            </p:nvCxnSpPr>
            <p:spPr bwMode="auto">
              <a:xfrm>
                <a:off x="3240088" y="7666038"/>
                <a:ext cx="0" cy="13652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2602" name="AutoShape 11"/>
              <p:cNvCxnSpPr>
                <a:cxnSpLocks noChangeShapeType="1"/>
              </p:cNvCxnSpPr>
              <p:nvPr/>
            </p:nvCxnSpPr>
            <p:spPr bwMode="auto">
              <a:xfrm>
                <a:off x="3973513" y="7666038"/>
                <a:ext cx="0" cy="13652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2603" name="AutoShape 10"/>
              <p:cNvCxnSpPr>
                <a:cxnSpLocks noChangeShapeType="1"/>
              </p:cNvCxnSpPr>
              <p:nvPr/>
            </p:nvCxnSpPr>
            <p:spPr bwMode="auto">
              <a:xfrm>
                <a:off x="4583113" y="7666038"/>
                <a:ext cx="0" cy="13652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2604" name="AutoShape 9"/>
              <p:cNvCxnSpPr>
                <a:cxnSpLocks noChangeShapeType="1"/>
              </p:cNvCxnSpPr>
              <p:nvPr/>
            </p:nvCxnSpPr>
            <p:spPr bwMode="auto">
              <a:xfrm>
                <a:off x="6259513" y="7666038"/>
                <a:ext cx="0" cy="13652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2605" name="AutoShape 5"/>
              <p:cNvCxnSpPr>
                <a:cxnSpLocks noChangeShapeType="1"/>
              </p:cNvCxnSpPr>
              <p:nvPr/>
            </p:nvCxnSpPr>
            <p:spPr bwMode="auto">
              <a:xfrm>
                <a:off x="5135598" y="7666038"/>
                <a:ext cx="0" cy="13652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cxnSp>
          <p:nvCxnSpPr>
            <p:cNvPr id="22581" name="AutoShape 2"/>
            <p:cNvCxnSpPr>
              <a:cxnSpLocks noChangeShapeType="1"/>
            </p:cNvCxnSpPr>
            <p:nvPr/>
          </p:nvCxnSpPr>
          <p:spPr bwMode="auto">
            <a:xfrm>
              <a:off x="3429000" y="6929454"/>
              <a:ext cx="0" cy="10477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15" name="Прямая соединительная линия 114"/>
            <p:cNvCxnSpPr>
              <a:stCxn id="22551" idx="2"/>
            </p:cNvCxnSpPr>
            <p:nvPr/>
          </p:nvCxnSpPr>
          <p:spPr>
            <a:xfrm rot="5400000">
              <a:off x="5036357" y="6036478"/>
              <a:ext cx="12144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Прямая со стрелкой 116"/>
            <p:cNvCxnSpPr/>
            <p:nvPr/>
          </p:nvCxnSpPr>
          <p:spPr>
            <a:xfrm rot="10800000">
              <a:off x="5429264" y="6643699"/>
              <a:ext cx="214314" cy="158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Прямая соединительная линия 129"/>
            <p:cNvCxnSpPr/>
            <p:nvPr/>
          </p:nvCxnSpPr>
          <p:spPr>
            <a:xfrm rot="5400000">
              <a:off x="680225" y="6607980"/>
              <a:ext cx="212726" cy="15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Прямая со стрелкой 137"/>
            <p:cNvCxnSpPr/>
            <p:nvPr/>
          </p:nvCxnSpPr>
          <p:spPr>
            <a:xfrm>
              <a:off x="785794" y="6715136"/>
              <a:ext cx="500065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Группа 153"/>
          <p:cNvGrpSpPr>
            <a:grpSpLocks/>
          </p:cNvGrpSpPr>
          <p:nvPr/>
        </p:nvGrpSpPr>
        <p:grpSpPr bwMode="auto">
          <a:xfrm>
            <a:off x="212725" y="785813"/>
            <a:ext cx="6145213" cy="5359400"/>
            <a:chOff x="213496" y="785786"/>
            <a:chExt cx="6144463" cy="5358644"/>
          </a:xfrm>
        </p:grpSpPr>
        <p:sp>
          <p:nvSpPr>
            <p:cNvPr id="22538" name="Rectangle 69"/>
            <p:cNvSpPr>
              <a:spLocks noChangeArrowheads="1"/>
            </p:cNvSpPr>
            <p:nvPr/>
          </p:nvSpPr>
          <p:spPr bwMode="auto">
            <a:xfrm>
              <a:off x="857232" y="1142976"/>
              <a:ext cx="5143536" cy="128588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7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Задачи:</a:t>
              </a:r>
              <a:endParaRPr lang="ru-RU" sz="700">
                <a:ea typeface="Calibri" pitchFamily="34" charset="0"/>
                <a:cs typeface="Times New Roman" pitchFamily="18" charset="0"/>
              </a:endParaRPr>
            </a:p>
            <a:p>
              <a:pPr eaLnBrk="0" hangingPunct="0"/>
              <a:r>
                <a:rPr lang="ru-RU" sz="10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- защита прав и интересов ребенка;</a:t>
              </a:r>
            </a:p>
            <a:p>
              <a:pPr eaLnBrk="0" hangingPunct="0"/>
              <a:r>
                <a:rPr lang="ru-RU" sz="10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- комплексная диагностика;</a:t>
              </a:r>
            </a:p>
            <a:p>
              <a:pPr eaLnBrk="0" hangingPunct="0"/>
              <a:r>
                <a:rPr lang="ru-RU" sz="10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- выявление вторичных проблем в развитии ребенка;</a:t>
              </a:r>
            </a:p>
            <a:p>
              <a:pPr eaLnBrk="0" hangingPunct="0"/>
              <a:r>
                <a:rPr lang="ru-RU" sz="10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- осуществление комплексной коррекции отклонений в развитии ребенка;</a:t>
              </a:r>
            </a:p>
            <a:p>
              <a:pPr eaLnBrk="0" hangingPunct="0"/>
              <a:r>
                <a:rPr lang="ru-RU" sz="10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- обеспечение дифференцированного подхода к детям;</a:t>
              </a:r>
            </a:p>
            <a:p>
              <a:pPr eaLnBrk="0" hangingPunct="0"/>
              <a:r>
                <a:rPr lang="ru-RU" sz="10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- взаимодействие с семьей для обеспечения полноценного развития ребенка;</a:t>
              </a:r>
            </a:p>
            <a:p>
              <a:pPr eaLnBrk="0" hangingPunct="0"/>
              <a:r>
                <a:rPr lang="ru-RU" sz="10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- создание условий преемственности в процессе непрерывного образования</a:t>
              </a:r>
            </a:p>
          </p:txBody>
        </p:sp>
        <p:sp>
          <p:nvSpPr>
            <p:cNvPr id="22539" name="Rectangle 68"/>
            <p:cNvSpPr>
              <a:spLocks noChangeArrowheads="1"/>
            </p:cNvSpPr>
            <p:nvPr/>
          </p:nvSpPr>
          <p:spPr bwMode="auto">
            <a:xfrm>
              <a:off x="428604" y="3071803"/>
              <a:ext cx="1685925" cy="50006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10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Взаимодействие специалистов на всех этапах сопровождения</a:t>
              </a:r>
              <a:endParaRPr lang="ru-RU" sz="1000">
                <a:latin typeface="Calibri" pitchFamily="34" charset="0"/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22540" name="Rectangle 67"/>
            <p:cNvSpPr>
              <a:spLocks noChangeArrowheads="1"/>
            </p:cNvSpPr>
            <p:nvPr/>
          </p:nvSpPr>
          <p:spPr bwMode="auto">
            <a:xfrm>
              <a:off x="615950" y="2632075"/>
              <a:ext cx="885825" cy="29685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4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условия</a:t>
              </a:r>
              <a:endParaRPr lang="ru-RU">
                <a:latin typeface="Calibri" pitchFamily="34" charset="0"/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22541" name="Rectangle 66"/>
            <p:cNvSpPr>
              <a:spLocks noChangeArrowheads="1"/>
            </p:cNvSpPr>
            <p:nvPr/>
          </p:nvSpPr>
          <p:spPr bwMode="auto">
            <a:xfrm>
              <a:off x="2716213" y="2632075"/>
              <a:ext cx="1190625" cy="29685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4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направления</a:t>
              </a:r>
              <a:endParaRPr lang="ru-RU">
                <a:latin typeface="Calibri" pitchFamily="34" charset="0"/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22542" name="Rectangle 65"/>
            <p:cNvSpPr>
              <a:spLocks noChangeArrowheads="1"/>
            </p:cNvSpPr>
            <p:nvPr/>
          </p:nvSpPr>
          <p:spPr bwMode="auto">
            <a:xfrm>
              <a:off x="5197475" y="2632075"/>
              <a:ext cx="1009650" cy="29685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4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принципы</a:t>
              </a:r>
              <a:endParaRPr lang="ru-RU">
                <a:latin typeface="Calibri" pitchFamily="34" charset="0"/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22543" name="Rectangle 64"/>
            <p:cNvSpPr>
              <a:spLocks noChangeArrowheads="1"/>
            </p:cNvSpPr>
            <p:nvPr/>
          </p:nvSpPr>
          <p:spPr bwMode="auto">
            <a:xfrm>
              <a:off x="428604" y="4643438"/>
              <a:ext cx="1685925" cy="85725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10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Дифференцирование проблем ребенка, непосредственно связанных с заболеванием, от вторичных проблем</a:t>
              </a:r>
              <a:endParaRPr lang="ru-RU" sz="1000">
                <a:latin typeface="Calibri" pitchFamily="34" charset="0"/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22544" name="Rectangle 63"/>
            <p:cNvSpPr>
              <a:spLocks noChangeArrowheads="1"/>
            </p:cNvSpPr>
            <p:nvPr/>
          </p:nvSpPr>
          <p:spPr bwMode="auto">
            <a:xfrm>
              <a:off x="428604" y="3714744"/>
              <a:ext cx="1685925" cy="80327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10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Сочетание лечебной, образовательной и коррекционной деятельности</a:t>
              </a:r>
              <a:endParaRPr lang="ru-RU" sz="1000">
                <a:latin typeface="Calibri" pitchFamily="34" charset="0"/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22545" name="Rectangle 61"/>
            <p:cNvSpPr>
              <a:spLocks noChangeArrowheads="1"/>
            </p:cNvSpPr>
            <p:nvPr/>
          </p:nvSpPr>
          <p:spPr bwMode="auto">
            <a:xfrm>
              <a:off x="2500306" y="3071803"/>
              <a:ext cx="1920875" cy="7143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10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Разработка и реализация индивидуального образовательного маршрута для ребенка</a:t>
              </a:r>
              <a:endParaRPr lang="ru-RU" sz="1000">
                <a:latin typeface="Calibri" pitchFamily="34" charset="0"/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22546" name="Rectangle 59"/>
            <p:cNvSpPr>
              <a:spLocks noChangeArrowheads="1"/>
            </p:cNvSpPr>
            <p:nvPr/>
          </p:nvSpPr>
          <p:spPr bwMode="auto">
            <a:xfrm>
              <a:off x="2500306" y="4429124"/>
              <a:ext cx="1920875" cy="50006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10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Использование здоровьесберегающих технологий</a:t>
              </a:r>
              <a:endParaRPr lang="ru-RU" sz="1000">
                <a:latin typeface="Calibri" pitchFamily="34" charset="0"/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22547" name="Rectangle 58"/>
            <p:cNvSpPr>
              <a:spLocks noChangeArrowheads="1"/>
            </p:cNvSpPr>
            <p:nvPr/>
          </p:nvSpPr>
          <p:spPr bwMode="auto">
            <a:xfrm>
              <a:off x="2500306" y="3929059"/>
              <a:ext cx="1920875" cy="35719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10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Гигиеническое нормирование нагрузок</a:t>
              </a:r>
              <a:endParaRPr lang="ru-RU" sz="1000">
                <a:latin typeface="Calibri" pitchFamily="34" charset="0"/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22548" name="Rectangle 57"/>
            <p:cNvSpPr>
              <a:spLocks noChangeArrowheads="1"/>
            </p:cNvSpPr>
            <p:nvPr/>
          </p:nvSpPr>
          <p:spPr bwMode="auto">
            <a:xfrm>
              <a:off x="4929199" y="3071803"/>
              <a:ext cx="1428760" cy="57150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10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Рекомендательный характер советов сопровождающего</a:t>
              </a:r>
              <a:endParaRPr lang="ru-RU" sz="1000">
                <a:latin typeface="Calibri" pitchFamily="34" charset="0"/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22549" name="Rectangle 56"/>
            <p:cNvSpPr>
              <a:spLocks noChangeArrowheads="1"/>
            </p:cNvSpPr>
            <p:nvPr/>
          </p:nvSpPr>
          <p:spPr bwMode="auto">
            <a:xfrm>
              <a:off x="4929198" y="3714744"/>
              <a:ext cx="1428760" cy="57150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10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Приоритет интересов сопровождаемого, «на стороне ребенка»</a:t>
              </a:r>
            </a:p>
          </p:txBody>
        </p:sp>
        <p:sp>
          <p:nvSpPr>
            <p:cNvPr id="22550" name="Rectangle 55"/>
            <p:cNvSpPr>
              <a:spLocks noChangeArrowheads="1"/>
            </p:cNvSpPr>
            <p:nvPr/>
          </p:nvSpPr>
          <p:spPr bwMode="auto">
            <a:xfrm>
              <a:off x="4929198" y="4357686"/>
              <a:ext cx="1428760" cy="47625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10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Непрерывность сопровождения</a:t>
              </a:r>
              <a:endParaRPr lang="ru-RU" sz="1000">
                <a:latin typeface="Calibri" pitchFamily="34" charset="0"/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22551" name="Rectangle 54"/>
            <p:cNvSpPr>
              <a:spLocks noChangeArrowheads="1"/>
            </p:cNvSpPr>
            <p:nvPr/>
          </p:nvSpPr>
          <p:spPr bwMode="auto">
            <a:xfrm>
              <a:off x="4929199" y="5000629"/>
              <a:ext cx="1428760" cy="42862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1000">
                  <a:latin typeface="Times New Roman" pitchFamily="18" charset="0"/>
                  <a:cs typeface="Times New Roman" pitchFamily="18" charset="0"/>
                </a:rPr>
                <a:t>Мультидисципли-нарность</a:t>
              </a:r>
            </a:p>
          </p:txBody>
        </p:sp>
        <p:cxnSp>
          <p:nvCxnSpPr>
            <p:cNvPr id="22552" name="AutoShape 42"/>
            <p:cNvCxnSpPr>
              <a:cxnSpLocks noChangeShapeType="1"/>
            </p:cNvCxnSpPr>
            <p:nvPr/>
          </p:nvCxnSpPr>
          <p:spPr bwMode="auto">
            <a:xfrm flipH="1">
              <a:off x="1071546" y="2428860"/>
              <a:ext cx="428629" cy="21431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22553" name="AutoShape 40"/>
            <p:cNvCxnSpPr>
              <a:cxnSpLocks noChangeShapeType="1"/>
            </p:cNvCxnSpPr>
            <p:nvPr/>
          </p:nvCxnSpPr>
          <p:spPr bwMode="auto">
            <a:xfrm>
              <a:off x="5286388" y="2428860"/>
              <a:ext cx="430200" cy="21750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22554" name="AutoShape 34"/>
            <p:cNvCxnSpPr>
              <a:cxnSpLocks noChangeShapeType="1"/>
            </p:cNvCxnSpPr>
            <p:nvPr/>
          </p:nvCxnSpPr>
          <p:spPr bwMode="auto">
            <a:xfrm flipH="1">
              <a:off x="2278063" y="2857500"/>
              <a:ext cx="450850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2555" name="AutoShape 32"/>
            <p:cNvCxnSpPr>
              <a:cxnSpLocks noChangeShapeType="1"/>
            </p:cNvCxnSpPr>
            <p:nvPr/>
          </p:nvCxnSpPr>
          <p:spPr bwMode="auto">
            <a:xfrm>
              <a:off x="2285992" y="3357554"/>
              <a:ext cx="212725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22556" name="AutoShape 31"/>
            <p:cNvCxnSpPr>
              <a:cxnSpLocks noChangeShapeType="1"/>
            </p:cNvCxnSpPr>
            <p:nvPr/>
          </p:nvCxnSpPr>
          <p:spPr bwMode="auto">
            <a:xfrm>
              <a:off x="2285992" y="4143372"/>
              <a:ext cx="212725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22557" name="AutoShape 27"/>
            <p:cNvCxnSpPr>
              <a:cxnSpLocks noChangeShapeType="1"/>
            </p:cNvCxnSpPr>
            <p:nvPr/>
          </p:nvCxnSpPr>
          <p:spPr bwMode="auto">
            <a:xfrm>
              <a:off x="4102100" y="4378325"/>
              <a:ext cx="0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22558" name="Rectangle 71"/>
            <p:cNvSpPr>
              <a:spLocks noChangeArrowheads="1"/>
            </p:cNvSpPr>
            <p:nvPr/>
          </p:nvSpPr>
          <p:spPr bwMode="auto">
            <a:xfrm>
              <a:off x="1357298" y="785786"/>
              <a:ext cx="3927475" cy="27778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4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Служба сопровождения</a:t>
              </a:r>
              <a:endParaRPr lang="ru-RU">
                <a:latin typeface="Calibri" pitchFamily="34" charset="0"/>
                <a:ea typeface="Calibri" pitchFamily="34" charset="0"/>
                <a:cs typeface="Times New Roman" pitchFamily="18" charset="0"/>
              </a:endParaRPr>
            </a:p>
          </p:txBody>
        </p:sp>
        <p:cxnSp>
          <p:nvCxnSpPr>
            <p:cNvPr id="22559" name="AutoShape 8"/>
            <p:cNvCxnSpPr>
              <a:cxnSpLocks noChangeShapeType="1"/>
            </p:cNvCxnSpPr>
            <p:nvPr/>
          </p:nvCxnSpPr>
          <p:spPr bwMode="auto">
            <a:xfrm>
              <a:off x="2285992" y="4714876"/>
              <a:ext cx="212725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22560" name="AutoShape 7"/>
            <p:cNvCxnSpPr>
              <a:cxnSpLocks noChangeShapeType="1"/>
            </p:cNvCxnSpPr>
            <p:nvPr/>
          </p:nvCxnSpPr>
          <p:spPr bwMode="auto">
            <a:xfrm>
              <a:off x="2285992" y="5357818"/>
              <a:ext cx="217488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22561" name="Rectangle 4"/>
            <p:cNvSpPr>
              <a:spLocks noChangeArrowheads="1"/>
            </p:cNvSpPr>
            <p:nvPr/>
          </p:nvSpPr>
          <p:spPr bwMode="auto">
            <a:xfrm>
              <a:off x="2500306" y="5000628"/>
              <a:ext cx="1916113" cy="7143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10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Разработка рекомендаций для обеспечения дифференцированного подхода к детям</a:t>
              </a:r>
            </a:p>
            <a:p>
              <a:pPr eaLnBrk="0" hangingPunct="0"/>
              <a:endParaRPr lang="ru-RU">
                <a:latin typeface="Calibri" pitchFamily="34" charset="0"/>
                <a:ea typeface="Calibri" pitchFamily="34" charset="0"/>
                <a:cs typeface="Times New Roman" pitchFamily="18" charset="0"/>
              </a:endParaRPr>
            </a:p>
          </p:txBody>
        </p:sp>
        <p:cxnSp>
          <p:nvCxnSpPr>
            <p:cNvPr id="22562" name="AutoShape 3"/>
            <p:cNvCxnSpPr>
              <a:cxnSpLocks noChangeShapeType="1"/>
            </p:cNvCxnSpPr>
            <p:nvPr/>
          </p:nvCxnSpPr>
          <p:spPr bwMode="auto">
            <a:xfrm>
              <a:off x="2285992" y="6143636"/>
              <a:ext cx="209550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83" name="Прямая соединительная линия 82"/>
            <p:cNvCxnSpPr/>
            <p:nvPr/>
          </p:nvCxnSpPr>
          <p:spPr>
            <a:xfrm rot="5400000">
              <a:off x="642894" y="4500806"/>
              <a:ext cx="3285661" cy="15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Прямая соединительная линия 85"/>
            <p:cNvCxnSpPr/>
            <p:nvPr/>
          </p:nvCxnSpPr>
          <p:spPr>
            <a:xfrm rot="5400000">
              <a:off x="3427815" y="4000020"/>
              <a:ext cx="2430119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Прямая со стрелкой 92"/>
            <p:cNvCxnSpPr>
              <a:endCxn id="22542" idx="1"/>
            </p:cNvCxnSpPr>
            <p:nvPr/>
          </p:nvCxnSpPr>
          <p:spPr>
            <a:xfrm flipV="1">
              <a:off x="4643668" y="2780992"/>
              <a:ext cx="553969" cy="476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Прямая со стрелкой 94"/>
            <p:cNvCxnSpPr>
              <a:endCxn id="22548" idx="1"/>
            </p:cNvCxnSpPr>
            <p:nvPr/>
          </p:nvCxnSpPr>
          <p:spPr>
            <a:xfrm>
              <a:off x="4643668" y="3357173"/>
              <a:ext cx="285715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Прямая со стрелкой 96"/>
            <p:cNvCxnSpPr>
              <a:endCxn id="22549" idx="1"/>
            </p:cNvCxnSpPr>
            <p:nvPr/>
          </p:nvCxnSpPr>
          <p:spPr>
            <a:xfrm>
              <a:off x="4643668" y="4000020"/>
              <a:ext cx="285715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Прямая со стрелкой 108"/>
            <p:cNvCxnSpPr>
              <a:endCxn id="22551" idx="1"/>
            </p:cNvCxnSpPr>
            <p:nvPr/>
          </p:nvCxnSpPr>
          <p:spPr>
            <a:xfrm>
              <a:off x="4643668" y="5214286"/>
              <a:ext cx="285715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Прямая со стрелкой 112"/>
            <p:cNvCxnSpPr>
              <a:endCxn id="22550" idx="1"/>
            </p:cNvCxnSpPr>
            <p:nvPr/>
          </p:nvCxnSpPr>
          <p:spPr>
            <a:xfrm>
              <a:off x="4643668" y="4571439"/>
              <a:ext cx="285715" cy="2381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Прямая соединительная линия 120"/>
            <p:cNvCxnSpPr/>
            <p:nvPr/>
          </p:nvCxnSpPr>
          <p:spPr>
            <a:xfrm rot="5400000">
              <a:off x="-1179338" y="4678580"/>
              <a:ext cx="2787257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Прямая со стрелкой 142"/>
            <p:cNvCxnSpPr/>
            <p:nvPr/>
          </p:nvCxnSpPr>
          <p:spPr>
            <a:xfrm>
              <a:off x="215084" y="3285745"/>
              <a:ext cx="142858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Прямая со стрелкой 144"/>
            <p:cNvCxnSpPr/>
            <p:nvPr/>
          </p:nvCxnSpPr>
          <p:spPr>
            <a:xfrm>
              <a:off x="215084" y="4071447"/>
              <a:ext cx="142858" cy="158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Прямая со стрелкой 146"/>
            <p:cNvCxnSpPr/>
            <p:nvPr/>
          </p:nvCxnSpPr>
          <p:spPr>
            <a:xfrm>
              <a:off x="215084" y="5071431"/>
              <a:ext cx="142858" cy="158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Прямая со стрелкой 148"/>
            <p:cNvCxnSpPr/>
            <p:nvPr/>
          </p:nvCxnSpPr>
          <p:spPr>
            <a:xfrm>
              <a:off x="215084" y="6071415"/>
              <a:ext cx="142858" cy="158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Прямая со стрелкой 152"/>
            <p:cNvCxnSpPr>
              <a:stCxn id="22538" idx="2"/>
            </p:cNvCxnSpPr>
            <p:nvPr/>
          </p:nvCxnSpPr>
          <p:spPr>
            <a:xfrm rot="5400000">
              <a:off x="3357158" y="2500838"/>
              <a:ext cx="142855" cy="158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537" name="Нижний колонтитул 7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smtClean="0"/>
              <a:t>20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Безымянный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23555" name="TextBox 3"/>
          <p:cNvSpPr txBox="1">
            <a:spLocks noChangeArrowheads="1"/>
          </p:cNvSpPr>
          <p:nvPr/>
        </p:nvSpPr>
        <p:spPr bwMode="auto">
          <a:xfrm>
            <a:off x="500063" y="357188"/>
            <a:ext cx="5929312" cy="802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ПОЛОЖЕНИЕ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о Службе сопровождения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Общие положения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1. Служба сопровождения является структурным подразделением МДОУ «Детский сад № 53» по созданию условий для благоприятного развития дошкольников с нарушением зрения, их коррекционно-компенсаторного обучения.</a:t>
            </a:r>
          </a:p>
          <a:p>
            <a:pPr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2. Служба сопровождения ставит своей целью создание в ОУ целостной системы, обеспечивающей оптимальные условия для развития детей, с учетом возрастных и индивидуально-типологических особенностей, состояния соматического и психического здоровья. В данной системе взаимодействуют оздоровительное,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диагностико-консультативное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, коррекционно-компенсаторное, коррекционно-развивающее, лечебно-профилактическое и социальное направления.</a:t>
            </a:r>
          </a:p>
          <a:p>
            <a:pPr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    Деятельность Службы сопровождения основывается на соблюдении международных и российских законов о защите и развитии детей. Служба сопровождения руководствуется Конституцией РФ, Конвенцией ООН о правах ребенка, Декларацией прав и свобод человека и гражданина, Семейным кодексом РФ, Федеральным законом РФ «Об основных гарантиях прав ребенка в Российской Федерации», Федеральным законом «Об образовании», руководствуется нормативными документами Министерства образования и Министерства здравоохранения РФ, Министерства образования Саратовской области, Комитета по образованию и молодежной политике АЭМР, Уставом и локальными актами ДОУ.</a:t>
            </a:r>
          </a:p>
          <a:p>
            <a:pPr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3. Служба сопровождения осуществляет деятельность, руководствуясь настоящим Положением и заключается в перераспределении обязанностей с учетом целей и задач службы.</a:t>
            </a:r>
          </a:p>
          <a:p>
            <a:pPr algn="just"/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Основные направления деятельности службы сопровождения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1. Разработка и реализация индивидуального образовательного маршрута для ребенка.</a:t>
            </a:r>
          </a:p>
          <a:p>
            <a:pPr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2. Гигиеническое нормирование нагрузок.</a:t>
            </a:r>
          </a:p>
          <a:p>
            <a:pPr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3. Использование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здоровьесберегающих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технологий.</a:t>
            </a:r>
          </a:p>
          <a:p>
            <a:pPr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4. Разработка рекомендаций для обеспечения дифференцированного подхода к детям.</a:t>
            </a:r>
          </a:p>
          <a:p>
            <a:pPr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5. Консультативная помощь родителям и педагогам.</a:t>
            </a:r>
          </a:p>
          <a:p>
            <a:pPr algn="just"/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Основные задачи и содержание работы службы сопровождения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1. Защита прав и интересов ребенка.</a:t>
            </a:r>
          </a:p>
          <a:p>
            <a:pPr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2. Комплексная диагностика.</a:t>
            </a:r>
          </a:p>
          <a:p>
            <a:pPr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3. Выявление вторичных проблем в развитии ребенка.</a:t>
            </a:r>
          </a:p>
        </p:txBody>
      </p:sp>
      <p:sp>
        <p:nvSpPr>
          <p:cNvPr id="23556" name="Нижний колонтитул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smtClean="0"/>
              <a:t>21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Безымянный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24579" name="TextBox 1"/>
          <p:cNvSpPr txBox="1">
            <a:spLocks noChangeArrowheads="1"/>
          </p:cNvSpPr>
          <p:nvPr/>
        </p:nvSpPr>
        <p:spPr bwMode="auto">
          <a:xfrm>
            <a:off x="285750" y="285750"/>
            <a:ext cx="6215063" cy="882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4. Осуществление комплексной коррекции отклонений в развитии ребенка.</a:t>
            </a:r>
          </a:p>
          <a:p>
            <a:pPr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5. Обеспечение дифференцированного подхода к детям.</a:t>
            </a:r>
          </a:p>
          <a:p>
            <a:pPr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6. Взаимодействие с семьей для обеспечения полноценного развития ребенка.</a:t>
            </a:r>
          </a:p>
          <a:p>
            <a:pPr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7. Создание условий преемственности в процессе непрерывного образования</a:t>
            </a:r>
          </a:p>
          <a:p>
            <a:pPr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Содержание:</a:t>
            </a:r>
          </a:p>
          <a:p>
            <a:pPr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1. Диагностика зрительного восприятия, ориентировки в пространстве, особенностей социально-бытовой ориентировки, осязания и мелкой моторики.</a:t>
            </a:r>
          </a:p>
          <a:p>
            <a:pPr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2. Диагностика познавательной сферы (мышления и речи, внимания, памяти); изучение эмоционально- личностного развития ребенка, межличностного общения.</a:t>
            </a:r>
          </a:p>
          <a:p>
            <a:pPr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3. Разработка рекомендаций специалистами для обеспечения дифференцированного подхода к детям.</a:t>
            </a:r>
          </a:p>
          <a:p>
            <a:pPr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4. Разработка и реализация комплексных индивидуальных программ по оздоровлению, коррекционно-компенсаторному, физическому, интеллектуальному, социально-эмоциональному развитию, формированию продуктивных видов деятельности.  </a:t>
            </a:r>
          </a:p>
          <a:p>
            <a:pPr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5. Проведение здоровьесберегающих мероприятий (закаливание, психогимнастика, оздоровительная гимнастика, ЛФК, гимнастика для глаз, витаминотерапия, фитотерапия, релаксация, музыкотерапия, технология эстетической направленности).</a:t>
            </a:r>
          </a:p>
          <a:p>
            <a:pPr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6. Социальная диагностика семьи. Выявление семей группы риска и работа с ними.</a:t>
            </a:r>
          </a:p>
          <a:p>
            <a:pPr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7. Осуществление консультативной помощи родителям (законным представителям).</a:t>
            </a:r>
          </a:p>
          <a:p>
            <a:pPr algn="just"/>
            <a:r>
              <a:rPr lang="ru-RU" sz="1300" b="1">
                <a:latin typeface="Times New Roman" pitchFamily="18" charset="0"/>
                <a:cs typeface="Times New Roman" pitchFamily="18" charset="0"/>
              </a:rPr>
              <a:t>     Структура и организация деятельности службы сопровождения</a:t>
            </a:r>
            <a:endParaRPr lang="ru-RU" sz="130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1. Служба сопровождения вводится в МДОУ приказом заведующей  на текущий учебный год.</a:t>
            </a:r>
          </a:p>
          <a:p>
            <a:pPr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2. В штатном расписании предусмотрены должности учителя-дефектолога (тифлопедагога), учителя-логопеда, педагога-психолога, социального педагога, инструктора по физкультуре, инструктора по рисованию, медицинской сестры- ортоптистки, старшей медицинской сестры. В случае необходимости привлекаются специалисты (педиатр, врач офтальмолог) на договорной основе.</a:t>
            </a:r>
          </a:p>
          <a:p>
            <a:pPr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Все специалисты должны иметь соответствующую квалификацию.</a:t>
            </a:r>
          </a:p>
          <a:p>
            <a:pPr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3. Координацию деятельности специалистов, планирование работы, ее анализ осуществляет руководитель службы сопровождения (представитель администрации), назначаемый заведующей МДОУ № 53.</a:t>
            </a:r>
          </a:p>
          <a:p>
            <a:pPr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4. Работа службы направлена на реализацию Программы специальных (коррекционных) образовательных учреждений </a:t>
            </a:r>
            <a:r>
              <a:rPr lang="en-US" sz="130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sz="1300">
                <a:latin typeface="Times New Roman" pitchFamily="18" charset="0"/>
                <a:cs typeface="Times New Roman" pitchFamily="18" charset="0"/>
              </a:rPr>
              <a:t> вида (для детей с нарушением зрения).  </a:t>
            </a:r>
          </a:p>
          <a:p>
            <a:pPr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5. Организация деятельности службы сопровождения предполагает заседания не менее трех раз в учебный год.</a:t>
            </a:r>
          </a:p>
          <a:p>
            <a:pPr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6. В заседаниях принимают участие все специалисты службы сопровождения. При необходимости могут принимать участие родители (законные представители).</a:t>
            </a:r>
          </a:p>
          <a:p>
            <a:pPr algn="just"/>
            <a:endParaRPr lang="ru-RU" sz="130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30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30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3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80" name="Нижний колонтитул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smtClean="0"/>
              <a:t>22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 descr="Безымянный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25603" name="TextBox 1"/>
          <p:cNvSpPr txBox="1">
            <a:spLocks noChangeArrowheads="1"/>
          </p:cNvSpPr>
          <p:nvPr/>
        </p:nvSpPr>
        <p:spPr bwMode="auto">
          <a:xfrm>
            <a:off x="500063" y="357188"/>
            <a:ext cx="6000750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7. Специалисты службы сопровождения ведут документацию, отражающую развитие ребенка и динамику его состояния. Данные о ребенке оформляют в индивидуальной карте развития дошкольника с нарушением зрения.</a:t>
            </a:r>
          </a:p>
          <a:p>
            <a:pPr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8. Деятельность специалистов подчинена системе, которая представлена следующим алгоритмом:</a:t>
            </a:r>
          </a:p>
        </p:txBody>
      </p:sp>
      <p:graphicFrame>
        <p:nvGraphicFramePr>
          <p:cNvPr id="25641" name="Group 41"/>
          <p:cNvGraphicFramePr>
            <a:graphicFrameLocks noGrp="1"/>
          </p:cNvGraphicFramePr>
          <p:nvPr/>
        </p:nvGraphicFramePr>
        <p:xfrm>
          <a:off x="620713" y="4427538"/>
          <a:ext cx="5715000" cy="3962400"/>
        </p:xfrm>
        <a:graphic>
          <a:graphicData uri="http://schemas.openxmlformats.org/drawingml/2006/table">
            <a:tbl>
              <a:tblPr/>
              <a:tblGrid>
                <a:gridCol w="5715000"/>
              </a:tblGrid>
              <a:tr h="9779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                                                                                                                              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                                                                                                                           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                                                                                                                             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                                                                                          </a:t>
                      </a:r>
                    </a:p>
                  </a:txBody>
                  <a:tcPr marL="44938" marR="4493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5610" name="AutoShape 10"/>
          <p:cNvSpPr>
            <a:spLocks/>
          </p:cNvSpPr>
          <p:nvPr/>
        </p:nvSpPr>
        <p:spPr bwMode="auto">
          <a:xfrm>
            <a:off x="5013325" y="4643438"/>
            <a:ext cx="346075" cy="1500187"/>
          </a:xfrm>
          <a:prstGeom prst="rightBrace">
            <a:avLst>
              <a:gd name="adj1" fmla="val 43469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11" name="AutoShape 5"/>
          <p:cNvSpPr>
            <a:spLocks/>
          </p:cNvSpPr>
          <p:nvPr/>
        </p:nvSpPr>
        <p:spPr bwMode="auto">
          <a:xfrm>
            <a:off x="5013325" y="6227763"/>
            <a:ext cx="214313" cy="1143000"/>
          </a:xfrm>
          <a:prstGeom prst="rightBrace">
            <a:avLst>
              <a:gd name="adj1" fmla="val 41679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12" name="AutoShape 1"/>
          <p:cNvSpPr>
            <a:spLocks/>
          </p:cNvSpPr>
          <p:nvPr/>
        </p:nvSpPr>
        <p:spPr bwMode="auto">
          <a:xfrm>
            <a:off x="5013325" y="7524750"/>
            <a:ext cx="119063" cy="719138"/>
          </a:xfrm>
          <a:prstGeom prst="rightBrace">
            <a:avLst>
              <a:gd name="adj1" fmla="val 34590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13" name="TextBox 14"/>
          <p:cNvSpPr txBox="1">
            <a:spLocks noChangeArrowheads="1"/>
          </p:cNvSpPr>
          <p:nvPr/>
        </p:nvSpPr>
        <p:spPr bwMode="auto">
          <a:xfrm>
            <a:off x="5500688" y="5214938"/>
            <a:ext cx="71437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30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300">
                <a:latin typeface="Times New Roman" pitchFamily="18" charset="0"/>
                <a:cs typeface="Times New Roman" pitchFamily="18" charset="0"/>
              </a:rPr>
              <a:t> цикл</a:t>
            </a:r>
          </a:p>
        </p:txBody>
      </p:sp>
      <p:sp>
        <p:nvSpPr>
          <p:cNvPr id="25614" name="TextBox 15"/>
          <p:cNvSpPr txBox="1">
            <a:spLocks noChangeArrowheads="1"/>
          </p:cNvSpPr>
          <p:nvPr/>
        </p:nvSpPr>
        <p:spPr bwMode="auto">
          <a:xfrm>
            <a:off x="5429250" y="6715125"/>
            <a:ext cx="71437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30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1300">
                <a:latin typeface="Times New Roman" pitchFamily="18" charset="0"/>
                <a:cs typeface="Times New Roman" pitchFamily="18" charset="0"/>
              </a:rPr>
              <a:t> цикл</a:t>
            </a:r>
          </a:p>
        </p:txBody>
      </p:sp>
      <p:sp>
        <p:nvSpPr>
          <p:cNvPr id="25615" name="TextBox 16"/>
          <p:cNvSpPr txBox="1">
            <a:spLocks noChangeArrowheads="1"/>
          </p:cNvSpPr>
          <p:nvPr/>
        </p:nvSpPr>
        <p:spPr bwMode="auto">
          <a:xfrm>
            <a:off x="5357813" y="7715250"/>
            <a:ext cx="785812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300"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1300">
                <a:latin typeface="Times New Roman" pitchFamily="18" charset="0"/>
                <a:cs typeface="Times New Roman" pitchFamily="18" charset="0"/>
              </a:rPr>
              <a:t> цикл</a:t>
            </a:r>
          </a:p>
        </p:txBody>
      </p:sp>
      <p:cxnSp>
        <p:nvCxnSpPr>
          <p:cNvPr id="19" name="Прямая со стрелкой 18"/>
          <p:cNvCxnSpPr/>
          <p:nvPr/>
        </p:nvCxnSpPr>
        <p:spPr>
          <a:xfrm rot="5400000">
            <a:off x="1593850" y="6262688"/>
            <a:ext cx="214313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5400000">
            <a:off x="1593057" y="6623844"/>
            <a:ext cx="21431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rot="5400000">
            <a:off x="1593851" y="7918450"/>
            <a:ext cx="214312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rot="5400000">
            <a:off x="1607343" y="5393532"/>
            <a:ext cx="214313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rot="5400000">
            <a:off x="1608137" y="4821238"/>
            <a:ext cx="214313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rot="5400000">
            <a:off x="1593056" y="6911182"/>
            <a:ext cx="214313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rot="5400000">
            <a:off x="1593851" y="7486650"/>
            <a:ext cx="214312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623" name="Picture 11" descr="C:\Documents and Settings\Admin\Рабочий стол\Журнал 4 (2)\1 Материал в журнал МДОУ 53\2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3100" y="1476375"/>
            <a:ext cx="3240088" cy="243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24" name="TextBox 36"/>
          <p:cNvSpPr txBox="1">
            <a:spLocks noChangeArrowheads="1"/>
          </p:cNvSpPr>
          <p:nvPr/>
        </p:nvSpPr>
        <p:spPr bwMode="auto">
          <a:xfrm>
            <a:off x="549275" y="1331913"/>
            <a:ext cx="2641600" cy="306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Организация Службы сопровож-дения включает:</a:t>
            </a:r>
          </a:p>
          <a:p>
            <a:pPr algn="just">
              <a:buFont typeface="Arial" pitchFamily="34" charset="0"/>
              <a:buChar char="•"/>
            </a:pPr>
            <a:r>
              <a:rPr lang="ru-RU" sz="1300">
                <a:latin typeface="Times New Roman" pitchFamily="18" charset="0"/>
                <a:cs typeface="Times New Roman" pitchFamily="18" charset="0"/>
              </a:rPr>
              <a:t>Приказ заведующей на текущий учебный год.</a:t>
            </a:r>
          </a:p>
          <a:p>
            <a:pPr algn="just">
              <a:buFont typeface="Arial" pitchFamily="34" charset="0"/>
              <a:buChar char="•"/>
            </a:pPr>
            <a:r>
              <a:rPr lang="ru-RU" sz="1300">
                <a:latin typeface="Times New Roman" pitchFamily="18" charset="0"/>
                <a:cs typeface="Times New Roman" pitchFamily="18" charset="0"/>
              </a:rPr>
              <a:t>Положение о Службе сопровож-дения.</a:t>
            </a:r>
          </a:p>
          <a:p>
            <a:pPr algn="just">
              <a:buFont typeface="Arial" pitchFamily="34" charset="0"/>
              <a:buChar char="•"/>
            </a:pPr>
            <a:r>
              <a:rPr lang="ru-RU" sz="1300">
                <a:latin typeface="Times New Roman" pitchFamily="18" charset="0"/>
                <a:cs typeface="Times New Roman" pitchFamily="18" charset="0"/>
              </a:rPr>
              <a:t>Программа (план) работы Служ-бы сопровождения на учебный год.</a:t>
            </a:r>
          </a:p>
          <a:p>
            <a:pPr algn="just">
              <a:buFont typeface="Arial" pitchFamily="34" charset="0"/>
              <a:buChar char="•"/>
            </a:pPr>
            <a:r>
              <a:rPr lang="ru-RU" sz="1300">
                <a:latin typeface="Times New Roman" pitchFamily="18" charset="0"/>
                <a:cs typeface="Times New Roman" pitchFamily="18" charset="0"/>
              </a:rPr>
              <a:t>Заседания Службы сопро-вождения не менее трех раз в год.</a:t>
            </a:r>
          </a:p>
          <a:p>
            <a:pPr algn="just">
              <a:buFont typeface="Arial" pitchFamily="34" charset="0"/>
              <a:buChar char="•"/>
            </a:pPr>
            <a:r>
              <a:rPr lang="ru-RU" sz="1300">
                <a:latin typeface="Times New Roman" pitchFamily="18" charset="0"/>
                <a:cs typeface="Times New Roman" pitchFamily="18" charset="0"/>
              </a:rPr>
              <a:t>Ведение документации всеми специалистами, отражающей развитие ребенка и динамику его состояния.</a:t>
            </a:r>
            <a:endParaRPr lang="ru-RU" sz="1300">
              <a:latin typeface="Times New Roman" pitchFamily="18" charset="0"/>
            </a:endParaRPr>
          </a:p>
        </p:txBody>
      </p:sp>
      <p:sp>
        <p:nvSpPr>
          <p:cNvPr id="25625" name="Rectangle 27"/>
          <p:cNvSpPr>
            <a:spLocks noChangeArrowheads="1"/>
          </p:cNvSpPr>
          <p:nvPr/>
        </p:nvSpPr>
        <p:spPr bwMode="auto">
          <a:xfrm>
            <a:off x="836613" y="4500563"/>
            <a:ext cx="1641475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300">
                <a:latin typeface="Times New Roman" pitchFamily="18" charset="0"/>
              </a:rPr>
              <a:t>Базовая диагностика</a:t>
            </a:r>
          </a:p>
        </p:txBody>
      </p:sp>
      <p:sp>
        <p:nvSpPr>
          <p:cNvPr id="25626" name="Rectangle 29"/>
          <p:cNvSpPr>
            <a:spLocks noChangeArrowheads="1"/>
          </p:cNvSpPr>
          <p:nvPr/>
        </p:nvSpPr>
        <p:spPr bwMode="auto">
          <a:xfrm>
            <a:off x="692150" y="4859338"/>
            <a:ext cx="34290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300">
                <a:latin typeface="Times New Roman" pitchFamily="18" charset="0"/>
              </a:rPr>
              <a:t>Заседание службы сопровождения</a:t>
            </a:r>
          </a:p>
          <a:p>
            <a:r>
              <a:rPr lang="ru-RU" sz="1300">
                <a:latin typeface="Times New Roman" pitchFamily="18" charset="0"/>
              </a:rPr>
              <a:t>(отчеты о результатах диагностики)</a:t>
            </a:r>
          </a:p>
        </p:txBody>
      </p:sp>
      <p:sp>
        <p:nvSpPr>
          <p:cNvPr id="25627" name="Rectangle 32"/>
          <p:cNvSpPr>
            <a:spLocks noChangeArrowheads="1"/>
          </p:cNvSpPr>
          <p:nvPr/>
        </p:nvSpPr>
        <p:spPr bwMode="auto">
          <a:xfrm>
            <a:off x="620713" y="5508625"/>
            <a:ext cx="3959225" cy="68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300">
                <a:latin typeface="Times New Roman" pitchFamily="18" charset="0"/>
              </a:rPr>
              <a:t>Разработка и реализация образовательного маршрута, индивидуально-ориентированной коррекционной работы</a:t>
            </a:r>
          </a:p>
        </p:txBody>
      </p:sp>
      <p:sp>
        <p:nvSpPr>
          <p:cNvPr id="25628" name="Rectangle 37"/>
          <p:cNvSpPr>
            <a:spLocks noChangeArrowheads="1"/>
          </p:cNvSpPr>
          <p:nvPr/>
        </p:nvSpPr>
        <p:spPr bwMode="auto">
          <a:xfrm>
            <a:off x="620713" y="6227763"/>
            <a:ext cx="201295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300">
                <a:latin typeface="Times New Roman" pitchFamily="18" charset="0"/>
              </a:rPr>
              <a:t>Разработка рекомендаций</a:t>
            </a:r>
          </a:p>
        </p:txBody>
      </p:sp>
      <p:sp>
        <p:nvSpPr>
          <p:cNvPr id="25629" name="Нижний колонтитул 2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smtClean="0"/>
              <a:t>23</a:t>
            </a:r>
          </a:p>
        </p:txBody>
      </p:sp>
      <p:sp>
        <p:nvSpPr>
          <p:cNvPr id="25630" name="Rectangle 31"/>
          <p:cNvSpPr>
            <a:spLocks noChangeArrowheads="1"/>
          </p:cNvSpPr>
          <p:nvPr/>
        </p:nvSpPr>
        <p:spPr bwMode="auto">
          <a:xfrm>
            <a:off x="692150" y="6659563"/>
            <a:ext cx="211455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300">
                <a:latin typeface="Times New Roman" pitchFamily="18" charset="0"/>
              </a:rPr>
              <a:t>Динамическая диагностика</a:t>
            </a:r>
          </a:p>
        </p:txBody>
      </p:sp>
      <p:sp>
        <p:nvSpPr>
          <p:cNvPr id="25631" name="Rectangle 33"/>
          <p:cNvSpPr>
            <a:spLocks noChangeArrowheads="1"/>
          </p:cNvSpPr>
          <p:nvPr/>
        </p:nvSpPr>
        <p:spPr bwMode="auto">
          <a:xfrm>
            <a:off x="620713" y="7019925"/>
            <a:ext cx="34194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300">
                <a:latin typeface="Times New Roman" pitchFamily="18" charset="0"/>
              </a:rPr>
              <a:t>Заседание службы сопровождения </a:t>
            </a:r>
          </a:p>
          <a:p>
            <a:r>
              <a:rPr lang="ru-RU" sz="1300">
                <a:latin typeface="Times New Roman" pitchFamily="18" charset="0"/>
              </a:rPr>
              <a:t>(уточнение содержания сопровождения)</a:t>
            </a:r>
          </a:p>
        </p:txBody>
      </p:sp>
      <p:sp>
        <p:nvSpPr>
          <p:cNvPr id="25632" name="Rectangle 35"/>
          <p:cNvSpPr>
            <a:spLocks noChangeArrowheads="1"/>
          </p:cNvSpPr>
          <p:nvPr/>
        </p:nvSpPr>
        <p:spPr bwMode="auto">
          <a:xfrm>
            <a:off x="692150" y="7596188"/>
            <a:ext cx="1749425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300">
                <a:latin typeface="Times New Roman" pitchFamily="18" charset="0"/>
              </a:rPr>
              <a:t>Итоговая диагностика</a:t>
            </a:r>
          </a:p>
        </p:txBody>
      </p:sp>
      <p:sp>
        <p:nvSpPr>
          <p:cNvPr id="25633" name="Rectangle 37"/>
          <p:cNvSpPr>
            <a:spLocks noChangeArrowheads="1"/>
          </p:cNvSpPr>
          <p:nvPr/>
        </p:nvSpPr>
        <p:spPr bwMode="auto">
          <a:xfrm>
            <a:off x="549275" y="7956550"/>
            <a:ext cx="439261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300">
                <a:latin typeface="Times New Roman" pitchFamily="18" charset="0"/>
              </a:rPr>
              <a:t>Заседание службы сопровождения (анализ результатов </a:t>
            </a:r>
          </a:p>
          <a:p>
            <a:r>
              <a:rPr lang="ru-RU" sz="1300">
                <a:latin typeface="Times New Roman" pitchFamily="18" charset="0"/>
              </a:rPr>
              <a:t>  деятельности службы, проектирование)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Безымянный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26627" name="TextBox 3"/>
          <p:cNvSpPr txBox="1">
            <a:spLocks noChangeArrowheads="1"/>
          </p:cNvSpPr>
          <p:nvPr/>
        </p:nvSpPr>
        <p:spPr bwMode="auto">
          <a:xfrm>
            <a:off x="404813" y="122238"/>
            <a:ext cx="6072187" cy="902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61950" algn="ctr"/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Основные области деятельности службы сопровождения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indent="361950"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Специфика деятельности такова, что весь коллектив сотрудников участвует в создании условий для благоприятного развития и оздоровления дошкольников с нарушением зрения. Работая в идеологии «команды», каждый ее специалист выполняет свои четко определенные цели и задачи в области своей предметной деятельности:</a:t>
            </a:r>
          </a:p>
          <a:p>
            <a:pPr indent="361950" algn="just"/>
            <a:r>
              <a:rPr lang="ru-RU" sz="1300" u="sng" dirty="0">
                <a:latin typeface="Times New Roman" pitchFamily="18" charset="0"/>
                <a:cs typeface="Times New Roman" pitchFamily="18" charset="0"/>
              </a:rPr>
              <a:t>Представитель администрации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(руководитель службы сопровождения): перспективное планирование деятельности службы, координация деятельности и взаимодействия специалистов, контроль за организацией работы, анализ эффективности.</a:t>
            </a:r>
          </a:p>
          <a:p>
            <a:pPr indent="361950" algn="just"/>
            <a:r>
              <a:rPr lang="ru-RU" sz="1300" u="sng" dirty="0">
                <a:latin typeface="Times New Roman" pitchFamily="18" charset="0"/>
                <a:cs typeface="Times New Roman" pitchFamily="18" charset="0"/>
              </a:rPr>
              <a:t>Тифлопедагог (учитель-дефектолог):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 тифлопедагогическая диагностика, разработка и уточнение индивидуальных образовательных маршрутов, обеспечение индивидуальных, подгрупповых и групповых занятий с детьми в соответствии с состоянием здоровья и избранными программами, консультирование педагогов и специалистов по вопросам обучения и методов коррекции ребенка.</a:t>
            </a:r>
          </a:p>
          <a:p>
            <a:pPr indent="361950" algn="just"/>
            <a:r>
              <a:rPr lang="ru-RU" sz="1300" u="sng" dirty="0">
                <a:latin typeface="Times New Roman" pitchFamily="18" charset="0"/>
                <a:cs typeface="Times New Roman" pitchFamily="18" charset="0"/>
              </a:rPr>
              <a:t>Педагог-психолог: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психологическая диагностика, психологическое консультирование,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психокоррекция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психопрофилактика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, разработка и оформление рекомендаций другим специалистам по организации работы с ребенком с учетом данных психодиагностики.</a:t>
            </a:r>
          </a:p>
          <a:p>
            <a:pPr indent="361950" algn="just"/>
            <a:r>
              <a:rPr lang="ru-RU" sz="1300" u="sng" dirty="0">
                <a:latin typeface="Times New Roman" pitchFamily="18" charset="0"/>
                <a:cs typeface="Times New Roman" pitchFamily="18" charset="0"/>
              </a:rPr>
              <a:t>Учитель-логопед: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логопедическая диагностика, работа по устранению второго дефекта (коррекция и развитие речи), разработка рекомендаций другим специалистам по использованию рациональных логопедических приемов в работе с ребенком.</a:t>
            </a:r>
          </a:p>
          <a:p>
            <a:pPr indent="361950" algn="just"/>
            <a:r>
              <a:rPr lang="ru-RU" sz="1300" u="sng" dirty="0">
                <a:latin typeface="Times New Roman" pitchFamily="18" charset="0"/>
                <a:cs typeface="Times New Roman" pitchFamily="18" charset="0"/>
              </a:rPr>
              <a:t>Социальный педагог: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объективное изучение условий жизни и семейного воспитания ребенка, социально-психологического климата и стиля воспитания в семье, обеспечение законодательно закрепленных льгот детям с нарушением в развитии и их семьям, решение конфликтных социальных проблем в пределах компетенции.</a:t>
            </a:r>
          </a:p>
          <a:p>
            <a:pPr indent="361950" algn="just"/>
            <a:r>
              <a:rPr lang="ru-RU" sz="1300" u="sng" dirty="0">
                <a:latin typeface="Times New Roman" pitchFamily="18" charset="0"/>
                <a:cs typeface="Times New Roman" pitchFamily="18" charset="0"/>
              </a:rPr>
              <a:t>Инструктор по </a:t>
            </a:r>
            <a:r>
              <a:rPr lang="ru-RU" sz="1300" u="sng" dirty="0" err="1">
                <a:latin typeface="Times New Roman" pitchFamily="18" charset="0"/>
                <a:cs typeface="Times New Roman" pitchFamily="18" charset="0"/>
              </a:rPr>
              <a:t>физвоспитанию</a:t>
            </a:r>
            <a:r>
              <a:rPr lang="ru-RU" sz="1300" u="sng" dirty="0">
                <a:latin typeface="Times New Roman" pitchFamily="18" charset="0"/>
                <a:cs typeface="Times New Roman" pitchFamily="18" charset="0"/>
              </a:rPr>
              <a:t> (ЛФК):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проведение занятий по согласованным с врачом схемам, развитие общей моторики, координации движений, коррекция опорно-двигательного аппарата, развитие двигательной активности.</a:t>
            </a:r>
          </a:p>
          <a:p>
            <a:pPr indent="361950" algn="just"/>
            <a:r>
              <a:rPr lang="ru-RU" sz="1300" u="sng" dirty="0">
                <a:latin typeface="Times New Roman" pitchFamily="18" charset="0"/>
                <a:cs typeface="Times New Roman" pitchFamily="18" charset="0"/>
              </a:rPr>
              <a:t>Инструктор по рисованию: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развитие творческих способностей, используя следующие виды: пальцевую живопись,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монотопию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набрызги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, коллаж,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кляксографию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граттаж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, рисование через копирку, рисование с помощью клея и др. с учетом рекомендаций педагога-психолога, тифлопедагога и с обязательным предоставлением для психологического анализа продуктов детского творчества как проективного материала.</a:t>
            </a:r>
          </a:p>
          <a:p>
            <a:pPr indent="361950" algn="just"/>
            <a:r>
              <a:rPr lang="ru-RU" sz="1300" u="sng" dirty="0">
                <a:latin typeface="Times New Roman" pitchFamily="18" charset="0"/>
                <a:cs typeface="Times New Roman" pitchFamily="18" charset="0"/>
              </a:rPr>
              <a:t>Музыкальный руководитель: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реализация используемых программ музыкального воспитания с элементами музыкотерапии, танцевальной терапии, театральной терапии с учетом рекомендаций педагога-психолога.</a:t>
            </a:r>
          </a:p>
          <a:p>
            <a:pPr indent="361950" algn="just"/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indent="361950" algn="just"/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indent="361950" algn="just"/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8" name="Нижний колонтитул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smtClean="0"/>
              <a:t>24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Безымянный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27651" name="TextBox 1"/>
          <p:cNvSpPr txBox="1">
            <a:spLocks noChangeArrowheads="1"/>
          </p:cNvSpPr>
          <p:nvPr/>
        </p:nvSpPr>
        <p:spPr bwMode="auto">
          <a:xfrm>
            <a:off x="571500" y="428625"/>
            <a:ext cx="5929313" cy="269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300" u="sng">
                <a:latin typeface="Times New Roman" pitchFamily="18" charset="0"/>
                <a:cs typeface="Times New Roman" pitchFamily="18" charset="0"/>
              </a:rPr>
              <a:t>Воспитатель: </a:t>
            </a:r>
            <a:r>
              <a:rPr lang="ru-RU" sz="1300">
                <a:latin typeface="Times New Roman" pitchFamily="18" charset="0"/>
                <a:cs typeface="Times New Roman" pitchFamily="18" charset="0"/>
              </a:rPr>
              <a:t>определение уровня развития разных видов деятельности ребенка (педагогическая диагностика математических знаний и умений, развития речи (умение пересказывать, отвечать на вопросы, составлять и придумывать рассказ и т.д.), навыков конструирования, лепки, аппликации, рисования, игровой деятельности, экологических знаний, знаний об окружающем. Оценка КГН, навыков самообслуживания согласно возрастному этапу; реализация рекомендаций тифлопедагога, учителя-логопеда, психолога, врача (организация режима, развивающих и коррекционных игр и т.п.) Развитие познавательной деятельности, моторики, развитие игровой деятельности, развитие учебной деятельности, развитие коммуникативных навыков и навыков общения и т.п.</a:t>
            </a:r>
          </a:p>
          <a:p>
            <a:pPr algn="just"/>
            <a:r>
              <a:rPr lang="ru-RU" sz="1300" u="sng">
                <a:latin typeface="Times New Roman" pitchFamily="18" charset="0"/>
                <a:cs typeface="Times New Roman" pitchFamily="18" charset="0"/>
              </a:rPr>
              <a:t>Врач  офтальмолог:</a:t>
            </a:r>
            <a:r>
              <a:rPr lang="ru-RU" sz="1300">
                <a:latin typeface="Times New Roman" pitchFamily="18" charset="0"/>
                <a:cs typeface="Times New Roman" pitchFamily="18" charset="0"/>
              </a:rPr>
              <a:t> диагностика зрения, уточнение схем медикаментозного, ортоптического лечения, разработка медицинских рекомендаций другим специалистам.</a:t>
            </a:r>
          </a:p>
        </p:txBody>
      </p:sp>
      <p:pic>
        <p:nvPicPr>
          <p:cNvPr id="27652" name="Picture 1" descr="C:\Documents and Settings\Admin\Рабочий стол\Журнал 4 (2)\1 Материал в журнал МДОУ 53\ФОТО ИНКЛЮЗИЯ 05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" y="3071813"/>
            <a:ext cx="3240087" cy="243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TextBox 3"/>
          <p:cNvSpPr txBox="1">
            <a:spLocks noChangeArrowheads="1"/>
          </p:cNvSpPr>
          <p:nvPr/>
        </p:nvSpPr>
        <p:spPr bwMode="auto">
          <a:xfrm>
            <a:off x="3929063" y="2928938"/>
            <a:ext cx="2571750" cy="269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300" u="sng">
                <a:latin typeface="Times New Roman" pitchFamily="18" charset="0"/>
                <a:cs typeface="Times New Roman" pitchFamily="18" charset="0"/>
              </a:rPr>
              <a:t>Медсестра ортоптистка:</a:t>
            </a:r>
            <a:r>
              <a:rPr lang="ru-RU" sz="1300">
                <a:latin typeface="Times New Roman" pitchFamily="18" charset="0"/>
                <a:cs typeface="Times New Roman" pitchFamily="18" charset="0"/>
              </a:rPr>
              <a:t> проведе-ние ортоптического лечения на аппаратах, выполнение меди-цинских рекомендаций врача.</a:t>
            </a:r>
          </a:p>
          <a:p>
            <a:pPr algn="just"/>
            <a:r>
              <a:rPr lang="ru-RU" sz="1300" u="sng">
                <a:latin typeface="Times New Roman" pitchFamily="18" charset="0"/>
                <a:cs typeface="Times New Roman" pitchFamily="18" charset="0"/>
              </a:rPr>
              <a:t>Врач педиатр: </a:t>
            </a:r>
            <a:r>
              <a:rPr lang="ru-RU" sz="1300">
                <a:latin typeface="Times New Roman" pitchFamily="18" charset="0"/>
                <a:cs typeface="Times New Roman" pitchFamily="18" charset="0"/>
              </a:rPr>
              <a:t>организация и проведение отдельных элементов медицинской диагностики в соответствии с уровнем квалификации, уточнение схем медикаментозного, физио- и фитотерапевтического лечения, лечебной физкультуры и массажа с динамическим контролем, </a:t>
            </a:r>
          </a:p>
        </p:txBody>
      </p:sp>
      <p:sp>
        <p:nvSpPr>
          <p:cNvPr id="27654" name="TextBox 4"/>
          <p:cNvSpPr txBox="1">
            <a:spLocks noChangeArrowheads="1"/>
          </p:cNvSpPr>
          <p:nvPr/>
        </p:nvSpPr>
        <p:spPr bwMode="auto">
          <a:xfrm>
            <a:off x="571500" y="5500688"/>
            <a:ext cx="2571750" cy="306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контроль за организацией питания детей, разработка медицинских рекомендаций другим специалистам.</a:t>
            </a:r>
          </a:p>
          <a:p>
            <a:pPr algn="just"/>
            <a:r>
              <a:rPr lang="ru-RU" sz="1300" u="sng">
                <a:latin typeface="Times New Roman" pitchFamily="18" charset="0"/>
                <a:cs typeface="Times New Roman" pitchFamily="18" charset="0"/>
              </a:rPr>
              <a:t>Старшая медицинская сестра:</a:t>
            </a:r>
            <a:r>
              <a:rPr lang="ru-RU" sz="1300">
                <a:latin typeface="Times New Roman" pitchFamily="18" charset="0"/>
                <a:cs typeface="Times New Roman" pitchFamily="18" charset="0"/>
              </a:rPr>
              <a:t> обеспечение повседневного санитарно-гигиенического режима, ежедневный контроль за психическим и соматическим состоянием воспитанников, организация и контроль антропометрии, сбор анамнеза, физиотерапия, фитотерапия, ароматерапия, витаминотерапия.</a:t>
            </a:r>
          </a:p>
          <a:p>
            <a:endParaRPr lang="ru-RU" sz="1300"/>
          </a:p>
        </p:txBody>
      </p:sp>
      <p:pic>
        <p:nvPicPr>
          <p:cNvPr id="27655" name="Picture 2" descr="C:\Documents and Settings\Admin\Рабочий стол\Журнал 4 (2)\1 Материал в журнал МДОУ 53\ФОТО ИНКЛЮЗИЯ 05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88" y="5643563"/>
            <a:ext cx="3240087" cy="243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6" name="Нижний колонтитул 7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smtClean="0"/>
              <a:t>25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Безымянный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28675" name="TextBox 1"/>
          <p:cNvSpPr txBox="1">
            <a:spLocks noChangeArrowheads="1"/>
          </p:cNvSpPr>
          <p:nvPr/>
        </p:nvSpPr>
        <p:spPr bwMode="auto">
          <a:xfrm>
            <a:off x="428625" y="357188"/>
            <a:ext cx="6072188" cy="809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300" b="1">
                <a:latin typeface="Times New Roman" pitchFamily="18" charset="0"/>
                <a:cs typeface="Times New Roman" pitchFamily="18" charset="0"/>
              </a:rPr>
              <a:t>Требования к специалистам службы сопровождения</a:t>
            </a:r>
            <a:endParaRPr lang="ru-RU" sz="130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1. Каждый член команды специалистов должен иметь навык совместной деятельности- умение выполнять координирующую или исполнительскую роль.</a:t>
            </a:r>
          </a:p>
          <a:p>
            <a:pPr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2. Специалисты используют в работе современные научно обоснованные методы  диагностики, адаптированные для детей с нарушением зрения.</a:t>
            </a:r>
          </a:p>
          <a:p>
            <a:pPr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3. Диагностика осуществляется в двух формах: индивидуальной и скрининговой.</a:t>
            </a:r>
          </a:p>
          <a:p>
            <a:pPr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4. Каждый специалист должен обладать знаниями в смежных областях и иметь представление о приемах и методах воздействия, используемых другими специалистами.</a:t>
            </a:r>
          </a:p>
          <a:p>
            <a:pPr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5. Применяемые специалистами методы должны сочетаться и согласовываться между собой, соответствовать общей стратегии повышения эффективности комплексного медико-социально-психолого-педагогического воздействия.</a:t>
            </a:r>
          </a:p>
          <a:p>
            <a:pPr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6. Специалисты должны знать общепедагогические и коррекционные принципы работы, ориентироваться на интересы ребенка и семьи, вести работу в формах, исключающих возможность нанесения вреда здоровью, чести и достоинству детей, родителей, педагогов.</a:t>
            </a:r>
          </a:p>
          <a:p>
            <a:pPr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7. Специалисты используют полученные в ходе обследования данные и консультативные данные только для осуществления оздоровительной, коррекционно-компенсаторной, психолого-педагогической работы без ущерба для ребенка и его окружения.</a:t>
            </a:r>
          </a:p>
          <a:p>
            <a:pPr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ru-RU" sz="1300" b="1">
                <a:latin typeface="Times New Roman" pitchFamily="18" charset="0"/>
                <a:cs typeface="Times New Roman" pitchFamily="18" charset="0"/>
              </a:rPr>
              <a:t>ПРОГРАММА</a:t>
            </a:r>
            <a:endParaRPr lang="ru-RU" sz="130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300" b="1">
                <a:latin typeface="Times New Roman" pitchFamily="18" charset="0"/>
                <a:cs typeface="Times New Roman" pitchFamily="18" charset="0"/>
              </a:rPr>
              <a:t>работы Службы сопровождения</a:t>
            </a:r>
            <a:endParaRPr lang="ru-RU" sz="130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300">
                <a:latin typeface="Times New Roman" pitchFamily="18" charset="0"/>
                <a:cs typeface="Times New Roman" pitchFamily="18" charset="0"/>
              </a:rPr>
              <a:t>(на учебный год)</a:t>
            </a:r>
          </a:p>
          <a:p>
            <a:pPr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Задачи: </a:t>
            </a:r>
          </a:p>
          <a:p>
            <a:pPr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1. Организация деятельности по Программе специальных (коррекционных) образовательных учреждений </a:t>
            </a:r>
            <a:r>
              <a:rPr lang="en-US" sz="130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sz="1300">
                <a:latin typeface="Times New Roman" pitchFamily="18" charset="0"/>
                <a:cs typeface="Times New Roman" pitchFamily="18" charset="0"/>
              </a:rPr>
              <a:t> вида (для детей с нарушением зрения) в соответствии с возрастными и индивидуальными особенностями детей, состоянием их соматического и психического здоровья.</a:t>
            </a:r>
          </a:p>
          <a:p>
            <a:pPr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2. Организация коррекционно- развивающего и компенсирующего обучения. Разработка и уточнение индивидуального образовательного маршрута для каждого ребенка. </a:t>
            </a:r>
          </a:p>
          <a:p>
            <a:pPr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3. Осуществление индивидуально-ориентированной педагогической, психологической, социальной и медицинской помощи детям с нарушением зрения. Разработка, уточнение, с учетом данных динамического обследования, схем и программ сопровождения. </a:t>
            </a:r>
          </a:p>
          <a:p>
            <a:pPr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4. Проведение здоровьесберегающих мероприятий.</a:t>
            </a:r>
          </a:p>
          <a:p>
            <a:pPr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5. Гигиеническое нормирование нагрузок.</a:t>
            </a:r>
          </a:p>
          <a:p>
            <a:pPr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/>
            <a:endParaRPr lang="ru-RU" sz="13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6" name="Нижний колонтитул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smtClean="0"/>
              <a:t>26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Безымянный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graphicFrame>
        <p:nvGraphicFramePr>
          <p:cNvPr id="29792" name="Group 96"/>
          <p:cNvGraphicFramePr>
            <a:graphicFrameLocks noGrp="1"/>
          </p:cNvGraphicFramePr>
          <p:nvPr/>
        </p:nvGraphicFramePr>
        <p:xfrm>
          <a:off x="404813" y="179388"/>
          <a:ext cx="6072187" cy="8511540"/>
        </p:xfrm>
        <a:graphic>
          <a:graphicData uri="http://schemas.openxmlformats.org/drawingml/2006/table">
            <a:tbl>
              <a:tblPr/>
              <a:tblGrid>
                <a:gridCol w="331787"/>
                <a:gridCol w="1917700"/>
                <a:gridCol w="1241425"/>
                <a:gridCol w="901700"/>
                <a:gridCol w="1679575"/>
              </a:tblGrid>
              <a:tr h="266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№ п/п</a:t>
                      </a:r>
                    </a:p>
                  </a:txBody>
                  <a:tcPr marL="16061" marR="160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Содержание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деятельности</a:t>
                      </a:r>
                    </a:p>
                  </a:txBody>
                  <a:tcPr marL="16061" marR="160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Форма сопровождения</a:t>
                      </a:r>
                    </a:p>
                  </a:txBody>
                  <a:tcPr marL="16061" marR="160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Сроки</a:t>
                      </a:r>
                    </a:p>
                  </a:txBody>
                  <a:tcPr marL="16061" marR="160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Ответственный</a:t>
                      </a:r>
                    </a:p>
                  </a:txBody>
                  <a:tcPr marL="16061" marR="160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3350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Работа с детьми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6061" marR="160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00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16061" marR="160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Плановая диагностика: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тифлопедагогическая,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познавательная сфера (внимание, мышление, речь, память), эмоционально- личностная сфера, межличностное общение;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физическое развитие;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музыкальные способности;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изобразительные навыки</a:t>
                      </a:r>
                    </a:p>
                  </a:txBody>
                  <a:tcPr marL="16061" marR="160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Индивидуальная </a:t>
                      </a:r>
                    </a:p>
                  </a:txBody>
                  <a:tcPr marL="16061" marR="160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Сентябрь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Апрель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 динамике (январь, февраль) </a:t>
                      </a:r>
                    </a:p>
                  </a:txBody>
                  <a:tcPr marL="16061" marR="160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Тифлопедагог (учитель- дефектолог)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Педагог-психолог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Инструктор по физ-ре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Муз.руководитель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Инструктор по рисованию</a:t>
                      </a:r>
                    </a:p>
                  </a:txBody>
                  <a:tcPr marL="16061" marR="160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16061" marR="160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Педагогическая диагностика</a:t>
                      </a:r>
                    </a:p>
                  </a:txBody>
                  <a:tcPr marL="16061" marR="160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Индивидуальная</a:t>
                      </a:r>
                    </a:p>
                  </a:txBody>
                  <a:tcPr marL="16061" marR="160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Сентябрь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Май </a:t>
                      </a:r>
                    </a:p>
                  </a:txBody>
                  <a:tcPr marL="16061" marR="160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Воспитатели </a:t>
                      </a:r>
                    </a:p>
                  </a:txBody>
                  <a:tcPr marL="16061" marR="160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6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16061" marR="160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Плановое медицинское обследование: антропометрия, определение групп здоровья, осмотр врачом-офтальмологом и другими специалистами.</a:t>
                      </a:r>
                    </a:p>
                  </a:txBody>
                  <a:tcPr marL="16061" marR="160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Индивидуальная </a:t>
                      </a:r>
                    </a:p>
                  </a:txBody>
                  <a:tcPr marL="16061" marR="160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Осень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Весна </a:t>
                      </a:r>
                    </a:p>
                  </a:txBody>
                  <a:tcPr marL="16061" marR="160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Медицинский блок</a:t>
                      </a:r>
                    </a:p>
                  </a:txBody>
                  <a:tcPr marL="16061" marR="160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16061" marR="160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Готовность к школьному обучению (УШГ)</a:t>
                      </a:r>
                    </a:p>
                  </a:txBody>
                  <a:tcPr marL="16061" marR="160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Индивидуальная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Подгрупповая</a:t>
                      </a:r>
                    </a:p>
                  </a:txBody>
                  <a:tcPr marL="16061" marR="160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Сентябрь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Май </a:t>
                      </a:r>
                    </a:p>
                  </a:txBody>
                  <a:tcPr marL="16061" marR="160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Педагог-психолог</a:t>
                      </a:r>
                    </a:p>
                  </a:txBody>
                  <a:tcPr marL="16061" marR="160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16061" marR="160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Диагностика по запросам педагогов и родителей.</a:t>
                      </a:r>
                    </a:p>
                  </a:txBody>
                  <a:tcPr marL="16061" marR="160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Индивидуальная </a:t>
                      </a:r>
                    </a:p>
                  </a:txBody>
                  <a:tcPr marL="16061" marR="160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 течение года</a:t>
                      </a:r>
                    </a:p>
                  </a:txBody>
                  <a:tcPr marL="16061" marR="160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Учитель-дефектолог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Учитель-логопед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Педагог-психолог</a:t>
                      </a:r>
                    </a:p>
                  </a:txBody>
                  <a:tcPr marL="16061" marR="160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16061" marR="160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Коррекционно-компенсаторная работа</a:t>
                      </a:r>
                    </a:p>
                  </a:txBody>
                  <a:tcPr marL="16061" marR="160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Индивидуальная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Подгрупповая</a:t>
                      </a:r>
                    </a:p>
                  </a:txBody>
                  <a:tcPr marL="16061" marR="160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 течение года</a:t>
                      </a:r>
                    </a:p>
                  </a:txBody>
                  <a:tcPr marL="16061" marR="160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Учитель-дефектолог</a:t>
                      </a:r>
                    </a:p>
                  </a:txBody>
                  <a:tcPr marL="16061" marR="160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8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16061" marR="160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Логопедическая диагностика: нарушения звуковой и слоговой структуры речи, словарный запас, речевое общение, фонематическое восприятие, связная речь, темп и плавность речи.</a:t>
                      </a:r>
                    </a:p>
                  </a:txBody>
                  <a:tcPr marL="16061" marR="160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Индивидуальная </a:t>
                      </a:r>
                    </a:p>
                  </a:txBody>
                  <a:tcPr marL="16061" marR="160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Сентябрь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Апрель </a:t>
                      </a:r>
                    </a:p>
                  </a:txBody>
                  <a:tcPr marL="16061" marR="160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Учитель-логопед</a:t>
                      </a:r>
                    </a:p>
                  </a:txBody>
                  <a:tcPr marL="16061" marR="160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16061" marR="160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Коррекционно-развивающая работа</a:t>
                      </a:r>
                    </a:p>
                  </a:txBody>
                  <a:tcPr marL="16061" marR="160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Индивидуальная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Подгрупповая</a:t>
                      </a:r>
                    </a:p>
                  </a:txBody>
                  <a:tcPr marL="16061" marR="160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 течение года</a:t>
                      </a:r>
                    </a:p>
                  </a:txBody>
                  <a:tcPr marL="16061" marR="160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Учитель-логопед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Педагог-психолог</a:t>
                      </a:r>
                    </a:p>
                  </a:txBody>
                  <a:tcPr marL="16061" marR="160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16061" marR="160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Психопрофилактическая работа</a:t>
                      </a:r>
                    </a:p>
                  </a:txBody>
                  <a:tcPr marL="16061" marR="160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Фронтальная </a:t>
                      </a:r>
                    </a:p>
                  </a:txBody>
                  <a:tcPr marL="16061" marR="160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По плану</a:t>
                      </a:r>
                    </a:p>
                  </a:txBody>
                  <a:tcPr marL="16061" marR="160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Педагог-психолог</a:t>
                      </a:r>
                    </a:p>
                  </a:txBody>
                  <a:tcPr marL="16061" marR="160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9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16061" marR="160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Социометрия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Анкетирование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Составление социологического портрета ребенка и группы</a:t>
                      </a:r>
                    </a:p>
                  </a:txBody>
                  <a:tcPr marL="16061" marR="160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Индивидуальная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Фронтальная </a:t>
                      </a:r>
                    </a:p>
                  </a:txBody>
                  <a:tcPr marL="16061" marR="160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 течение года</a:t>
                      </a:r>
                    </a:p>
                  </a:txBody>
                  <a:tcPr marL="16061" marR="160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Социальный педагог</a:t>
                      </a:r>
                    </a:p>
                  </a:txBody>
                  <a:tcPr marL="16061" marR="160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6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16061" marR="160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Профилактические лечебные мероприятия и аналитический отчет о реализации программы «Здоровье»</a:t>
                      </a:r>
                    </a:p>
                  </a:txBody>
                  <a:tcPr marL="16061" marR="160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Индивидуальная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Фронтальная </a:t>
                      </a:r>
                    </a:p>
                  </a:txBody>
                  <a:tcPr marL="16061" marR="160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 течение года</a:t>
                      </a:r>
                    </a:p>
                  </a:txBody>
                  <a:tcPr marL="16061" marR="160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Медицинский блок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Инструктор по физ-ре</a:t>
                      </a:r>
                    </a:p>
                  </a:txBody>
                  <a:tcPr marL="16061" marR="160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16061" marR="160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Участие в районных спортивных, музыкально-театральных и др. мероприятиях</a:t>
                      </a:r>
                    </a:p>
                  </a:txBody>
                  <a:tcPr marL="16061" marR="160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Индивидуальная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Фронтальная </a:t>
                      </a:r>
                    </a:p>
                  </a:txBody>
                  <a:tcPr marL="16061" marR="160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 течение года</a:t>
                      </a:r>
                    </a:p>
                  </a:txBody>
                  <a:tcPr marL="16061" marR="160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Инструктор по физ-ре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Муз.руководитель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Воспитатели </a:t>
                      </a:r>
                    </a:p>
                  </a:txBody>
                  <a:tcPr marL="16061" marR="160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9791" name="Нижний колонтитул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smtClean="0"/>
              <a:t>27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Безымянный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28625" y="357188"/>
          <a:ext cx="6143667" cy="4903807"/>
        </p:xfrm>
        <a:graphic>
          <a:graphicData uri="http://schemas.openxmlformats.org/drawingml/2006/table">
            <a:tbl>
              <a:tblPr/>
              <a:tblGrid>
                <a:gridCol w="2051284"/>
                <a:gridCol w="1329979"/>
                <a:gridCol w="964536"/>
                <a:gridCol w="1797868"/>
              </a:tblGrid>
              <a:tr h="237210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Работа с педагогами</a:t>
                      </a:r>
                      <a:endParaRPr lang="ru-RU" sz="13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616" marR="30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01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Методическая помощь в организации и проведении занятий</a:t>
                      </a:r>
                    </a:p>
                  </a:txBody>
                  <a:tcPr marL="30616" marR="30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Индивидуальная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Фронтальная </a:t>
                      </a:r>
                    </a:p>
                  </a:txBody>
                  <a:tcPr marL="30616" marR="30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 течение года</a:t>
                      </a:r>
                    </a:p>
                  </a:txBody>
                  <a:tcPr marL="30616" marR="30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Ст.воспитатель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Педагог-психолог</a:t>
                      </a:r>
                    </a:p>
                  </a:txBody>
                  <a:tcPr marL="30616" marR="30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60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Пополнение знаний воспитателей о развитии детей, психофизиологических особенностях дошкольников с нарушением зрения</a:t>
                      </a:r>
                    </a:p>
                  </a:txBody>
                  <a:tcPr marL="30616" marR="30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Индивидуальная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Фронтальная </a:t>
                      </a:r>
                    </a:p>
                  </a:txBody>
                  <a:tcPr marL="30616" marR="30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 течение года</a:t>
                      </a:r>
                    </a:p>
                  </a:txBody>
                  <a:tcPr marL="30616" marR="30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Педагог-психолог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Учитель-дефектолог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Учитель-логопед</a:t>
                      </a:r>
                    </a:p>
                  </a:txBody>
                  <a:tcPr marL="30616" marR="30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02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Рекомендации для дифференцированного подхода к детям по результатам диагностики</a:t>
                      </a:r>
                    </a:p>
                  </a:txBody>
                  <a:tcPr marL="30616" marR="30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Индивидуальная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Фронтальная</a:t>
                      </a:r>
                    </a:p>
                  </a:txBody>
                  <a:tcPr marL="30616" marR="30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 течение года</a:t>
                      </a:r>
                    </a:p>
                  </a:txBody>
                  <a:tcPr marL="30616" marR="30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Педагог-психолог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Учитель-дефектолог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Учитель-логопед</a:t>
                      </a:r>
                    </a:p>
                  </a:txBody>
                  <a:tcPr marL="30616" marR="30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76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Посещение занятий и их </a:t>
                      </a:r>
                      <a:r>
                        <a:rPr lang="ru-RU" sz="11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психолого</a:t>
                      </a: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педагогический анализ</a:t>
                      </a:r>
                    </a:p>
                  </a:txBody>
                  <a:tcPr marL="30616" marR="30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Индивидуальная </a:t>
                      </a:r>
                    </a:p>
                  </a:txBody>
                  <a:tcPr marL="30616" marR="30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 течение года</a:t>
                      </a:r>
                    </a:p>
                  </a:txBody>
                  <a:tcPr marL="30616" marR="30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Ст.воспитатель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Педагог-психолог</a:t>
                      </a:r>
                    </a:p>
                  </a:txBody>
                  <a:tcPr marL="30616" marR="30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05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Консультирование по вопросам воспитания и обучения детей</a:t>
                      </a:r>
                    </a:p>
                  </a:txBody>
                  <a:tcPr marL="30616" marR="30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Индивидуальная </a:t>
                      </a:r>
                    </a:p>
                  </a:txBody>
                  <a:tcPr marL="30616" marR="30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 запросам</a:t>
                      </a:r>
                    </a:p>
                  </a:txBody>
                  <a:tcPr marL="30616" marR="30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Педагог-психолог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Учитель-дефектолог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Учитель-логопед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Муз.руководитель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Инструктор по </a:t>
                      </a:r>
                      <a:r>
                        <a:rPr lang="ru-RU" sz="11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физ-ре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Инструктор по рисованию</a:t>
                      </a:r>
                    </a:p>
                  </a:txBody>
                  <a:tcPr marL="30616" marR="30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8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Семинары и психологические тренинги с педагогами</a:t>
                      </a:r>
                    </a:p>
                  </a:txBody>
                  <a:tcPr marL="30616" marR="30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Фронтальная </a:t>
                      </a:r>
                    </a:p>
                  </a:txBody>
                  <a:tcPr marL="30616" marR="30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 плану</a:t>
                      </a:r>
                    </a:p>
                  </a:txBody>
                  <a:tcPr marL="30616" marR="30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Педагог-психолог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Социальный педагог</a:t>
                      </a:r>
                    </a:p>
                  </a:txBody>
                  <a:tcPr marL="30616" marR="30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8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Участие в заседаниях службы сопровождения</a:t>
                      </a:r>
                    </a:p>
                  </a:txBody>
                  <a:tcPr marL="30616" marR="30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Фронтальная </a:t>
                      </a:r>
                    </a:p>
                  </a:txBody>
                  <a:tcPr marL="30616" marR="30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 плану</a:t>
                      </a:r>
                    </a:p>
                  </a:txBody>
                  <a:tcPr marL="30616" marR="30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Все специалисты</a:t>
                      </a:r>
                    </a:p>
                  </a:txBody>
                  <a:tcPr marL="30616" marR="30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44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Подготовка итогового отчета</a:t>
                      </a:r>
                    </a:p>
                  </a:txBody>
                  <a:tcPr marL="30616" marR="30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Индивидуальная </a:t>
                      </a:r>
                    </a:p>
                  </a:txBody>
                  <a:tcPr marL="30616" marR="30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Апрель </a:t>
                      </a:r>
                    </a:p>
                  </a:txBody>
                  <a:tcPr marL="30616" marR="30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Все специалисты</a:t>
                      </a:r>
                    </a:p>
                  </a:txBody>
                  <a:tcPr marL="30616" marR="30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28625" y="5286375"/>
          <a:ext cx="6143669" cy="2816270"/>
        </p:xfrm>
        <a:graphic>
          <a:graphicData uri="http://schemas.openxmlformats.org/drawingml/2006/table">
            <a:tbl>
              <a:tblPr/>
              <a:tblGrid>
                <a:gridCol w="2051284"/>
                <a:gridCol w="1329980"/>
                <a:gridCol w="964536"/>
                <a:gridCol w="1797869"/>
              </a:tblGrid>
              <a:tr h="179357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Calibri"/>
                          <a:cs typeface="Times New Roman"/>
                        </a:rPr>
                        <a:t>Работа с родителями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14" marR="45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87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Социалогическое</a:t>
                      </a: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анкетирование семей</a:t>
                      </a:r>
                    </a:p>
                  </a:txBody>
                  <a:tcPr marL="45514" marR="45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Индивидуальная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Фронтальная </a:t>
                      </a:r>
                    </a:p>
                  </a:txBody>
                  <a:tcPr marL="45514" marR="45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 плану</a:t>
                      </a:r>
                    </a:p>
                  </a:txBody>
                  <a:tcPr marL="45514" marR="45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Социальный педагог</a:t>
                      </a:r>
                    </a:p>
                  </a:txBody>
                  <a:tcPr marL="45514" marR="45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18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Рекомендации по облечиванию, обучению и воспитанию детей</a:t>
                      </a:r>
                    </a:p>
                  </a:txBody>
                  <a:tcPr marL="45514" marR="45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Индивидуальная </a:t>
                      </a:r>
                    </a:p>
                  </a:txBody>
                  <a:tcPr marL="45514" marR="45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 течение года</a:t>
                      </a:r>
                    </a:p>
                  </a:txBody>
                  <a:tcPr marL="45514" marR="45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Все специалисты</a:t>
                      </a:r>
                    </a:p>
                  </a:txBody>
                  <a:tcPr marL="45514" marR="45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0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Диагностика познавательного и эмоционально-личностного развития детей</a:t>
                      </a:r>
                    </a:p>
                  </a:txBody>
                  <a:tcPr marL="45514" marR="45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Индивидуальная </a:t>
                      </a:r>
                    </a:p>
                  </a:txBody>
                  <a:tcPr marL="45514" marR="45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 запросам</a:t>
                      </a:r>
                    </a:p>
                  </a:txBody>
                  <a:tcPr marL="45514" marR="45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Педагог-психолог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Учитель-дефектолог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Учитель-логопед</a:t>
                      </a:r>
                    </a:p>
                  </a:txBody>
                  <a:tcPr marL="45514" marR="45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7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Просветительская работа</a:t>
                      </a:r>
                    </a:p>
                  </a:txBody>
                  <a:tcPr marL="45514" marR="45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Фронтальная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Подгрупповая </a:t>
                      </a:r>
                    </a:p>
                  </a:txBody>
                  <a:tcPr marL="45514" marR="45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 течение года</a:t>
                      </a:r>
                    </a:p>
                  </a:txBody>
                  <a:tcPr marL="45514" marR="45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Все специалисты</a:t>
                      </a:r>
                    </a:p>
                  </a:txBody>
                  <a:tcPr marL="45514" marR="45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5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Консультативная работа </a:t>
                      </a:r>
                    </a:p>
                  </a:txBody>
                  <a:tcPr marL="45514" marR="45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Индивидуальная </a:t>
                      </a:r>
                    </a:p>
                  </a:txBody>
                  <a:tcPr marL="45514" marR="45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 плану</a:t>
                      </a:r>
                    </a:p>
                  </a:txBody>
                  <a:tcPr marL="45514" marR="45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Все специалисты</a:t>
                      </a:r>
                    </a:p>
                  </a:txBody>
                  <a:tcPr marL="45514" marR="45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74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Создание уголков для информации в приемных помещениях групп, стендовая информация</a:t>
                      </a:r>
                    </a:p>
                  </a:txBody>
                  <a:tcPr marL="45514" marR="45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Фронтальная </a:t>
                      </a:r>
                    </a:p>
                  </a:txBody>
                  <a:tcPr marL="45514" marR="45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 течение года</a:t>
                      </a:r>
                    </a:p>
                  </a:txBody>
                  <a:tcPr marL="45514" marR="45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Все специалисты</a:t>
                      </a:r>
                    </a:p>
                  </a:txBody>
                  <a:tcPr marL="45514" marR="45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081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smtClean="0"/>
              <a:t>28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 descr="Безымянный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3999"/>
          </a:xfrm>
          <a:prstGeom prst="rect">
            <a:avLst/>
          </a:prstGeom>
        </p:spPr>
      </p:pic>
      <p:sp>
        <p:nvSpPr>
          <p:cNvPr id="5123" name="WordArt 11"/>
          <p:cNvSpPr>
            <a:spLocks noChangeArrowheads="1" noChangeShapeType="1" noTextEdit="1"/>
          </p:cNvSpPr>
          <p:nvPr/>
        </p:nvSpPr>
        <p:spPr bwMode="auto">
          <a:xfrm>
            <a:off x="2279650" y="290513"/>
            <a:ext cx="3255963" cy="3286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kern="10">
                <a:ln w="3175">
                  <a:solidFill>
                    <a:srgbClr val="969696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Monotype Corsiva"/>
              </a:rPr>
              <a:t>Содержание   номера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708150" y="790575"/>
            <a:ext cx="4216400" cy="1588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V="1">
            <a:off x="1708150" y="790575"/>
            <a:ext cx="3760788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127" name="Прямоугольник 3"/>
          <p:cNvSpPr>
            <a:spLocks noChangeArrowheads="1"/>
          </p:cNvSpPr>
          <p:nvPr/>
        </p:nvSpPr>
        <p:spPr bwMode="auto">
          <a:xfrm>
            <a:off x="500063" y="857250"/>
            <a:ext cx="6072187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buFont typeface="Wingdings" pitchFamily="2" charset="2"/>
              <a:buChar char="q"/>
              <a:tabLst>
                <a:tab pos="85725" algn="l"/>
                <a:tab pos="5924550" algn="l"/>
                <a:tab pos="6010275" algn="l"/>
              </a:tabLst>
            </a:pPr>
            <a:r>
              <a:rPr lang="ru-RU" sz="1200" b="1">
                <a:latin typeface="Times New Roman" pitchFamily="18" charset="0"/>
                <a:cs typeface="Times New Roman" pitchFamily="18" charset="0"/>
              </a:rPr>
              <a:t> Интервью</a:t>
            </a:r>
            <a:r>
              <a:rPr lang="ru-RU" sz="1200">
                <a:latin typeface="Times New Roman" pitchFamily="18" charset="0"/>
                <a:cs typeface="Times New Roman" pitchFamily="18" charset="0"/>
              </a:rPr>
              <a:t>    с заведующей 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1200">
                <a:latin typeface="Times New Roman" pitchFamily="18" charset="0"/>
                <a:cs typeface="Times New Roman" pitchFamily="18" charset="0"/>
              </a:rPr>
              <a:t> педиатрическим отделением Детской поликлиники №2  </a:t>
            </a:r>
            <a:r>
              <a:rPr lang="ru-RU" sz="1200" i="1">
                <a:latin typeface="Times New Roman" pitchFamily="18" charset="0"/>
                <a:cs typeface="Times New Roman" pitchFamily="18" charset="0"/>
              </a:rPr>
              <a:t>Гневашевой И.Н</a:t>
            </a:r>
            <a:r>
              <a:rPr lang="ru-RU" sz="120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200" i="1">
                <a:latin typeface="Times New Roman" pitchFamily="18" charset="0"/>
                <a:cs typeface="Times New Roman" pitchFamily="18" charset="0"/>
              </a:rPr>
              <a:t>----------</a:t>
            </a:r>
            <a:r>
              <a:rPr lang="ru-RU" sz="1300" i="1">
                <a:latin typeface="Times New Roman" pitchFamily="18" charset="0"/>
                <a:cs typeface="Times New Roman" pitchFamily="18" charset="0"/>
              </a:rPr>
              <a:t>--------------------------------------------------------------------------</a:t>
            </a:r>
            <a:r>
              <a:rPr lang="ru-RU" sz="1300" b="1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5128" name="Прямоугольник 3"/>
          <p:cNvSpPr>
            <a:spLocks noChangeArrowheads="1"/>
          </p:cNvSpPr>
          <p:nvPr/>
        </p:nvSpPr>
        <p:spPr bwMode="auto">
          <a:xfrm>
            <a:off x="476250" y="4572000"/>
            <a:ext cx="6072188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latin typeface="Times New Roman" pitchFamily="18" charset="0"/>
              </a:rPr>
              <a:t>Инклюзивное образование в дошкольном образовательном учреждении</a:t>
            </a:r>
          </a:p>
          <a:p>
            <a:r>
              <a:rPr lang="ru-RU" sz="1200" i="1">
                <a:latin typeface="Times New Roman" pitchFamily="18" charset="0"/>
                <a:cs typeface="Times New Roman" pitchFamily="18" charset="0"/>
              </a:rPr>
              <a:t>Заведующая  Мизюлина О.Г.   МДОУ «Детский сад комбинированного вида № 66» г.Энгельса  Саратовской   области-------------------------------------------------------------------</a:t>
            </a:r>
            <a:r>
              <a:rPr lang="ru-RU" sz="1300" b="1">
                <a:latin typeface="Times New Roman" pitchFamily="18" charset="0"/>
                <a:cs typeface="Times New Roman" pitchFamily="18" charset="0"/>
              </a:rPr>
              <a:t>46</a:t>
            </a:r>
          </a:p>
        </p:txBody>
      </p:sp>
      <p:sp>
        <p:nvSpPr>
          <p:cNvPr id="5129" name="Прямоугольник 7"/>
          <p:cNvSpPr>
            <a:spLocks noChangeArrowheads="1"/>
          </p:cNvSpPr>
          <p:nvPr/>
        </p:nvSpPr>
        <p:spPr bwMode="auto">
          <a:xfrm>
            <a:off x="476250" y="6227763"/>
            <a:ext cx="6072188" cy="103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Wingdings" pitchFamily="2" charset="2"/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Внедрение современных программ  и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здоровьесберегающих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технологий  по проблеме воспитания у детей потребности в здоровом образе жизни</a:t>
            </a:r>
          </a:p>
          <a:p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Старший воспитатель</a:t>
            </a:r>
            <a:r>
              <a:rPr lang="ru-RU" sz="1200" b="1" i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Нестеренко Г.И.МДОУ  «Детский сад комбинированного вида № 62»  г. Энгельса  Саратовской области </a:t>
            </a:r>
            <a:r>
              <a:rPr lang="ru-RU" sz="1300" i="1" dirty="0">
                <a:latin typeface="Times New Roman" pitchFamily="18" charset="0"/>
                <a:cs typeface="Times New Roman" pitchFamily="18" charset="0"/>
              </a:rPr>
              <a:t>---------------------------------------------------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57</a:t>
            </a:r>
          </a:p>
          <a:p>
            <a:pPr eaLnBrk="0" hangingPunct="0"/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30" name="Прямоугольник 8"/>
          <p:cNvSpPr>
            <a:spLocks noChangeArrowheads="1"/>
          </p:cNvSpPr>
          <p:nvPr/>
        </p:nvSpPr>
        <p:spPr bwMode="auto">
          <a:xfrm>
            <a:off x="500063" y="1785938"/>
            <a:ext cx="6169025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13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b="1">
                <a:latin typeface="Times New Roman" pitchFamily="18" charset="0"/>
                <a:cs typeface="Times New Roman" pitchFamily="18" charset="0"/>
              </a:rPr>
              <a:t>Методический справочник</a:t>
            </a:r>
          </a:p>
          <a:p>
            <a:r>
              <a:rPr lang="ru-RU" sz="1200" b="1">
                <a:latin typeface="Times New Roman" pitchFamily="18" charset="0"/>
              </a:rPr>
              <a:t>Система физкультурно- оздоровительной работы в ДОУ</a:t>
            </a:r>
            <a:r>
              <a:rPr lang="ru-RU" sz="1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i="1">
                <a:latin typeface="Times New Roman" pitchFamily="18" charset="0"/>
                <a:cs typeface="Times New Roman" pitchFamily="18" charset="0"/>
              </a:rPr>
              <a:t>Методист </a:t>
            </a:r>
            <a:r>
              <a:rPr lang="ru-RU" sz="1200" i="1">
                <a:latin typeface="Times New Roman" pitchFamily="18" charset="0"/>
              </a:rPr>
              <a:t>ДПОС </a:t>
            </a:r>
            <a:r>
              <a:rPr lang="ru-RU" sz="1200" i="1">
                <a:latin typeface="Times New Roman" pitchFamily="18" charset="0"/>
                <a:cs typeface="Times New Roman" pitchFamily="18" charset="0"/>
              </a:rPr>
              <a:t>УМЦ</a:t>
            </a:r>
            <a:r>
              <a:rPr lang="ru-RU" sz="1200" i="1">
                <a:latin typeface="Times New Roman" pitchFamily="18" charset="0"/>
              </a:rPr>
              <a:t> г.Энгельса</a:t>
            </a:r>
            <a:r>
              <a:rPr lang="ru-RU" sz="1200" i="1">
                <a:latin typeface="Times New Roman" pitchFamily="18" charset="0"/>
                <a:cs typeface="Times New Roman" pitchFamily="18" charset="0"/>
              </a:rPr>
              <a:t>  Борсук А.В. и руководитель РМО  Курыгина Н.И.----------------------------------</a:t>
            </a:r>
            <a:r>
              <a:rPr lang="ru-RU" sz="1300" b="1"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5131" name="Прямоугольник 9"/>
          <p:cNvSpPr>
            <a:spLocks noChangeArrowheads="1"/>
          </p:cNvSpPr>
          <p:nvPr/>
        </p:nvSpPr>
        <p:spPr bwMode="auto">
          <a:xfrm>
            <a:off x="476250" y="5219700"/>
            <a:ext cx="6143625" cy="102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latin typeface="Times New Roman" pitchFamily="18" charset="0"/>
                <a:cs typeface="Times New Roman" pitchFamily="18" charset="0"/>
              </a:rPr>
              <a:t>Внедрение современных информационно-компьютерных  технологий в коррекционную работу с детьми с нарушением зрения</a:t>
            </a:r>
          </a:p>
          <a:p>
            <a:r>
              <a:rPr lang="ru-RU" sz="1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i="1">
                <a:latin typeface="Times New Roman" pitchFamily="18" charset="0"/>
                <a:cs typeface="Times New Roman" pitchFamily="18" charset="0"/>
              </a:rPr>
              <a:t>Старший воспитатель Зюбрицкая Н.А. и учителя – дефектологи: Калинина Е.В., Бардина О.Н., Зиновьева Е.В.</a:t>
            </a:r>
            <a:r>
              <a:rPr lang="ru-RU" sz="1200" b="1" i="1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200" i="1">
                <a:latin typeface="Times New Roman" pitchFamily="18" charset="0"/>
                <a:cs typeface="Times New Roman" pitchFamily="18" charset="0"/>
              </a:rPr>
              <a:t> МДОУ «Детский сад комбинированного вида № 66» г.Энгельса   Саратовской области-</a:t>
            </a:r>
            <a:r>
              <a:rPr lang="ru-RU" sz="1300" i="1">
                <a:latin typeface="Times New Roman" pitchFamily="18" charset="0"/>
                <a:cs typeface="Times New Roman" pitchFamily="18" charset="0"/>
              </a:rPr>
              <a:t>-------------------------------------------------------------</a:t>
            </a:r>
            <a:r>
              <a:rPr lang="ru-RU" sz="1300" b="1">
                <a:latin typeface="Times New Roman" pitchFamily="18" charset="0"/>
                <a:cs typeface="Times New Roman" pitchFamily="18" charset="0"/>
              </a:rPr>
              <a:t>50</a:t>
            </a:r>
          </a:p>
        </p:txBody>
      </p:sp>
      <p:sp>
        <p:nvSpPr>
          <p:cNvPr id="5132" name="Прямоугольник 10"/>
          <p:cNvSpPr>
            <a:spLocks noChangeArrowheads="1"/>
          </p:cNvSpPr>
          <p:nvPr/>
        </p:nvSpPr>
        <p:spPr bwMode="auto">
          <a:xfrm>
            <a:off x="971550" y="7210425"/>
            <a:ext cx="5524500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300" i="1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endParaRPr lang="ru-RU" sz="1300" i="1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endParaRPr lang="ru-RU" sz="1300" i="1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r>
              <a:rPr lang="ru-RU" sz="1300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</a:t>
            </a:r>
          </a:p>
          <a:p>
            <a:endParaRPr lang="ru-RU" sz="13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ru-RU" sz="1300" b="1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ru-RU" sz="1300" b="1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ru-RU" sz="13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133" name="Прямоугольник 10"/>
          <p:cNvSpPr>
            <a:spLocks noChangeArrowheads="1"/>
          </p:cNvSpPr>
          <p:nvPr/>
        </p:nvSpPr>
        <p:spPr bwMode="auto">
          <a:xfrm>
            <a:off x="500063" y="1357313"/>
            <a:ext cx="60721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1200" b="1">
                <a:latin typeface="Times New Roman" pitchFamily="18" charset="0"/>
                <a:cs typeface="Times New Roman" pitchFamily="18" charset="0"/>
              </a:rPr>
              <a:t> В гостях у  Центра  психолого –</a:t>
            </a:r>
            <a:r>
              <a:rPr lang="ru-RU" sz="1200" b="1">
                <a:latin typeface="Times New Roman" pitchFamily="18" charset="0"/>
              </a:rPr>
              <a:t> </a:t>
            </a:r>
            <a:r>
              <a:rPr lang="ru-RU" sz="1200" b="1">
                <a:latin typeface="Times New Roman" pitchFamily="18" charset="0"/>
                <a:cs typeface="Times New Roman" pitchFamily="18" charset="0"/>
              </a:rPr>
              <a:t>медико - социального сопровождения «Позитив»</a:t>
            </a:r>
            <a:r>
              <a:rPr lang="ru-RU" sz="1200">
                <a:latin typeface="Times New Roman" pitchFamily="18" charset="0"/>
                <a:cs typeface="Times New Roman" pitchFamily="18" charset="0"/>
              </a:rPr>
              <a:t> -----------------------------------------------------------------------------------------------------------------</a:t>
            </a:r>
            <a:r>
              <a:rPr lang="ru-RU" sz="1300" b="1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5134" name="Прямоугольник 3"/>
          <p:cNvSpPr>
            <a:spLocks noChangeArrowheads="1"/>
          </p:cNvSpPr>
          <p:nvPr/>
        </p:nvSpPr>
        <p:spPr bwMode="auto">
          <a:xfrm>
            <a:off x="476250" y="2411413"/>
            <a:ext cx="6048375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1300" b="1">
                <a:latin typeface="Times New Roman" pitchFamily="18" charset="0"/>
                <a:cs typeface="Times New Roman" pitchFamily="18" charset="0"/>
              </a:rPr>
              <a:t> На  планете  «Семья»</a:t>
            </a:r>
          </a:p>
          <a:p>
            <a:r>
              <a:rPr lang="ru-RU" sz="1200">
                <a:latin typeface="Times New Roman" pitchFamily="18" charset="0"/>
                <a:cs typeface="Times New Roman" pitchFamily="18" charset="0"/>
              </a:rPr>
              <a:t>Заключение  по  результатам анкетирования  родителей</a:t>
            </a:r>
            <a:r>
              <a:rPr lang="ru-RU" sz="1400" i="1">
                <a:latin typeface="Times New Roman" pitchFamily="18" charset="0"/>
              </a:rPr>
              <a:t>----------------------------------</a:t>
            </a:r>
            <a:r>
              <a:rPr lang="ru-RU" sz="1300" b="1">
                <a:latin typeface="Times New Roman" pitchFamily="18" charset="0"/>
              </a:rPr>
              <a:t>13</a:t>
            </a:r>
            <a:endParaRPr lang="ru-RU" sz="1300" b="1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endParaRPr lang="ru-RU" sz="1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35" name="Прямоугольник 3"/>
          <p:cNvSpPr>
            <a:spLocks noChangeArrowheads="1"/>
          </p:cNvSpPr>
          <p:nvPr/>
        </p:nvSpPr>
        <p:spPr bwMode="auto">
          <a:xfrm>
            <a:off x="500063" y="3000375"/>
            <a:ext cx="6072187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1300" b="1">
                <a:latin typeface="Times New Roman" pitchFamily="18" charset="0"/>
                <a:cs typeface="Times New Roman" pitchFamily="18" charset="0"/>
              </a:rPr>
              <a:t> Школа руководителя</a:t>
            </a:r>
          </a:p>
          <a:p>
            <a:r>
              <a:rPr lang="ru-RU" sz="13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>
                <a:latin typeface="Times New Roman" pitchFamily="18" charset="0"/>
                <a:cs typeface="Times New Roman" pitchFamily="18" charset="0"/>
              </a:rPr>
              <a:t>Служба  сопровождения в ДОУ компенсирующего и комбинированного вида</a:t>
            </a:r>
          </a:p>
          <a:p>
            <a:r>
              <a:rPr lang="ru-RU" sz="1200" i="1">
                <a:latin typeface="Times New Roman" pitchFamily="18" charset="0"/>
                <a:cs typeface="Times New Roman" pitchFamily="18" charset="0"/>
              </a:rPr>
              <a:t>Заведующая  Кутукова Т.В.  МДОУ «Детский сад № 53» г.Энгельса  Саратовской </a:t>
            </a:r>
          </a:p>
          <a:p>
            <a:r>
              <a:rPr lang="ru-RU" sz="1200" i="1">
                <a:latin typeface="Times New Roman" pitchFamily="18" charset="0"/>
                <a:cs typeface="Times New Roman" pitchFamily="18" charset="0"/>
              </a:rPr>
              <a:t>области---------------------------------------------------------------------------------------------------</a:t>
            </a:r>
            <a:r>
              <a:rPr lang="ru-RU" sz="1300" b="1">
                <a:latin typeface="Times New Roman" pitchFamily="18" charset="0"/>
                <a:cs typeface="Times New Roman" pitchFamily="18" charset="0"/>
              </a:rPr>
              <a:t>18</a:t>
            </a:r>
          </a:p>
        </p:txBody>
      </p:sp>
      <p:sp>
        <p:nvSpPr>
          <p:cNvPr id="5136" name="Прямоугольник 3"/>
          <p:cNvSpPr>
            <a:spLocks noChangeArrowheads="1"/>
          </p:cNvSpPr>
          <p:nvPr/>
        </p:nvSpPr>
        <p:spPr bwMode="auto">
          <a:xfrm>
            <a:off x="476250" y="3851275"/>
            <a:ext cx="6143625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ru-RU" sz="1200">
                <a:latin typeface="Times New Roman" pitchFamily="18" charset="0"/>
                <a:cs typeface="Times New Roman" pitchFamily="18" charset="0"/>
              </a:rPr>
              <a:t>Создание условий  для воспитания здорового ребенка.</a:t>
            </a:r>
          </a:p>
          <a:p>
            <a:r>
              <a:rPr lang="ru-RU" sz="1200" i="1">
                <a:latin typeface="Times New Roman" pitchFamily="18" charset="0"/>
                <a:cs typeface="Times New Roman" pitchFamily="18" charset="0"/>
              </a:rPr>
              <a:t>Заведующая  Конова   МДОУ «Детский сад № 72» г.Энгельса  Саратовской   области----------------------------------------------------------------------------------------------------------------------</a:t>
            </a:r>
            <a:r>
              <a:rPr lang="ru-RU" sz="1300" b="1">
                <a:latin typeface="Times New Roman" pitchFamily="18" charset="0"/>
                <a:cs typeface="Times New Roman" pitchFamily="18" charset="0"/>
              </a:rPr>
              <a:t>39</a:t>
            </a:r>
          </a:p>
        </p:txBody>
      </p:sp>
      <p:sp>
        <p:nvSpPr>
          <p:cNvPr id="5137" name="Прямоугольник 7"/>
          <p:cNvSpPr>
            <a:spLocks noChangeArrowheads="1"/>
          </p:cNvSpPr>
          <p:nvPr/>
        </p:nvSpPr>
        <p:spPr bwMode="auto">
          <a:xfrm>
            <a:off x="476250" y="7092950"/>
            <a:ext cx="6072188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Wingdings" pitchFamily="2" charset="2"/>
              <a:buNone/>
            </a:pPr>
            <a:r>
              <a:rPr lang="ru-RU" sz="1200">
                <a:latin typeface="Times New Roman" pitchFamily="18" charset="0"/>
                <a:cs typeface="Times New Roman" pitchFamily="18" charset="0"/>
              </a:rPr>
              <a:t>Здоровье  педагога как компонент  профессиональной  самореализации</a:t>
            </a:r>
          </a:p>
          <a:p>
            <a:r>
              <a:rPr lang="ru-RU" sz="1200" i="1">
                <a:latin typeface="Times New Roman" pitchFamily="18" charset="0"/>
                <a:cs typeface="Times New Roman" pitchFamily="18" charset="0"/>
              </a:rPr>
              <a:t>Педагог – психолог Солопова Г.В. МДОУ  «Детский сад комбинированного вида № 62»   г. Энгельса  Саратовской области </a:t>
            </a:r>
            <a:r>
              <a:rPr lang="ru-RU" sz="1300" i="1">
                <a:latin typeface="Times New Roman" pitchFamily="18" charset="0"/>
                <a:cs typeface="Times New Roman" pitchFamily="18" charset="0"/>
              </a:rPr>
              <a:t>------------------------------------------------------------</a:t>
            </a:r>
            <a:r>
              <a:rPr lang="ru-RU" sz="1300" b="1">
                <a:latin typeface="Times New Roman" pitchFamily="18" charset="0"/>
                <a:cs typeface="Times New Roman" pitchFamily="18" charset="0"/>
              </a:rPr>
              <a:t>67</a:t>
            </a:r>
          </a:p>
          <a:p>
            <a:pPr eaLnBrk="0" hangingPunct="0"/>
            <a:endParaRPr lang="ru-RU" sz="13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38" name="Прямоугольник 7"/>
          <p:cNvSpPr>
            <a:spLocks noChangeArrowheads="1"/>
          </p:cNvSpPr>
          <p:nvPr/>
        </p:nvSpPr>
        <p:spPr bwMode="auto">
          <a:xfrm>
            <a:off x="620713" y="8853488"/>
            <a:ext cx="6072187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ru-RU" sz="13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139" name="Text Box 19"/>
          <p:cNvSpPr txBox="1">
            <a:spLocks noChangeArrowheads="1"/>
          </p:cNvSpPr>
          <p:nvPr/>
        </p:nvSpPr>
        <p:spPr bwMode="auto">
          <a:xfrm>
            <a:off x="476250" y="7740650"/>
            <a:ext cx="604837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latin typeface="Times New Roman" pitchFamily="18" charset="0"/>
              </a:rPr>
              <a:t>Арт-терапия  в работе с дошкольниками</a:t>
            </a:r>
          </a:p>
          <a:p>
            <a:r>
              <a:rPr lang="ru-RU" sz="1200" i="1">
                <a:latin typeface="Times New Roman" pitchFamily="18" charset="0"/>
              </a:rPr>
              <a:t>Педагог – психолог Полинская Е.А.. МДОУ  «Детский сад комбинированного вида    № 1»  г. Энгельса  Саратовской области</a:t>
            </a:r>
            <a:r>
              <a:rPr lang="ru-RU" sz="1300" i="1">
                <a:latin typeface="Times New Roman" pitchFamily="18" charset="0"/>
              </a:rPr>
              <a:t> -----------------------------------------------------------</a:t>
            </a:r>
            <a:r>
              <a:rPr lang="ru-RU" sz="1300" b="1">
                <a:latin typeface="Times New Roman" pitchFamily="18" charset="0"/>
              </a:rPr>
              <a:t>75</a:t>
            </a:r>
          </a:p>
          <a:p>
            <a:endParaRPr lang="ru-RU" sz="1300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ru-RU" sz="130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Безымянный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31747" name="TextBox 1"/>
          <p:cNvSpPr txBox="1">
            <a:spLocks noChangeArrowheads="1"/>
          </p:cNvSpPr>
          <p:nvPr/>
        </p:nvSpPr>
        <p:spPr bwMode="auto">
          <a:xfrm>
            <a:off x="500063" y="357188"/>
            <a:ext cx="6000750" cy="664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300" b="1">
                <a:latin typeface="Times New Roman" pitchFamily="18" charset="0"/>
                <a:cs typeface="Times New Roman" pitchFamily="18" charset="0"/>
              </a:rPr>
              <a:t>Деятельность специалистов  на разных этапах сопровождения</a:t>
            </a:r>
            <a:endParaRPr lang="ru-RU" sz="130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300">
                <a:latin typeface="Times New Roman" pitchFamily="18" charset="0"/>
                <a:cs typeface="Times New Roman" pitchFamily="18" charset="0"/>
              </a:rPr>
              <a:t>Этапы сопровождения:</a:t>
            </a:r>
          </a:p>
          <a:p>
            <a:r>
              <a:rPr lang="ru-RU" sz="1300">
                <a:latin typeface="Times New Roman" pitchFamily="18" charset="0"/>
                <a:cs typeface="Times New Roman" pitchFamily="18" charset="0"/>
              </a:rPr>
              <a:t>- Период адаптации;</a:t>
            </a:r>
          </a:p>
          <a:p>
            <a:r>
              <a:rPr lang="ru-RU" sz="1300">
                <a:latin typeface="Times New Roman" pitchFamily="18" charset="0"/>
                <a:cs typeface="Times New Roman" pitchFamily="18" charset="0"/>
              </a:rPr>
              <a:t>- Проведение диагностики;</a:t>
            </a:r>
          </a:p>
          <a:p>
            <a:r>
              <a:rPr lang="ru-RU" sz="1300">
                <a:latin typeface="Times New Roman" pitchFamily="18" charset="0"/>
                <a:cs typeface="Times New Roman" pitchFamily="18" charset="0"/>
              </a:rPr>
              <a:t>- Разработка рекомендаций;</a:t>
            </a:r>
          </a:p>
          <a:p>
            <a:r>
              <a:rPr lang="ru-RU" sz="1300">
                <a:latin typeface="Times New Roman" pitchFamily="18" charset="0"/>
                <a:cs typeface="Times New Roman" pitchFamily="18" charset="0"/>
              </a:rPr>
              <a:t>- Разработка и реализация индивидуального образовательного маршрута (его корректировка);</a:t>
            </a:r>
          </a:p>
          <a:p>
            <a:r>
              <a:rPr lang="ru-RU" sz="1300">
                <a:latin typeface="Times New Roman" pitchFamily="18" charset="0"/>
                <a:cs typeface="Times New Roman" pitchFamily="18" charset="0"/>
              </a:rPr>
              <a:t>- Реализация коррекционно-компенсаторной и коррекционно-развивающей помощи.</a:t>
            </a:r>
          </a:p>
          <a:p>
            <a:r>
              <a:rPr lang="ru-RU" sz="130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300" b="1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30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300" b="1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30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30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sz="1300" b="1">
              <a:latin typeface="Times New Roman" pitchFamily="18" charset="0"/>
              <a:cs typeface="Times New Roman" pitchFamily="18" charset="0"/>
            </a:endParaRPr>
          </a:p>
          <a:p>
            <a:endParaRPr lang="ru-RU" sz="1300" b="1">
              <a:latin typeface="Times New Roman" pitchFamily="18" charset="0"/>
              <a:cs typeface="Times New Roman" pitchFamily="18" charset="0"/>
            </a:endParaRPr>
          </a:p>
          <a:p>
            <a:endParaRPr lang="ru-RU" sz="1300" b="1">
              <a:latin typeface="Times New Roman" pitchFamily="18" charset="0"/>
              <a:cs typeface="Times New Roman" pitchFamily="18" charset="0"/>
            </a:endParaRPr>
          </a:p>
          <a:p>
            <a:endParaRPr lang="ru-RU" sz="1300" b="1">
              <a:latin typeface="Times New Roman" pitchFamily="18" charset="0"/>
              <a:cs typeface="Times New Roman" pitchFamily="18" charset="0"/>
            </a:endParaRPr>
          </a:p>
          <a:p>
            <a:endParaRPr lang="ru-RU" sz="1300" b="1">
              <a:latin typeface="Times New Roman" pitchFamily="18" charset="0"/>
              <a:cs typeface="Times New Roman" pitchFamily="18" charset="0"/>
            </a:endParaRPr>
          </a:p>
          <a:p>
            <a:endParaRPr lang="ru-RU" sz="1300" b="1">
              <a:latin typeface="Times New Roman" pitchFamily="18" charset="0"/>
              <a:cs typeface="Times New Roman" pitchFamily="18" charset="0"/>
            </a:endParaRPr>
          </a:p>
          <a:p>
            <a:endParaRPr lang="ru-RU" sz="1300" b="1">
              <a:latin typeface="Times New Roman" pitchFamily="18" charset="0"/>
              <a:cs typeface="Times New Roman" pitchFamily="18" charset="0"/>
            </a:endParaRPr>
          </a:p>
          <a:p>
            <a:endParaRPr lang="ru-RU" sz="1300" b="1">
              <a:latin typeface="Times New Roman" pitchFamily="18" charset="0"/>
              <a:cs typeface="Times New Roman" pitchFamily="18" charset="0"/>
            </a:endParaRPr>
          </a:p>
          <a:p>
            <a:endParaRPr lang="ru-RU" sz="1300" b="1">
              <a:latin typeface="Times New Roman" pitchFamily="18" charset="0"/>
              <a:cs typeface="Times New Roman" pitchFamily="18" charset="0"/>
            </a:endParaRPr>
          </a:p>
          <a:p>
            <a:endParaRPr lang="ru-RU" sz="1300" b="1">
              <a:latin typeface="Times New Roman" pitchFamily="18" charset="0"/>
              <a:cs typeface="Times New Roman" pitchFamily="18" charset="0"/>
            </a:endParaRPr>
          </a:p>
          <a:p>
            <a:endParaRPr lang="ru-RU" sz="1300" b="1">
              <a:latin typeface="Times New Roman" pitchFamily="18" charset="0"/>
              <a:cs typeface="Times New Roman" pitchFamily="18" charset="0"/>
            </a:endParaRPr>
          </a:p>
          <a:p>
            <a:endParaRPr lang="ru-RU" sz="1300" b="1">
              <a:latin typeface="Times New Roman" pitchFamily="18" charset="0"/>
              <a:cs typeface="Times New Roman" pitchFamily="18" charset="0"/>
            </a:endParaRPr>
          </a:p>
          <a:p>
            <a:endParaRPr lang="ru-RU" sz="1300" b="1">
              <a:latin typeface="Times New Roman" pitchFamily="18" charset="0"/>
              <a:cs typeface="Times New Roman" pitchFamily="18" charset="0"/>
            </a:endParaRPr>
          </a:p>
          <a:p>
            <a:endParaRPr lang="ru-RU" sz="1300" b="1">
              <a:latin typeface="Times New Roman" pitchFamily="18" charset="0"/>
              <a:cs typeface="Times New Roman" pitchFamily="18" charset="0"/>
            </a:endParaRPr>
          </a:p>
          <a:p>
            <a:endParaRPr lang="ru-RU" sz="1300" b="1">
              <a:latin typeface="Times New Roman" pitchFamily="18" charset="0"/>
              <a:cs typeface="Times New Roman" pitchFamily="18" charset="0"/>
            </a:endParaRPr>
          </a:p>
          <a:p>
            <a:endParaRPr lang="ru-RU" sz="1300" b="1">
              <a:latin typeface="Times New Roman" pitchFamily="18" charset="0"/>
              <a:cs typeface="Times New Roman" pitchFamily="18" charset="0"/>
            </a:endParaRPr>
          </a:p>
          <a:p>
            <a:endParaRPr lang="ru-RU" sz="1300" b="1">
              <a:latin typeface="Times New Roman" pitchFamily="18" charset="0"/>
              <a:cs typeface="Times New Roman" pitchFamily="18" charset="0"/>
            </a:endParaRPr>
          </a:p>
          <a:p>
            <a:endParaRPr lang="ru-RU" sz="1300" b="1">
              <a:latin typeface="Times New Roman" pitchFamily="18" charset="0"/>
              <a:cs typeface="Times New Roman" pitchFamily="18" charset="0"/>
            </a:endParaRPr>
          </a:p>
          <a:p>
            <a:endParaRPr lang="ru-RU" sz="1300" b="1">
              <a:latin typeface="Times New Roman" pitchFamily="18" charset="0"/>
              <a:cs typeface="Times New Roman" pitchFamily="18" charset="0"/>
            </a:endParaRPr>
          </a:p>
          <a:p>
            <a:endParaRPr lang="ru-RU" sz="13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8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38" y="2000250"/>
            <a:ext cx="351472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3" y="4643438"/>
            <a:ext cx="5857875" cy="393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0" name="Нижний колонтитул 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smtClean="0"/>
              <a:t>29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Безымянный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32771" name="TextBox 3"/>
          <p:cNvSpPr txBox="1">
            <a:spLocks noChangeArrowheads="1"/>
          </p:cNvSpPr>
          <p:nvPr/>
        </p:nvSpPr>
        <p:spPr bwMode="auto">
          <a:xfrm>
            <a:off x="428625" y="357188"/>
            <a:ext cx="6072188" cy="849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300" b="1">
              <a:latin typeface="Times New Roman" pitchFamily="18" charset="0"/>
              <a:cs typeface="Times New Roman" pitchFamily="18" charset="0"/>
            </a:endParaRPr>
          </a:p>
          <a:p>
            <a:endParaRPr lang="ru-RU" sz="1300" b="1">
              <a:latin typeface="Times New Roman" pitchFamily="18" charset="0"/>
              <a:cs typeface="Times New Roman" pitchFamily="18" charset="0"/>
            </a:endParaRPr>
          </a:p>
          <a:p>
            <a:endParaRPr lang="ru-RU" sz="1300" b="1">
              <a:latin typeface="Times New Roman" pitchFamily="18" charset="0"/>
              <a:cs typeface="Times New Roman" pitchFamily="18" charset="0"/>
            </a:endParaRPr>
          </a:p>
          <a:p>
            <a:endParaRPr lang="ru-RU" sz="1300" b="1">
              <a:latin typeface="Times New Roman" pitchFamily="18" charset="0"/>
              <a:cs typeface="Times New Roman" pitchFamily="18" charset="0"/>
            </a:endParaRPr>
          </a:p>
          <a:p>
            <a:endParaRPr lang="ru-RU" sz="1300" b="1">
              <a:latin typeface="Times New Roman" pitchFamily="18" charset="0"/>
              <a:cs typeface="Times New Roman" pitchFamily="18" charset="0"/>
            </a:endParaRPr>
          </a:p>
          <a:p>
            <a:endParaRPr lang="ru-RU" sz="1300" b="1">
              <a:latin typeface="Times New Roman" pitchFamily="18" charset="0"/>
              <a:cs typeface="Times New Roman" pitchFamily="18" charset="0"/>
            </a:endParaRPr>
          </a:p>
          <a:p>
            <a:endParaRPr lang="ru-RU" sz="1300" b="1">
              <a:latin typeface="Times New Roman" pitchFamily="18" charset="0"/>
              <a:cs typeface="Times New Roman" pitchFamily="18" charset="0"/>
            </a:endParaRPr>
          </a:p>
          <a:p>
            <a:endParaRPr lang="ru-RU" sz="1300" b="1">
              <a:latin typeface="Times New Roman" pitchFamily="18" charset="0"/>
              <a:cs typeface="Times New Roman" pitchFamily="18" charset="0"/>
            </a:endParaRPr>
          </a:p>
          <a:p>
            <a:endParaRPr lang="ru-RU" sz="1300" b="1">
              <a:latin typeface="Times New Roman" pitchFamily="18" charset="0"/>
              <a:cs typeface="Times New Roman" pitchFamily="18" charset="0"/>
            </a:endParaRPr>
          </a:p>
          <a:p>
            <a:endParaRPr lang="ru-RU" sz="1300" b="1">
              <a:latin typeface="Times New Roman" pitchFamily="18" charset="0"/>
              <a:cs typeface="Times New Roman" pitchFamily="18" charset="0"/>
            </a:endParaRPr>
          </a:p>
          <a:p>
            <a:endParaRPr lang="ru-RU" sz="1300" b="1">
              <a:latin typeface="Times New Roman" pitchFamily="18" charset="0"/>
              <a:cs typeface="Times New Roman" pitchFamily="18" charset="0"/>
            </a:endParaRPr>
          </a:p>
          <a:p>
            <a:endParaRPr lang="ru-RU" sz="1300" b="1">
              <a:latin typeface="Times New Roman" pitchFamily="18" charset="0"/>
              <a:cs typeface="Times New Roman" pitchFamily="18" charset="0"/>
            </a:endParaRPr>
          </a:p>
          <a:p>
            <a:endParaRPr lang="ru-RU" sz="1300" b="1">
              <a:latin typeface="Times New Roman" pitchFamily="18" charset="0"/>
              <a:cs typeface="Times New Roman" pitchFamily="18" charset="0"/>
            </a:endParaRPr>
          </a:p>
          <a:p>
            <a:endParaRPr lang="ru-RU" sz="1300" b="1">
              <a:latin typeface="Times New Roman" pitchFamily="18" charset="0"/>
              <a:cs typeface="Times New Roman" pitchFamily="18" charset="0"/>
            </a:endParaRPr>
          </a:p>
          <a:p>
            <a:endParaRPr lang="ru-RU" sz="1300" b="1">
              <a:latin typeface="Times New Roman" pitchFamily="18" charset="0"/>
              <a:cs typeface="Times New Roman" pitchFamily="18" charset="0"/>
            </a:endParaRPr>
          </a:p>
          <a:p>
            <a:endParaRPr lang="ru-RU" sz="1300" b="1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300" b="1">
                <a:latin typeface="Times New Roman" pitchFamily="18" charset="0"/>
                <a:cs typeface="Times New Roman" pitchFamily="18" charset="0"/>
              </a:rPr>
              <a:t>Профилактика и коррекция зрительных нарушений в учебном процессе</a:t>
            </a:r>
            <a:endParaRPr lang="ru-RU" sz="130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300" i="1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30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300" i="1" u="sng">
                <a:latin typeface="Times New Roman" pitchFamily="18" charset="0"/>
                <a:cs typeface="Times New Roman" pitchFamily="18" charset="0"/>
              </a:rPr>
              <a:t>Развитие речи и ознакомление с окружающим</a:t>
            </a:r>
            <a:endParaRPr lang="ru-RU" sz="130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300" b="1">
                <a:latin typeface="Times New Roman" pitchFamily="18" charset="0"/>
                <a:cs typeface="Times New Roman" pitchFamily="18" charset="0"/>
              </a:rPr>
              <a:t>1. Тренировка амблиопичного глаза.</a:t>
            </a:r>
            <a:endParaRPr lang="ru-RU" sz="130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300">
                <a:latin typeface="Times New Roman" pitchFamily="18" charset="0"/>
                <a:cs typeface="Times New Roman" pitchFamily="18" charset="0"/>
              </a:rPr>
              <a:t>• При использовании демонстрационного и развивающего материалов ярких цветов (в соответствии со зрительной нагрузкой. А. Григорян) – раздражающе воздействующий на колбочковый аппаратный глаз.</a:t>
            </a:r>
          </a:p>
          <a:p>
            <a:r>
              <a:rPr lang="ru-RU" sz="1300">
                <a:latin typeface="Times New Roman" pitchFamily="18" charset="0"/>
                <a:cs typeface="Times New Roman" pitchFamily="18" charset="0"/>
              </a:rPr>
              <a:t>• При рассматривании мелких предметов и их изображений.</a:t>
            </a:r>
          </a:p>
          <a:p>
            <a:r>
              <a:rPr lang="ru-RU" sz="1300">
                <a:latin typeface="Times New Roman" pitchFamily="18" charset="0"/>
                <a:cs typeface="Times New Roman" pitchFamily="18" charset="0"/>
              </a:rPr>
              <a:t>• При рассматривании мелких деталей и сюжетных картинок.</a:t>
            </a:r>
          </a:p>
          <a:p>
            <a:r>
              <a:rPr lang="ru-RU" sz="1300">
                <a:latin typeface="Times New Roman" pitchFamily="18" charset="0"/>
                <a:cs typeface="Times New Roman" pitchFamily="18" charset="0"/>
              </a:rPr>
              <a:t>• При обучении детей узнаванию и называнию предметов окружающей обстановки и игрушек с мелкими деталями – в процессе целенаправленного их рассматривания, сравнения, нахождения сходства и различия.</a:t>
            </a:r>
          </a:p>
          <a:p>
            <a:r>
              <a:rPr lang="ru-RU" sz="1300" b="1">
                <a:latin typeface="Times New Roman" pitchFamily="18" charset="0"/>
                <a:cs typeface="Times New Roman" pitchFamily="18" charset="0"/>
              </a:rPr>
              <a:t>2. Формирование зрительного восприятия (от последовательного к целостному).</a:t>
            </a:r>
            <a:endParaRPr lang="ru-RU" sz="130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300">
                <a:latin typeface="Times New Roman" pitchFamily="18" charset="0"/>
                <a:cs typeface="Times New Roman" pitchFamily="18" charset="0"/>
              </a:rPr>
              <a:t>• При обучению рассматриванию больших сюжетных картин и составлению по ним рассказа.</a:t>
            </a:r>
          </a:p>
          <a:p>
            <a:r>
              <a:rPr lang="ru-RU" sz="1300" b="1">
                <a:latin typeface="Times New Roman" pitchFamily="18" charset="0"/>
                <a:cs typeface="Times New Roman" pitchFamily="18" charset="0"/>
              </a:rPr>
              <a:t>3. Развитие глазодвигательных функций.</a:t>
            </a:r>
            <a:endParaRPr lang="ru-RU" sz="130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300">
                <a:latin typeface="Times New Roman" pitchFamily="18" charset="0"/>
                <a:cs typeface="Times New Roman" pitchFamily="18" charset="0"/>
              </a:rPr>
              <a:t>• При обучении рассматриванию вертикально и горизонтально расположенных изображений.</a:t>
            </a:r>
          </a:p>
          <a:p>
            <a:r>
              <a:rPr lang="ru-RU" sz="1300">
                <a:latin typeface="Times New Roman" pitchFamily="18" charset="0"/>
                <a:cs typeface="Times New Roman" pitchFamily="18" charset="0"/>
              </a:rPr>
              <a:t>• При обучении рассматриванию изображений на демонстрационной доске, большом фланелеграфе в различном порядке: вертикально, горизонтально, вразброс.</a:t>
            </a:r>
          </a:p>
          <a:p>
            <a:r>
              <a:rPr lang="ru-RU" sz="1300" b="1">
                <a:latin typeface="Times New Roman" pitchFamily="18" charset="0"/>
                <a:cs typeface="Times New Roman" pitchFamily="18" charset="0"/>
              </a:rPr>
              <a:t>4. Развитие и тренировка зрительного внимания.</a:t>
            </a:r>
            <a:endParaRPr lang="ru-RU" sz="130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300">
                <a:latin typeface="Times New Roman" pitchFamily="18" charset="0"/>
                <a:cs typeface="Times New Roman" pitchFamily="18" charset="0"/>
              </a:rPr>
              <a:t>• В процессе формирования у детей умения сосредоточиться при наблюдении различных объектов и явлений окружающего.</a:t>
            </a:r>
          </a:p>
          <a:p>
            <a:endParaRPr lang="ru-RU" sz="13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285750"/>
            <a:ext cx="6000750" cy="358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3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smtClean="0"/>
              <a:t>30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Безымянный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001156"/>
          </a:xfrm>
          <a:prstGeom prst="rect">
            <a:avLst/>
          </a:prstGeom>
        </p:spPr>
      </p:pic>
      <p:sp>
        <p:nvSpPr>
          <p:cNvPr id="33795" name="TextBox 1"/>
          <p:cNvSpPr txBox="1">
            <a:spLocks noChangeArrowheads="1"/>
          </p:cNvSpPr>
          <p:nvPr/>
        </p:nvSpPr>
        <p:spPr bwMode="auto">
          <a:xfrm>
            <a:off x="428625" y="285750"/>
            <a:ext cx="6072188" cy="589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• При обучении рассматриванию сюжетных картин, нахождению на них заданных объектов.</a:t>
            </a:r>
          </a:p>
          <a:p>
            <a:pPr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• При обучении описывать игрушки, предметы, называя их характерные признаки.</a:t>
            </a:r>
          </a:p>
          <a:p>
            <a:pPr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• При обучении детей сравнению игрушек, предметов, изображений.</a:t>
            </a:r>
          </a:p>
          <a:p>
            <a:pPr algn="just"/>
            <a:r>
              <a:rPr lang="ru-RU" sz="1300" i="1" u="sng">
                <a:latin typeface="Times New Roman" pitchFamily="18" charset="0"/>
                <a:cs typeface="Times New Roman" pitchFamily="18" charset="0"/>
              </a:rPr>
              <a:t>Изобразительная деятельность</a:t>
            </a:r>
            <a:endParaRPr lang="ru-RU" sz="130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300" b="1">
                <a:latin typeface="Times New Roman" pitchFamily="18" charset="0"/>
                <a:cs typeface="Times New Roman" pitchFamily="18" charset="0"/>
              </a:rPr>
              <a:t>1. Тренировка амблиопичного глаза.</a:t>
            </a:r>
            <a:endParaRPr lang="ru-RU" sz="130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• При использовании в рисовании определенной цветовой гаммы (зрительная нагрузка. А. Григорян).</a:t>
            </a:r>
          </a:p>
          <a:p>
            <a:pPr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• При рассматривании образцов с мелкими деталями.</a:t>
            </a:r>
          </a:p>
          <a:p>
            <a:pPr algn="just"/>
            <a:r>
              <a:rPr lang="ru-RU" sz="1300" b="1">
                <a:latin typeface="Times New Roman" pitchFamily="18" charset="0"/>
                <a:cs typeface="Times New Roman" pitchFamily="18" charset="0"/>
              </a:rPr>
              <a:t>2. Развитие цветового восприятия.</a:t>
            </a:r>
            <a:endParaRPr lang="ru-RU" sz="130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• При обучении различению цветов окружающих предметов и их оттенков.</a:t>
            </a:r>
          </a:p>
          <a:p>
            <a:pPr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• При обучении подбору фона бумаги и соответствующих красок.</a:t>
            </a:r>
          </a:p>
          <a:p>
            <a:pPr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• При обучении соотнесению цвета натурального предмета и его изображением.</a:t>
            </a:r>
          </a:p>
          <a:p>
            <a:pPr algn="just"/>
            <a:r>
              <a:rPr lang="ru-RU" sz="1300" b="1">
                <a:latin typeface="Times New Roman" pitchFamily="18" charset="0"/>
                <a:cs typeface="Times New Roman" pitchFamily="18" charset="0"/>
              </a:rPr>
              <a:t>3. Развитие зрительного внимания.</a:t>
            </a:r>
            <a:endParaRPr lang="ru-RU" sz="130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• При обучении рисованию с натуры (зрительный анализ натуры, соотнесение с ней рисунка).</a:t>
            </a:r>
          </a:p>
          <a:p>
            <a:pPr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• При обучении замечать, выделять характерные признаки предметов, определять их сходства и различия.</a:t>
            </a:r>
          </a:p>
          <a:p>
            <a:pPr algn="just"/>
            <a:r>
              <a:rPr lang="ru-RU" sz="1300" b="1">
                <a:latin typeface="Times New Roman" pitchFamily="18" charset="0"/>
                <a:cs typeface="Times New Roman" pitchFamily="18" charset="0"/>
              </a:rPr>
              <a:t>4. Развитие зрительной памяти.</a:t>
            </a:r>
            <a:endParaRPr lang="ru-RU" sz="130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• При обучении воспроизведению наблюдаемых объектов и явлений.</a:t>
            </a:r>
          </a:p>
          <a:p>
            <a:pPr algn="just"/>
            <a:r>
              <a:rPr lang="ru-RU" sz="1300" b="1">
                <a:latin typeface="Times New Roman" pitchFamily="18" charset="0"/>
                <a:cs typeface="Times New Roman" pitchFamily="18" charset="0"/>
              </a:rPr>
              <a:t>5. Развитие микроориентировки.</a:t>
            </a:r>
            <a:endParaRPr lang="ru-RU" sz="130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• При обучении детей ориентировке на листе бумаги (учить различать середину, углы, правую и левую, верхнюю и нижнюю стороны).</a:t>
            </a:r>
          </a:p>
          <a:p>
            <a:pPr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• При обучении чередованию узоров на полоске, круге, квадрате и т.д.</a:t>
            </a:r>
          </a:p>
          <a:p>
            <a:pPr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• При обучении расположению рисунка на всем листе, в центре и т.д.</a:t>
            </a:r>
          </a:p>
          <a:p>
            <a:pPr algn="just"/>
            <a:r>
              <a:rPr lang="ru-RU" sz="1300" b="1">
                <a:latin typeface="Times New Roman" pitchFamily="18" charset="0"/>
                <a:cs typeface="Times New Roman" pitchFamily="18" charset="0"/>
              </a:rPr>
              <a:t>6. Развитие микрокоординации движений пальцев.</a:t>
            </a:r>
            <a:endParaRPr lang="ru-RU" sz="130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• При обучении технике работы с карандашом, фломастером, кистью.</a:t>
            </a:r>
          </a:p>
          <a:p>
            <a:pPr algn="just"/>
            <a:endParaRPr lang="ru-RU" sz="130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3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96" name="TextBox 2"/>
          <p:cNvSpPr txBox="1">
            <a:spLocks noChangeArrowheads="1"/>
          </p:cNvSpPr>
          <p:nvPr/>
        </p:nvSpPr>
        <p:spPr bwMode="auto">
          <a:xfrm>
            <a:off x="428625" y="5643563"/>
            <a:ext cx="2714625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• При обучении проводить прямые, волнистые, зигзагообразные, лома-ные линии. </a:t>
            </a:r>
          </a:p>
          <a:p>
            <a:r>
              <a:rPr lang="ru-RU" sz="1300" b="1">
                <a:latin typeface="Times New Roman" pitchFamily="18" charset="0"/>
                <a:cs typeface="Times New Roman" pitchFamily="18" charset="0"/>
              </a:rPr>
              <a:t>7. Развитие осязательного восприятия.</a:t>
            </a:r>
            <a:endParaRPr lang="ru-RU" sz="130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• При обучении обследованию предметов, служащих натурой.</a:t>
            </a:r>
          </a:p>
          <a:p>
            <a:pPr algn="just"/>
            <a:r>
              <a:rPr lang="ru-RU" sz="1300" b="1">
                <a:latin typeface="Times New Roman" pitchFamily="18" charset="0"/>
                <a:cs typeface="Times New Roman" pitchFamily="18" charset="0"/>
              </a:rPr>
              <a:t>8. Развитие бинокулярного зрения.</a:t>
            </a:r>
            <a:endParaRPr lang="ru-RU" sz="130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• При рисовании сюжетных изображений (с 2-х, 3-х плановой перспективой)</a:t>
            </a:r>
            <a:endParaRPr lang="ru-RU" sz="1300"/>
          </a:p>
        </p:txBody>
      </p:sp>
      <p:pic>
        <p:nvPicPr>
          <p:cNvPr id="33797" name="Picture 1" descr="C:\Documents and Settings\Admin\Рабочий стол\Журнал 4 (2)\1 Материал в журнал МДОУ 53\Семинар 0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50" y="5715000"/>
            <a:ext cx="3240088" cy="243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8" name="Нижний колонтитул 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smtClean="0"/>
              <a:t>31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Безымянный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34819" name="TextBox 3"/>
          <p:cNvSpPr txBox="1">
            <a:spLocks noChangeArrowheads="1"/>
          </p:cNvSpPr>
          <p:nvPr/>
        </p:nvSpPr>
        <p:spPr bwMode="auto">
          <a:xfrm>
            <a:off x="357188" y="357188"/>
            <a:ext cx="6143625" cy="829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300" i="1" u="sng">
                <a:latin typeface="Times New Roman" pitchFamily="18" charset="0"/>
                <a:cs typeface="Times New Roman" pitchFamily="18" charset="0"/>
              </a:rPr>
              <a:t>Лепка</a:t>
            </a:r>
            <a:endParaRPr lang="ru-RU" sz="130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300" b="1">
                <a:latin typeface="Times New Roman" pitchFamily="18" charset="0"/>
                <a:cs typeface="Times New Roman" pitchFamily="18" charset="0"/>
              </a:rPr>
              <a:t>1. Развитие зрительного внимания.</a:t>
            </a:r>
            <a:endParaRPr lang="ru-RU" sz="130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• При зрительном выделении характерных признаков натуры, предметов, служащих образцом.</a:t>
            </a:r>
          </a:p>
          <a:p>
            <a:pPr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• При сравнении своей работы с образцом.</a:t>
            </a:r>
          </a:p>
          <a:p>
            <a:pPr algn="just"/>
            <a:r>
              <a:rPr lang="ru-RU" sz="1300" b="1">
                <a:latin typeface="Times New Roman" pitchFamily="18" charset="0"/>
                <a:cs typeface="Times New Roman" pitchFamily="18" charset="0"/>
              </a:rPr>
              <a:t>2. Развитие микрокоординации движений пальцев рук.</a:t>
            </a:r>
            <a:endParaRPr lang="ru-RU" sz="130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• При обучении передавать в пластилине, глине форму предметов, их строение.</a:t>
            </a:r>
          </a:p>
          <a:p>
            <a:pPr algn="just"/>
            <a:r>
              <a:rPr lang="ru-RU" sz="1300" b="1">
                <a:latin typeface="Times New Roman" pitchFamily="18" charset="0"/>
                <a:cs typeface="Times New Roman" pitchFamily="18" charset="0"/>
              </a:rPr>
              <a:t>3. Развитие осязания.</a:t>
            </a:r>
            <a:endParaRPr lang="ru-RU" sz="130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• При обследовании предметов, служащих образцом, их соотнесение со своей работой, определение сходства и различия.</a:t>
            </a:r>
          </a:p>
          <a:p>
            <a:pPr algn="just"/>
            <a:r>
              <a:rPr lang="ru-RU" sz="1300" i="1" u="sng">
                <a:latin typeface="Times New Roman" pitchFamily="18" charset="0"/>
                <a:cs typeface="Times New Roman" pitchFamily="18" charset="0"/>
              </a:rPr>
              <a:t>Аппликация</a:t>
            </a:r>
            <a:endParaRPr lang="ru-RU" sz="130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300" b="1">
                <a:latin typeface="Times New Roman" pitchFamily="18" charset="0"/>
                <a:cs typeface="Times New Roman" pitchFamily="18" charset="0"/>
              </a:rPr>
              <a:t>1. Тренировка амблиопичного глаза.</a:t>
            </a:r>
            <a:endParaRPr lang="ru-RU" sz="130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• При выборе бумаги определенной цветовой гаммы.</a:t>
            </a:r>
          </a:p>
          <a:p>
            <a:pPr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• При рассматривании образца для аппликации ( с мелкими деталями).</a:t>
            </a:r>
          </a:p>
          <a:p>
            <a:pPr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• При сравнении ребенком своей работы с образцом.</a:t>
            </a:r>
          </a:p>
          <a:p>
            <a:pPr algn="just"/>
            <a:r>
              <a:rPr lang="ru-RU" sz="1300" b="1">
                <a:latin typeface="Times New Roman" pitchFamily="18" charset="0"/>
                <a:cs typeface="Times New Roman" pitchFamily="18" charset="0"/>
              </a:rPr>
              <a:t>2. Развитие микроориентировки.</a:t>
            </a:r>
            <a:endParaRPr lang="ru-RU" sz="130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• При расположении деталей аппликации в заданном порядке.</a:t>
            </a:r>
          </a:p>
          <a:p>
            <a:pPr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• При словесном обозначении расположения изображения на бумаге.</a:t>
            </a:r>
          </a:p>
          <a:p>
            <a:pPr algn="just"/>
            <a:r>
              <a:rPr lang="ru-RU" sz="1300" b="1">
                <a:latin typeface="Times New Roman" pitchFamily="18" charset="0"/>
                <a:cs typeface="Times New Roman" pitchFamily="18" charset="0"/>
              </a:rPr>
              <a:t>3. Развитие микрокоординации движений пальцев.</a:t>
            </a:r>
            <a:endParaRPr lang="ru-RU" sz="130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• При обучении работе с ножницами.</a:t>
            </a:r>
          </a:p>
          <a:p>
            <a:pPr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• При расположении деталей аппликации на листе бумаги.</a:t>
            </a:r>
          </a:p>
          <a:p>
            <a:pPr algn="just"/>
            <a:r>
              <a:rPr lang="ru-RU" sz="1300" i="1" u="sng">
                <a:latin typeface="Times New Roman" pitchFamily="18" charset="0"/>
                <a:cs typeface="Times New Roman" pitchFamily="18" charset="0"/>
              </a:rPr>
              <a:t>Конструирование</a:t>
            </a:r>
            <a:endParaRPr lang="ru-RU" sz="130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300" b="1">
                <a:latin typeface="Times New Roman" pitchFamily="18" charset="0"/>
                <a:cs typeface="Times New Roman" pitchFamily="18" charset="0"/>
              </a:rPr>
              <a:t>1. Развитие бинокулярного зрения.</a:t>
            </a:r>
            <a:endParaRPr lang="ru-RU" sz="130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• При соотнесении постройки с образцом.</a:t>
            </a:r>
          </a:p>
          <a:p>
            <a:pPr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• При совмещении деталей конструктора, строительных материалов.</a:t>
            </a:r>
          </a:p>
          <a:p>
            <a:pPr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• При соотнесении деталей конструкции по величине, форме.</a:t>
            </a:r>
          </a:p>
          <a:p>
            <a:pPr algn="just"/>
            <a:r>
              <a:rPr lang="ru-RU" sz="1300" b="1">
                <a:latin typeface="Times New Roman" pitchFamily="18" charset="0"/>
                <a:cs typeface="Times New Roman" pitchFamily="18" charset="0"/>
              </a:rPr>
              <a:t>2. Развитие микрокоординации движений пальцев рук.</a:t>
            </a:r>
            <a:endParaRPr lang="ru-RU" sz="130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• При выполнении бумажных конструкций.</a:t>
            </a:r>
          </a:p>
          <a:p>
            <a:pPr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• При обучению точному расположению, совмещению деталей постройки.</a:t>
            </a:r>
          </a:p>
          <a:p>
            <a:pPr algn="just"/>
            <a:r>
              <a:rPr lang="ru-RU" sz="1300" b="1">
                <a:latin typeface="Times New Roman" pitchFamily="18" charset="0"/>
                <a:cs typeface="Times New Roman" pitchFamily="18" charset="0"/>
              </a:rPr>
              <a:t>3. Развитие осязания.</a:t>
            </a:r>
          </a:p>
          <a:p>
            <a:r>
              <a:rPr lang="ru-RU" sz="1300">
                <a:latin typeface="Times New Roman" pitchFamily="18" charset="0"/>
                <a:cs typeface="Times New Roman" pitchFamily="18" charset="0"/>
              </a:rPr>
              <a:t>• При обучении обследованию деталей конструктора, стройматериалов на ощупь.</a:t>
            </a:r>
          </a:p>
          <a:p>
            <a:r>
              <a:rPr lang="ru-RU" sz="1300" b="1">
                <a:latin typeface="Times New Roman" pitchFamily="18" charset="0"/>
                <a:cs typeface="Times New Roman" pitchFamily="18" charset="0"/>
              </a:rPr>
              <a:t>4. Развитие микроориентировки.</a:t>
            </a:r>
            <a:endParaRPr lang="ru-RU" sz="130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300">
                <a:latin typeface="Times New Roman" pitchFamily="18" charset="0"/>
                <a:cs typeface="Times New Roman" pitchFamily="18" charset="0"/>
              </a:rPr>
              <a:t>• При обучении располагать постройки их детали в заданном месте.</a:t>
            </a:r>
          </a:p>
          <a:p>
            <a:r>
              <a:rPr lang="ru-RU" sz="1300">
                <a:latin typeface="Times New Roman" pitchFamily="18" charset="0"/>
                <a:cs typeface="Times New Roman" pitchFamily="18" charset="0"/>
              </a:rPr>
              <a:t>• При словесном обозначении пространственных отношений.</a:t>
            </a:r>
          </a:p>
          <a:p>
            <a:r>
              <a:rPr lang="ru-RU" sz="1300" i="1" u="sng">
                <a:latin typeface="Times New Roman" pitchFamily="18" charset="0"/>
                <a:cs typeface="Times New Roman" pitchFamily="18" charset="0"/>
              </a:rPr>
              <a:t>Физическая культура</a:t>
            </a:r>
            <a:endParaRPr lang="ru-RU" sz="130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300" b="1">
                <a:latin typeface="Times New Roman" pitchFamily="18" charset="0"/>
                <a:cs typeface="Times New Roman" pitchFamily="18" charset="0"/>
              </a:rPr>
              <a:t>1. Тренировка амблиопичного глаза.</a:t>
            </a:r>
            <a:endParaRPr lang="ru-RU" sz="130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300">
                <a:latin typeface="Times New Roman" pitchFamily="18" charset="0"/>
                <a:cs typeface="Times New Roman" pitchFamily="18" charset="0"/>
              </a:rPr>
              <a:t>• При использовании для физических упражнений ярких предметов и атрибутов.</a:t>
            </a:r>
          </a:p>
          <a:p>
            <a:r>
              <a:rPr lang="ru-RU" sz="1300">
                <a:latin typeface="Times New Roman" pitchFamily="18" charset="0"/>
                <a:cs typeface="Times New Roman" pitchFamily="18" charset="0"/>
              </a:rPr>
              <a:t>• При обучении детей передвижению в пространстве с использованием цветовых и световых ориентиров.</a:t>
            </a:r>
          </a:p>
          <a:p>
            <a:pPr algn="just"/>
            <a:endParaRPr lang="ru-RU" sz="130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3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20" name="Нижний колонтитул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smtClean="0"/>
              <a:t>32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Безымянный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2898"/>
            <a:ext cx="6858000" cy="8811102"/>
          </a:xfrm>
          <a:prstGeom prst="rect">
            <a:avLst/>
          </a:prstGeom>
        </p:spPr>
      </p:pic>
      <p:pic>
        <p:nvPicPr>
          <p:cNvPr id="35843" name="Picture 2" descr="C:\Documents and Settings\Admin\Рабочий стол\Журнал 4 (2)\1 Материал в журнал МДОУ 53\ФОТО День НЕПТУНА 04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8" y="428625"/>
            <a:ext cx="3240087" cy="243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4" name="TextBox 2"/>
          <p:cNvSpPr txBox="1">
            <a:spLocks noChangeArrowheads="1"/>
          </p:cNvSpPr>
          <p:nvPr/>
        </p:nvSpPr>
        <p:spPr bwMode="auto">
          <a:xfrm>
            <a:off x="3571875" y="357188"/>
            <a:ext cx="2928938" cy="289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300" b="1">
                <a:latin typeface="Times New Roman" pitchFamily="18" charset="0"/>
                <a:cs typeface="Times New Roman" pitchFamily="18" charset="0"/>
              </a:rPr>
              <a:t>2. Формирование бинокулярного зрения.</a:t>
            </a:r>
            <a:endParaRPr lang="ru-RU" sz="130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• С этой целью используются игры и упражнения на меткость в цель (игры типа «Серсо», баскетбол, волейбол, сбивание кеглей, игра «Найди свой домик».</a:t>
            </a:r>
          </a:p>
          <a:p>
            <a:pPr algn="just"/>
            <a:r>
              <a:rPr lang="ru-RU" sz="1300" b="1">
                <a:latin typeface="Times New Roman" pitchFamily="18" charset="0"/>
                <a:cs typeface="Times New Roman" pitchFamily="18" charset="0"/>
              </a:rPr>
              <a:t>3. Развитие прослеживающих функций глаз.</a:t>
            </a:r>
            <a:endParaRPr lang="ru-RU" sz="130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• При обучении детей ходьбе по шнуру, скамейке, прямым, ломаным, зигзагообразным дорожкам между кубов, кеглей (с прослеживанием взором своего пути).  </a:t>
            </a:r>
          </a:p>
        </p:txBody>
      </p:sp>
      <p:sp>
        <p:nvSpPr>
          <p:cNvPr id="35845" name="TextBox 3"/>
          <p:cNvSpPr txBox="1">
            <a:spLocks noChangeArrowheads="1"/>
          </p:cNvSpPr>
          <p:nvPr/>
        </p:nvSpPr>
        <p:spPr bwMode="auto">
          <a:xfrm>
            <a:off x="357188" y="3143250"/>
            <a:ext cx="6215062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300" b="1">
                <a:latin typeface="Times New Roman" pitchFamily="18" charset="0"/>
                <a:cs typeface="Times New Roman" pitchFamily="18" charset="0"/>
              </a:rPr>
              <a:t>4. Развитие слухового восприятия.</a:t>
            </a:r>
            <a:endParaRPr lang="ru-RU" sz="130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300">
                <a:latin typeface="Times New Roman" pitchFamily="18" charset="0"/>
                <a:cs typeface="Times New Roman" pitchFamily="18" charset="0"/>
              </a:rPr>
              <a:t>• С этой целью используются игры и упражнения с озвученными предметами: погремушка, колокольчик, бубен и т.д.</a:t>
            </a:r>
          </a:p>
          <a:p>
            <a:endParaRPr lang="ru-RU" sz="13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6" name="Picture 3" descr="C:\Documents and Settings\Admin\Рабочий стол\Журнал 4 (2)\1 Материал в журнал МДОУ 53\ФОТО май 2009 00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14688" y="3643313"/>
            <a:ext cx="3240087" cy="243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7" name="Picture 4" descr="C:\Documents and Settings\Admin\Рабочий стол\Журнал 4 (2)\1 Материал в журнал МДОУ 53\ФОТО ИНКЛЮЗИЯ 06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63" y="5857875"/>
            <a:ext cx="3240087" cy="243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8" name="Нижний колонтитул 7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smtClean="0"/>
              <a:t>33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Безымянный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2898"/>
            <a:ext cx="6858000" cy="8478203"/>
          </a:xfrm>
          <a:prstGeom prst="rect">
            <a:avLst/>
          </a:prstGeom>
        </p:spPr>
      </p:pic>
      <p:sp>
        <p:nvSpPr>
          <p:cNvPr id="36867" name="TextBox 1"/>
          <p:cNvSpPr txBox="1">
            <a:spLocks noChangeArrowheads="1"/>
          </p:cNvSpPr>
          <p:nvPr/>
        </p:nvSpPr>
        <p:spPr bwMode="auto">
          <a:xfrm>
            <a:off x="500063" y="357188"/>
            <a:ext cx="6000750" cy="829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300" b="1">
                <a:latin typeface="Times New Roman" pitchFamily="18" charset="0"/>
                <a:cs typeface="Times New Roman" pitchFamily="18" charset="0"/>
              </a:rPr>
              <a:t>Здоровьесберегающие технологии.</a:t>
            </a:r>
            <a:endParaRPr lang="ru-RU" sz="130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300" b="1" i="1">
                <a:latin typeface="Times New Roman" pitchFamily="18" charset="0"/>
                <a:cs typeface="Times New Roman" pitchFamily="18" charset="0"/>
              </a:rPr>
              <a:t>Технологии сохранения и стимулирования здоровья:</a:t>
            </a:r>
            <a:endParaRPr lang="ru-RU" sz="130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300" b="1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30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300" i="1" u="sng">
                <a:latin typeface="Times New Roman" pitchFamily="18" charset="0"/>
                <a:cs typeface="Times New Roman" pitchFamily="18" charset="0"/>
              </a:rPr>
              <a:t>Динамические паузы</a:t>
            </a:r>
            <a:endParaRPr lang="ru-RU" sz="130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300">
                <a:latin typeface="Times New Roman" pitchFamily="18" charset="0"/>
                <a:cs typeface="Times New Roman" pitchFamily="18" charset="0"/>
              </a:rPr>
              <a:t>Проводятся педагогами со всеми детьми с целью профилактики утомления. Могут включать в себя элементы гимнастики для глаз, дыхательной гимнастики и других в зависимости от вида детской деятельности.</a:t>
            </a:r>
          </a:p>
          <a:p>
            <a:r>
              <a:rPr lang="ru-RU" sz="1300" i="1" u="sng">
                <a:latin typeface="Times New Roman" pitchFamily="18" charset="0"/>
                <a:cs typeface="Times New Roman" pitchFamily="18" charset="0"/>
              </a:rPr>
              <a:t>Коррегирующая гимнастика</a:t>
            </a:r>
            <a:endParaRPr lang="ru-RU" sz="130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300">
                <a:latin typeface="Times New Roman" pitchFamily="18" charset="0"/>
                <a:cs typeface="Times New Roman" pitchFamily="18" charset="0"/>
              </a:rPr>
              <a:t>Проводится педагогами и инструктором по физической культуре в различных формах физкультурно-оздоровительной работы. Форма проведения зависит от поставленной задачи и контингента детей.</a:t>
            </a:r>
          </a:p>
          <a:p>
            <a:r>
              <a:rPr lang="ru-RU" sz="1300" i="1" u="sng">
                <a:latin typeface="Times New Roman" pitchFamily="18" charset="0"/>
                <a:cs typeface="Times New Roman" pitchFamily="18" charset="0"/>
              </a:rPr>
              <a:t>Гимнастика для глаз</a:t>
            </a:r>
            <a:endParaRPr lang="ru-RU" sz="130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300">
                <a:latin typeface="Times New Roman" pitchFamily="18" charset="0"/>
                <a:cs typeface="Times New Roman" pitchFamily="18" charset="0"/>
              </a:rPr>
              <a:t>Проводится всеми педагогами ежедневно по 3-5 мин. в любое свободное время; в зависимости от интенсивности зрительной нагрузки на занятиях. Используются офтальмотренажеры, показ педагога.</a:t>
            </a:r>
          </a:p>
          <a:p>
            <a:r>
              <a:rPr lang="ru-RU" sz="1300" i="1" u="sng">
                <a:latin typeface="Times New Roman" pitchFamily="18" charset="0"/>
                <a:cs typeface="Times New Roman" pitchFamily="18" charset="0"/>
              </a:rPr>
              <a:t>Пальчиковая гимнастика</a:t>
            </a:r>
            <a:endParaRPr lang="ru-RU" sz="130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300">
                <a:latin typeface="Times New Roman" pitchFamily="18" charset="0"/>
                <a:cs typeface="Times New Roman" pitchFamily="18" charset="0"/>
              </a:rPr>
              <a:t>Рекомендуется всем детям, особенно с речевыми проблемами. Проводится педагогами в любой удобный отрезок времени. </a:t>
            </a:r>
          </a:p>
          <a:p>
            <a:r>
              <a:rPr lang="ru-RU" sz="1300" i="1" u="sng">
                <a:latin typeface="Times New Roman" pitchFamily="18" charset="0"/>
                <a:cs typeface="Times New Roman" pitchFamily="18" charset="0"/>
              </a:rPr>
              <a:t>Дыхательная гимнастика</a:t>
            </a:r>
            <a:endParaRPr lang="ru-RU" sz="130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300">
                <a:latin typeface="Times New Roman" pitchFamily="18" charset="0"/>
                <a:cs typeface="Times New Roman" pitchFamily="18" charset="0"/>
              </a:rPr>
              <a:t>Проводится в различных формах физкультурно-оздоровительной работы.</a:t>
            </a:r>
          </a:p>
          <a:p>
            <a:r>
              <a:rPr lang="ru-RU" sz="1300" i="1" u="sng">
                <a:latin typeface="Times New Roman" pitchFamily="18" charset="0"/>
                <a:cs typeface="Times New Roman" pitchFamily="18" charset="0"/>
              </a:rPr>
              <a:t>Закаливание после дневного сна</a:t>
            </a:r>
            <a:endParaRPr lang="ru-RU" sz="130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300">
                <a:latin typeface="Times New Roman" pitchFamily="18" charset="0"/>
                <a:cs typeface="Times New Roman" pitchFamily="18" charset="0"/>
              </a:rPr>
              <a:t>Ежедневное проведение в течение 5-10 мин. Форма проведения различна: упражнения на кроватках, обширное умывание; ходьба по дорожкам «Здоровья»; легкий бег из спальни в группу с разницей температуры в помещениях и другие в зависимости от условий ДОУ.</a:t>
            </a:r>
          </a:p>
          <a:p>
            <a:r>
              <a:rPr lang="ru-RU" sz="1300" i="1" u="sng">
                <a:latin typeface="Times New Roman" pitchFamily="18" charset="0"/>
                <a:cs typeface="Times New Roman" pitchFamily="18" charset="0"/>
              </a:rPr>
              <a:t>Релаксация</a:t>
            </a:r>
            <a:endParaRPr lang="ru-RU" sz="130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300">
                <a:latin typeface="Times New Roman" pitchFamily="18" charset="0"/>
                <a:cs typeface="Times New Roman" pitchFamily="18" charset="0"/>
              </a:rPr>
              <a:t>Планируется педагогом-психологом как часть занятия в зависимости от состояния детей и целей. Используется спокойная классическая музыка (Чайковский, Рахманинов), звуки природы.  </a:t>
            </a:r>
          </a:p>
          <a:p>
            <a:r>
              <a:rPr lang="ru-RU" sz="1300" i="1" u="sng">
                <a:latin typeface="Times New Roman" pitchFamily="18" charset="0"/>
                <a:cs typeface="Times New Roman" pitchFamily="18" charset="0"/>
              </a:rPr>
              <a:t>Технология эстетической направленности</a:t>
            </a:r>
            <a:endParaRPr lang="ru-RU" sz="130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300">
                <a:latin typeface="Times New Roman" pitchFamily="18" charset="0"/>
                <a:cs typeface="Times New Roman" pitchFamily="18" charset="0"/>
              </a:rPr>
              <a:t>Осуществляется на занятиях по программе ДОУ, а также по специально запланированному графику мероприятий. Реализуется на занятиях художественно-эстетического цикла, при посещении музеев, театров, выставок и пр., оформлении помещений к праздникам и др. Особое значение имеет работа с семьей, привитие дошкольникам эстетического вкуса.</a:t>
            </a:r>
          </a:p>
          <a:p>
            <a:r>
              <a:rPr lang="ru-RU" sz="1300" i="1" u="sng">
                <a:latin typeface="Times New Roman" pitchFamily="18" charset="0"/>
                <a:cs typeface="Times New Roman" pitchFamily="18" charset="0"/>
              </a:rPr>
              <a:t>Общий массаж</a:t>
            </a:r>
            <a:endParaRPr lang="ru-RU" sz="130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300">
                <a:latin typeface="Times New Roman" pitchFamily="18" charset="0"/>
                <a:cs typeface="Times New Roman" pitchFamily="18" charset="0"/>
              </a:rPr>
              <a:t>10 сеансов для каждого ребенка старшей и подготовительной к школе группы.</a:t>
            </a:r>
          </a:p>
          <a:p>
            <a:r>
              <a:rPr lang="ru-RU" sz="1300" i="1" u="sng">
                <a:latin typeface="Times New Roman" pitchFamily="18" charset="0"/>
                <a:cs typeface="Times New Roman" pitchFamily="18" charset="0"/>
              </a:rPr>
              <a:t>Стопотерапия</a:t>
            </a:r>
            <a:endParaRPr lang="ru-RU" sz="130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300">
                <a:latin typeface="Times New Roman" pitchFamily="18" charset="0"/>
                <a:cs typeface="Times New Roman" pitchFamily="18" charset="0"/>
              </a:rPr>
              <a:t>Лечебный массаж стоп на занятиях ЛФК; упражнения с тренажерами на занятиях физкультуры; общий профилактический комплекс, разработанный инструктором ЛФК; комплекс упражнений на массажных дорожках.</a:t>
            </a:r>
          </a:p>
        </p:txBody>
      </p:sp>
      <p:sp>
        <p:nvSpPr>
          <p:cNvPr id="36868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smtClean="0"/>
              <a:t>34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Безымянный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2898"/>
            <a:ext cx="6858000" cy="8478203"/>
          </a:xfrm>
          <a:prstGeom prst="rect">
            <a:avLst/>
          </a:prstGeom>
        </p:spPr>
      </p:pic>
      <p:sp>
        <p:nvSpPr>
          <p:cNvPr id="37891" name="TextBox 3"/>
          <p:cNvSpPr txBox="1">
            <a:spLocks noChangeArrowheads="1"/>
          </p:cNvSpPr>
          <p:nvPr/>
        </p:nvSpPr>
        <p:spPr bwMode="auto">
          <a:xfrm>
            <a:off x="357188" y="357188"/>
            <a:ext cx="6215062" cy="505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300" i="1" u="sng">
                <a:latin typeface="Times New Roman" pitchFamily="18" charset="0"/>
                <a:cs typeface="Times New Roman" pitchFamily="18" charset="0"/>
              </a:rPr>
              <a:t>Витаминотерапия</a:t>
            </a:r>
            <a:endParaRPr lang="ru-RU" sz="130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Применение витаминных препаратов с лечебной целью при некоторых заболеваниях, а также при отсутствии или недостатке витаминов в организме. С-витаминизация третьего блюда.</a:t>
            </a:r>
          </a:p>
          <a:p>
            <a:pPr algn="just"/>
            <a:r>
              <a:rPr lang="ru-RU" sz="1300" i="1" u="sng">
                <a:latin typeface="Times New Roman" pitchFamily="18" charset="0"/>
                <a:cs typeface="Times New Roman" pitchFamily="18" charset="0"/>
              </a:rPr>
              <a:t>Фитотерапия</a:t>
            </a:r>
            <a:endParaRPr lang="ru-RU" sz="130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С целью профилактики респираторных заболеваний. Используются: шалфей, девясил, мать-и-мачеха, ромашка, эвкалипт, кора дуба, мята.</a:t>
            </a:r>
          </a:p>
          <a:p>
            <a:pPr algn="just"/>
            <a:r>
              <a:rPr lang="ru-RU" sz="1300" i="1" u="sng">
                <a:latin typeface="Times New Roman" pitchFamily="18" charset="0"/>
                <a:cs typeface="Times New Roman" pitchFamily="18" charset="0"/>
              </a:rPr>
              <a:t>Ароматерапия</a:t>
            </a:r>
            <a:endParaRPr lang="ru-RU" sz="130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Эфирные масла благотворно влияют на здоровье дошкольников: повышают иммунитет, укрепляют память, внимание и даже развивают умственные способности.</a:t>
            </a:r>
          </a:p>
          <a:p>
            <a:pPr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     Применение средств ароматерапии в игровой комнате, в спальне позволит поддерживать хорошее настроение у детей, а также помогает излечить простудные заболевания и нарушения сна. </a:t>
            </a:r>
          </a:p>
          <a:p>
            <a:pPr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     Рецепты, которые можно использовать в детском саду и в домашних условиях: </a:t>
            </a:r>
            <a:br>
              <a:rPr lang="ru-RU" sz="1300">
                <a:latin typeface="Times New Roman" pitchFamily="18" charset="0"/>
                <a:cs typeface="Times New Roman" pitchFamily="18" charset="0"/>
              </a:rPr>
            </a:br>
            <a:r>
              <a:rPr lang="ru-RU" sz="1300">
                <a:latin typeface="Times New Roman" pitchFamily="18" charset="0"/>
                <a:cs typeface="Times New Roman" pitchFamily="18" charset="0"/>
              </a:rPr>
              <a:t>Для ароматических процедур у нас используются сертифицированные, качественные масла: кедра, эвкалипта, лаванды, апельсина, бергамота. Аромапроцедуры проводятся ежедневно, два раза в день, продолжительностью не более 15 минут, для детей всех возрастов. Противопоказаний для таких процедур нет.</a:t>
            </a:r>
            <a:br>
              <a:rPr lang="ru-RU" sz="1300">
                <a:latin typeface="Times New Roman" pitchFamily="18" charset="0"/>
                <a:cs typeface="Times New Roman" pitchFamily="18" charset="0"/>
              </a:rPr>
            </a:br>
            <a:r>
              <a:rPr lang="ru-RU" sz="1300">
                <a:latin typeface="Times New Roman" pitchFamily="18" charset="0"/>
                <a:cs typeface="Times New Roman" pitchFamily="18" charset="0"/>
              </a:rPr>
              <a:t>Дети больше всего любят теплые, сладковатые, приятные запахи, если какой-нибудь новый запах не нравится хотя бы одному ребенку, мы их больше не используем. Подбирая масло, основной акцент мы делаем на укрепление иммунитета ребенка, профилактику верхних и нижних дыхательных путей, успокаивающие, антистрессовые действия, чередуем масла с учетом времени года. В качестве источника используем аромалампы.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28625" y="5500688"/>
          <a:ext cx="6000750" cy="3014663"/>
        </p:xfrm>
        <a:graphic>
          <a:graphicData uri="http://schemas.openxmlformats.org/drawingml/2006/table">
            <a:tbl>
              <a:tblPr/>
              <a:tblGrid>
                <a:gridCol w="3000375"/>
                <a:gridCol w="3000375"/>
              </a:tblGrid>
              <a:tr h="166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Масло</a:t>
                      </a:r>
                    </a:p>
                  </a:txBody>
                  <a:tcPr marL="44938" marR="4493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Эффект от применения</a:t>
                      </a:r>
                    </a:p>
                  </a:txBody>
                  <a:tcPr marL="44938" marR="4493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0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Лавандовое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Lavandula officinalis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938" marR="4493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Увеличивает работоспособность, помогает справиться с состоянием тревоги, стрессом и депрессией.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938" marR="4493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0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Эвкалиптовое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Eucalyptus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44938" marR="4493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Способствует оживлению умственной деятельности, укрепляет иммунитет, профилактика простудных заболеваний.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938" marR="4493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Римская ромашка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Chamaemelum nobile</a:t>
                      </a:r>
                    </a:p>
                  </a:txBody>
                  <a:tcPr marL="44938" marR="4493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Оказывает успокаивающее действие, часто весьма эффективно при детских капризах.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938" marR="4493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0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Кедр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Cedrus atlantica</a:t>
                      </a:r>
                    </a:p>
                  </a:txBody>
                  <a:tcPr marL="44938" marR="4493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Антисептическое, успокаивающее, тонизирующее средство, укрепляет иммунитет.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938" marR="4493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0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Апельсин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Citrus aurantium</a:t>
                      </a:r>
                    </a:p>
                  </a:txBody>
                  <a:tcPr marL="44938" marR="4493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Укрепляет нервную систему, оказывает благотворное влияние на пищеварение. Антисептик.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938" marR="4493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0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Бергамот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Citrus bergamia </a:t>
                      </a:r>
                    </a:p>
                  </a:txBody>
                  <a:tcPr marL="44938" marR="4493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Применяется при простудах, инфекциях, благотворно влияет на желудочно-кишечный тракт.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938" marR="4493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7918" name="Нижний колонтитул 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smtClean="0"/>
              <a:t>35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Безымянный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2898"/>
            <a:ext cx="6858000" cy="8478203"/>
          </a:xfrm>
          <a:prstGeom prst="rect">
            <a:avLst/>
          </a:prstGeom>
        </p:spPr>
      </p:pic>
      <p:sp>
        <p:nvSpPr>
          <p:cNvPr id="38915" name="Text Box 4"/>
          <p:cNvSpPr txBox="1">
            <a:spLocks noChangeArrowheads="1"/>
          </p:cNvSpPr>
          <p:nvPr/>
        </p:nvSpPr>
        <p:spPr bwMode="auto">
          <a:xfrm>
            <a:off x="476250" y="468313"/>
            <a:ext cx="5905500" cy="525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300">
                <a:latin typeface="Times New Roman" pitchFamily="18" charset="0"/>
              </a:rPr>
              <a:t>Рецепты аромасмесей: </a:t>
            </a:r>
            <a:endParaRPr lang="ru-RU" sz="1300" u="sng">
              <a:latin typeface="Times New Roman" pitchFamily="18" charset="0"/>
            </a:endParaRPr>
          </a:p>
          <a:p>
            <a:pPr algn="just"/>
            <a:r>
              <a:rPr lang="ru-RU" sz="1300" u="sng">
                <a:latin typeface="Times New Roman" pitchFamily="18" charset="0"/>
              </a:rPr>
              <a:t>Смесь для поднятия настроения:</a:t>
            </a:r>
            <a:r>
              <a:rPr lang="ru-RU" sz="1300">
                <a:latin typeface="Times New Roman" pitchFamily="18" charset="0"/>
              </a:rPr>
              <a:t> масло апельсина- 2 капли, масло иланг-иланга - 2 капли.</a:t>
            </a:r>
            <a:endParaRPr lang="ru-RU" sz="1300" u="sng">
              <a:latin typeface="Times New Roman" pitchFamily="18" charset="0"/>
            </a:endParaRPr>
          </a:p>
          <a:p>
            <a:pPr algn="just"/>
            <a:r>
              <a:rPr lang="ru-RU" sz="1300" u="sng">
                <a:latin typeface="Times New Roman" pitchFamily="18" charset="0"/>
              </a:rPr>
              <a:t>Антипростудная смесь:</a:t>
            </a:r>
            <a:r>
              <a:rPr lang="ru-RU" sz="1300">
                <a:latin typeface="Times New Roman" pitchFamily="18" charset="0"/>
              </a:rPr>
              <a:t> масло ромашки- 1 капля, масло мандарина- 2 капли, масло чайного дерева- 2 капли, масло тимьяна (чабреца)- 1 капля.</a:t>
            </a:r>
            <a:br>
              <a:rPr lang="ru-RU" sz="1300">
                <a:latin typeface="Times New Roman" pitchFamily="18" charset="0"/>
              </a:rPr>
            </a:br>
            <a:r>
              <a:rPr lang="ru-RU" sz="1300" u="sng">
                <a:latin typeface="Times New Roman" pitchFamily="18" charset="0"/>
              </a:rPr>
              <a:t>Анти-гриппозная ароматизация помещений:</a:t>
            </a:r>
            <a:r>
              <a:rPr lang="ru-RU" sz="1300">
                <a:latin typeface="Times New Roman" pitchFamily="18" charset="0"/>
              </a:rPr>
              <a:t> чайное дерево- 4 капли + эвкалипт- 2 капли + чабрец- 2 капли. Это пропорции для одноразовой заправки аромалампы. </a:t>
            </a:r>
          </a:p>
          <a:p>
            <a:pPr algn="just"/>
            <a:r>
              <a:rPr lang="ru-RU" sz="1300">
                <a:latin typeface="Times New Roman" pitchFamily="18" charset="0"/>
              </a:rPr>
              <a:t>Ароматизация помещения проводится с целью дезинфекции два раза в день.</a:t>
            </a:r>
          </a:p>
          <a:p>
            <a:pPr algn="just"/>
            <a:r>
              <a:rPr lang="ru-RU" sz="1300">
                <a:latin typeface="Times New Roman" pitchFamily="18" charset="0"/>
              </a:rPr>
              <a:t>Противопоказания- аллергия.</a:t>
            </a:r>
            <a:endParaRPr lang="ru-RU" sz="1300" i="1" u="sng">
              <a:latin typeface="Times New Roman" pitchFamily="18" charset="0"/>
            </a:endParaRPr>
          </a:p>
          <a:p>
            <a:pPr algn="just"/>
            <a:r>
              <a:rPr lang="ru-RU" sz="1300" i="1" u="sng">
                <a:latin typeface="Times New Roman" pitchFamily="18" charset="0"/>
              </a:rPr>
              <a:t>Аэрофитодизайн групп</a:t>
            </a:r>
            <a:endParaRPr lang="ru-RU" sz="1300">
              <a:latin typeface="Times New Roman" pitchFamily="18" charset="0"/>
            </a:endParaRPr>
          </a:p>
          <a:p>
            <a:pPr algn="just"/>
            <a:r>
              <a:rPr lang="ru-RU" sz="1300">
                <a:latin typeface="Times New Roman" pitchFamily="18" charset="0"/>
              </a:rPr>
              <a:t>В ходе исследований выяснилось, что некоторые растения способны выделять особые вещества, которые убивают микроорганизмы (вирусы, грибы, бактерии, простейшие) или задерживают их рост и размножение, одновременно улучшая и оздоравливая воздух. </a:t>
            </a:r>
          </a:p>
          <a:p>
            <a:pPr algn="just"/>
            <a:r>
              <a:rPr lang="ru-RU" sz="1300">
                <a:latin typeface="Times New Roman" pitchFamily="18" charset="0"/>
              </a:rPr>
              <a:t>   По действию на атмосферу растения можно разделить группы, среди которых</a:t>
            </a:r>
            <a:br>
              <a:rPr lang="ru-RU" sz="1300">
                <a:latin typeface="Times New Roman" pitchFamily="18" charset="0"/>
              </a:rPr>
            </a:br>
            <a:r>
              <a:rPr lang="ru-RU" sz="1300">
                <a:latin typeface="Times New Roman" pitchFamily="18" charset="0"/>
              </a:rPr>
              <a:t>- растения, летучие выделения которых обладают выраженной бактериальной, антифунгальной, антивирусной активностью (фитонцидные растения); рекомендуются для озеленения помещений с повышенным микробным фоном: в детских садах, школах, где инфекции могут передаваться воздушно-капельным путем. Это плющ обыкновенный, бегония, сансевьера. Под действием летучих выделений некоторых растений происходит снижение общего числа микроорганизмов в помещениях на 50%, стафилококка на 70-80%, что эффективнее технических средств очистки воздуха.  </a:t>
            </a:r>
            <a:br>
              <a:rPr lang="ru-RU" sz="1300">
                <a:latin typeface="Times New Roman" pitchFamily="18" charset="0"/>
              </a:rPr>
            </a:br>
            <a:r>
              <a:rPr lang="ru-RU" sz="1300">
                <a:latin typeface="Times New Roman" pitchFamily="18" charset="0"/>
              </a:rPr>
              <a:t/>
            </a:r>
            <a:br>
              <a:rPr lang="ru-RU" sz="1300">
                <a:latin typeface="Times New Roman" pitchFamily="18" charset="0"/>
              </a:rPr>
            </a:br>
            <a:endParaRPr lang="ru-RU" sz="1300">
              <a:latin typeface="Times New Roman" pitchFamily="18" charset="0"/>
            </a:endParaRPr>
          </a:p>
        </p:txBody>
      </p:sp>
      <p:sp>
        <p:nvSpPr>
          <p:cNvPr id="38916" name="Rectangle 5"/>
          <p:cNvSpPr>
            <a:spLocks noChangeArrowheads="1"/>
          </p:cNvSpPr>
          <p:nvPr/>
        </p:nvSpPr>
        <p:spPr bwMode="auto">
          <a:xfrm>
            <a:off x="404813" y="5508625"/>
            <a:ext cx="6165850" cy="267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300" b="1">
                <a:latin typeface="Times New Roman" pitchFamily="18" charset="0"/>
              </a:rPr>
              <a:t>Примерная карта индивидуального развития </a:t>
            </a:r>
            <a:endParaRPr lang="ru-RU" sz="1300">
              <a:latin typeface="Times New Roman" pitchFamily="18" charset="0"/>
            </a:endParaRPr>
          </a:p>
          <a:p>
            <a:pPr algn="ctr"/>
            <a:r>
              <a:rPr lang="ru-RU" sz="1300" b="1">
                <a:latin typeface="Times New Roman" pitchFamily="18" charset="0"/>
              </a:rPr>
              <a:t>дошкольника с нарушением зрения</a:t>
            </a:r>
            <a:endParaRPr lang="ru-RU" sz="1300">
              <a:latin typeface="Times New Roman" pitchFamily="18" charset="0"/>
            </a:endParaRPr>
          </a:p>
          <a:p>
            <a:pPr algn="ctr"/>
            <a:r>
              <a:rPr lang="ru-RU" sz="1300">
                <a:latin typeface="Times New Roman" pitchFamily="18" charset="0"/>
              </a:rPr>
              <a:t>Образовательное учреждение: МДОУ «Детский сад № 53» г.Энгельса </a:t>
            </a:r>
          </a:p>
          <a:p>
            <a:pPr algn="ctr"/>
            <a:r>
              <a:rPr lang="ru-RU" sz="1300">
                <a:latin typeface="Times New Roman" pitchFamily="18" charset="0"/>
              </a:rPr>
              <a:t>Саратовской обл.</a:t>
            </a:r>
          </a:p>
          <a:p>
            <a:pPr algn="ctr"/>
            <a:r>
              <a:rPr lang="ru-RU" sz="1300">
                <a:latin typeface="Times New Roman" pitchFamily="18" charset="0"/>
              </a:rPr>
              <a:t>Специализированная группа №_________________________________________________</a:t>
            </a:r>
          </a:p>
          <a:p>
            <a:pPr algn="ctr"/>
            <a:r>
              <a:rPr lang="ru-RU" sz="1300">
                <a:latin typeface="Times New Roman" pitchFamily="18" charset="0"/>
              </a:rPr>
              <a:t>Фамилия, имя ребенка:________________________________________________________</a:t>
            </a:r>
          </a:p>
          <a:p>
            <a:pPr algn="ctr"/>
            <a:r>
              <a:rPr lang="ru-RU" sz="1300">
                <a:latin typeface="Times New Roman" pitchFamily="18" charset="0"/>
              </a:rPr>
              <a:t>Дата рождения:___________________________________________</a:t>
            </a:r>
          </a:p>
          <a:p>
            <a:pPr algn="ctr"/>
            <a:r>
              <a:rPr lang="ru-RU" sz="1300">
                <a:latin typeface="Times New Roman" pitchFamily="18" charset="0"/>
              </a:rPr>
              <a:t>Офтальмологический диагноз:______________________________________</a:t>
            </a:r>
          </a:p>
          <a:p>
            <a:pPr algn="ctr"/>
            <a:r>
              <a:rPr lang="ru-RU" sz="1300">
                <a:latin typeface="Times New Roman" pitchFamily="18" charset="0"/>
              </a:rPr>
              <a:t>____________________________Острота зрения________________</a:t>
            </a:r>
          </a:p>
          <a:p>
            <a:pPr algn="ctr"/>
            <a:r>
              <a:rPr lang="ru-RU" sz="1300">
                <a:latin typeface="Times New Roman" pitchFamily="18" charset="0"/>
              </a:rPr>
              <a:t>Сопутствующий диагноз:_____________________________________________</a:t>
            </a:r>
          </a:p>
          <a:p>
            <a:pPr algn="ctr" eaLnBrk="0" hangingPunct="0"/>
            <a:endParaRPr lang="ru-RU" sz="1300">
              <a:latin typeface="Times New Roman" pitchFamily="18" charset="0"/>
            </a:endParaRPr>
          </a:p>
        </p:txBody>
      </p:sp>
      <p:sp>
        <p:nvSpPr>
          <p:cNvPr id="38917" name="Нижний колонтитул 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smtClean="0"/>
              <a:t>36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Безымянный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2898"/>
            <a:ext cx="6858000" cy="8478203"/>
          </a:xfrm>
          <a:prstGeom prst="rect">
            <a:avLst/>
          </a:prstGeom>
        </p:spPr>
      </p:pic>
      <p:graphicFrame>
        <p:nvGraphicFramePr>
          <p:cNvPr id="39983" name="Group 47"/>
          <p:cNvGraphicFramePr>
            <a:graphicFrameLocks noGrp="1"/>
          </p:cNvGraphicFramePr>
          <p:nvPr>
            <p:ph/>
          </p:nvPr>
        </p:nvGraphicFramePr>
        <p:xfrm>
          <a:off x="342900" y="366713"/>
          <a:ext cx="6326188" cy="7330440"/>
        </p:xfrm>
        <a:graphic>
          <a:graphicData uri="http://schemas.openxmlformats.org/drawingml/2006/table">
            <a:tbl>
              <a:tblPr/>
              <a:tblGrid>
                <a:gridCol w="3590925"/>
                <a:gridCol w="719138"/>
                <a:gridCol w="647700"/>
                <a:gridCol w="576262"/>
                <a:gridCol w="792163"/>
              </a:tblGrid>
              <a:tr h="274638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 развития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0" marR="0" lvl="0" indent="-4445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Ниже</a:t>
                      </a:r>
                    </a:p>
                    <a:p>
                      <a:pPr marL="444500" marR="0" lvl="0" indent="-4445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нормы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Норма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Выше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нормы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Примеч-я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0188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9920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>
                          <a:tab pos="266700" algn="l"/>
                        </a:tabLst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Физическое развитие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742950" marR="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>
                          <a:tab pos="266700" algn="l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Группа здоровья___________</a:t>
                      </a:r>
                    </a:p>
                    <a:p>
                      <a:pPr marL="742950" marR="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>
                          <a:tab pos="266700" algn="l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Антропометрические показатели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Вес_______Рост______Окр.гол.______Окр.гр.кл.______</a:t>
                      </a:r>
                    </a:p>
                    <a:p>
                      <a:pPr marL="742950" marR="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>
                          <a:tab pos="266700" algn="l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движений: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>
                          <a:tab pos="266700" algn="l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общая моторика;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>
                          <a:tab pos="266700" algn="l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прыжки в длину с места;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>
                          <a:tab pos="266700" algn="l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сохранение статичного равновесия;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>
                          <a:tab pos="266700" algn="l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отбивание мяча об пол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>
                          <a:tab pos="266700" algn="l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бег с преодолением препятствий</a:t>
                      </a:r>
                    </a:p>
                    <a:p>
                      <a:pPr marL="742950" marR="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>
                          <a:tab pos="266700" algn="l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Владеет КГН и понимает их необходимость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>
                          <a:tab pos="266700" algn="l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Социальное развитие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742950" marR="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>
                          <a:tab pos="266700" algn="l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Способность вступить в общение с кем бы то ни было</a:t>
                      </a:r>
                    </a:p>
                    <a:p>
                      <a:pPr marL="742950" marR="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>
                          <a:tab pos="266700" algn="l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Умение ориентироваться на поставленную перед группой задачу</a:t>
                      </a:r>
                    </a:p>
                    <a:p>
                      <a:pPr marL="742950" marR="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>
                          <a:tab pos="266700" algn="l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Может в паре с другим ребенком выполнять задание</a:t>
                      </a:r>
                    </a:p>
                    <a:p>
                      <a:pPr marL="742950" marR="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>
                          <a:tab pos="266700" algn="l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Умение руководить группой детей, выполнять роль лидера</a:t>
                      </a:r>
                    </a:p>
                    <a:p>
                      <a:pPr marL="742950" marR="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>
                          <a:tab pos="266700" algn="l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Приобретение положительного поведенческого опыта</a:t>
                      </a:r>
                    </a:p>
                    <a:p>
                      <a:pPr marL="742950" marR="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>
                          <a:tab pos="266700" algn="l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Умение спокойно реагировать на неудачу, самостоятельно исправлять ошибки, принимать помощь</a:t>
                      </a:r>
                    </a:p>
                    <a:p>
                      <a:pPr marL="742950" marR="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>
                          <a:tab pos="266700" algn="l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Может найти занятие, соответствующее собственному желанию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>
                          <a:tab pos="266700" algn="l"/>
                        </a:tabLst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Восприятие цвета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>
                          <a:tab pos="266700" algn="l"/>
                        </a:tabLst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Восприятие формы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>
                          <a:tab pos="266700" algn="l"/>
                        </a:tabLst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Восприятие величины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>
                          <a:tab pos="266700" algn="l"/>
                        </a:tabLst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Восприятие пространственных отношений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>
                          <a:tab pos="266700" algn="l"/>
                        </a:tabLst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Восприятие сюжетных изображений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>
                          <a:tab pos="266700" algn="l"/>
                        </a:tabLst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Ориентировка в пространстве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>
                          <a:tab pos="266700" algn="l"/>
                        </a:tabLst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Предметные представления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>
                          <a:tab pos="266700" algn="l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Психическое развитие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742950" marR="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>
                          <a:tab pos="266700" algn="l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Психоэмоциональное состояние ребенка: 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-отсутствие или присутствие  напряженности, __________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-открыт для контакта, активен, пассивен_______________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-умение пользоваться выразительными средствами речи, </a:t>
                      </a:r>
                    </a:p>
                    <a:p>
                      <a:pPr marL="742950" marR="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>
                          <a:tab pos="266700" algn="l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Умение видеть, слышать, чувствовать другого</a:t>
                      </a:r>
                    </a:p>
                    <a:p>
                      <a:pPr marL="742950" marR="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>
                          <a:tab pos="266700" algn="l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Умение планировать свою работу и сосредоточенно действовать без отвлечений</a:t>
                      </a:r>
                    </a:p>
                    <a:p>
                      <a:pPr marL="742950" marR="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>
                          <a:tab pos="266700" algn="l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Произвольность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996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smtClean="0"/>
              <a:t>37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Безымянный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2898"/>
            <a:ext cx="6858000" cy="8478203"/>
          </a:xfrm>
          <a:prstGeom prst="rect">
            <a:avLst/>
          </a:prstGeom>
        </p:spPr>
      </p:pic>
      <p:graphicFrame>
        <p:nvGraphicFramePr>
          <p:cNvPr id="80932" name="Group 36"/>
          <p:cNvGraphicFramePr>
            <a:graphicFrameLocks noGrp="1"/>
          </p:cNvGraphicFramePr>
          <p:nvPr>
            <p:ph/>
          </p:nvPr>
        </p:nvGraphicFramePr>
        <p:xfrm>
          <a:off x="342900" y="366713"/>
          <a:ext cx="6172200" cy="7212013"/>
        </p:xfrm>
        <a:graphic>
          <a:graphicData uri="http://schemas.openxmlformats.org/drawingml/2006/table">
            <a:tbl>
              <a:tblPr/>
              <a:tblGrid>
                <a:gridCol w="4067175"/>
                <a:gridCol w="646113"/>
                <a:gridCol w="419100"/>
                <a:gridCol w="419100"/>
                <a:gridCol w="620712"/>
              </a:tblGrid>
              <a:tr h="7212013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Познавательное развитие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742950" marR="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Осведомленность</a:t>
                      </a:r>
                    </a:p>
                    <a:p>
                      <a:pPr marL="742950" marR="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Овладение мыслительными операциями: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>
                          <a:tab pos="228600" algn="l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анализ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>
                          <a:tab pos="228600" algn="l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сравнение(сходства и различия предметов)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>
                          <a:tab pos="228600" algn="l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обобщение</a:t>
                      </a:r>
                    </a:p>
                    <a:p>
                      <a:pPr marL="742950" marR="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Память:  преобладает______________________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Слуховая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Зрительная </a:t>
                      </a:r>
                    </a:p>
                    <a:p>
                      <a:pPr marL="742950" marR="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Внимание</a:t>
                      </a:r>
                    </a:p>
                    <a:p>
                      <a:pPr marL="742950" marR="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Помехоустойчивость </a:t>
                      </a:r>
                    </a:p>
                    <a:p>
                      <a:pPr marL="742950" marR="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Осуществляет деятельность по образцам и правилам</a:t>
                      </a:r>
                    </a:p>
                    <a:p>
                      <a:pPr marL="742950" marR="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Умение понять инструкцию и последовательно ее выполнять</a:t>
                      </a:r>
                    </a:p>
                    <a:p>
                      <a:pPr marL="742950" marR="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Мелкая моторика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Игровая деятельность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742950" marR="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игровой деятельности в соответствии с этапами ее развития (предметно- манипулятивная игра, сюжетная игра, сюжетно- ролевая игра)</a:t>
                      </a:r>
                    </a:p>
                    <a:p>
                      <a:pPr marL="742950" marR="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Умение включаться в игру</a:t>
                      </a:r>
                    </a:p>
                    <a:p>
                      <a:pPr marL="742950" marR="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Умение действовать в соответствии с ролью</a:t>
                      </a:r>
                    </a:p>
                    <a:p>
                      <a:pPr marL="742950" marR="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Взаимодействие с детьми в игре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речи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742950" marR="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Диагноз логопеда__________________________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_________________________________________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13.2.Умение правильно произносить все звуки 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13.3.Грамматически правильное построение   предложений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13.4.Умение составлять связный рассказ по серии картинок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13.5.Умение использовать в речи обобщающие слова, анонимы, сравнения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13.6.Умение вести диалог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13.7.Сформированность звукового анализа слова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13.8.Знание букв русского алфавита___________________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13.9.Начальные навыки чтения_______________________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13.10.Математические умения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Музыкально-эстетическое развитие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14.1.Умение эмоционально воспринимать содержание музыкальных произведений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14.2.Наличие спектра умений для публичных       выступлений (владение голосом, выразительность, отсутствие страха и напряженности)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14.3.Создание художественных образов выразительными средствами (цвет, композиция, форма) в изодеятельности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14.4.Способность к созданию нового рисунка, который отличается оригинальностью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0977" name="Text Box 37"/>
          <p:cNvSpPr txBox="1">
            <a:spLocks noChangeArrowheads="1"/>
          </p:cNvSpPr>
          <p:nvPr/>
        </p:nvSpPr>
        <p:spPr bwMode="auto">
          <a:xfrm>
            <a:off x="333375" y="7740650"/>
            <a:ext cx="6191250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>
                <a:latin typeface="Times New Roman" pitchFamily="18" charset="0"/>
              </a:rPr>
              <a:t>Педагог- психолог:___________________________            Соц. Педагог:____________________________</a:t>
            </a:r>
          </a:p>
          <a:p>
            <a:r>
              <a:rPr lang="ru-RU" sz="1000">
                <a:latin typeface="Times New Roman" pitchFamily="18" charset="0"/>
              </a:rPr>
              <a:t>Учитель-дефектолог:_________________________            Логопед:________________________________</a:t>
            </a:r>
          </a:p>
          <a:p>
            <a:r>
              <a:rPr lang="ru-RU" sz="1000">
                <a:latin typeface="Times New Roman" pitchFamily="18" charset="0"/>
              </a:rPr>
              <a:t>Инструктор по физвоспитанию:______________________Инструктор по изодеятнльности:____________</a:t>
            </a:r>
          </a:p>
          <a:p>
            <a:r>
              <a:rPr lang="ru-RU" sz="1000">
                <a:latin typeface="Times New Roman" pitchFamily="18" charset="0"/>
              </a:rPr>
              <a:t>Воспитатели:______________________________________Муз. руководитель:_______________________</a:t>
            </a:r>
          </a:p>
          <a:p>
            <a:r>
              <a:rPr lang="ru-RU" sz="1000">
                <a:latin typeface="Times New Roman" pitchFamily="18" charset="0"/>
              </a:rPr>
              <a:t>Дата заполнения ________________</a:t>
            </a:r>
          </a:p>
          <a:p>
            <a:r>
              <a:rPr lang="ru-RU" sz="1000">
                <a:latin typeface="Times New Roman" pitchFamily="18" charset="0"/>
              </a:rPr>
              <a:t/>
            </a:r>
            <a:br>
              <a:rPr lang="ru-RU" sz="1000">
                <a:latin typeface="Times New Roman" pitchFamily="18" charset="0"/>
              </a:rPr>
            </a:br>
            <a:endParaRPr lang="ru-RU" sz="1000">
              <a:latin typeface="Times New Roman" pitchFamily="18" charset="0"/>
            </a:endParaRPr>
          </a:p>
        </p:txBody>
      </p:sp>
      <p:sp>
        <p:nvSpPr>
          <p:cNvPr id="40978" name="Нижний колонтитул 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smtClean="0"/>
              <a:t>38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Безымянный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3999"/>
          </a:xfrm>
          <a:prstGeom prst="rect">
            <a:avLst/>
          </a:prstGeom>
        </p:spPr>
      </p:pic>
      <p:sp>
        <p:nvSpPr>
          <p:cNvPr id="6147" name="WordArt 11"/>
          <p:cNvSpPr>
            <a:spLocks noChangeArrowheads="1" noChangeShapeType="1" noTextEdit="1"/>
          </p:cNvSpPr>
          <p:nvPr/>
        </p:nvSpPr>
        <p:spPr bwMode="auto">
          <a:xfrm>
            <a:off x="2708275" y="504825"/>
            <a:ext cx="2279650" cy="3286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kern="10">
                <a:ln w="3175">
                  <a:solidFill>
                    <a:srgbClr val="969696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Monotype Corsiva"/>
              </a:rPr>
              <a:t>Предисловие</a:t>
            </a: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1779588" y="933450"/>
            <a:ext cx="4216400" cy="1588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149" name="Прямоугольник 3"/>
          <p:cNvSpPr>
            <a:spLocks noChangeArrowheads="1"/>
          </p:cNvSpPr>
          <p:nvPr/>
        </p:nvSpPr>
        <p:spPr bwMode="auto">
          <a:xfrm>
            <a:off x="1857375" y="1500188"/>
            <a:ext cx="34290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latin typeface="Monotype Corsiva" pitchFamily="66" charset="0"/>
              </a:rPr>
              <a:t>Уважаемые  коллеги!</a:t>
            </a:r>
          </a:p>
          <a:p>
            <a:pPr algn="ctr">
              <a:spcBef>
                <a:spcPct val="50000"/>
              </a:spcBef>
            </a:pPr>
            <a:endParaRPr lang="ru-RU" sz="1400">
              <a:latin typeface="Times New Roman" pitchFamily="18" charset="0"/>
            </a:endParaRPr>
          </a:p>
        </p:txBody>
      </p:sp>
      <p:sp>
        <p:nvSpPr>
          <p:cNvPr id="6150" name="Прямоугольник 4"/>
          <p:cNvSpPr>
            <a:spLocks noChangeArrowheads="1"/>
          </p:cNvSpPr>
          <p:nvPr/>
        </p:nvSpPr>
        <p:spPr bwMode="auto">
          <a:xfrm>
            <a:off x="500063" y="1928813"/>
            <a:ext cx="6072187" cy="647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61950" algn="r"/>
            <a:endParaRPr lang="ru-RU" sz="1400" i="1">
              <a:latin typeface="Times New Roman" pitchFamily="18" charset="0"/>
            </a:endParaRPr>
          </a:p>
          <a:p>
            <a:pPr indent="361950" algn="just"/>
            <a:r>
              <a:rPr lang="ru-RU" sz="1400" i="1">
                <a:latin typeface="Times New Roman" pitchFamily="18" charset="0"/>
              </a:rPr>
              <a:t>Мы рады представить Вашему вниманию четвертый номер журнала «Разноцветный детский сад», который посвящен  оздоровительной работе в условиях дошкольного учреждения.</a:t>
            </a:r>
          </a:p>
          <a:p>
            <a:pPr indent="361950" algn="just"/>
            <a:r>
              <a:rPr lang="ru-RU" sz="1400" i="1">
                <a:latin typeface="Times New Roman" pitchFamily="18" charset="0"/>
              </a:rPr>
              <a:t>Использование современных программ и здоровьесберегающих технологий  стало неотъемлемой частью функционирования каждого детского сада. Задачи физкультурно- оздоровительной направленности являются приоритетными и ежегодно решаются на базе любого образовательного учреждения.</a:t>
            </a:r>
          </a:p>
          <a:p>
            <a:pPr indent="361950" algn="just"/>
            <a:r>
              <a:rPr lang="ru-RU" sz="1400" i="1">
                <a:latin typeface="Times New Roman" pitchFamily="18" charset="0"/>
              </a:rPr>
              <a:t>Каждое ДОУ  подходит к проблеме профилактики и укрепления здоровья воспитанников индивидуально, исходя из особенностей кадрового состава и материально- технического оснащения учреждения. Большую роль играет  творческий потенциал педагогического коллектива, желание осваивать новые оздоровительные методики, стремление к самообразованию и самосовершенствованию. Однако, главным остается ориентированность на конечный результат в процессе которого происходит улучшение состояния здоровья наших воспитанников.  Даже традиционная правильно организованная система  закаливания или витаминотерапия приносят качественные результаты, если педагоги относятся к данной проблеме добросовестно.</a:t>
            </a:r>
          </a:p>
          <a:p>
            <a:pPr indent="361950" algn="just"/>
            <a:r>
              <a:rPr lang="ru-RU" sz="1400" i="1">
                <a:latin typeface="Times New Roman" pitchFamily="18" charset="0"/>
              </a:rPr>
              <a:t>На страницах издания Вы можете познакомиться с опытом работы образовательных учреждений по оздоровлению детей и  профилактике заболевания педагогов.</a:t>
            </a:r>
          </a:p>
          <a:p>
            <a:pPr indent="361950" algn="just"/>
            <a:r>
              <a:rPr lang="ru-RU" sz="1400" i="1">
                <a:latin typeface="Times New Roman" pitchFamily="18" charset="0"/>
              </a:rPr>
              <a:t>В связи с окончанием учебного года в рубрике «На планете семья» Вам предоставлены результаты анкетирования родителей ДОУ по вопросам</a:t>
            </a:r>
            <a:r>
              <a:rPr lang="ru-RU" sz="1400" i="1">
                <a:latin typeface="Times New Roman" pitchFamily="18" charset="0"/>
                <a:cs typeface="Times New Roman" pitchFamily="18" charset="0"/>
              </a:rPr>
              <a:t> выявления уровня удовлетворенности потребителей образовательных услуг подготовкой воспитанников подготовительных групп к школьному обучению.</a:t>
            </a:r>
          </a:p>
          <a:p>
            <a:pPr indent="361950" algn="just"/>
            <a:r>
              <a:rPr lang="ru-RU" sz="1400" i="1">
                <a:latin typeface="Times New Roman" pitchFamily="18" charset="0"/>
                <a:cs typeface="Times New Roman" pitchFamily="18" charset="0"/>
              </a:rPr>
              <a:t>Мы желаем Вам успехов в работе и отличного самочувствия!</a:t>
            </a:r>
          </a:p>
          <a:p>
            <a:pPr indent="361950" algn="r"/>
            <a:r>
              <a:rPr lang="ru-RU" sz="1400" i="1">
                <a:latin typeface="Times New Roman" pitchFamily="18" charset="0"/>
                <a:cs typeface="Times New Roman" pitchFamily="18" charset="0"/>
              </a:rPr>
              <a:t>Редакция</a:t>
            </a:r>
            <a:endParaRPr lang="ru-RU" sz="1400" i="1">
              <a:latin typeface="Times New Roman" pitchFamily="18" charset="0"/>
            </a:endParaRPr>
          </a:p>
        </p:txBody>
      </p:sp>
      <p:sp>
        <p:nvSpPr>
          <p:cNvPr id="6151" name="Нижний колонтитул 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smtClean="0"/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Безымянный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845"/>
            <a:ext cx="6858000" cy="8552528"/>
          </a:xfrm>
          <a:prstGeom prst="rect">
            <a:avLst/>
          </a:prstGeom>
        </p:spPr>
      </p:pic>
      <p:sp>
        <p:nvSpPr>
          <p:cNvPr id="41987" name="Rectangle 1"/>
          <p:cNvSpPr>
            <a:spLocks noChangeArrowheads="1"/>
          </p:cNvSpPr>
          <p:nvPr/>
        </p:nvSpPr>
        <p:spPr bwMode="auto">
          <a:xfrm>
            <a:off x="428625" y="1214438"/>
            <a:ext cx="4191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2000" b="1">
                <a:latin typeface="Monotype Corsiva" pitchFamily="66" charset="0"/>
              </a:rPr>
              <a:t>Создание условий  для воспитания здорового ребенка</a:t>
            </a:r>
            <a:endParaRPr lang="ru-RU" sz="2000">
              <a:latin typeface="Monotype Corsiva" pitchFamily="66" charset="0"/>
            </a:endParaRPr>
          </a:p>
        </p:txBody>
      </p:sp>
      <p:sp>
        <p:nvSpPr>
          <p:cNvPr id="41988" name="Text Box 2"/>
          <p:cNvSpPr txBox="1">
            <a:spLocks noChangeArrowheads="1"/>
          </p:cNvSpPr>
          <p:nvPr/>
        </p:nvSpPr>
        <p:spPr bwMode="auto">
          <a:xfrm>
            <a:off x="457200" y="2286000"/>
            <a:ext cx="5943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41989" name="Text Box 3"/>
          <p:cNvSpPr txBox="1">
            <a:spLocks noChangeArrowheads="1"/>
          </p:cNvSpPr>
          <p:nvPr/>
        </p:nvSpPr>
        <p:spPr bwMode="auto">
          <a:xfrm>
            <a:off x="428625" y="2786063"/>
            <a:ext cx="6096000" cy="545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266700" algn="just">
              <a:spcBef>
                <a:spcPct val="50000"/>
              </a:spcBef>
            </a:pPr>
            <a:r>
              <a:rPr lang="ru-RU" sz="1300">
                <a:latin typeface="Times New Roman" pitchFamily="18" charset="0"/>
                <a:cs typeface="Times New Roman" pitchFamily="18" charset="0"/>
              </a:rPr>
              <a:t>Мы считаем, что самым главным направлением является защита, сохранение и развитие здоровья ребенка.</a:t>
            </a:r>
            <a:endParaRPr lang="ru-RU" sz="1300">
              <a:latin typeface="Times New Roman" pitchFamily="18" charset="0"/>
            </a:endParaRPr>
          </a:p>
          <a:p>
            <a:pPr indent="266700"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В связи с этим активизируем поиск таких подходов к оздоровлению, воспитанию и развитию детей средствами физкультуры, которые способны не только совершенствовать их физические качества, но и развивать умственные и познавательные способности.  Организация «правильной» предметно- пространственной среды- вот с чего необходимо было начать. Педагогами нашего МДОУ «Детский сад №72» на протяжении трех лет создавалась предметно - развивающая среда, которая соответствует правилам охраны жизни и здоровья дошкольников. Отвечает анатомо - физиологическим особенностям детей, является многофункциональной практичной, экономичной, доступной и привлекательной для детей.</a:t>
            </a:r>
            <a:endParaRPr lang="ru-RU" sz="1300">
              <a:latin typeface="Times New Roman" pitchFamily="18" charset="0"/>
            </a:endParaRPr>
          </a:p>
          <a:p>
            <a:pPr indent="266700"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Создание условий для оздоровительной работы с детьми мы рассматриваем с позиций медицинской экологии.</a:t>
            </a:r>
            <a:endParaRPr lang="ru-RU" sz="1300">
              <a:latin typeface="Times New Roman" pitchFamily="18" charset="0"/>
            </a:endParaRPr>
          </a:p>
          <a:p>
            <a:pPr indent="266700" algn="just">
              <a:spcBef>
                <a:spcPct val="50000"/>
              </a:spcBef>
            </a:pPr>
            <a:r>
              <a:rPr lang="ru-RU" sz="1300">
                <a:latin typeface="Times New Roman" pitchFamily="18" charset="0"/>
                <a:cs typeface="Times New Roman" pitchFamily="18" charset="0"/>
              </a:rPr>
              <a:t>Медицинская экология рассматривает проблемы влияния факторов внешней среды на здоровье человека. В ДОУ созданы комфортные условия для воспитанников с учетом положительного воздействия на здоровье цвета, света, растений, развивающей среды. Во всех группах и помещениях ДОУ было заменено освещение на люминесцентное,  что заметно повлияло на снижение раздражительности, гиперактивности  и усталости у детей.</a:t>
            </a:r>
            <a:endParaRPr lang="ru-RU" sz="1300">
              <a:latin typeface="Times New Roman" pitchFamily="18" charset="0"/>
            </a:endParaRPr>
          </a:p>
          <a:p>
            <a:pPr indent="266700" algn="just">
              <a:spcBef>
                <a:spcPct val="50000"/>
              </a:spcBef>
            </a:pPr>
            <a:r>
              <a:rPr lang="ru-RU" sz="1300">
                <a:latin typeface="Times New Roman" pitchFamily="18" charset="0"/>
                <a:cs typeface="Times New Roman" pitchFamily="18" charset="0"/>
              </a:rPr>
              <a:t>Цвет – важнейший элемент интерьера. Именно гармоничное сочетание красок в окружающей жизни ребенка лежит в основе его комфортного существования. В группах в цветовой окраске стен и мебели преобладают статичные цвета ( зеленый, желто-зеленый, оливковый) и пастельные тона (салатный, светло-голубой, лиловый) которые положительно воздействуют на эмоциональный настрой ребенка.</a:t>
            </a:r>
            <a:endParaRPr lang="ru-RU" sz="1300">
              <a:latin typeface="Times New Roman" pitchFamily="18" charset="0"/>
            </a:endParaRPr>
          </a:p>
        </p:txBody>
      </p:sp>
      <p:sp>
        <p:nvSpPr>
          <p:cNvPr id="41990" name="WordArt 11"/>
          <p:cNvSpPr>
            <a:spLocks noChangeArrowheads="1" noChangeShapeType="1" noTextEdit="1"/>
          </p:cNvSpPr>
          <p:nvPr/>
        </p:nvSpPr>
        <p:spPr bwMode="auto">
          <a:xfrm>
            <a:off x="571500" y="357188"/>
            <a:ext cx="3960813" cy="4016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b="1" kern="10">
                <a:ln w="3175">
                  <a:solidFill>
                    <a:srgbClr val="969696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Monotype Corsiva"/>
              </a:rPr>
              <a:t>Школа   руководителя</a:t>
            </a:r>
          </a:p>
        </p:txBody>
      </p:sp>
      <p:sp>
        <p:nvSpPr>
          <p:cNvPr id="41991" name="Line 11"/>
          <p:cNvSpPr>
            <a:spLocks noChangeShapeType="1"/>
          </p:cNvSpPr>
          <p:nvPr/>
        </p:nvSpPr>
        <p:spPr bwMode="auto">
          <a:xfrm>
            <a:off x="357188" y="785813"/>
            <a:ext cx="4321175" cy="0"/>
          </a:xfrm>
          <a:prstGeom prst="line">
            <a:avLst/>
          </a:prstGeom>
          <a:noFill/>
          <a:ln w="19050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41992" name="Picture 9" descr="IMG_00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5" y="142875"/>
            <a:ext cx="134778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3" name="Text Box 10"/>
          <p:cNvSpPr txBox="1">
            <a:spLocks noChangeArrowheads="1"/>
          </p:cNvSpPr>
          <p:nvPr/>
        </p:nvSpPr>
        <p:spPr bwMode="auto">
          <a:xfrm>
            <a:off x="4857750" y="1928813"/>
            <a:ext cx="1657350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100">
                <a:latin typeface="Times New Roman" pitchFamily="18" charset="0"/>
              </a:rPr>
              <a:t>Заведующая                </a:t>
            </a:r>
            <a:r>
              <a:rPr lang="ru-RU" sz="1100" b="1" i="1">
                <a:latin typeface="Times New Roman" pitchFamily="18" charset="0"/>
              </a:rPr>
              <a:t>Конова Г.Б.             </a:t>
            </a:r>
            <a:r>
              <a:rPr lang="ru-RU" sz="1100">
                <a:latin typeface="Times New Roman" pitchFamily="18" charset="0"/>
              </a:rPr>
              <a:t>«Детский сад №72» г.Энгельса Саратовской области</a:t>
            </a:r>
          </a:p>
        </p:txBody>
      </p:sp>
      <p:sp>
        <p:nvSpPr>
          <p:cNvPr id="41994" name="Нижний колонтитул 10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smtClean="0"/>
              <a:t>39</a:t>
            </a:r>
          </a:p>
        </p:txBody>
      </p:sp>
      <p:sp>
        <p:nvSpPr>
          <p:cNvPr id="41995" name="Прямоугольник 10"/>
          <p:cNvSpPr>
            <a:spLocks noChangeArrowheads="1"/>
          </p:cNvSpPr>
          <p:nvPr/>
        </p:nvSpPr>
        <p:spPr bwMode="auto">
          <a:xfrm>
            <a:off x="500063" y="2000250"/>
            <a:ext cx="4357687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266700" algn="just">
              <a:spcBef>
                <a:spcPct val="50000"/>
              </a:spcBef>
            </a:pPr>
            <a:r>
              <a:rPr lang="ru-RU" sz="1300">
                <a:latin typeface="Times New Roman" pitchFamily="18" charset="0"/>
                <a:cs typeface="Times New Roman" pitchFamily="18" charset="0"/>
              </a:rPr>
              <a:t>Последнее время перед дошкольным образованием встает вопрос: какие направления должны стать приоритетными в работе руководителя и педагога ДОУ в современных условиях?</a:t>
            </a:r>
            <a:endParaRPr lang="ru-RU" sz="13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Безымянный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43011" name="Text Box 1"/>
          <p:cNvSpPr txBox="1">
            <a:spLocks noChangeArrowheads="1"/>
          </p:cNvSpPr>
          <p:nvPr/>
        </p:nvSpPr>
        <p:spPr bwMode="auto">
          <a:xfrm>
            <a:off x="404813" y="304800"/>
            <a:ext cx="6072187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266700" algn="just">
              <a:spcBef>
                <a:spcPct val="50000"/>
              </a:spcBef>
            </a:pPr>
            <a:r>
              <a:rPr lang="ru-RU" sz="1300">
                <a:latin typeface="Times New Roman" pitchFamily="18" charset="0"/>
                <a:cs typeface="Times New Roman" pitchFamily="18" charset="0"/>
              </a:rPr>
              <a:t>«Пастбищем жизни» называл воздух древнегреческий врач Гиппократ. Мехносистема, порожденная современной цивилизацией, является источником загрязнения окружающей среды. Это негативно воздействует в первую очередь на работе органов дыхания.</a:t>
            </a:r>
            <a:endParaRPr lang="ru-RU" sz="1300">
              <a:latin typeface="Times New Roman" pitchFamily="18" charset="0"/>
            </a:endParaRPr>
          </a:p>
          <a:p>
            <a:pPr indent="266700" algn="just">
              <a:spcBef>
                <a:spcPct val="50000"/>
              </a:spcBef>
            </a:pPr>
            <a:r>
              <a:rPr lang="ru-RU" sz="1300">
                <a:latin typeface="Times New Roman" pitchFamily="18" charset="0"/>
                <a:cs typeface="Times New Roman" pitchFamily="18" charset="0"/>
              </a:rPr>
              <a:t>В каждой группе нашего детского сада создан уголок живой природы, где помещены растения, животные и птицы.</a:t>
            </a:r>
            <a:endParaRPr lang="ru-RU" sz="1300">
              <a:latin typeface="Times New Roman" pitchFamily="18" charset="0"/>
            </a:endParaRPr>
          </a:p>
          <a:p>
            <a:pPr indent="266700" algn="just">
              <a:spcBef>
                <a:spcPct val="50000"/>
              </a:spcBef>
            </a:pPr>
            <a:r>
              <a:rPr lang="ru-RU" sz="1300">
                <a:latin typeface="Times New Roman" pitchFamily="18" charset="0"/>
                <a:cs typeface="Times New Roman" pitchFamily="18" charset="0"/>
              </a:rPr>
              <a:t>Комнатные растения подобраны так, чтобы они являлись хорошим резервом для оздоровления окружающей среды в группах. В качестве живого фильтра наиболее эффективны хлорофитум, филодендрон, драцена, фикус, плющ и другие растения.</a:t>
            </a:r>
            <a:endParaRPr lang="ru-RU" sz="1300">
              <a:latin typeface="Times New Roman" pitchFamily="18" charset="0"/>
            </a:endParaRPr>
          </a:p>
          <a:p>
            <a:pPr indent="266700" algn="just">
              <a:spcBef>
                <a:spcPct val="50000"/>
              </a:spcBef>
            </a:pPr>
            <a:r>
              <a:rPr lang="ru-RU" sz="1300">
                <a:latin typeface="Times New Roman" pitchFamily="18" charset="0"/>
                <a:cs typeface="Times New Roman" pitchFamily="18" charset="0"/>
              </a:rPr>
              <a:t>Создавая в группах фитоинтерьер,  мы руководствовались следующими правилами:</a:t>
            </a:r>
            <a:endParaRPr lang="ru-RU" sz="1300">
              <a:latin typeface="Times New Roman" pitchFamily="18" charset="0"/>
            </a:endParaRPr>
          </a:p>
          <a:p>
            <a:pPr indent="266700" algn="just">
              <a:lnSpc>
                <a:spcPct val="95000"/>
              </a:lnSpc>
              <a:spcBef>
                <a:spcPct val="50000"/>
              </a:spcBef>
              <a:buFontTx/>
              <a:buChar char="•"/>
            </a:pPr>
            <a:r>
              <a:rPr lang="ru-RU" sz="1300">
                <a:latin typeface="Times New Roman" pitchFamily="18" charset="0"/>
                <a:cs typeface="Times New Roman" pitchFamily="18" charset="0"/>
              </a:rPr>
              <a:t>     не затемнять помещение;</a:t>
            </a:r>
            <a:endParaRPr lang="ru-RU" sz="1300">
              <a:latin typeface="Times New Roman" pitchFamily="18" charset="0"/>
            </a:endParaRPr>
          </a:p>
          <a:p>
            <a:pPr indent="266700" algn="just">
              <a:lnSpc>
                <a:spcPct val="95000"/>
              </a:lnSpc>
              <a:spcBef>
                <a:spcPct val="50000"/>
              </a:spcBef>
              <a:buFontTx/>
              <a:buChar char="•"/>
            </a:pPr>
            <a:r>
              <a:rPr lang="ru-RU" sz="1300">
                <a:latin typeface="Times New Roman" pitchFamily="18" charset="0"/>
                <a:cs typeface="Times New Roman" pitchFamily="18" charset="0"/>
              </a:rPr>
              <a:t>     не загромождать окна и не мешать проникновению солнечного света.</a:t>
            </a:r>
            <a:endParaRPr lang="ru-RU" sz="1300">
              <a:latin typeface="Times New Roman" pitchFamily="18" charset="0"/>
            </a:endParaRPr>
          </a:p>
          <a:p>
            <a:pPr indent="266700" algn="just">
              <a:lnSpc>
                <a:spcPct val="95000"/>
              </a:lnSpc>
              <a:spcBef>
                <a:spcPct val="50000"/>
              </a:spcBef>
            </a:pPr>
            <a:r>
              <a:rPr lang="ru-RU" sz="1300">
                <a:latin typeface="Times New Roman" pitchFamily="18" charset="0"/>
                <a:cs typeface="Times New Roman" pitchFamily="18" charset="0"/>
              </a:rPr>
              <a:t>Для оздоровления воздушной среды используется проветривание, кварцевание.</a:t>
            </a:r>
            <a:endParaRPr lang="ru-RU" sz="1300">
              <a:latin typeface="Times New Roman" pitchFamily="18" charset="0"/>
            </a:endParaRPr>
          </a:p>
          <a:p>
            <a:pPr indent="266700" algn="just">
              <a:lnSpc>
                <a:spcPct val="95000"/>
              </a:lnSpc>
              <a:spcBef>
                <a:spcPct val="50000"/>
              </a:spcBef>
            </a:pPr>
            <a:r>
              <a:rPr lang="ru-RU" sz="1300">
                <a:latin typeface="Times New Roman" pitchFamily="18" charset="0"/>
                <a:cs typeface="Times New Roman" pitchFamily="18" charset="0"/>
              </a:rPr>
              <a:t>В группах  оформлены «уголки здоровья» в которых в наличии имеются атрибуты и предметы для подвижных и спортивных игр, индивидуальной работы, самостоятельной двигательной активности детей. Уголки так же содержат разнообразный наглядный материал (альбомы, картотеки подвижных игр и т.д.) и оборудование для профилактики плоскостопия и нарушений осанки .</a:t>
            </a:r>
            <a:endParaRPr lang="ru-RU" sz="1300">
              <a:latin typeface="Times New Roman" pitchFamily="18" charset="0"/>
            </a:endParaRPr>
          </a:p>
        </p:txBody>
      </p:sp>
      <p:sp>
        <p:nvSpPr>
          <p:cNvPr id="43012" name="Rectangle 2049"/>
          <p:cNvSpPr>
            <a:spLocks noChangeArrowheads="1"/>
          </p:cNvSpPr>
          <p:nvPr/>
        </p:nvSpPr>
        <p:spPr bwMode="auto">
          <a:xfrm>
            <a:off x="381000" y="5105400"/>
            <a:ext cx="2736850" cy="267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266700" algn="just"/>
            <a:r>
              <a:rPr lang="ru-RU" sz="1300">
                <a:latin typeface="Times New Roman" pitchFamily="18" charset="0"/>
              </a:rPr>
              <a:t>Плоскостопие – это нарушение и понижение опорной функции стопы, ухудшение кровоснабжения, от чего появляются боли в ногах, иногда и судороги.</a:t>
            </a:r>
          </a:p>
          <a:p>
            <a:pPr indent="266700" algn="just"/>
            <a:r>
              <a:rPr lang="ru-RU" sz="1300">
                <a:latin typeface="Times New Roman" pitchFamily="18" charset="0"/>
              </a:rPr>
              <a:t>Уплотнение стопы влияет на положение таза и позвоночника, что ведет к нарушению осанки. Плоскостопие редко бывает врожденным. Оно развивается, если дети преждевременно (до 10 - 12 месяцев) начинают много стоять и передвигаться. </a:t>
            </a:r>
          </a:p>
        </p:txBody>
      </p:sp>
      <p:pic>
        <p:nvPicPr>
          <p:cNvPr id="43013" name="Picture 2050" descr="SDC1189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50" y="5000625"/>
            <a:ext cx="3249613" cy="216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4" name="Text Box 2051"/>
          <p:cNvSpPr txBox="1">
            <a:spLocks noChangeArrowheads="1"/>
          </p:cNvSpPr>
          <p:nvPr/>
        </p:nvSpPr>
        <p:spPr bwMode="auto">
          <a:xfrm>
            <a:off x="381000" y="7696200"/>
            <a:ext cx="5976938" cy="98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266700" algn="just">
              <a:spcBef>
                <a:spcPct val="50000"/>
              </a:spcBef>
            </a:pPr>
            <a:r>
              <a:rPr lang="ru-RU" sz="1300">
                <a:latin typeface="Times New Roman" pitchFamily="18" charset="0"/>
              </a:rPr>
              <a:t>Вредно сказывается на формирование стопы длительное хождение детей по твердому грунту (асфальту) в мягкой, без каблука, обуви, так же плоскостопие может развиваться и в связи с перенесенными заболеваниями, травмами.</a:t>
            </a:r>
          </a:p>
          <a:p>
            <a:pPr indent="266700" algn="just">
              <a:spcBef>
                <a:spcPct val="50000"/>
              </a:spcBef>
            </a:pPr>
            <a:endParaRPr lang="ru-RU" sz="1300">
              <a:latin typeface="Times New Roman" pitchFamily="18" charset="0"/>
            </a:endParaRPr>
          </a:p>
        </p:txBody>
      </p:sp>
      <p:sp>
        <p:nvSpPr>
          <p:cNvPr id="43015" name="Нижний колонтитул 7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smtClean="0"/>
              <a:t>40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Безымянный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3643313" y="2643188"/>
            <a:ext cx="2806700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/>
            <a:r>
              <a:rPr lang="ru-RU" sz="1300" b="1">
                <a:latin typeface="Times New Roman" pitchFamily="18" charset="0"/>
              </a:rPr>
              <a:t>                    Массаж стоп</a:t>
            </a:r>
            <a:endParaRPr lang="ru-RU" sz="1300">
              <a:latin typeface="Times New Roman" pitchFamily="18" charset="0"/>
            </a:endParaRPr>
          </a:p>
          <a:p>
            <a:pPr marL="342900" indent="-342900" algn="just"/>
            <a:r>
              <a:rPr lang="ru-RU" sz="1300">
                <a:latin typeface="Times New Roman" pitchFamily="18" charset="0"/>
              </a:rPr>
              <a:t>             Ребенок садится на пол (ноги вытянуты). В течение 3-4 минут взрослый растирает стопы ребенка по направлению от пальцев к пяточной части, затем массирует голени – от стопы к коленному суставу. Растирание выполняется основанием ладони либо тыльной поверхностью полусогнутых пальцев. Массаж также можно</a:t>
            </a:r>
          </a:p>
        </p:txBody>
      </p:sp>
      <p:pic>
        <p:nvPicPr>
          <p:cNvPr id="44036" name="Picture 4" descr="SDC119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2928938"/>
            <a:ext cx="3206750" cy="210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428625" y="5214938"/>
            <a:ext cx="6048375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55600" algn="just"/>
            <a:r>
              <a:rPr lang="ru-RU" sz="1300">
                <a:latin typeface="Times New Roman" pitchFamily="18" charset="0"/>
              </a:rPr>
              <a:t>проводить при появлении чувства усталости в ногах после напряженной мышечной работы.</a:t>
            </a:r>
          </a:p>
          <a:p>
            <a:pPr indent="355600" algn="just"/>
            <a:r>
              <a:rPr lang="ru-RU" sz="1300">
                <a:latin typeface="Times New Roman" pitchFamily="18" charset="0"/>
              </a:rPr>
              <a:t>Ребенок ложится на спину. Взрослый левой рукой охватывает ногу ребенка так, чтобы голень была между большим и указательным пальцами. Выполняя круговые движения большим пальцем правой руки, взрослый энергично растирает ступни (указательный и средний пальцы лежат на наружной поверхности стопы).</a:t>
            </a:r>
          </a:p>
          <a:p>
            <a:pPr indent="355600" algn="just"/>
            <a:r>
              <a:rPr lang="ru-RU" sz="1300">
                <a:latin typeface="Times New Roman" pitchFamily="18" charset="0"/>
              </a:rPr>
              <a:t>Важное значение имеют</a:t>
            </a:r>
            <a:r>
              <a:rPr lang="ru-RU" sz="1300" b="1">
                <a:latin typeface="Times New Roman" pitchFamily="18" charset="0"/>
              </a:rPr>
              <a:t> игры на укрепление мускулатуры ног и свода стопы:</a:t>
            </a:r>
          </a:p>
          <a:p>
            <a:pPr indent="355600" algn="just"/>
            <a:r>
              <a:rPr lang="ru-RU" sz="1300" b="1">
                <a:latin typeface="Times New Roman" pitchFamily="18" charset="0"/>
              </a:rPr>
              <a:t>Катание мяча</a:t>
            </a:r>
            <a:r>
              <a:rPr lang="ru-RU" sz="1300">
                <a:latin typeface="Times New Roman" pitchFamily="18" charset="0"/>
              </a:rPr>
              <a:t>. Ребенок садится на пол или табурет, ставит ступню на теннисный мячик и катает его то к носку, то к пятке двумя ногами попеременно.</a:t>
            </a:r>
            <a:endParaRPr lang="ru-RU" sz="1300" b="1">
              <a:latin typeface="Times New Roman" pitchFamily="18" charset="0"/>
            </a:endParaRPr>
          </a:p>
          <a:p>
            <a:pPr indent="355600" algn="just"/>
            <a:r>
              <a:rPr lang="ru-RU" sz="1300" b="1">
                <a:latin typeface="Times New Roman" pitchFamily="18" charset="0"/>
              </a:rPr>
              <a:t>Эстафета «Загрузи машину».</a:t>
            </a:r>
            <a:endParaRPr lang="ru-RU" sz="1300" i="1">
              <a:latin typeface="Times New Roman" pitchFamily="18" charset="0"/>
            </a:endParaRPr>
          </a:p>
          <a:p>
            <a:pPr indent="355600" algn="just"/>
            <a:r>
              <a:rPr lang="ru-RU" sz="1300" i="1">
                <a:latin typeface="Times New Roman" pitchFamily="18" charset="0"/>
              </a:rPr>
              <a:t>Оборудование</a:t>
            </a:r>
            <a:r>
              <a:rPr lang="ru-RU" sz="1300">
                <a:latin typeface="Times New Roman" pitchFamily="18" charset="0"/>
              </a:rPr>
              <a:t>: машины, палочки, карандаши, фломастеры.</a:t>
            </a:r>
          </a:p>
          <a:p>
            <a:pPr indent="355600" algn="just"/>
            <a:r>
              <a:rPr lang="ru-RU" sz="1300">
                <a:latin typeface="Times New Roman" pitchFamily="18" charset="0"/>
              </a:rPr>
              <a:t>Дети стоят босиком, руки на поясе, спина прямая, пальцами ног поочередно берут палочки и передают их друг другу по цепочке, последний складывает в машину.</a:t>
            </a:r>
            <a:endParaRPr lang="ru-RU" sz="1300" i="1">
              <a:latin typeface="Times New Roman" pitchFamily="18" charset="0"/>
            </a:endParaRPr>
          </a:p>
          <a:p>
            <a:pPr indent="355600" algn="just"/>
            <a:r>
              <a:rPr lang="ru-RU" sz="1300" i="1">
                <a:latin typeface="Times New Roman" pitchFamily="18" charset="0"/>
              </a:rPr>
              <a:t>Усложненный вариант</a:t>
            </a:r>
            <a:r>
              <a:rPr lang="ru-RU" sz="1300">
                <a:latin typeface="Times New Roman" pitchFamily="18" charset="0"/>
              </a:rPr>
              <a:t>. Соревнуются две команды.</a:t>
            </a:r>
          </a:p>
        </p:txBody>
      </p:sp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476250" y="179388"/>
            <a:ext cx="5976938" cy="267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55600" algn="just"/>
            <a:r>
              <a:rPr lang="ru-RU" sz="1300">
                <a:latin typeface="Times New Roman" pitchFamily="18" charset="0"/>
              </a:rPr>
              <a:t>В дошкольном возрасте стопа у детей еще не сформирована и не поздно улучшить ее состояние и предотвратить формирование плоскостопия, т.е. улучшить состояние мышц и связок стопы. В целях предупреждения плоскостопия обувь детей не должна быть тесной, но должна иметь жесткий задник, эластичную подошву и каблук не выше 8 мм. Не следует так же дома ходить в теплой обуви, т.к. частый перегрев ног ослабляет связочный аппарат стопы. </a:t>
            </a:r>
          </a:p>
          <a:p>
            <a:pPr indent="355600" algn="just"/>
            <a:r>
              <a:rPr lang="ru-RU" sz="1300">
                <a:latin typeface="Times New Roman" pitchFamily="18" charset="0"/>
              </a:rPr>
              <a:t>Хорошо укрепляют стопу ежедневные прохладные ванны, хождение босиком по рыхлой земле и неровной поверхности (гальке). При этом ребенок непроизвольно переносит тяжесть тела на нужный край стопы и поджимает пальцы, что способствует укреплению свода стопы.</a:t>
            </a:r>
          </a:p>
          <a:p>
            <a:pPr indent="355600" algn="just"/>
            <a:r>
              <a:rPr lang="ru-RU" sz="1300">
                <a:latin typeface="Times New Roman" pitchFamily="18" charset="0"/>
              </a:rPr>
              <a:t>В своей работе мы используем следующие</a:t>
            </a:r>
            <a:r>
              <a:rPr lang="ru-RU" sz="1300" b="1">
                <a:latin typeface="Times New Roman" pitchFamily="18" charset="0"/>
              </a:rPr>
              <a:t> упражнения, предупреждающие  развитие плоскостопия:</a:t>
            </a:r>
            <a:endParaRPr lang="ru-RU" sz="1300">
              <a:latin typeface="Times New Roman" pitchFamily="18" charset="0"/>
            </a:endParaRPr>
          </a:p>
        </p:txBody>
      </p:sp>
      <p:sp>
        <p:nvSpPr>
          <p:cNvPr id="44039" name="Нижний колонтитул 7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smtClean="0"/>
              <a:t>41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Безымянный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pic>
        <p:nvPicPr>
          <p:cNvPr id="45059" name="Picture 3" descr="SDC1189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149725" y="5219700"/>
            <a:ext cx="2152650" cy="322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428625" y="357188"/>
            <a:ext cx="5976938" cy="505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tabLst>
                <a:tab pos="0" algn="l"/>
              </a:tabLst>
            </a:pPr>
            <a:r>
              <a:rPr lang="ru-RU" sz="1300" b="1">
                <a:latin typeface="Times New Roman" pitchFamily="18" charset="0"/>
              </a:rPr>
              <a:t>    Эстафета с палочкой.</a:t>
            </a:r>
            <a:endParaRPr lang="ru-RU" sz="1300" i="1">
              <a:latin typeface="Times New Roman" pitchFamily="18" charset="0"/>
            </a:endParaRPr>
          </a:p>
          <a:p>
            <a:pPr algn="just">
              <a:tabLst>
                <a:tab pos="0" algn="l"/>
              </a:tabLst>
            </a:pPr>
            <a:r>
              <a:rPr lang="ru-RU" sz="1300" i="1">
                <a:latin typeface="Times New Roman" pitchFamily="18" charset="0"/>
              </a:rPr>
              <a:t>Оборудование:</a:t>
            </a:r>
            <a:r>
              <a:rPr lang="ru-RU" sz="1300">
                <a:latin typeface="Times New Roman" pitchFamily="18" charset="0"/>
              </a:rPr>
              <a:t> палочки длиной 20 см.</a:t>
            </a:r>
          </a:p>
          <a:p>
            <a:pPr algn="just">
              <a:tabLst>
                <a:tab pos="0" algn="l"/>
              </a:tabLst>
            </a:pPr>
            <a:r>
              <a:rPr lang="ru-RU" sz="1300">
                <a:latin typeface="Times New Roman" pitchFamily="18" charset="0"/>
              </a:rPr>
              <a:t>     Дети стоят в одну линию, плечо к плечу. Первый ребенок берет пальцам</a:t>
            </a:r>
          </a:p>
          <a:p>
            <a:pPr algn="just">
              <a:tabLst>
                <a:tab pos="0" algn="l"/>
              </a:tabLst>
            </a:pPr>
            <a:r>
              <a:rPr lang="ru-RU" sz="1300">
                <a:latin typeface="Times New Roman" pitchFamily="18" charset="0"/>
              </a:rPr>
              <a:t>ноги палочку и передает ее следующему участнику, не опуская на пол.</a:t>
            </a:r>
            <a:endParaRPr lang="ru-RU" sz="1300" i="1">
              <a:latin typeface="Times New Roman" pitchFamily="18" charset="0"/>
            </a:endParaRPr>
          </a:p>
          <a:p>
            <a:pPr algn="just">
              <a:tabLst>
                <a:tab pos="0" algn="l"/>
              </a:tabLst>
            </a:pPr>
            <a:r>
              <a:rPr lang="ru-RU" sz="1300" i="1">
                <a:latin typeface="Times New Roman" pitchFamily="18" charset="0"/>
              </a:rPr>
              <a:t>Усложненный вариант</a:t>
            </a:r>
            <a:r>
              <a:rPr lang="ru-RU" sz="1300">
                <a:latin typeface="Times New Roman" pitchFamily="18" charset="0"/>
              </a:rPr>
              <a:t>. Соревнуются две команды.</a:t>
            </a:r>
          </a:p>
          <a:p>
            <a:pPr algn="just">
              <a:tabLst>
                <a:tab pos="0" algn="l"/>
              </a:tabLst>
            </a:pPr>
            <a:r>
              <a:rPr lang="ru-RU" sz="1300">
                <a:latin typeface="Times New Roman" pitchFamily="18" charset="0"/>
              </a:rPr>
              <a:t>В работе педагогов применяются</a:t>
            </a:r>
            <a:r>
              <a:rPr lang="ru-RU" sz="1300" b="1">
                <a:latin typeface="Times New Roman" pitchFamily="18" charset="0"/>
              </a:rPr>
              <a:t> игры на укрепление осанки, мышц спины и брюшного пресса:</a:t>
            </a:r>
          </a:p>
          <a:p>
            <a:pPr algn="just">
              <a:tabLst>
                <a:tab pos="0" algn="l"/>
              </a:tabLst>
            </a:pPr>
            <a:r>
              <a:rPr lang="ru-RU" sz="1300" b="1">
                <a:latin typeface="Times New Roman" pitchFamily="18" charset="0"/>
              </a:rPr>
              <a:t>    «Морская фигура»</a:t>
            </a:r>
            <a:endParaRPr lang="ru-RU" sz="1300">
              <a:latin typeface="Times New Roman" pitchFamily="18" charset="0"/>
            </a:endParaRPr>
          </a:p>
          <a:p>
            <a:pPr algn="just">
              <a:tabLst>
                <a:tab pos="0" algn="l"/>
              </a:tabLst>
            </a:pPr>
            <a:r>
              <a:rPr lang="ru-RU" sz="1300">
                <a:latin typeface="Times New Roman" pitchFamily="18" charset="0"/>
              </a:rPr>
              <a:t>   Дети, взявшись за руки, образуют круг, стоя лицом к центру. Размахивая руками</a:t>
            </a:r>
          </a:p>
          <a:p>
            <a:pPr algn="just">
              <a:tabLst>
                <a:tab pos="0" algn="l"/>
              </a:tabLst>
            </a:pPr>
            <a:r>
              <a:rPr lang="ru-RU" sz="1300">
                <a:latin typeface="Times New Roman" pitchFamily="18" charset="0"/>
              </a:rPr>
              <a:t>вперед-назад, они произносят слова: «Волны качаются – раз, волны качаются </a:t>
            </a:r>
          </a:p>
          <a:p>
            <a:pPr algn="just">
              <a:tabLst>
                <a:tab pos="0" algn="l"/>
              </a:tabLst>
            </a:pPr>
            <a:r>
              <a:rPr lang="ru-RU" sz="1300">
                <a:latin typeface="Times New Roman" pitchFamily="18" charset="0"/>
              </a:rPr>
              <a:t>два, волны качаются – три, на месте, фигура, замри!» После слова «замри» дети</a:t>
            </a:r>
          </a:p>
          <a:p>
            <a:pPr algn="just">
              <a:tabLst>
                <a:tab pos="0" algn="l"/>
              </a:tabLst>
            </a:pPr>
            <a:r>
              <a:rPr lang="ru-RU" sz="1300">
                <a:latin typeface="Times New Roman" pitchFamily="18" charset="0"/>
              </a:rPr>
              <a:t>принимают положение правильной осанки, стоя, сидя, опустившись  на колени.</a:t>
            </a:r>
          </a:p>
          <a:p>
            <a:pPr algn="just">
              <a:tabLst>
                <a:tab pos="0" algn="l"/>
              </a:tabLst>
            </a:pPr>
            <a:r>
              <a:rPr lang="ru-RU" sz="1300">
                <a:latin typeface="Times New Roman" pitchFamily="18" charset="0"/>
              </a:rPr>
              <a:t>Педагог выбирает лучшую «фигуру» - ребенка, который сумел принять и </a:t>
            </a:r>
          </a:p>
          <a:p>
            <a:pPr algn="just">
              <a:tabLst>
                <a:tab pos="0" algn="l"/>
              </a:tabLst>
            </a:pPr>
            <a:r>
              <a:rPr lang="ru-RU" sz="1300">
                <a:latin typeface="Times New Roman" pitchFamily="18" charset="0"/>
              </a:rPr>
              <a:t>охранить положение правильной осанки. </a:t>
            </a:r>
          </a:p>
          <a:p>
            <a:pPr algn="just">
              <a:tabLst>
                <a:tab pos="0" algn="l"/>
              </a:tabLst>
            </a:pPr>
            <a:r>
              <a:rPr lang="ru-RU" sz="1300">
                <a:latin typeface="Times New Roman" pitchFamily="18" charset="0"/>
              </a:rPr>
              <a:t>Правила:</a:t>
            </a:r>
          </a:p>
          <a:p>
            <a:pPr algn="just">
              <a:tabLst>
                <a:tab pos="0" algn="l"/>
              </a:tabLst>
            </a:pPr>
            <a:r>
              <a:rPr lang="ru-RU" sz="1300">
                <a:latin typeface="Times New Roman" pitchFamily="18" charset="0"/>
              </a:rPr>
              <a:t>принятую после слова «замри» позу нельзя менять;</a:t>
            </a:r>
          </a:p>
          <a:p>
            <a:pPr algn="just">
              <a:tabLst>
                <a:tab pos="0" algn="l"/>
              </a:tabLst>
            </a:pPr>
            <a:r>
              <a:rPr lang="ru-RU" sz="1300">
                <a:latin typeface="Times New Roman" pitchFamily="18" charset="0"/>
              </a:rPr>
              <a:t>при повторении игры необходимо найти новую позу;</a:t>
            </a:r>
          </a:p>
          <a:p>
            <a:pPr algn="just">
              <a:tabLst>
                <a:tab pos="0" algn="l"/>
              </a:tabLst>
            </a:pPr>
            <a:r>
              <a:rPr lang="ru-RU" sz="1300">
                <a:latin typeface="Times New Roman" pitchFamily="18" charset="0"/>
              </a:rPr>
              <a:t>ребенок, не сумевший сохранить положение правильной осанки, отходит в сторону и выполняет корригирующие упражнения по указанию педагога.</a:t>
            </a:r>
            <a:endParaRPr lang="ru-RU" sz="1300" b="1">
              <a:latin typeface="Times New Roman" pitchFamily="18" charset="0"/>
            </a:endParaRPr>
          </a:p>
          <a:p>
            <a:pPr algn="just">
              <a:tabLst>
                <a:tab pos="0" algn="l"/>
              </a:tabLst>
            </a:pPr>
            <a:r>
              <a:rPr lang="ru-RU" sz="1300" b="1">
                <a:latin typeface="Times New Roman" pitchFamily="18" charset="0"/>
              </a:rPr>
              <a:t>   «Футбол»</a:t>
            </a:r>
            <a:endParaRPr lang="ru-RU" sz="1300">
              <a:latin typeface="Times New Roman" pitchFamily="18" charset="0"/>
            </a:endParaRPr>
          </a:p>
          <a:p>
            <a:pPr algn="just">
              <a:tabLst>
                <a:tab pos="0" algn="l"/>
              </a:tabLst>
            </a:pPr>
            <a:r>
              <a:rPr lang="ru-RU" sz="1300">
                <a:latin typeface="Times New Roman" pitchFamily="18" charset="0"/>
              </a:rPr>
              <a:t>Дети лежат на животе по кругу, лицом в центр круга. Руки под подбородком, ноги вместе. Водящий бросает мяч любому игроку, тот отбивает его двумя руками, при этом, прогибаясь, поднимает голову и грудь. Ноги остаются прижатыми к полу.</a:t>
            </a: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333375" y="5364163"/>
            <a:ext cx="3743325" cy="306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300" b="1">
                <a:latin typeface="Times New Roman" pitchFamily="18" charset="0"/>
              </a:rPr>
              <a:t>     «Кораблики»</a:t>
            </a:r>
            <a:endParaRPr lang="ru-RU" sz="1300">
              <a:latin typeface="Times New Roman" pitchFamily="18" charset="0"/>
            </a:endParaRPr>
          </a:p>
          <a:p>
            <a:pPr algn="just"/>
            <a:r>
              <a:rPr lang="ru-RU" sz="1300">
                <a:latin typeface="Times New Roman" pitchFamily="18" charset="0"/>
              </a:rPr>
              <a:t>Дети лежат на ковриках на животе. Руки под подбородком, ноги вместе. Перед лицом чашка с водой и лодочкой с парусом. Нужно прогнуться, поднимая голову и грудь, выдыхая спокойно воздух на лодочку. Дуть следует спокойно, чтобы лодочка поплыла, но не опрокинулась.</a:t>
            </a:r>
          </a:p>
          <a:p>
            <a:pPr algn="just"/>
            <a:r>
              <a:rPr lang="ru-RU" sz="1300">
                <a:latin typeface="Times New Roman" pitchFamily="18" charset="0"/>
              </a:rPr>
              <a:t>     На территории МДОУ мы организовали спортивную площадку, на которой установили бревно для равновесия, столбики, яма с песком для прыжков, и «дорожка здоровья» для профилактики плоскостопия.</a:t>
            </a:r>
          </a:p>
          <a:p>
            <a:pPr algn="just"/>
            <a:r>
              <a:rPr lang="ru-RU" sz="1300">
                <a:latin typeface="Times New Roman" pitchFamily="18" charset="0"/>
              </a:rPr>
              <a:t>     На асфальте территории ДОУ разработали игры – рисунки, которые являются одной из форм организации активности детей на воздухе, </a:t>
            </a:r>
          </a:p>
        </p:txBody>
      </p:sp>
      <p:sp>
        <p:nvSpPr>
          <p:cNvPr id="45062" name="Нижний колонтитул 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smtClean="0"/>
              <a:t>42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Безымянный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260350" y="395288"/>
            <a:ext cx="6192838" cy="802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55600" algn="just"/>
            <a:r>
              <a:rPr lang="ru-RU" sz="1300">
                <a:latin typeface="Times New Roman" pitchFamily="18" charset="0"/>
              </a:rPr>
              <a:t>способной расширять их двигательный опыт и обогащать новыми              коордиционно - сложными движениями</a:t>
            </a:r>
          </a:p>
          <a:p>
            <a:pPr indent="355600" algn="just"/>
            <a:r>
              <a:rPr lang="ru-RU" sz="1300">
                <a:latin typeface="Times New Roman" pitchFamily="18" charset="0"/>
              </a:rPr>
              <a:t>Игры на асфальте не требуют специального оборудования и дополнительного места для проведения. Они многофункциональны и вариативны. В процессе их проведения совершенствуются разные виды движений, варьируются способы организаций детей. Это помогает педагогу интересно и эффективно провести утреннюю гимнастику, прогулку, физкультурные занятия, организовать самостоятельную деятельность и индивидуальную работу по развитию и совершенствованию двигательных навыков и умений.</a:t>
            </a:r>
          </a:p>
          <a:p>
            <a:pPr indent="355600" algn="just"/>
            <a:r>
              <a:rPr lang="ru-RU" sz="1300" b="1">
                <a:latin typeface="Times New Roman" pitchFamily="18" charset="0"/>
              </a:rPr>
              <a:t>Игры</a:t>
            </a:r>
          </a:p>
          <a:p>
            <a:pPr indent="355600" algn="just"/>
            <a:r>
              <a:rPr lang="ru-RU" sz="1300" b="1">
                <a:latin typeface="Times New Roman" pitchFamily="18" charset="0"/>
              </a:rPr>
              <a:t>«Воздушный шарик»</a:t>
            </a:r>
            <a:endParaRPr lang="ru-RU" sz="1300">
              <a:latin typeface="Times New Roman" pitchFamily="18" charset="0"/>
            </a:endParaRPr>
          </a:p>
          <a:p>
            <a:pPr indent="355600" algn="just"/>
            <a:r>
              <a:rPr lang="ru-RU" sz="1300">
                <a:latin typeface="Times New Roman" pitchFamily="18" charset="0"/>
              </a:rPr>
              <a:t>На асфальте нарисован большой воздушный шар, внутри которого геометрические фигуры четырех видов (круги, ромбы, треугольники, квадраты) с порядковыми номерами и разного цвета.</a:t>
            </a:r>
          </a:p>
          <a:p>
            <a:pPr indent="355600" algn="just"/>
            <a:r>
              <a:rPr lang="ru-RU" sz="1300">
                <a:latin typeface="Times New Roman" pitchFamily="18" charset="0"/>
              </a:rPr>
              <a:t>Рисунок «Воздушный шарик» используется для проведения игр, игровых упражнений и эстафет в организованной и самостоятельной деятельности детей при фронтальном и поточном способе их организации. С целью повышения двигательной плотности физкультурно-оздоровительных мероприятий на асфальте можно нарисовать два или три воздушных шарика.</a:t>
            </a:r>
            <a:endParaRPr lang="ru-RU" sz="1300" b="1" i="1">
              <a:latin typeface="Times New Roman" pitchFamily="18" charset="0"/>
            </a:endParaRPr>
          </a:p>
          <a:p>
            <a:pPr indent="355600" algn="just"/>
            <a:r>
              <a:rPr lang="ru-RU" sz="1300" b="1" i="1">
                <a:latin typeface="Times New Roman" pitchFamily="18" charset="0"/>
              </a:rPr>
              <a:t>«Найди свое место»</a:t>
            </a:r>
            <a:r>
              <a:rPr lang="ru-RU" sz="1300">
                <a:latin typeface="Times New Roman" pitchFamily="18" charset="0"/>
              </a:rPr>
              <a:t> (3-7 лет). Дети передвигаются вокруг шарика, выполняя задания: по команде «Треугольники!» стараются встать на треугольники, по команде «Круги!» занимают круги и т.д. При каждом повторении игры способ передвижения детей меняется, а педагог называет новые фигуры (цифры, цвета).</a:t>
            </a:r>
          </a:p>
          <a:p>
            <a:pPr indent="355600" algn="just"/>
            <a:r>
              <a:rPr lang="ru-RU" sz="1300" b="1">
                <a:latin typeface="Times New Roman" pitchFamily="18" charset="0"/>
              </a:rPr>
              <a:t>«Цветок»</a:t>
            </a:r>
            <a:endParaRPr lang="ru-RU" sz="1300">
              <a:latin typeface="Times New Roman" pitchFamily="18" charset="0"/>
            </a:endParaRPr>
          </a:p>
          <a:p>
            <a:pPr indent="355600" algn="just"/>
            <a:r>
              <a:rPr lang="ru-RU" sz="1300">
                <a:latin typeface="Times New Roman" pitchFamily="18" charset="0"/>
              </a:rPr>
              <a:t>Данный рисунок интересен для организации индивидуальной и коллективной деятельности детей. Количество цифр определяется программными задачами обучения с учетом зоны ближайшего развития детей.</a:t>
            </a:r>
            <a:endParaRPr lang="ru-RU" sz="1300" b="1" i="1">
              <a:latin typeface="Times New Roman" pitchFamily="18" charset="0"/>
            </a:endParaRPr>
          </a:p>
          <a:p>
            <a:pPr indent="355600" algn="just"/>
            <a:r>
              <a:rPr lang="ru-RU" sz="1300" b="1" i="1">
                <a:latin typeface="Times New Roman" pitchFamily="18" charset="0"/>
              </a:rPr>
              <a:t>«Кто быстрее?»</a:t>
            </a:r>
            <a:r>
              <a:rPr lang="ru-RU" sz="1300">
                <a:latin typeface="Times New Roman" pitchFamily="18" charset="0"/>
              </a:rPr>
              <a:t>(6-7 лет). Дети делятся на команды. По сигналу первый участник каждой команды начинает передвигаться прыжками от цифры 1 до цифры 15. Как только он достигнет цифры 15, стартует следующий игрок. Игра заканчивается когда вся команда доберется до последней цифры.</a:t>
            </a:r>
            <a:endParaRPr lang="ru-RU" sz="1300" b="1">
              <a:latin typeface="Times New Roman" pitchFamily="18" charset="0"/>
            </a:endParaRPr>
          </a:p>
          <a:p>
            <a:pPr indent="355600" algn="just"/>
            <a:r>
              <a:rPr lang="ru-RU" sz="1300" b="1">
                <a:latin typeface="Times New Roman" pitchFamily="18" charset="0"/>
              </a:rPr>
              <a:t>«Солнышко с косичками»</a:t>
            </a:r>
            <a:endParaRPr lang="ru-RU" sz="1300">
              <a:latin typeface="Times New Roman" pitchFamily="18" charset="0"/>
            </a:endParaRPr>
          </a:p>
          <a:p>
            <a:pPr indent="355600" algn="just"/>
            <a:r>
              <a:rPr lang="ru-RU" sz="1300">
                <a:latin typeface="Times New Roman" pitchFamily="18" charset="0"/>
              </a:rPr>
              <a:t>Игра «Солнышко с косичками» позволяет организовать фронтальную деятельность детей. Количество нарисованных косичек-лучей должно соответствовать числу детей в подгруппе.</a:t>
            </a:r>
            <a:endParaRPr lang="ru-RU" sz="1300" b="1" i="1">
              <a:latin typeface="Times New Roman" pitchFamily="18" charset="0"/>
            </a:endParaRPr>
          </a:p>
          <a:p>
            <a:pPr indent="355600" algn="just"/>
            <a:r>
              <a:rPr lang="ru-RU" sz="1300" b="1" i="1">
                <a:latin typeface="Times New Roman" pitchFamily="18" charset="0"/>
              </a:rPr>
              <a:t>«Поменяйся местами!»</a:t>
            </a:r>
            <a:r>
              <a:rPr lang="ru-RU" sz="1300">
                <a:latin typeface="Times New Roman" pitchFamily="18" charset="0"/>
              </a:rPr>
              <a:t>(2-7 лет). Каждый ребенок становится на бантик, водящий в центре. По сигналу «Зеленые!» дети, стоящие на бантиках зеленого цвета, начинают меняться местами между собой; по команде «Синие!» меняются местами дети только с синими бантиками и т.д. Водящий должен успеть занять пустой бант. </a:t>
            </a:r>
          </a:p>
        </p:txBody>
      </p:sp>
      <p:sp>
        <p:nvSpPr>
          <p:cNvPr id="46084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smtClean="0"/>
              <a:t>43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Безымянный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47107" name="Text Box 4"/>
          <p:cNvSpPr txBox="1">
            <a:spLocks noChangeArrowheads="1"/>
          </p:cNvSpPr>
          <p:nvPr/>
        </p:nvSpPr>
        <p:spPr bwMode="auto">
          <a:xfrm>
            <a:off x="404813" y="395288"/>
            <a:ext cx="5976937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55600" algn="just"/>
            <a:r>
              <a:rPr lang="ru-RU" sz="1300">
                <a:latin typeface="Times New Roman" pitchFamily="18" charset="0"/>
              </a:rPr>
              <a:t>Ребенок, оставшийся без места, становится новым водящим.</a:t>
            </a:r>
          </a:p>
          <a:p>
            <a:pPr indent="355600" algn="just"/>
            <a:r>
              <a:rPr lang="ru-RU" sz="1300">
                <a:latin typeface="Times New Roman" pitchFamily="18" charset="0"/>
              </a:rPr>
              <a:t>Итогом физкультурно- оздоровительной работы стал смотр- конкурс на лучший физкультурный уголок группы проведенный в ДОУ.</a:t>
            </a:r>
          </a:p>
          <a:p>
            <a:pPr indent="355600" algn="just"/>
            <a:r>
              <a:rPr lang="ru-RU" sz="1300">
                <a:latin typeface="Times New Roman" pitchFamily="18" charset="0"/>
              </a:rPr>
              <a:t>Смотр-конкурс показал, что в ДОУ созданы условия для двигательной активности детей дошкольного возраста, развивается творческий потенциал педагогов и заинтересованность родителей в воспитании здорового образа жизни детей. Имеется большое разнообразие атрибутов, предметов, красочно оформлены маски-шапочки для игр, изготовлены дорожки «здоровья» для профилактики плоскостопия, оформлены альбомы (песни, стихи, загадки о видах спорта, сказки о здоровье, опыты и т.д.).</a:t>
            </a:r>
          </a:p>
          <a:p>
            <a:pPr indent="355600" algn="just">
              <a:spcBef>
                <a:spcPct val="50000"/>
              </a:spcBef>
            </a:pPr>
            <a:endParaRPr lang="ru-RU" sz="1300">
              <a:latin typeface="Times New Roman" pitchFamily="18" charset="0"/>
            </a:endParaRPr>
          </a:p>
        </p:txBody>
      </p:sp>
      <p:pic>
        <p:nvPicPr>
          <p:cNvPr id="47108" name="Picture 5" descr="SDC1190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60575" y="2484438"/>
            <a:ext cx="3224213" cy="215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9" name="Text Box 7"/>
          <p:cNvSpPr txBox="1">
            <a:spLocks noChangeArrowheads="1"/>
          </p:cNvSpPr>
          <p:nvPr/>
        </p:nvSpPr>
        <p:spPr bwMode="auto">
          <a:xfrm>
            <a:off x="404813" y="4643438"/>
            <a:ext cx="6048375" cy="388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300" b="1">
                <a:latin typeface="Times New Roman" pitchFamily="18" charset="0"/>
              </a:rPr>
              <a:t>Положение</a:t>
            </a:r>
          </a:p>
          <a:p>
            <a:pPr algn="ctr"/>
            <a:r>
              <a:rPr lang="ru-RU" sz="1300" b="1">
                <a:latin typeface="Times New Roman" pitchFamily="18" charset="0"/>
              </a:rPr>
              <a:t>о проведении  осмотра – конкурса на лучший </a:t>
            </a:r>
          </a:p>
          <a:p>
            <a:pPr algn="ctr"/>
            <a:r>
              <a:rPr lang="ru-RU" sz="1300" b="1">
                <a:latin typeface="Times New Roman" pitchFamily="18" charset="0"/>
              </a:rPr>
              <a:t>физкультурный уголок среди групп ДОУ.</a:t>
            </a:r>
            <a:endParaRPr lang="ru-RU" sz="1300" b="1" u="sng">
              <a:latin typeface="Times New Roman" pitchFamily="18" charset="0"/>
            </a:endParaRPr>
          </a:p>
          <a:p>
            <a:pPr algn="just"/>
            <a:r>
              <a:rPr lang="ru-RU" sz="1200" b="1" u="sng">
                <a:latin typeface="Times New Roman" pitchFamily="18" charset="0"/>
              </a:rPr>
              <a:t>Цели и задачи</a:t>
            </a:r>
            <a:r>
              <a:rPr lang="ru-RU" sz="1200" u="sng">
                <a:latin typeface="Times New Roman" pitchFamily="18" charset="0"/>
              </a:rPr>
              <a:t>:</a:t>
            </a:r>
            <a:endParaRPr lang="ru-RU" sz="1200">
              <a:latin typeface="Times New Roman" pitchFamily="18" charset="0"/>
            </a:endParaRPr>
          </a:p>
          <a:p>
            <a:pPr lvl="1" algn="just"/>
            <a:r>
              <a:rPr lang="ru-RU" sz="1200">
                <a:latin typeface="Times New Roman" pitchFamily="18" charset="0"/>
              </a:rPr>
              <a:t>Создание условий для самостоятельной двигательной деятельности детей в группах.</a:t>
            </a:r>
          </a:p>
          <a:p>
            <a:pPr lvl="1" algn="just"/>
            <a:r>
              <a:rPr lang="ru-RU" sz="1200">
                <a:latin typeface="Times New Roman" pitchFamily="18" charset="0"/>
              </a:rPr>
              <a:t>Пробуждение воспитателей к творческой деятельности.</a:t>
            </a:r>
          </a:p>
          <a:p>
            <a:pPr lvl="1" algn="just"/>
            <a:r>
              <a:rPr lang="ru-RU" sz="1200">
                <a:latin typeface="Times New Roman" pitchFamily="18" charset="0"/>
              </a:rPr>
              <a:t>Привлечение родителей воспитанников к проблемам физического воспитания.</a:t>
            </a:r>
            <a:endParaRPr lang="ru-RU" sz="1200" b="1" u="sng">
              <a:latin typeface="Times New Roman" pitchFamily="18" charset="0"/>
            </a:endParaRPr>
          </a:p>
          <a:p>
            <a:pPr algn="just"/>
            <a:r>
              <a:rPr lang="ru-RU" sz="1200" b="1" u="sng">
                <a:latin typeface="Times New Roman" pitchFamily="18" charset="0"/>
              </a:rPr>
              <a:t>Участники конкурса</a:t>
            </a:r>
            <a:r>
              <a:rPr lang="ru-RU" sz="1200" u="sng">
                <a:latin typeface="Times New Roman" pitchFamily="18" charset="0"/>
              </a:rPr>
              <a:t>:</a:t>
            </a:r>
            <a:endParaRPr lang="ru-RU" sz="1200">
              <a:latin typeface="Times New Roman" pitchFamily="18" charset="0"/>
            </a:endParaRPr>
          </a:p>
          <a:p>
            <a:pPr lvl="1" algn="just"/>
            <a:r>
              <a:rPr lang="ru-RU" sz="1200">
                <a:latin typeface="Times New Roman" pitchFamily="18" charset="0"/>
              </a:rPr>
              <a:t>В конкурсе принимают участие педагоги и родители воспитанников всех возрастных групп.</a:t>
            </a:r>
            <a:endParaRPr lang="ru-RU" sz="1200" b="1" u="sng">
              <a:latin typeface="Times New Roman" pitchFamily="18" charset="0"/>
            </a:endParaRPr>
          </a:p>
          <a:p>
            <a:pPr algn="just"/>
            <a:r>
              <a:rPr lang="ru-RU" sz="1200" b="1" u="sng">
                <a:latin typeface="Times New Roman" pitchFamily="18" charset="0"/>
              </a:rPr>
              <a:t>Сроки проведения конкурса</a:t>
            </a:r>
            <a:r>
              <a:rPr lang="ru-RU" sz="1200" u="sng">
                <a:latin typeface="Times New Roman" pitchFamily="18" charset="0"/>
              </a:rPr>
              <a:t>:</a:t>
            </a:r>
            <a:endParaRPr lang="ru-RU" sz="1200">
              <a:latin typeface="Times New Roman" pitchFamily="18" charset="0"/>
            </a:endParaRPr>
          </a:p>
          <a:p>
            <a:pPr lvl="1" algn="just"/>
            <a:r>
              <a:rPr lang="ru-RU" sz="1200">
                <a:latin typeface="Times New Roman" pitchFamily="18" charset="0"/>
              </a:rPr>
              <a:t>Конкурс проводится с «</a:t>
            </a:r>
            <a:r>
              <a:rPr lang="ru-RU" sz="1200" u="sng">
                <a:latin typeface="Times New Roman" pitchFamily="18" charset="0"/>
              </a:rPr>
              <a:t> 19 </a:t>
            </a:r>
            <a:r>
              <a:rPr lang="ru-RU" sz="1200">
                <a:latin typeface="Times New Roman" pitchFamily="18" charset="0"/>
              </a:rPr>
              <a:t>» по «</a:t>
            </a:r>
            <a:r>
              <a:rPr lang="ru-RU" sz="1200" u="sng">
                <a:latin typeface="Times New Roman" pitchFamily="18" charset="0"/>
              </a:rPr>
              <a:t> 23 </a:t>
            </a:r>
            <a:r>
              <a:rPr lang="ru-RU" sz="1200">
                <a:latin typeface="Times New Roman" pitchFamily="18" charset="0"/>
              </a:rPr>
              <a:t>» </a:t>
            </a:r>
            <a:r>
              <a:rPr lang="ru-RU" sz="1200" u="sng">
                <a:latin typeface="Times New Roman" pitchFamily="18" charset="0"/>
              </a:rPr>
              <a:t> 10 </a:t>
            </a:r>
            <a:r>
              <a:rPr lang="ru-RU" sz="1200">
                <a:latin typeface="Times New Roman" pitchFamily="18" charset="0"/>
              </a:rPr>
              <a:t>   </a:t>
            </a:r>
            <a:r>
              <a:rPr lang="ru-RU" sz="1200" u="sng">
                <a:latin typeface="Times New Roman" pitchFamily="18" charset="0"/>
              </a:rPr>
              <a:t> 2009 </a:t>
            </a:r>
            <a:r>
              <a:rPr lang="ru-RU" sz="1200">
                <a:latin typeface="Times New Roman" pitchFamily="18" charset="0"/>
              </a:rPr>
              <a:t>г. </a:t>
            </a:r>
          </a:p>
          <a:p>
            <a:pPr lvl="1" algn="just"/>
            <a:r>
              <a:rPr lang="ru-RU" sz="1200">
                <a:latin typeface="Times New Roman" pitchFamily="18" charset="0"/>
              </a:rPr>
              <a:t>Все физкультурные уголки подготовить до «</a:t>
            </a:r>
            <a:r>
              <a:rPr lang="ru-RU" sz="1200" u="sng">
                <a:latin typeface="Times New Roman" pitchFamily="18" charset="0"/>
              </a:rPr>
              <a:t> 19 </a:t>
            </a:r>
            <a:r>
              <a:rPr lang="ru-RU" sz="1200">
                <a:latin typeface="Times New Roman" pitchFamily="18" charset="0"/>
              </a:rPr>
              <a:t>»  </a:t>
            </a:r>
            <a:r>
              <a:rPr lang="ru-RU" sz="1200" u="sng">
                <a:latin typeface="Times New Roman" pitchFamily="18" charset="0"/>
              </a:rPr>
              <a:t>  10 </a:t>
            </a:r>
            <a:r>
              <a:rPr lang="ru-RU" sz="1200">
                <a:latin typeface="Times New Roman" pitchFamily="18" charset="0"/>
              </a:rPr>
              <a:t>  </a:t>
            </a:r>
            <a:r>
              <a:rPr lang="ru-RU" sz="1200" u="sng">
                <a:latin typeface="Times New Roman" pitchFamily="18" charset="0"/>
              </a:rPr>
              <a:t> 2009 </a:t>
            </a:r>
            <a:r>
              <a:rPr lang="ru-RU" sz="1200">
                <a:latin typeface="Times New Roman" pitchFamily="18" charset="0"/>
              </a:rPr>
              <a:t>г.</a:t>
            </a:r>
          </a:p>
          <a:p>
            <a:pPr lvl="1" algn="just"/>
            <a:r>
              <a:rPr lang="ru-RU" sz="1200">
                <a:latin typeface="Times New Roman" pitchFamily="18" charset="0"/>
              </a:rPr>
              <a:t>Подведение итогов «</a:t>
            </a:r>
            <a:r>
              <a:rPr lang="ru-RU" sz="1200" u="sng">
                <a:latin typeface="Times New Roman" pitchFamily="18" charset="0"/>
              </a:rPr>
              <a:t> 23 </a:t>
            </a:r>
            <a:r>
              <a:rPr lang="ru-RU" sz="1200">
                <a:latin typeface="Times New Roman" pitchFamily="18" charset="0"/>
              </a:rPr>
              <a:t>»  </a:t>
            </a:r>
            <a:r>
              <a:rPr lang="ru-RU" sz="1200" u="sng">
                <a:latin typeface="Times New Roman" pitchFamily="18" charset="0"/>
              </a:rPr>
              <a:t> 10 </a:t>
            </a:r>
            <a:r>
              <a:rPr lang="ru-RU" sz="1200">
                <a:latin typeface="Times New Roman" pitchFamily="18" charset="0"/>
              </a:rPr>
              <a:t>   </a:t>
            </a:r>
            <a:r>
              <a:rPr lang="ru-RU" sz="1200" u="sng">
                <a:latin typeface="Times New Roman" pitchFamily="18" charset="0"/>
              </a:rPr>
              <a:t> 2009 </a:t>
            </a:r>
            <a:r>
              <a:rPr lang="ru-RU" sz="1200">
                <a:latin typeface="Times New Roman" pitchFamily="18" charset="0"/>
              </a:rPr>
              <a:t>г.</a:t>
            </a:r>
            <a:endParaRPr lang="ru-RU" sz="1200" b="1" u="sng">
              <a:latin typeface="Times New Roman" pitchFamily="18" charset="0"/>
            </a:endParaRPr>
          </a:p>
          <a:p>
            <a:pPr algn="just"/>
            <a:r>
              <a:rPr lang="ru-RU" sz="1200" b="1" u="sng">
                <a:latin typeface="Times New Roman" pitchFamily="18" charset="0"/>
              </a:rPr>
              <a:t>Состав жюри конкурса</a:t>
            </a:r>
            <a:r>
              <a:rPr lang="ru-RU" sz="1200" u="sng">
                <a:latin typeface="Times New Roman" pitchFamily="18" charset="0"/>
              </a:rPr>
              <a:t>:</a:t>
            </a:r>
            <a:endParaRPr lang="ru-RU" sz="1200">
              <a:latin typeface="Times New Roman" pitchFamily="18" charset="0"/>
            </a:endParaRPr>
          </a:p>
          <a:p>
            <a:pPr algn="just"/>
            <a:r>
              <a:rPr lang="ru-RU" sz="1200">
                <a:latin typeface="Times New Roman" pitchFamily="18" charset="0"/>
              </a:rPr>
              <a:t>Заведующий   </a:t>
            </a:r>
            <a:r>
              <a:rPr lang="ru-RU" sz="1200" u="sng">
                <a:latin typeface="Times New Roman" pitchFamily="18" charset="0"/>
              </a:rPr>
              <a:t>             Конова Г.Б.                                                          </a:t>
            </a:r>
            <a:r>
              <a:rPr lang="ru-RU" sz="1200">
                <a:latin typeface="Times New Roman" pitchFamily="18" charset="0"/>
              </a:rPr>
              <a:t>;</a:t>
            </a:r>
          </a:p>
          <a:p>
            <a:pPr algn="just"/>
            <a:r>
              <a:rPr lang="ru-RU" sz="1200">
                <a:latin typeface="Times New Roman" pitchFamily="18" charset="0"/>
              </a:rPr>
              <a:t>Старший воспитатель </a:t>
            </a:r>
            <a:r>
              <a:rPr lang="ru-RU" sz="1200" u="sng">
                <a:latin typeface="Times New Roman" pitchFamily="18" charset="0"/>
              </a:rPr>
              <a:t>               Харина А. Ю.                                       </a:t>
            </a:r>
            <a:r>
              <a:rPr lang="ru-RU" sz="1200">
                <a:latin typeface="Times New Roman" pitchFamily="18" charset="0"/>
              </a:rPr>
              <a:t>;</a:t>
            </a:r>
          </a:p>
          <a:p>
            <a:pPr algn="just"/>
            <a:r>
              <a:rPr lang="ru-RU" sz="1200">
                <a:latin typeface="Times New Roman" pitchFamily="18" charset="0"/>
              </a:rPr>
              <a:t>Инструктор по физической культуре </a:t>
            </a:r>
            <a:r>
              <a:rPr lang="ru-RU" sz="1200" u="sng">
                <a:latin typeface="Times New Roman" pitchFamily="18" charset="0"/>
              </a:rPr>
              <a:t>            ―                                   </a:t>
            </a:r>
            <a:r>
              <a:rPr lang="ru-RU" sz="1200">
                <a:latin typeface="Times New Roman" pitchFamily="18" charset="0"/>
              </a:rPr>
              <a:t>;</a:t>
            </a:r>
          </a:p>
          <a:p>
            <a:pPr algn="just"/>
            <a:r>
              <a:rPr lang="ru-RU" sz="1200">
                <a:latin typeface="Times New Roman" pitchFamily="18" charset="0"/>
              </a:rPr>
              <a:t>Старшая медицинская сестра   </a:t>
            </a:r>
            <a:r>
              <a:rPr lang="ru-RU" sz="1200" u="sng">
                <a:latin typeface="Times New Roman" pitchFamily="18" charset="0"/>
              </a:rPr>
              <a:t>                Фатеева Л.Ю.                    </a:t>
            </a:r>
            <a:r>
              <a:rPr lang="ru-RU" sz="1200">
                <a:latin typeface="Times New Roman" pitchFamily="18" charset="0"/>
              </a:rPr>
              <a:t>.</a:t>
            </a:r>
            <a:endParaRPr lang="ru-RU" sz="1200" b="1" u="sng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ru-RU" sz="1200">
              <a:latin typeface="Times New Roman" pitchFamily="18" charset="0"/>
            </a:endParaRPr>
          </a:p>
        </p:txBody>
      </p:sp>
      <p:sp>
        <p:nvSpPr>
          <p:cNvPr id="47110" name="Нижний колонтитул 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smtClean="0"/>
              <a:t>44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Безымянный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48131" name="Text Box 4"/>
          <p:cNvSpPr txBox="1">
            <a:spLocks noChangeArrowheads="1"/>
          </p:cNvSpPr>
          <p:nvPr/>
        </p:nvSpPr>
        <p:spPr bwMode="auto">
          <a:xfrm>
            <a:off x="260350" y="323850"/>
            <a:ext cx="6264275" cy="763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ru-RU" sz="1300" b="1" u="sng">
                <a:latin typeface="Times New Roman" pitchFamily="18" charset="0"/>
              </a:rPr>
              <a:t>Критерии оценки физкультурных уголков</a:t>
            </a:r>
            <a:r>
              <a:rPr lang="ru-RU" sz="1300" u="sng">
                <a:latin typeface="Times New Roman" pitchFamily="18" charset="0"/>
              </a:rPr>
              <a:t>:</a:t>
            </a:r>
            <a:endParaRPr lang="ru-RU" sz="1300">
              <a:latin typeface="Times New Roman" pitchFamily="18" charset="0"/>
            </a:endParaRPr>
          </a:p>
          <a:p>
            <a:pPr marL="800100" lvl="1" indent="-342900"/>
            <a:r>
              <a:rPr lang="ru-RU" sz="1300">
                <a:latin typeface="Times New Roman" pitchFamily="18" charset="0"/>
              </a:rPr>
              <a:t>Требования к оформлению:</a:t>
            </a:r>
          </a:p>
          <a:p>
            <a:pPr marL="342900" indent="-342900"/>
            <a:r>
              <a:rPr lang="ru-RU" sz="1300">
                <a:latin typeface="Times New Roman" pitchFamily="18" charset="0"/>
              </a:rPr>
              <a:t>Эстетичность и доступность.</a:t>
            </a:r>
          </a:p>
          <a:p>
            <a:pPr marL="342900" indent="-342900"/>
            <a:r>
              <a:rPr lang="ru-RU" sz="1300">
                <a:latin typeface="Times New Roman" pitchFamily="18" charset="0"/>
              </a:rPr>
              <a:t>Наличие символики, отражающей тематику физкультуры и спорта.</a:t>
            </a:r>
          </a:p>
          <a:p>
            <a:pPr marL="342900" indent="-342900"/>
            <a:r>
              <a:rPr lang="ru-RU" sz="1300">
                <a:latin typeface="Times New Roman" pitchFamily="18" charset="0"/>
              </a:rPr>
              <a:t>Соответствующие возрасту детей и требованиям программы.</a:t>
            </a:r>
          </a:p>
          <a:p>
            <a:pPr marL="800100" lvl="1" indent="-342900"/>
            <a:r>
              <a:rPr lang="ru-RU" sz="1300">
                <a:latin typeface="Times New Roman" pitchFamily="18" charset="0"/>
              </a:rPr>
              <a:t>Наличие атрибутов:</a:t>
            </a:r>
          </a:p>
          <a:p>
            <a:pPr marL="342900" indent="-342900"/>
            <a:r>
              <a:rPr lang="ru-RU" sz="1300">
                <a:latin typeface="Times New Roman" pitchFamily="18" charset="0"/>
              </a:rPr>
              <a:t>Для подвижных игр (полумаски).</a:t>
            </a:r>
          </a:p>
          <a:p>
            <a:pPr marL="342900" indent="-342900"/>
            <a:r>
              <a:rPr lang="ru-RU" sz="1300">
                <a:latin typeface="Times New Roman" pitchFamily="18" charset="0"/>
              </a:rPr>
              <a:t>Игры с прыжками (скакалки).</a:t>
            </a:r>
          </a:p>
          <a:p>
            <a:pPr marL="342900" indent="-342900"/>
            <a:r>
              <a:rPr lang="ru-RU" sz="1300">
                <a:latin typeface="Times New Roman" pitchFamily="18" charset="0"/>
              </a:rPr>
              <a:t>Игры с бросанием, ловлей, метанием (кегли, мячи, мешочки с песком, кольцеброс).</a:t>
            </a:r>
          </a:p>
          <a:p>
            <a:pPr marL="342900" indent="-342900"/>
            <a:r>
              <a:rPr lang="ru-RU" sz="1300">
                <a:latin typeface="Times New Roman" pitchFamily="18" charset="0"/>
              </a:rPr>
              <a:t>Спортивные игры (городки, бадминтон, теннис).</a:t>
            </a:r>
          </a:p>
          <a:p>
            <a:pPr marL="342900" indent="-342900"/>
            <a:r>
              <a:rPr lang="ru-RU" sz="1300">
                <a:latin typeface="Times New Roman" pitchFamily="18" charset="0"/>
              </a:rPr>
              <a:t>Из бросового материала.</a:t>
            </a:r>
          </a:p>
          <a:p>
            <a:pPr marL="342900" indent="-342900"/>
            <a:r>
              <a:rPr lang="ru-RU" sz="1300">
                <a:latin typeface="Times New Roman" pitchFamily="18" charset="0"/>
              </a:rPr>
              <a:t>Дорожки «здоровья».</a:t>
            </a:r>
          </a:p>
          <a:p>
            <a:pPr marL="800100" lvl="1" indent="-342900"/>
            <a:r>
              <a:rPr lang="ru-RU" sz="1300">
                <a:latin typeface="Times New Roman" pitchFamily="18" charset="0"/>
              </a:rPr>
              <a:t>Методический материал:</a:t>
            </a:r>
          </a:p>
          <a:p>
            <a:pPr marL="342900" indent="-342900"/>
            <a:r>
              <a:rPr lang="ru-RU" sz="1300">
                <a:latin typeface="Times New Roman" pitchFamily="18" charset="0"/>
              </a:rPr>
              <a:t>Беседы о здоровье.</a:t>
            </a:r>
          </a:p>
          <a:p>
            <a:pPr marL="342900" indent="-342900"/>
            <a:r>
              <a:rPr lang="ru-RU" sz="1300">
                <a:latin typeface="Times New Roman" pitchFamily="18" charset="0"/>
              </a:rPr>
              <a:t>Песни, стихи, загадки.</a:t>
            </a:r>
          </a:p>
          <a:p>
            <a:pPr marL="342900" indent="-342900"/>
            <a:r>
              <a:rPr lang="ru-RU" sz="1300">
                <a:latin typeface="Times New Roman" pitchFamily="18" charset="0"/>
              </a:rPr>
              <a:t>Кроссворды, опыты.</a:t>
            </a:r>
          </a:p>
          <a:p>
            <a:pPr marL="342900" indent="-342900"/>
            <a:r>
              <a:rPr lang="ru-RU" sz="1300">
                <a:latin typeface="Times New Roman" pitchFamily="18" charset="0"/>
              </a:rPr>
              <a:t>Сказки о здоровье.</a:t>
            </a:r>
          </a:p>
          <a:p>
            <a:pPr marL="342900" indent="-342900"/>
            <a:r>
              <a:rPr lang="ru-RU" sz="1300">
                <a:latin typeface="Times New Roman" pitchFamily="18" charset="0"/>
              </a:rPr>
              <a:t>Рисунки детей (книги для раскрашивания).</a:t>
            </a:r>
          </a:p>
          <a:p>
            <a:pPr marL="342900" indent="-342900"/>
            <a:r>
              <a:rPr lang="ru-RU" sz="1300">
                <a:latin typeface="Times New Roman" pitchFamily="18" charset="0"/>
              </a:rPr>
              <a:t>Дидактические игры.</a:t>
            </a:r>
          </a:p>
          <a:p>
            <a:pPr marL="342900" indent="-342900"/>
            <a:r>
              <a:rPr lang="ru-RU" sz="1300">
                <a:latin typeface="Times New Roman" pitchFamily="18" charset="0"/>
              </a:rPr>
              <a:t>Альбом о видах спорта.</a:t>
            </a:r>
          </a:p>
          <a:p>
            <a:pPr marL="342900" indent="-342900"/>
            <a:r>
              <a:rPr lang="ru-RU" sz="1300">
                <a:latin typeface="Times New Roman" pitchFamily="18" charset="0"/>
              </a:rPr>
              <a:t>Известные спортсмены страны. </a:t>
            </a:r>
          </a:p>
          <a:p>
            <a:pPr marL="342900" indent="-342900"/>
            <a:r>
              <a:rPr lang="ru-RU" sz="1300">
                <a:latin typeface="Times New Roman" pitchFamily="18" charset="0"/>
              </a:rPr>
              <a:t>Фотоальбом о спорте (семейный, </a:t>
            </a:r>
          </a:p>
          <a:p>
            <a:pPr marL="342900" indent="-342900"/>
            <a:r>
              <a:rPr lang="ru-RU" sz="1300">
                <a:latin typeface="Times New Roman" pitchFamily="18" charset="0"/>
              </a:rPr>
              <a:t>групповой).</a:t>
            </a:r>
          </a:p>
          <a:p>
            <a:pPr marL="342900" indent="-342900"/>
            <a:r>
              <a:rPr lang="ru-RU" sz="1300">
                <a:latin typeface="Times New Roman" pitchFamily="18" charset="0"/>
              </a:rPr>
              <a:t>Книги о спорте.</a:t>
            </a:r>
          </a:p>
          <a:p>
            <a:pPr marL="342900" indent="-342900"/>
            <a:r>
              <a:rPr lang="ru-RU" sz="1300">
                <a:latin typeface="Times New Roman" pitchFamily="18" charset="0"/>
              </a:rPr>
              <a:t>Картотека подвижных игр.</a:t>
            </a:r>
          </a:p>
          <a:p>
            <a:pPr marL="342900" indent="-342900"/>
            <a:r>
              <a:rPr lang="ru-RU" sz="1300">
                <a:latin typeface="Times New Roman" pitchFamily="18" charset="0"/>
              </a:rPr>
              <a:t>Паспорт физкультурного уголка.</a:t>
            </a:r>
          </a:p>
          <a:p>
            <a:pPr marL="800100" lvl="1" indent="-342900"/>
            <a:r>
              <a:rPr lang="ru-RU" sz="1300">
                <a:latin typeface="Times New Roman" pitchFamily="18" charset="0"/>
              </a:rPr>
              <a:t>Работа с родителями:</a:t>
            </a:r>
          </a:p>
          <a:p>
            <a:pPr marL="342900" indent="-342900"/>
            <a:r>
              <a:rPr lang="ru-RU" sz="1300">
                <a:latin typeface="Times New Roman" pitchFamily="18" charset="0"/>
              </a:rPr>
              <a:t>Консультации</a:t>
            </a:r>
          </a:p>
          <a:p>
            <a:pPr marL="342900" indent="-342900"/>
            <a:r>
              <a:rPr lang="ru-RU" sz="1300">
                <a:latin typeface="Times New Roman" pitchFamily="18" charset="0"/>
              </a:rPr>
              <a:t>Ширмы </a:t>
            </a:r>
          </a:p>
          <a:p>
            <a:pPr marL="342900" indent="-342900"/>
            <a:r>
              <a:rPr lang="ru-RU" sz="1300">
                <a:latin typeface="Times New Roman" pitchFamily="18" charset="0"/>
              </a:rPr>
              <a:t>Собрания</a:t>
            </a:r>
          </a:p>
          <a:p>
            <a:pPr marL="342900" indent="-342900"/>
            <a:r>
              <a:rPr lang="ru-RU" sz="1300">
                <a:latin typeface="Times New Roman" pitchFamily="18" charset="0"/>
              </a:rPr>
              <a:t>Календарные планы</a:t>
            </a:r>
          </a:p>
          <a:p>
            <a:pPr marL="342900" indent="-342900"/>
            <a:r>
              <a:rPr lang="ru-RU" sz="1300">
                <a:latin typeface="Times New Roman" pitchFamily="18" charset="0"/>
              </a:rPr>
              <a:t>Экран здоровья</a:t>
            </a:r>
          </a:p>
          <a:p>
            <a:pPr marL="342900" indent="-342900"/>
            <a:r>
              <a:rPr lang="ru-RU" sz="1300">
                <a:latin typeface="Times New Roman" pitchFamily="18" charset="0"/>
              </a:rPr>
              <a:t>Презентация уголка</a:t>
            </a:r>
            <a:endParaRPr lang="ru-RU" sz="1300" b="1" u="sng">
              <a:latin typeface="Times New Roman" pitchFamily="18" charset="0"/>
            </a:endParaRPr>
          </a:p>
          <a:p>
            <a:pPr marL="342900" indent="-342900"/>
            <a:r>
              <a:rPr lang="ru-RU" sz="1300" b="1" u="sng">
                <a:latin typeface="Times New Roman" pitchFamily="18" charset="0"/>
              </a:rPr>
              <a:t>Подведение итогов конкурса и награждение победителей</a:t>
            </a:r>
            <a:r>
              <a:rPr lang="ru-RU" sz="1300" u="sng">
                <a:latin typeface="Times New Roman" pitchFamily="18" charset="0"/>
              </a:rPr>
              <a:t>:</a:t>
            </a:r>
            <a:endParaRPr lang="ru-RU" sz="1300">
              <a:latin typeface="Times New Roman" pitchFamily="18" charset="0"/>
            </a:endParaRPr>
          </a:p>
          <a:p>
            <a:pPr marL="342900" indent="-342900"/>
            <a:r>
              <a:rPr lang="ru-RU" sz="1300">
                <a:latin typeface="Times New Roman" pitchFamily="18" charset="0"/>
              </a:rPr>
              <a:t>6.1  Подведение итогов состоится «</a:t>
            </a:r>
            <a:r>
              <a:rPr lang="ru-RU" sz="1300" u="sng">
                <a:latin typeface="Times New Roman" pitchFamily="18" charset="0"/>
              </a:rPr>
              <a:t>  23 </a:t>
            </a:r>
            <a:r>
              <a:rPr lang="ru-RU" sz="1300">
                <a:latin typeface="Times New Roman" pitchFamily="18" charset="0"/>
              </a:rPr>
              <a:t> » </a:t>
            </a:r>
            <a:r>
              <a:rPr lang="ru-RU" sz="1300" u="sng">
                <a:latin typeface="Times New Roman" pitchFamily="18" charset="0"/>
              </a:rPr>
              <a:t>    10  </a:t>
            </a:r>
            <a:r>
              <a:rPr lang="ru-RU" sz="1300">
                <a:latin typeface="Times New Roman" pitchFamily="18" charset="0"/>
              </a:rPr>
              <a:t> </a:t>
            </a:r>
            <a:r>
              <a:rPr lang="ru-RU" sz="1300" u="sng">
                <a:latin typeface="Times New Roman" pitchFamily="18" charset="0"/>
              </a:rPr>
              <a:t>  2009</a:t>
            </a:r>
            <a:r>
              <a:rPr lang="ru-RU" sz="1300">
                <a:latin typeface="Times New Roman" pitchFamily="18" charset="0"/>
              </a:rPr>
              <a:t>г.</a:t>
            </a:r>
          </a:p>
          <a:p>
            <a:pPr marL="342900" indent="-342900"/>
            <a:r>
              <a:rPr lang="ru-RU" sz="1300">
                <a:latin typeface="Times New Roman" pitchFamily="18" charset="0"/>
              </a:rPr>
              <a:t>6.2  Победители и участники награждаются грамотами, дипломами и подарками на Совете педагогов.</a:t>
            </a:r>
          </a:p>
          <a:p>
            <a:pPr marL="342900" indent="-342900"/>
            <a:r>
              <a:rPr lang="ru-RU" sz="1300">
                <a:latin typeface="Times New Roman" pitchFamily="18" charset="0"/>
              </a:rPr>
              <a:t>6.3  Самые активные родители отмечаются на общем родительском собрании.</a:t>
            </a:r>
          </a:p>
        </p:txBody>
      </p:sp>
      <p:pic>
        <p:nvPicPr>
          <p:cNvPr id="48132" name="Picture 5" descr="SDC1191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141663" y="4140200"/>
            <a:ext cx="3238500" cy="232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3" name="Нижний колонтитул 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smtClean="0"/>
              <a:t>45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Безымянный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845"/>
            <a:ext cx="6858000" cy="8552528"/>
          </a:xfrm>
          <a:prstGeom prst="rect">
            <a:avLst/>
          </a:prstGeom>
        </p:spPr>
      </p:pic>
      <p:sp>
        <p:nvSpPr>
          <p:cNvPr id="49155" name="WordArt 11"/>
          <p:cNvSpPr>
            <a:spLocks noChangeArrowheads="1" noChangeShapeType="1" noTextEdit="1"/>
          </p:cNvSpPr>
          <p:nvPr/>
        </p:nvSpPr>
        <p:spPr bwMode="auto">
          <a:xfrm>
            <a:off x="2349500" y="323850"/>
            <a:ext cx="3960813" cy="4016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b="1" kern="10">
                <a:ln w="3175">
                  <a:solidFill>
                    <a:srgbClr val="969696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Monotype Corsiva"/>
              </a:rPr>
              <a:t>Школа   руководителя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2071688" y="785813"/>
            <a:ext cx="4216400" cy="1587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9157" name="Rectangle 1"/>
          <p:cNvSpPr>
            <a:spLocks noChangeArrowheads="1"/>
          </p:cNvSpPr>
          <p:nvPr/>
        </p:nvSpPr>
        <p:spPr bwMode="auto">
          <a:xfrm>
            <a:off x="260350" y="2051050"/>
            <a:ext cx="1643063" cy="114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400">
                <a:latin typeface="Times New Roman CYR" charset="-52"/>
                <a:cs typeface="Times New Roman" pitchFamily="18" charset="0"/>
              </a:rPr>
              <a:t> </a:t>
            </a:r>
            <a:r>
              <a:rPr lang="ru-RU" sz="1100" i="1">
                <a:latin typeface="Times New Roman" pitchFamily="18" charset="0"/>
                <a:cs typeface="Times New Roman" pitchFamily="18" charset="0"/>
              </a:rPr>
              <a:t>Заведующая  </a:t>
            </a:r>
          </a:p>
          <a:p>
            <a:pPr algn="ctr" eaLnBrk="0" hangingPunct="0"/>
            <a:r>
              <a:rPr lang="ru-RU" sz="1100" b="1" i="1">
                <a:latin typeface="Times New Roman" pitchFamily="18" charset="0"/>
                <a:cs typeface="Times New Roman" pitchFamily="18" charset="0"/>
              </a:rPr>
              <a:t>Мизюлина О.Г.</a:t>
            </a:r>
          </a:p>
          <a:p>
            <a:pPr algn="ctr" eaLnBrk="0" hangingPunct="0"/>
            <a:r>
              <a:rPr lang="ru-RU" sz="1100" i="1">
                <a:latin typeface="Times New Roman" pitchFamily="18" charset="0"/>
                <a:cs typeface="Times New Roman" pitchFamily="18" charset="0"/>
              </a:rPr>
              <a:t>МДОУ «Детский сад </a:t>
            </a:r>
          </a:p>
          <a:p>
            <a:pPr algn="ctr" eaLnBrk="0" hangingPunct="0"/>
            <a:r>
              <a:rPr lang="ru-RU" sz="1100" i="1">
                <a:latin typeface="Times New Roman" pitchFamily="18" charset="0"/>
                <a:cs typeface="Times New Roman" pitchFamily="18" charset="0"/>
              </a:rPr>
              <a:t>комбинированного </a:t>
            </a:r>
          </a:p>
          <a:p>
            <a:pPr algn="ctr" eaLnBrk="0" hangingPunct="0"/>
            <a:r>
              <a:rPr lang="ru-RU" sz="1100" i="1">
                <a:latin typeface="Times New Roman" pitchFamily="18" charset="0"/>
                <a:cs typeface="Times New Roman" pitchFamily="18" charset="0"/>
              </a:rPr>
              <a:t>вида № 66» г.Энгельса</a:t>
            </a:r>
          </a:p>
          <a:p>
            <a:pPr algn="ctr" eaLnBrk="0" hangingPunct="0"/>
            <a:r>
              <a:rPr lang="ru-RU" sz="1100" i="1">
                <a:latin typeface="Times New Roman" pitchFamily="18" charset="0"/>
                <a:cs typeface="Times New Roman" pitchFamily="18" charset="0"/>
              </a:rPr>
              <a:t>Саратовской области</a:t>
            </a:r>
          </a:p>
        </p:txBody>
      </p:sp>
      <p:sp>
        <p:nvSpPr>
          <p:cNvPr id="49158" name="Rectangle 2"/>
          <p:cNvSpPr>
            <a:spLocks noChangeArrowheads="1"/>
          </p:cNvSpPr>
          <p:nvPr/>
        </p:nvSpPr>
        <p:spPr bwMode="auto">
          <a:xfrm>
            <a:off x="2852738" y="971550"/>
            <a:ext cx="3071812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000" b="1" i="1">
                <a:latin typeface="Monotype Corsiva" pitchFamily="66" charset="0"/>
              </a:rPr>
              <a:t>Инклюзивное образование в дошкольном образовательном учреждении</a:t>
            </a:r>
            <a:endParaRPr lang="ru-RU" sz="2000">
              <a:latin typeface="Monotype Corsiva" pitchFamily="66" charset="0"/>
            </a:endParaRPr>
          </a:p>
          <a:p>
            <a:pPr algn="ctr"/>
            <a:endParaRPr lang="ru-RU" sz="2000">
              <a:latin typeface="Monotype Corsiva" pitchFamily="66" charset="0"/>
            </a:endParaRPr>
          </a:p>
        </p:txBody>
      </p:sp>
      <p:sp>
        <p:nvSpPr>
          <p:cNvPr id="49159" name="TextBox 7"/>
          <p:cNvSpPr txBox="1">
            <a:spLocks noChangeArrowheads="1"/>
          </p:cNvSpPr>
          <p:nvPr/>
        </p:nvSpPr>
        <p:spPr bwMode="auto">
          <a:xfrm>
            <a:off x="2000250" y="1928813"/>
            <a:ext cx="4572000" cy="148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61950"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Всех педагогов нашего детского сада объединяет одна цель:  </a:t>
            </a:r>
            <a:r>
              <a:rPr lang="ru-RU" sz="1300" i="1">
                <a:latin typeface="Times New Roman" pitchFamily="18" charset="0"/>
                <a:cs typeface="Times New Roman" pitchFamily="18" charset="0"/>
              </a:rPr>
              <a:t>понять ребенка, не навязывая ему своей воли, помочь   быть самим собой, осознать себя как  здоровую личность.</a:t>
            </a:r>
            <a:r>
              <a:rPr lang="ru-RU" sz="1300">
                <a:latin typeface="Times New Roman" pitchFamily="18" charset="0"/>
                <a:cs typeface="Times New Roman" pitchFamily="18" charset="0"/>
              </a:rPr>
              <a:t> МДОУ «Детский сад комбинированного вида № 66» г. Энгельса Саратовской области предназначено для детей с нарушением зрения.  К нам поступают дети с диагнозом косоглазие, амблиопия, миопия, псевдомиопия, астигматизм, </a:t>
            </a:r>
          </a:p>
        </p:txBody>
      </p:sp>
      <p:sp>
        <p:nvSpPr>
          <p:cNvPr id="49160" name="TextBox 8"/>
          <p:cNvSpPr txBox="1">
            <a:spLocks noChangeArrowheads="1"/>
          </p:cNvSpPr>
          <p:nvPr/>
        </p:nvSpPr>
        <p:spPr bwMode="auto">
          <a:xfrm>
            <a:off x="357188" y="3357563"/>
            <a:ext cx="6215062" cy="526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катаракта, атрофия зрительного нерва, слабовидящие дети, дети с сочетанной патологией.</a:t>
            </a:r>
          </a:p>
          <a:p>
            <a:pPr algn="just"/>
            <a:r>
              <a:rPr lang="ru-RU" sz="1400"/>
              <a:t>      </a:t>
            </a:r>
            <a:r>
              <a:rPr lang="ru-RU" sz="1300">
                <a:latin typeface="Times New Roman" pitchFamily="18" charset="0"/>
                <a:cs typeface="Times New Roman" pitchFamily="18" charset="0"/>
              </a:rPr>
              <a:t>Мы считаем что наш детский сад  это - дом, где организованная среда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жизнеобитания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создает наилучшие условия для здорового физического и психического развития каждого ребенка.</a:t>
            </a:r>
          </a:p>
          <a:p>
            <a:pPr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     Приоритетными направлениями нашей деятельности являются:</a:t>
            </a:r>
          </a:p>
          <a:p>
            <a:pPr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     Обеспечение оптимальных условий для системного, комплексного непрерывного  лечения, воспитания и обучения детей дошкольного возраста с нарушенным зрением. </a:t>
            </a:r>
          </a:p>
          <a:p>
            <a:pPr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     Качественная реализация специальной образовательной   программы  одновременно с  квалифицированным восстановлением  зрительных  функций у детей.</a:t>
            </a:r>
          </a:p>
          <a:p>
            <a:pPr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     Организация образовательного процесса  на основании проведения периодических диагностических исследования, контрольных срезов по определению динамики развития зрения, коррекции и компенсации его недостатков.</a:t>
            </a:r>
          </a:p>
          <a:p>
            <a:pPr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     Использование специальных методов и средств обучения детей с нарушением зрения.</a:t>
            </a:r>
          </a:p>
          <a:p>
            <a:pPr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    Осуществление коррекционно-развивающей работы, посредством систематического проведения коррекционных занятий по  шести направлениям  (развитие зрительного восприятия, пространственная ориентировка, социально-бытовая ориентировка, развитие речи,  развитие осязания и мелкой моторики, развитие двигательной сферы).</a:t>
            </a:r>
          </a:p>
          <a:p>
            <a:pPr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    Реализуя данные направления  мы получили следующие результаты:</a:t>
            </a:r>
          </a:p>
          <a:p>
            <a:pPr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    В учреждении создана уникальная коррекционно-развивающая  среда для организации обучения и воспитания детей дошкольного  возраста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9161" name="Рисунок 9" descr="E:\Фоьо День рождения\SD53168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285750"/>
            <a:ext cx="14763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62" name="Нижний колонтитул 10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smtClean="0"/>
              <a:t>46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Безымянный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845"/>
            <a:ext cx="6858000" cy="8552528"/>
          </a:xfrm>
          <a:prstGeom prst="rect">
            <a:avLst/>
          </a:prstGeom>
        </p:spPr>
      </p:pic>
      <p:pic>
        <p:nvPicPr>
          <p:cNvPr id="50179" name="Picture 1" descr="C:\Documents and Settings\Admin\Рабочий стол\Журнал 4 (2)\3 здоровьсберегающие технологии МДОУ 66\статья заведующей\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25" y="357188"/>
            <a:ext cx="3240088" cy="243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0" name="TextBox 2"/>
          <p:cNvSpPr txBox="1">
            <a:spLocks noChangeArrowheads="1"/>
          </p:cNvSpPr>
          <p:nvPr/>
        </p:nvSpPr>
        <p:spPr bwMode="auto">
          <a:xfrm>
            <a:off x="357188" y="285750"/>
            <a:ext cx="2928937" cy="269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266700"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Разработан ряд  методических пособий для учителей – дефектологов, воспитателей.</a:t>
            </a:r>
          </a:p>
          <a:p>
            <a:pPr indent="266700"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Обобщен опыт эксперимента-льной работы учителей-дефектологов по развитию двигательных навыков и ориентировке в пространстве.</a:t>
            </a:r>
          </a:p>
          <a:p>
            <a:pPr indent="266700"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  У воспитанников формируется богатая палитра  социально-адапти-вных навыков.</a:t>
            </a:r>
          </a:p>
          <a:p>
            <a:pPr indent="266700"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   С 2007 года МДОУ № 66 посе-щает ребенок с глубоким нарушением зрения. Диагноз – ретинопотия</a:t>
            </a:r>
          </a:p>
        </p:txBody>
      </p:sp>
      <p:sp>
        <p:nvSpPr>
          <p:cNvPr id="50181" name="TextBox 3"/>
          <p:cNvSpPr txBox="1">
            <a:spLocks noChangeArrowheads="1"/>
          </p:cNvSpPr>
          <p:nvPr/>
        </p:nvSpPr>
        <p:spPr bwMode="auto">
          <a:xfrm>
            <a:off x="357188" y="2928938"/>
            <a:ext cx="6215062" cy="187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недоношенных, оперированная тотальная  отслойка сетчатки.</a:t>
            </a:r>
          </a:p>
          <a:p>
            <a:pPr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      Наши педагоги самостоятельно  выбирали  формы, методы и средства обучения и воспитания с учетом индивидуальных образовательных потребностей девочки:</a:t>
            </a:r>
          </a:p>
          <a:p>
            <a:pPr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  -выбирали  интересное, доступное, личностно и практико-ориентированное содержание; </a:t>
            </a:r>
          </a:p>
          <a:p>
            <a:pPr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- использовали различные пособия, технические средства для достижения целей; </a:t>
            </a:r>
          </a:p>
          <a:p>
            <a:pPr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-организовывали разнообразную деятельность детей, в т. ч. проектную и творческую, связанную с различными видами деятельности,</a:t>
            </a:r>
            <a:r>
              <a:rPr lang="ru-RU" sz="1300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>
                <a:latin typeface="Times New Roman" pitchFamily="18" charset="0"/>
                <a:cs typeface="Times New Roman" pitchFamily="18" charset="0"/>
              </a:rPr>
              <a:t>экскурсии, дидактические игры и т. п.</a:t>
            </a:r>
          </a:p>
        </p:txBody>
      </p:sp>
      <p:pic>
        <p:nvPicPr>
          <p:cNvPr id="50182" name="Picture 2" descr="C:\Documents and Settings\Admin\Рабочий стол\Журнал 4 (2)\3 здоровьсберегающие технологии МДОУ 66\статья заведующей\100_083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5" y="4786313"/>
            <a:ext cx="3240088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3" name="TextBox 5"/>
          <p:cNvSpPr txBox="1">
            <a:spLocks noChangeArrowheads="1"/>
          </p:cNvSpPr>
          <p:nvPr/>
        </p:nvSpPr>
        <p:spPr bwMode="auto">
          <a:xfrm>
            <a:off x="3714750" y="4714875"/>
            <a:ext cx="2786063" cy="2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266700"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В самом начале  посещения учреждения мы включали Полину  в коллектив сверстников лишь на праздниках, развлечениях, кратко-временно в играх и на прогулке. На сегодняшний день ребенок участвует  в режиме  I половины дня (девочка  находится в группе сверстников, осваивая непосред-ственно учебный материал в ходе индивидуальной  работы,  участвует</a:t>
            </a:r>
          </a:p>
        </p:txBody>
      </p:sp>
      <p:sp>
        <p:nvSpPr>
          <p:cNvPr id="50184" name="TextBox 6"/>
          <p:cNvSpPr txBox="1">
            <a:spLocks noChangeArrowheads="1"/>
          </p:cNvSpPr>
          <p:nvPr/>
        </p:nvSpPr>
        <p:spPr bwMode="auto">
          <a:xfrm>
            <a:off x="357188" y="7000875"/>
            <a:ext cx="6215062" cy="195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tabLst>
                <a:tab pos="5924550" algn="l"/>
                <a:tab pos="6010275" algn="l"/>
              </a:tabLst>
            </a:pPr>
            <a:r>
              <a:rPr lang="ru-RU" sz="1300">
                <a:latin typeface="Times New Roman" pitchFamily="18" charset="0"/>
                <a:cs typeface="Times New Roman" pitchFamily="18" charset="0"/>
              </a:rPr>
              <a:t>в занятиях по изобразительной деятельности, физической культуре, музыке и др. вместе с другими детьми). Окружающие ее дети стараются помочь во всем, проявляя свою доброту и внимание. </a:t>
            </a:r>
          </a:p>
          <a:p>
            <a:pPr algn="just">
              <a:tabLst>
                <a:tab pos="5924550" algn="l"/>
                <a:tab pos="6010275" algn="l"/>
              </a:tabLst>
            </a:pPr>
            <a:r>
              <a:rPr lang="ru-RU" sz="1300">
                <a:latin typeface="Times New Roman" pitchFamily="18" charset="0"/>
                <a:cs typeface="Times New Roman" pitchFamily="18" charset="0"/>
              </a:rPr>
              <a:t>     Ребенок с тотальной слепотой вообще не  получает никакой зрительной информации. Отсутствие зрительного восприятия вызывает трудности в овладении сенсорными эталонами, что обуславливает возникновение трудностей в определении цвета, формы, величины, пространственного расположения и других признаков предметов.</a:t>
            </a:r>
          </a:p>
          <a:p>
            <a:pPr>
              <a:tabLst>
                <a:tab pos="5924550" algn="l"/>
                <a:tab pos="6010275" algn="l"/>
              </a:tabLst>
            </a:pPr>
            <a:endParaRPr lang="ru-RU"/>
          </a:p>
        </p:txBody>
      </p:sp>
      <p:sp>
        <p:nvSpPr>
          <p:cNvPr id="50185" name="Нижний колонтитул 9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smtClean="0"/>
              <a:t>47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Безымянный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845"/>
            <a:ext cx="6858000" cy="8552528"/>
          </a:xfrm>
          <a:prstGeom prst="rect">
            <a:avLst/>
          </a:prstGeom>
        </p:spPr>
      </p:pic>
      <p:sp>
        <p:nvSpPr>
          <p:cNvPr id="51203" name="TextBox 1"/>
          <p:cNvSpPr txBox="1">
            <a:spLocks noChangeArrowheads="1"/>
          </p:cNvSpPr>
          <p:nvPr/>
        </p:nvSpPr>
        <p:spPr bwMode="auto">
          <a:xfrm>
            <a:off x="333375" y="395288"/>
            <a:ext cx="6143625" cy="267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61950"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Таким образом, в работе с данным ребенком мы используем программу 3 вида под редакцией В.А.Феоктистовой, также адаптируем программу 4 вида под редакцией Л.И.Плаксиной.</a:t>
            </a:r>
          </a:p>
          <a:p>
            <a:pPr indent="361950"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 Девочка не отстает в развитии от других детей. Это результаты ранней  коррекционной помощи (мама занимается с ней с 6 месячного возраста) и посещения детского сада. Она самостоятельно ориентируется в пространстве групповой комнаты, навыки самообслуживания развиты в соответствии с возрастом.</a:t>
            </a:r>
          </a:p>
          <a:p>
            <a:pPr indent="361950"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 Большое внимание в своей работе нами уделяется совместной деятельности с родителями. Применяется принцип семейно-ориентированного сопровождения, в основании которого лежит семейное консультирование, семейная психотерапия, детско-родительская группа. Такой подход позволяет включать родителей в качестве активных участников  педагогического процесса. </a:t>
            </a:r>
          </a:p>
        </p:txBody>
      </p:sp>
      <p:pic>
        <p:nvPicPr>
          <p:cNvPr id="51204" name="Picture 1" descr="C:\Documents and Settings\Admin\Рабочий стол\Журнал 4 (2)\3 здоровьсберегающие технологии МДОУ 66\статья заведующей\Полина\Полин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3214688"/>
            <a:ext cx="2354263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5" name="TextBox 3"/>
          <p:cNvSpPr txBox="1">
            <a:spLocks noChangeArrowheads="1"/>
          </p:cNvSpPr>
          <p:nvPr/>
        </p:nvSpPr>
        <p:spPr bwMode="auto">
          <a:xfrm>
            <a:off x="2781300" y="2987675"/>
            <a:ext cx="3714750" cy="386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61950"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В настоящее время Полина свободно передвигается в групповом помещении, легко находит контакт со сверстниками. Ребенок хорошо ориентируется в микропространсте и в макропространстве. Благодаря постоянным занятиям с педагогами и закреплению материала в домашних условиях, тактильные ощущения и мелкая моторика пальцев рук развиты хорошо. У девочки отличный музыкальный слух, певческие навыки. Она активно принимает участие в выступлениях на утренниках. С большим удовольствием Полина участвует в играх – драматизациях. </a:t>
            </a:r>
          </a:p>
          <a:p>
            <a:pPr indent="361950"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Несмотря на большую коррекционную работу с ребенком в настоящий момент остаются следующие проблемы: во- первых, девочка на индивидуальных занятиях по физическому воспитанию испытывает </a:t>
            </a:r>
          </a:p>
          <a:p>
            <a:pPr indent="361950" algn="just"/>
            <a:endParaRPr lang="ru-RU" sz="13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06" name="TextBox 4"/>
          <p:cNvSpPr txBox="1">
            <a:spLocks noChangeArrowheads="1"/>
          </p:cNvSpPr>
          <p:nvPr/>
        </p:nvSpPr>
        <p:spPr bwMode="auto">
          <a:xfrm>
            <a:off x="357188" y="6572250"/>
            <a:ext cx="6143625" cy="189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определенные затруднения, т.к.  нуждается в специализированной помощи инструктора по ЛФК, который отсутствует в штатном расписании дошкольного учреждения.</a:t>
            </a:r>
          </a:p>
          <a:p>
            <a:pPr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     Во-вторых, материально-техническое оснащение учреждения недостаточно для создания безбарьерной среды. </a:t>
            </a:r>
          </a:p>
          <a:p>
            <a:pPr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     В-третьих, мало необходимого  раздаточного  и дидактического материала для занятий с детьми (педагоги творчески подходят к работе, используя подручные материалы, адаптируя имеющиеся пособия), но это не может заменить потребность в промышленном оборудовании.</a:t>
            </a:r>
          </a:p>
        </p:txBody>
      </p:sp>
      <p:sp>
        <p:nvSpPr>
          <p:cNvPr id="51207" name="Нижний колонтитул 7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smtClean="0"/>
              <a:t>48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Безымянный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3999"/>
          </a:xfrm>
          <a:prstGeom prst="rect">
            <a:avLst/>
          </a:prstGeom>
        </p:spPr>
      </p:pic>
      <p:sp>
        <p:nvSpPr>
          <p:cNvPr id="717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smtClean="0"/>
              <a:t>4</a:t>
            </a:r>
          </a:p>
        </p:txBody>
      </p:sp>
      <p:sp>
        <p:nvSpPr>
          <p:cNvPr id="7172" name="WordArt 11"/>
          <p:cNvSpPr>
            <a:spLocks noChangeArrowheads="1" noChangeShapeType="1" noTextEdit="1"/>
          </p:cNvSpPr>
          <p:nvPr/>
        </p:nvSpPr>
        <p:spPr bwMode="auto">
          <a:xfrm>
            <a:off x="3357563" y="428625"/>
            <a:ext cx="1871662" cy="3286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b="1" kern="10">
                <a:ln w="3175">
                  <a:solidFill>
                    <a:srgbClr val="969696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Monotype Corsiva"/>
              </a:rPr>
              <a:t>Интервью</a:t>
            </a: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2071688" y="857250"/>
            <a:ext cx="4216400" cy="1588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175" name="TextBox 5"/>
          <p:cNvSpPr txBox="1">
            <a:spLocks noChangeArrowheads="1"/>
          </p:cNvSpPr>
          <p:nvPr/>
        </p:nvSpPr>
        <p:spPr bwMode="auto">
          <a:xfrm>
            <a:off x="500063" y="2286000"/>
            <a:ext cx="1428750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100" i="1">
                <a:latin typeface="Times New Roman" pitchFamily="18" charset="0"/>
                <a:cs typeface="Times New Roman" pitchFamily="18" charset="0"/>
              </a:rPr>
              <a:t>Заведующая </a:t>
            </a:r>
            <a:endParaRPr lang="en-US" sz="1100" i="1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100" i="1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1100" i="1">
                <a:latin typeface="Times New Roman" pitchFamily="18" charset="0"/>
                <a:cs typeface="Times New Roman" pitchFamily="18" charset="0"/>
              </a:rPr>
              <a:t> педиатрическим отделением</a:t>
            </a:r>
          </a:p>
          <a:p>
            <a:pPr algn="ctr"/>
            <a:r>
              <a:rPr lang="ru-RU" sz="1100" b="1" i="1">
                <a:latin typeface="Times New Roman" pitchFamily="18" charset="0"/>
                <a:cs typeface="Times New Roman" pitchFamily="18" charset="0"/>
              </a:rPr>
              <a:t>Гневашева И.Н.</a:t>
            </a:r>
          </a:p>
          <a:p>
            <a:pPr algn="ctr"/>
            <a:r>
              <a:rPr lang="ru-RU" sz="1100" i="1">
                <a:latin typeface="Times New Roman" pitchFamily="18" charset="0"/>
                <a:cs typeface="Times New Roman" pitchFamily="18" charset="0"/>
              </a:rPr>
              <a:t>Детская городская поликлиника  № 2 </a:t>
            </a:r>
          </a:p>
        </p:txBody>
      </p:sp>
      <p:sp>
        <p:nvSpPr>
          <p:cNvPr id="7176" name="TextBox 7"/>
          <p:cNvSpPr txBox="1">
            <a:spLocks noChangeArrowheads="1"/>
          </p:cNvSpPr>
          <p:nvPr/>
        </p:nvSpPr>
        <p:spPr bwMode="auto">
          <a:xfrm>
            <a:off x="2000250" y="1071563"/>
            <a:ext cx="4429125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ru-RU" sz="1300" b="1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200" b="1">
                <a:latin typeface="Times New Roman" pitchFamily="18" charset="0"/>
                <a:cs typeface="Times New Roman" pitchFamily="18" charset="0"/>
              </a:rPr>
              <a:t>Какие заболевания за последние 5 лет являются наиболее часто встречающимися у детей дошкольного возраста?</a:t>
            </a:r>
            <a:endParaRPr lang="ru-RU" sz="120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>
                <a:latin typeface="Times New Roman" pitchFamily="18" charset="0"/>
                <a:cs typeface="Times New Roman" pitchFamily="18" charset="0"/>
              </a:rPr>
              <a:t>      Наиболее часто встречающиеся заболевания у детей- дошкольников- ОРВИ, примерно 80%. А так же ветряная оспа. Особенно у детей, посещающих детский сад. Хочется отметить и аллергические заболевания, например,  бронхиальная астма, которая встречается у детей первого года жизни. У половины детей - аллергиков заболевание передается по - наследству, у остальных оно приобретенное. Причинами заболевания являются: ранний переход детей на искусственное вскармливание, прием лекарственных препаратов и экология.</a:t>
            </a:r>
          </a:p>
          <a:p>
            <a:pPr algn="just"/>
            <a:endParaRPr lang="ru-RU" sz="13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7" name="TextBox 8"/>
          <p:cNvSpPr txBox="1">
            <a:spLocks noChangeArrowheads="1"/>
          </p:cNvSpPr>
          <p:nvPr/>
        </p:nvSpPr>
        <p:spPr bwMode="auto">
          <a:xfrm>
            <a:off x="333375" y="3348038"/>
            <a:ext cx="6216650" cy="538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5600" indent="355600" algn="just">
              <a:buFont typeface="Wingdings" pitchFamily="2" charset="2"/>
              <a:buChar char="q"/>
            </a:pPr>
            <a:r>
              <a:rPr lang="ru-RU" sz="1200" b="1">
                <a:latin typeface="Times New Roman" pitchFamily="18" charset="0"/>
                <a:cs typeface="Times New Roman" pitchFamily="18" charset="0"/>
              </a:rPr>
              <a:t>Расскажите о причинах заболевания детей.</a:t>
            </a:r>
            <a:endParaRPr lang="ru-RU" sz="1200">
              <a:latin typeface="Times New Roman" pitchFamily="18" charset="0"/>
              <a:cs typeface="Times New Roman" pitchFamily="18" charset="0"/>
            </a:endParaRPr>
          </a:p>
          <a:p>
            <a:pPr marL="355600" indent="355600" algn="just"/>
            <a:r>
              <a:rPr lang="ru-RU" sz="1200">
                <a:latin typeface="Times New Roman" pitchFamily="18" charset="0"/>
                <a:cs typeface="Times New Roman" pitchFamily="18" charset="0"/>
              </a:rPr>
              <a:t>Особый фактор влияния на заболеваемость детей имеет сам образ жизни ребенка и его родителей. Из года в год у родителей меняются взгляды на воспитание. Дети больше проводят времени за телевизором и компьютером, ведут малоподвижный образ жизни. Родители редко выезжают или выходят на природу. Надо отметить, что дети у которых родители имеют достаток и дети в малообеспеченных семьях болеют одинаково. У одних- в силу того, что ребенка перекармливают пищей, которая не подходит по возрасту. Они много времени проводят дома в «тепличных» условиях, страдают ожирением и слабым иммунитетом.  У других, детей из малообеспеченных семей, из-за того, что они не могут получить качественное питание и эффективное лечение в случае заболевания из-за отсутствия средств у родителей. Но, самая главная ошибка многих родителей- это самолечение. К каждому ребенку должен быть индивидуальный подход в выборе лекарственных средств и даже витаминов.</a:t>
            </a:r>
          </a:p>
          <a:p>
            <a:pPr marL="355600" indent="355600" algn="just">
              <a:buFont typeface="Wingdings" pitchFamily="2" charset="2"/>
              <a:buChar char="q"/>
            </a:pPr>
            <a:r>
              <a:rPr lang="ru-RU" sz="1200" b="1">
                <a:latin typeface="Times New Roman" pitchFamily="18" charset="0"/>
                <a:cs typeface="Times New Roman" pitchFamily="18" charset="0"/>
              </a:rPr>
              <a:t>  Какова статистика хронических заболеваний у детей до 7 лет?</a:t>
            </a:r>
            <a:endParaRPr lang="ru-RU" sz="1200">
              <a:latin typeface="Times New Roman" pitchFamily="18" charset="0"/>
              <a:cs typeface="Times New Roman" pitchFamily="18" charset="0"/>
            </a:endParaRPr>
          </a:p>
          <a:p>
            <a:pPr marL="355600" indent="355600" algn="just"/>
            <a:r>
              <a:rPr lang="ru-RU" sz="1200">
                <a:latin typeface="Times New Roman" pitchFamily="18" charset="0"/>
                <a:cs typeface="Times New Roman" pitchFamily="18" charset="0"/>
              </a:rPr>
              <a:t>  На первом месте стоят заболевания желудочно- кишечного тракта. В основном, у детей с 5 лет. Причина заболевания- неправильное питание ребенка. Потом идет заболевание глаз. Дети к 3-4 годам уже становятся на учет к врачу-офтальмологу. И, в основном, виной этому является нарушение режима дня, чрезмерное увлечение компьютером и телевизором. Все должно быть дозировано для возраста ребенка.</a:t>
            </a:r>
          </a:p>
          <a:p>
            <a:pPr marL="355600" indent="355600" algn="just">
              <a:buFont typeface="Wingdings" pitchFamily="2" charset="2"/>
              <a:buChar char="q"/>
            </a:pPr>
            <a:r>
              <a:rPr lang="ru-RU" sz="1200" b="1">
                <a:latin typeface="Times New Roman" pitchFamily="18" charset="0"/>
                <a:cs typeface="Times New Roman" pitchFamily="18" charset="0"/>
              </a:rPr>
              <a:t> Какой процент количества рождения здоровых детей в настоящий момент? </a:t>
            </a:r>
            <a:endParaRPr lang="ru-RU" sz="1200">
              <a:latin typeface="Times New Roman" pitchFamily="18" charset="0"/>
              <a:cs typeface="Times New Roman" pitchFamily="18" charset="0"/>
            </a:endParaRPr>
          </a:p>
          <a:p>
            <a:pPr marL="355600" indent="355600" algn="just"/>
            <a:r>
              <a:rPr lang="ru-RU" sz="12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>
                <a:latin typeface="Times New Roman" pitchFamily="18" charset="0"/>
                <a:cs typeface="Times New Roman" pitchFamily="18" charset="0"/>
              </a:rPr>
              <a:t>До 70% детей рождаются здоровыми, но до года идет формирование ребенка и только тогда можно более конкретно сказать про группу здоровья.</a:t>
            </a:r>
          </a:p>
          <a:p>
            <a:pPr marL="355600" indent="355600" algn="just"/>
            <a:r>
              <a:rPr lang="ru-RU" sz="1200">
                <a:latin typeface="Times New Roman" pitchFamily="18" charset="0"/>
                <a:cs typeface="Times New Roman" pitchFamily="18" charset="0"/>
              </a:rPr>
              <a:t> Когда новорожденного ребенка ставят на учет у педиатра, ему определяют группу здоровья не только в настоящий момент, но, и учитывая здоровье его родителей, а так же как мама вынашивала и рожала малыша. Например, в 2009 году только 1 ребенок нашей поликлиники при рождении имел 1 группу здоровья. Это значит, что здоровы полностью его родители и он сам.</a:t>
            </a:r>
          </a:p>
          <a:p>
            <a:pPr marL="355600" indent="355600" algn="just"/>
            <a:endParaRPr lang="ru-RU" sz="1200">
              <a:latin typeface="Times New Roman" pitchFamily="18" charset="0"/>
              <a:cs typeface="Times New Roman" pitchFamily="18" charset="0"/>
            </a:endParaRPr>
          </a:p>
          <a:p>
            <a:pPr marL="355600" indent="355600" algn="just"/>
            <a:endParaRPr lang="ru-RU" sz="12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Безымянный9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04" y="285720"/>
            <a:ext cx="1381622" cy="20335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Безымянный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845"/>
            <a:ext cx="6858000" cy="8552528"/>
          </a:xfrm>
          <a:prstGeom prst="rect">
            <a:avLst/>
          </a:prstGeom>
        </p:spPr>
      </p:pic>
      <p:pic>
        <p:nvPicPr>
          <p:cNvPr id="52227" name="Picture 2" descr="C:\Documents and Settings\Admin\Рабочий стол\Журнал 4 (2)\3 здоровьсберегающие технологии МДОУ 66\статья заведующей\100_080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844675" y="2627313"/>
            <a:ext cx="3276600" cy="218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8" name="TextBox 2"/>
          <p:cNvSpPr txBox="1">
            <a:spLocks noChangeArrowheads="1"/>
          </p:cNvSpPr>
          <p:nvPr/>
        </p:nvSpPr>
        <p:spPr bwMode="auto">
          <a:xfrm>
            <a:off x="404813" y="468313"/>
            <a:ext cx="6072187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61950"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В заключении хотелось бы отметить, что</a:t>
            </a:r>
            <a:r>
              <a:rPr lang="ru-RU" sz="13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>
                <a:latin typeface="Times New Roman" pitchFamily="18" charset="0"/>
                <a:cs typeface="Times New Roman" pitchFamily="18" charset="0"/>
              </a:rPr>
              <a:t>есть много учреждений, которые работают в интересах детей со специальными нуждами, и они стараются выполнять свою работу качественно. Если методы инклюзивного образования будут разработаны относительно всей системы учреждений, тогда каждый ребенок с особыми потребностями найдет свое место в системе  образования, и это место будет наилучшим для него. </a:t>
            </a:r>
          </a:p>
          <a:p>
            <a:pPr indent="361950" algn="just"/>
            <a:r>
              <a:rPr lang="ru-RU" sz="1300" i="1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300">
              <a:latin typeface="Times New Roman" pitchFamily="18" charset="0"/>
              <a:cs typeface="Times New Roman" pitchFamily="18" charset="0"/>
            </a:endParaRPr>
          </a:p>
          <a:p>
            <a:pPr indent="361950"/>
            <a:endParaRPr lang="ru-RU"/>
          </a:p>
        </p:txBody>
      </p:sp>
      <p:sp>
        <p:nvSpPr>
          <p:cNvPr id="52229" name="Нижний колонтитул 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smtClean="0"/>
              <a:t>49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Безымянный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845"/>
            <a:ext cx="6858000" cy="8552528"/>
          </a:xfrm>
          <a:prstGeom prst="rect">
            <a:avLst/>
          </a:prstGeom>
        </p:spPr>
      </p:pic>
      <p:sp>
        <p:nvSpPr>
          <p:cNvPr id="53251" name="Rectangle 1"/>
          <p:cNvSpPr>
            <a:spLocks noChangeArrowheads="1"/>
          </p:cNvSpPr>
          <p:nvPr/>
        </p:nvSpPr>
        <p:spPr bwMode="auto">
          <a:xfrm>
            <a:off x="404813" y="2771775"/>
            <a:ext cx="17859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100" i="1">
                <a:latin typeface="Times New Roman" pitchFamily="18" charset="0"/>
                <a:cs typeface="Times New Roman" pitchFamily="18" charset="0"/>
              </a:rPr>
              <a:t>Старший воспитатель </a:t>
            </a:r>
          </a:p>
          <a:p>
            <a:pPr algn="ctr" eaLnBrk="0" hangingPunct="0"/>
            <a:r>
              <a:rPr lang="ru-RU" sz="1100" b="1" i="1">
                <a:latin typeface="Times New Roman" pitchFamily="18" charset="0"/>
                <a:cs typeface="Times New Roman" pitchFamily="18" charset="0"/>
              </a:rPr>
              <a:t>Зюбрицкая</a:t>
            </a:r>
            <a:r>
              <a:rPr lang="ru-RU" sz="1100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1" i="1">
                <a:latin typeface="Times New Roman" pitchFamily="18" charset="0"/>
                <a:cs typeface="Times New Roman" pitchFamily="18" charset="0"/>
              </a:rPr>
              <a:t>Н.А.</a:t>
            </a:r>
          </a:p>
        </p:txBody>
      </p:sp>
      <p:sp>
        <p:nvSpPr>
          <p:cNvPr id="53252" name="WordArt 11"/>
          <p:cNvSpPr>
            <a:spLocks noChangeArrowheads="1" noChangeShapeType="1" noTextEdit="1"/>
          </p:cNvSpPr>
          <p:nvPr/>
        </p:nvSpPr>
        <p:spPr bwMode="auto">
          <a:xfrm>
            <a:off x="1571625" y="357188"/>
            <a:ext cx="4105275" cy="3286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b="1" kern="10">
                <a:ln w="3175">
                  <a:solidFill>
                    <a:srgbClr val="969696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Monotype Corsiva"/>
              </a:rPr>
              <a:t>Страница старшего воспитателя</a:t>
            </a:r>
          </a:p>
        </p:txBody>
      </p:sp>
      <p:sp>
        <p:nvSpPr>
          <p:cNvPr id="53253" name="Line 11"/>
          <p:cNvSpPr>
            <a:spLocks noChangeShapeType="1"/>
          </p:cNvSpPr>
          <p:nvPr/>
        </p:nvSpPr>
        <p:spPr bwMode="auto">
          <a:xfrm>
            <a:off x="1357313" y="714375"/>
            <a:ext cx="4321175" cy="0"/>
          </a:xfrm>
          <a:prstGeom prst="line">
            <a:avLst/>
          </a:prstGeom>
          <a:noFill/>
          <a:ln w="19050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53254" name="Picture 2" descr="C:\Documents and Settings\Admin\Рабочий стол\Журнал 4 (2)\3 здоровьсберегающие технологии МДОУ 66\Ж 4 фото сотрудников\зюбрицкая наталия алексеевна\IMG_146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9275" y="900113"/>
            <a:ext cx="14128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5" name="Прямоугольник 5"/>
          <p:cNvSpPr>
            <a:spLocks noChangeArrowheads="1"/>
          </p:cNvSpPr>
          <p:nvPr/>
        </p:nvSpPr>
        <p:spPr bwMode="auto">
          <a:xfrm>
            <a:off x="2565400" y="2700338"/>
            <a:ext cx="34290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1100" i="1">
                <a:latin typeface="Times New Roman" pitchFamily="18" charset="0"/>
                <a:cs typeface="Times New Roman" pitchFamily="18" charset="0"/>
              </a:rPr>
              <a:t>Учителя-дефектологи</a:t>
            </a:r>
          </a:p>
          <a:p>
            <a:pPr algn="ctr" eaLnBrk="0" hangingPunct="0"/>
            <a:r>
              <a:rPr lang="ru-RU" sz="1100" b="1" i="1">
                <a:latin typeface="Times New Roman" pitchFamily="18" charset="0"/>
                <a:cs typeface="Times New Roman" pitchFamily="18" charset="0"/>
              </a:rPr>
              <a:t>Калинина Е.В., Бардина О.Н., Зиновьева Е.В.</a:t>
            </a:r>
          </a:p>
          <a:p>
            <a:pPr algn="ctr" eaLnBrk="0" hangingPunct="0"/>
            <a:r>
              <a:rPr lang="ru-RU" sz="1100" i="1">
                <a:latin typeface="Times New Roman" pitchFamily="18" charset="0"/>
                <a:cs typeface="Times New Roman" pitchFamily="18" charset="0"/>
              </a:rPr>
              <a:t>МДОУ «Детский сад комбинированного вида № 66» </a:t>
            </a:r>
          </a:p>
          <a:p>
            <a:pPr algn="ctr" eaLnBrk="0" hangingPunct="0"/>
            <a:r>
              <a:rPr lang="ru-RU" sz="1100" i="1">
                <a:latin typeface="Times New Roman" pitchFamily="18" charset="0"/>
                <a:cs typeface="Times New Roman" pitchFamily="18" charset="0"/>
              </a:rPr>
              <a:t>г. Энгельса Саратовской области </a:t>
            </a:r>
          </a:p>
        </p:txBody>
      </p:sp>
      <p:pic>
        <p:nvPicPr>
          <p:cNvPr id="53256" name="lightboxImage" descr="http://www.ko-rab-lik.ru/images/image-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73463" y="900113"/>
            <a:ext cx="12954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7" name="Picture 3" descr="C:\Documents and Settings\Admin\Рабочий стол\Журнал 4 (2)\3 здоровьсберегающие технологии МДОУ 66\Ж 4 фото сотрудников\учителя-дефектологи\калинина елена валерьевна\0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05038" y="900113"/>
            <a:ext cx="1141412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8" name="Рисунок 8" descr="C:\Documents and Settings\Администратор\Мои документы\Мои результаты сканирования\2010-05 (май)\сканирование000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84763" y="900113"/>
            <a:ext cx="12604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9" name="TextBox 10"/>
          <p:cNvSpPr txBox="1">
            <a:spLocks noChangeArrowheads="1"/>
          </p:cNvSpPr>
          <p:nvPr/>
        </p:nvSpPr>
        <p:spPr bwMode="auto">
          <a:xfrm>
            <a:off x="476250" y="4067175"/>
            <a:ext cx="5929313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266700" algn="just"/>
            <a:endParaRPr lang="ru-RU" sz="1300">
              <a:latin typeface="Times New Roman" pitchFamily="18" charset="0"/>
              <a:cs typeface="Times New Roman" pitchFamily="18" charset="0"/>
            </a:endParaRPr>
          </a:p>
          <a:p>
            <a:pPr indent="266700" algn="just"/>
            <a:endParaRPr lang="ru-RU" sz="1300">
              <a:latin typeface="Times New Roman" pitchFamily="18" charset="0"/>
              <a:cs typeface="Times New Roman" pitchFamily="18" charset="0"/>
            </a:endParaRPr>
          </a:p>
          <a:p>
            <a:pPr indent="266700"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В настоящее время задача введения дошкольника в новое информационное пространство на основе использования компьютера становится все более актуальной.</a:t>
            </a:r>
          </a:p>
          <a:p>
            <a:pPr indent="266700"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     Грамотное использование компьютера в дошкольном учреждении ставит ребенка в совершенно новую, качественно отличающуюся ситуацию развития.</a:t>
            </a:r>
          </a:p>
          <a:p>
            <a:pPr indent="266700"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     Наше образовательное учреждение реализует задачи по работе с детьми с нарушением зрения. Одно из направлений работы МДОУ – это коррекционно-оздоровительное обеспечение. </a:t>
            </a:r>
          </a:p>
          <a:p>
            <a:pPr indent="266700"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     Нами было принято решение для проведении коррекционной работы использовать в работе с детьми современные информационные технологии с целью повышения эффективности, как лечения, так и развития основ психических процессов. Так возникло главное направление нашей опытно-экспериментальной площадки.</a:t>
            </a:r>
            <a:r>
              <a:rPr lang="ru-RU" sz="1300" b="1">
                <a:latin typeface="Times New Roman" pitchFamily="18" charset="0"/>
                <a:cs typeface="Times New Roman" pitchFamily="18" charset="0"/>
              </a:rPr>
              <a:t> </a:t>
            </a:r>
            <a:endParaRPr lang="ru-RU" sz="1300">
              <a:latin typeface="Times New Roman" pitchFamily="18" charset="0"/>
              <a:cs typeface="Times New Roman" pitchFamily="18" charset="0"/>
            </a:endParaRPr>
          </a:p>
          <a:p>
            <a:pPr indent="266700" algn="just"/>
            <a:r>
              <a:rPr lang="ru-RU" sz="1300" b="1" i="1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300">
                <a:latin typeface="Times New Roman" pitchFamily="18" charset="0"/>
                <a:cs typeface="Times New Roman" pitchFamily="18" charset="0"/>
              </a:rPr>
              <a:t>Применение инновационных компьютерных технологий обеспечивает условия для повышения эффективности лечения зрения детей, создает благоприятную атмосферу для развития ВПФ (высших психических функций).</a:t>
            </a:r>
          </a:p>
          <a:p>
            <a:pPr indent="266700"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     Но так как при компьютеризации дошкольного учреждения необходимо создание системы содержательной работы с программным обеспечением, коллективом учреждения была проведена поэтапная  работа.</a:t>
            </a:r>
          </a:p>
          <a:p>
            <a:pPr indent="266700" algn="just"/>
            <a:endParaRPr lang="ru-RU" sz="13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260" name="Text Box 14"/>
          <p:cNvSpPr txBox="1">
            <a:spLocks noChangeArrowheads="1"/>
          </p:cNvSpPr>
          <p:nvPr/>
        </p:nvSpPr>
        <p:spPr bwMode="auto">
          <a:xfrm>
            <a:off x="765175" y="3419475"/>
            <a:ext cx="5400675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i="1">
                <a:latin typeface="Monotype Corsiva" pitchFamily="66" charset="0"/>
              </a:rPr>
              <a:t>Внедрение современных информационно-компьютерных</a:t>
            </a:r>
            <a:r>
              <a:rPr lang="ru-RU" sz="2000">
                <a:latin typeface="Monotype Corsiva" pitchFamily="66" charset="0"/>
              </a:rPr>
              <a:t>  </a:t>
            </a:r>
            <a:r>
              <a:rPr lang="ru-RU" sz="2000" b="1" i="1">
                <a:latin typeface="Monotype Corsiva" pitchFamily="66" charset="0"/>
              </a:rPr>
              <a:t>технологий в коррекционную работу с детьми с нарушением зрения</a:t>
            </a:r>
            <a:endParaRPr lang="ru-RU" sz="2000">
              <a:latin typeface="Monotype Corsiva" pitchFamily="66" charset="0"/>
            </a:endParaRPr>
          </a:p>
          <a:p>
            <a:pPr algn="ctr">
              <a:spcBef>
                <a:spcPct val="50000"/>
              </a:spcBef>
            </a:pPr>
            <a:endParaRPr lang="ru-RU" sz="2000">
              <a:latin typeface="Monotype Corsiva" pitchFamily="66" charset="0"/>
            </a:endParaRPr>
          </a:p>
        </p:txBody>
      </p:sp>
      <p:sp>
        <p:nvSpPr>
          <p:cNvPr id="53261" name="Нижний колонтитул 1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smtClean="0"/>
              <a:t>50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Безымянный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845"/>
            <a:ext cx="6858000" cy="8552528"/>
          </a:xfrm>
          <a:prstGeom prst="rect">
            <a:avLst/>
          </a:prstGeom>
        </p:spPr>
      </p:pic>
      <p:sp>
        <p:nvSpPr>
          <p:cNvPr id="54275" name="TextBox 3"/>
          <p:cNvSpPr txBox="1">
            <a:spLocks noChangeArrowheads="1"/>
          </p:cNvSpPr>
          <p:nvPr/>
        </p:nvSpPr>
        <p:spPr bwMode="auto">
          <a:xfrm>
            <a:off x="357188" y="357188"/>
            <a:ext cx="6143625" cy="386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     Мы изучили опыт работы Московской РАО (Российская академия образования).</a:t>
            </a:r>
          </a:p>
          <a:p>
            <a:pPr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     Педагоги МДОУ приняли участие в научно-методических педагогических чтениях в Москве по вопросам использования новых информационных технологий в коррекционной педагогике.</a:t>
            </a:r>
          </a:p>
          <a:p>
            <a:pPr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     Ознакомились  с интегрированными лечебно-диагностическим комплексом «Академик».</a:t>
            </a:r>
          </a:p>
          <a:p>
            <a:pPr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     Данный комплекс разработан специалистами  лаборатории физиологии зрения Института Проблем Передачи Информации (ИППИ). Его авторами являются сотрудники Института Коррекционной Педагогики РАО (Рожкова Г.И., Подугольникова Т.А., Токарева В.С. и другие).</a:t>
            </a:r>
          </a:p>
          <a:p>
            <a:pPr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      Комплекс сертифицирован. Имеет следующие назначения:</a:t>
            </a:r>
          </a:p>
          <a:p>
            <a:pPr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- Оценка состояния зрительных функций.</a:t>
            </a:r>
          </a:p>
          <a:p>
            <a:pPr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- Лечение амблиопии.</a:t>
            </a:r>
          </a:p>
          <a:p>
            <a:pPr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- Оценка и устранение косоглазия.</a:t>
            </a:r>
          </a:p>
          <a:p>
            <a:pPr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- Проверка наличия, восстановление и укрепление стереозрения.</a:t>
            </a:r>
          </a:p>
          <a:p>
            <a:pPr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- Профилактика и лечение близорукости.</a:t>
            </a:r>
          </a:p>
          <a:p>
            <a:pPr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- Оценка и развитие зрительной работоспособности, зрительного внимания.</a:t>
            </a:r>
          </a:p>
          <a:p>
            <a:pPr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- Повышение скорости зрительного поиска.</a:t>
            </a:r>
          </a:p>
          <a:p>
            <a:pPr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· Были приобретены программы «Чибис» и «Цветок».</a:t>
            </a:r>
          </a:p>
        </p:txBody>
      </p:sp>
      <p:pic>
        <p:nvPicPr>
          <p:cNvPr id="5" name="Picture 12" descr="IMG_1118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28625" y="4214813"/>
            <a:ext cx="3240088" cy="2735262"/>
          </a:xfrm>
          <a:noFill/>
        </p:spPr>
      </p:pic>
      <p:sp>
        <p:nvSpPr>
          <p:cNvPr id="54277" name="TextBox 5"/>
          <p:cNvSpPr txBox="1">
            <a:spLocks noChangeArrowheads="1"/>
          </p:cNvSpPr>
          <p:nvPr/>
        </p:nvSpPr>
        <p:spPr bwMode="auto">
          <a:xfrm>
            <a:off x="3714750" y="4214813"/>
            <a:ext cx="2786063" cy="289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266700" algn="just"/>
            <a:r>
              <a:rPr lang="ru-RU" sz="1300" b="1">
                <a:latin typeface="Times New Roman" pitchFamily="18" charset="0"/>
                <a:cs typeface="Times New Roman" pitchFamily="18" charset="0"/>
              </a:rPr>
              <a:t>ЦВЕТОК (</a:t>
            </a:r>
            <a:r>
              <a:rPr lang="ru-RU" sz="1300">
                <a:latin typeface="Times New Roman" pitchFamily="18" charset="0"/>
                <a:cs typeface="Times New Roman" pitchFamily="18" charset="0"/>
              </a:rPr>
              <a:t>под WINDOWS</a:t>
            </a:r>
            <a:r>
              <a:rPr lang="ru-RU" sz="1300" b="1">
                <a:latin typeface="Times New Roman" pitchFamily="18" charset="0"/>
                <a:cs typeface="Times New Roman" pitchFamily="18" charset="0"/>
              </a:rPr>
              <a:t>) – </a:t>
            </a:r>
            <a:r>
              <a:rPr lang="ru-RU" sz="1300">
                <a:latin typeface="Times New Roman" pitchFamily="18" charset="0"/>
                <a:cs typeface="Times New Roman" pitchFamily="18" charset="0"/>
              </a:rPr>
              <a:t>игровая интерактивная программа для лечения амблиопии. </a:t>
            </a:r>
          </a:p>
          <a:p>
            <a:pPr indent="266700"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Программа включает упражне-ния в узнавании прогрессивно уменьшающихся буквенных знаков для повышения остроты зрения амблиопичного глаза. На разных ступенях тренировки объекты предъявляются поодиночке и группами, чтобы не только повысить остроту зрения, но и развить способность выделять объекты из сложного фона.</a:t>
            </a:r>
            <a:endParaRPr lang="ru-RU" sz="1300"/>
          </a:p>
        </p:txBody>
      </p:sp>
      <p:sp>
        <p:nvSpPr>
          <p:cNvPr id="54278" name="TextBox 6"/>
          <p:cNvSpPr txBox="1">
            <a:spLocks noChangeArrowheads="1"/>
          </p:cNvSpPr>
          <p:nvPr/>
        </p:nvSpPr>
        <p:spPr bwMode="auto">
          <a:xfrm>
            <a:off x="428625" y="7000875"/>
            <a:ext cx="6072188" cy="149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266700" algn="just"/>
            <a:r>
              <a:rPr lang="ru-RU" sz="1300" b="1">
                <a:latin typeface="Times New Roman" pitchFamily="18" charset="0"/>
                <a:cs typeface="Times New Roman" pitchFamily="18" charset="0"/>
              </a:rPr>
              <a:t>ЧИБИС (</a:t>
            </a:r>
            <a:r>
              <a:rPr lang="ru-RU" sz="1300">
                <a:latin typeface="Times New Roman" pitchFamily="18" charset="0"/>
                <a:cs typeface="Times New Roman" pitchFamily="18" charset="0"/>
              </a:rPr>
              <a:t>под WINDOWS</a:t>
            </a:r>
            <a:r>
              <a:rPr lang="ru-RU" sz="1300" b="1">
                <a:latin typeface="Times New Roman" pitchFamily="18" charset="0"/>
                <a:cs typeface="Times New Roman" pitchFamily="18" charset="0"/>
              </a:rPr>
              <a:t>) – </a:t>
            </a:r>
            <a:r>
              <a:rPr lang="ru-RU" sz="1300">
                <a:latin typeface="Times New Roman" pitchFamily="18" charset="0"/>
                <a:cs typeface="Times New Roman" pitchFamily="18" charset="0"/>
              </a:rPr>
              <a:t>комплексная программа для лечения амблиопии, восстановления нормального бинокулярного взаимодействия и развития стереозрения. Данные программы не имеют аналогов в сложившейся лечебной практике. Идея программы базируется на открытии в структуре зрительной системы человека таких чисто бинокулярных каналов переработки информации, которые функционируют только при наблюдении объектов двумя глазами и совершенно не реагируют на любые монокулярные стимулы.</a:t>
            </a:r>
          </a:p>
        </p:txBody>
      </p:sp>
      <p:sp>
        <p:nvSpPr>
          <p:cNvPr id="54279" name="Нижний колонтитул 7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smtClean="0"/>
              <a:t>51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Безымянный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845"/>
            <a:ext cx="6858000" cy="8552528"/>
          </a:xfrm>
          <a:prstGeom prst="rect">
            <a:avLst/>
          </a:prstGeom>
        </p:spPr>
      </p:pic>
      <p:pic>
        <p:nvPicPr>
          <p:cNvPr id="2" name="Picture 8" descr="IMG_111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500063" y="357188"/>
            <a:ext cx="3240087" cy="2601912"/>
          </a:xfrm>
          <a:noFill/>
        </p:spPr>
      </p:pic>
      <p:sp>
        <p:nvSpPr>
          <p:cNvPr id="55300" name="TextBox 2"/>
          <p:cNvSpPr txBox="1">
            <a:spLocks noChangeArrowheads="1"/>
          </p:cNvSpPr>
          <p:nvPr/>
        </p:nvSpPr>
        <p:spPr bwMode="auto">
          <a:xfrm>
            <a:off x="3786188" y="357188"/>
            <a:ext cx="2714625" cy="269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266700"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Программа генерирует специальные последовательности случайно-точечных стериограмм, кодирующих тест-объекты, не воспринимаемые в условиях монокулярного зрения. Лечебный эффект достигается за счет стимуляции согласованной работы двух глаз с помощью двух различных процедур.</a:t>
            </a:r>
          </a:p>
          <a:p>
            <a:pPr indent="266700"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В августе 2008 года на педагогическом совете дошко-льного учреждения была принята</a:t>
            </a:r>
          </a:p>
        </p:txBody>
      </p:sp>
      <p:sp>
        <p:nvSpPr>
          <p:cNvPr id="55301" name="TextBox 4"/>
          <p:cNvSpPr txBox="1">
            <a:spLocks noChangeArrowheads="1"/>
          </p:cNvSpPr>
          <p:nvPr/>
        </p:nvSpPr>
        <p:spPr bwMode="auto">
          <a:xfrm>
            <a:off x="357188" y="3071813"/>
            <a:ext cx="6143625" cy="287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266700"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Комплексно-целевая программа «Тропинки здоровья», рассчитанная на три года. Одной из задач данной программы является внедрение лечебно-тренировочных выше указанных программ.</a:t>
            </a:r>
          </a:p>
          <a:p>
            <a:pPr indent="266700"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На основании решения экспертного совета  комитета по образованию и молодежной политике АЭМР была организована опытно-экспериментальная площадка  по апробации данных компьютерных программ.</a:t>
            </a:r>
          </a:p>
          <a:p>
            <a:pPr indent="266700"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На основании приказа в учреждении была создана творческая группа специалистов.</a:t>
            </a:r>
          </a:p>
          <a:p>
            <a:pPr indent="266700"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В течение 2008-2009 учебного года были проведены методические объединения учителей начальных классов, воспитателей, специалистов по использованию современных интерактивных технологий в работе с детьми.</a:t>
            </a:r>
          </a:p>
          <a:p>
            <a:pPr indent="266700"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Организованы консультации для  педагогов по данной проблеме.</a:t>
            </a:r>
          </a:p>
          <a:p>
            <a:pPr indent="266700"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Осуществляется тесное взаимодействие с учебно-методическим центром г.Энгельса.</a:t>
            </a:r>
          </a:p>
        </p:txBody>
      </p:sp>
      <p:pic>
        <p:nvPicPr>
          <p:cNvPr id="6" name="Picture 7" descr="IMG_1113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3213100" y="5795963"/>
            <a:ext cx="3240088" cy="2538412"/>
          </a:xfrm>
          <a:noFill/>
        </p:spPr>
      </p:pic>
      <p:sp>
        <p:nvSpPr>
          <p:cNvPr id="55303" name="TextBox 6"/>
          <p:cNvSpPr txBox="1">
            <a:spLocks noChangeArrowheads="1"/>
          </p:cNvSpPr>
          <p:nvPr/>
        </p:nvSpPr>
        <p:spPr bwMode="auto">
          <a:xfrm>
            <a:off x="260350" y="5876925"/>
            <a:ext cx="2857500" cy="306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61950"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Творческой группой разработан пакет документов для осуществления опытно-экспериментальной работы в учреждении.</a:t>
            </a:r>
          </a:p>
          <a:p>
            <a:pPr indent="361950"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 Педагогами посещены курсы кандидата педагогических наук доцента кафедры олигофренопеда-гогики и специальной психологии ИКП СГТУ Ремезовой Л.А. по «Развитию зрительных перцептив-ных способностей у детей с особыми образовательными потребностями с помощью компьютерных техно-логий». </a:t>
            </a:r>
          </a:p>
          <a:p>
            <a:pPr indent="361950"/>
            <a:endParaRPr lang="ru-RU" sz="1300"/>
          </a:p>
        </p:txBody>
      </p:sp>
      <p:sp>
        <p:nvSpPr>
          <p:cNvPr id="55304" name="Нижний колонтитул 8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smtClean="0"/>
              <a:t>52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Безымянный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845"/>
            <a:ext cx="6858000" cy="8552528"/>
          </a:xfrm>
          <a:prstGeom prst="rect">
            <a:avLst/>
          </a:prstGeom>
        </p:spPr>
      </p:pic>
      <p:sp>
        <p:nvSpPr>
          <p:cNvPr id="56323" name="TextBox 2"/>
          <p:cNvSpPr txBox="1">
            <a:spLocks noChangeArrowheads="1"/>
          </p:cNvSpPr>
          <p:nvPr/>
        </p:nvSpPr>
        <p:spPr bwMode="auto">
          <a:xfrm>
            <a:off x="357188" y="357188"/>
            <a:ext cx="6143625" cy="842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285750"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 По окончании курсов была получена  компьютерная программа:</a:t>
            </a:r>
          </a:p>
          <a:p>
            <a:pPr indent="285750" algn="just"/>
            <a:r>
              <a:rPr lang="ru-RU" sz="1300" i="1">
                <a:latin typeface="Times New Roman" pitchFamily="18" charset="0"/>
                <a:cs typeface="Times New Roman" pitchFamily="18" charset="0"/>
              </a:rPr>
              <a:t>      «Развитие зрительных перцептивных способностей у детей с особыми образовательными потребностями с помощью компьютерных технологий».</a:t>
            </a:r>
          </a:p>
          <a:p>
            <a:pPr indent="285750" algn="just"/>
            <a:r>
              <a:rPr lang="ru-RU" sz="1300" b="1" i="1">
                <a:latin typeface="Times New Roman" pitchFamily="18" charset="0"/>
                <a:cs typeface="Times New Roman" pitchFamily="18" charset="0"/>
              </a:rPr>
              <a:t>     Цель:</a:t>
            </a:r>
            <a:r>
              <a:rPr lang="ru-RU" sz="1300">
                <a:latin typeface="Times New Roman" pitchFamily="18" charset="0"/>
                <a:cs typeface="Times New Roman" pitchFamily="18" charset="0"/>
              </a:rPr>
              <a:t> выявление и преодоление дисбаланса между развитием и обучением применительно к зрительному восприятию ребенка с особыми образовательными потребностями. </a:t>
            </a:r>
          </a:p>
          <a:p>
            <a:pPr indent="285750"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     Данная программа представляет принципиально новую компьютерно-опосредованную педагогическую технологию по развитию восприятия цвета, формы, величины, объектов растительного и животного мира, так как именно в компьютерной форме она становится наиболее легко осваиваемой и тиражируемой технологией. </a:t>
            </a:r>
          </a:p>
          <a:p>
            <a:pPr indent="285750"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     Компьютерная программа помогает: </a:t>
            </a:r>
          </a:p>
          <a:p>
            <a:pPr indent="285750"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Соблюдать правильную последовательность работы и воспроизводить  в обучении необходимые детям с особыми образовательными потребностями этапы  формирования представлений о цвете, форме, величине, объектах животного и растительного мира.</a:t>
            </a:r>
          </a:p>
          <a:p>
            <a:pPr indent="285750"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Обеспечить такой объем и вариативность заданий, который является достаточным для формирования полноценных образов внешнего мира у детей с сенсорными нарушениями, задержкой психического развития, нарушениями речи.</a:t>
            </a:r>
          </a:p>
          <a:p>
            <a:pPr indent="285750"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Данная программа поддерживает и дополняет (но не заменяет) систему работы воспитателя, учителя начальной школы как массового, так и специального (коррекционного) образовательного учреждения по формированию у детей представлений о цвете, форме, величине, животном и растительном мире.</a:t>
            </a:r>
          </a:p>
          <a:p>
            <a:pPr indent="285750"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Программа может продуктивно использоваться как на фронтальных, подгрупповых, так и на индивидуальных занятиях с детьми.</a:t>
            </a:r>
          </a:p>
          <a:p>
            <a:pPr indent="285750"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Приобретена необходимая методическая литература по данной проблеме:</a:t>
            </a:r>
            <a:endParaRPr lang="ru-RU" sz="1300">
              <a:latin typeface="Times New Roman" pitchFamily="18" charset="0"/>
            </a:endParaRPr>
          </a:p>
          <a:p>
            <a:pPr indent="285750"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1.«Новые информационные технологии в дошкольном образовании» под редакцией Ю.М. Горвица содержит теоретические и практические материалы по проблеме использования новых информационных технологий. Эта книга может служить и учебным курсом, и практическим пособием, и справочником (санитарно-гигиеническиое обеспечение использования компьютеров в дошкольных учреждениях, разработка документации и т.п.).</a:t>
            </a:r>
          </a:p>
          <a:p>
            <a:pPr indent="285750"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2.«Развитие  навыков  работы  с  компьютером  у  детей  4-7  лет»  -  автор-составитель  З.М.Габдуллина.  Данное  пособие  предназначено  педагогам  ДОУ,  может  быть  полезно  родителям.  Здесь  представлен  опыт  педагога,  работающего  по  данному  направлению,  планирование  занятий,  рекомендации,  дидактический  материал,  консультации  для  родителей.</a:t>
            </a:r>
          </a:p>
          <a:p>
            <a:pPr indent="285750"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Применение новых информационных технологий в процессе обучения развития детей дошкольного возраста позволяет разнообразить способы и формы предъявления визуального материала, в большей степени расширяет возможности получения информации детьми, мобилизации сенсорной системы. </a:t>
            </a:r>
          </a:p>
          <a:p>
            <a:pPr indent="285750" algn="just">
              <a:buFontTx/>
              <a:buAutoNum type="arabicPeriod" startAt="2"/>
            </a:pPr>
            <a:endParaRPr lang="ru-RU" sz="13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324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smtClean="0"/>
              <a:t>53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Безымянный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845"/>
            <a:ext cx="6858000" cy="8552528"/>
          </a:xfrm>
          <a:prstGeom prst="rect">
            <a:avLst/>
          </a:prstGeom>
        </p:spPr>
      </p:pic>
      <p:sp>
        <p:nvSpPr>
          <p:cNvPr id="57347" name="TextBox 1"/>
          <p:cNvSpPr txBox="1">
            <a:spLocks noChangeArrowheads="1"/>
          </p:cNvSpPr>
          <p:nvPr/>
        </p:nvSpPr>
        <p:spPr bwMode="auto">
          <a:xfrm>
            <a:off x="357188" y="285750"/>
            <a:ext cx="6143625" cy="624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61950"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Использование компьютера позволяет обеспечить педагога необходимыми средствами оперативной и при этом индивидуализированной помощи ребенку, последовательно решать собственно коррекционные задачи на разных этапах обучения.</a:t>
            </a:r>
          </a:p>
          <a:p>
            <a:pPr indent="361950"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     Почему необходимо использовать информационные технологии </a:t>
            </a:r>
          </a:p>
          <a:p>
            <a:pPr indent="361950"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в образовательном процессе?</a:t>
            </a:r>
          </a:p>
          <a:p>
            <a:pPr indent="361950"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- использование компьютера расширяет дидактические возможности активизации  учебной деятельности;</a:t>
            </a:r>
          </a:p>
          <a:p>
            <a:pPr indent="361950"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- появляется возможность для формирования значительно большего количества  вариантов заданий;</a:t>
            </a:r>
          </a:p>
          <a:p>
            <a:pPr indent="361950"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- использования мультимедиа, графических изображений высокого качества (объем, цвет), доступных при компьютерном обучении, обеспечивает правильное и быстрое восприятие содержания задания, а с психической точки зрения создает благоприятный, эмоциональный фон;</a:t>
            </a:r>
          </a:p>
          <a:p>
            <a:pPr indent="361950"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- повышается эффективность обучения: уменьшается время выполнения заданий, что связано с повышением интереса к его выполнению, это важно в работе с детьми дошкольного возраста, для которых характерны быстрая утомляемость и истощаемость;</a:t>
            </a:r>
          </a:p>
          <a:p>
            <a:pPr indent="361950"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-   ребенка легче вовлечь в необходимую учебную деятельность и поддерживать мотивацию к выполнению нелегких для него упражнений в течение длительного времени;</a:t>
            </a:r>
          </a:p>
          <a:p>
            <a:pPr indent="361950"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- каждый ребенок получает возможность накопить тот опыт оперирования  «объектами», который необходим ему лично для формирования полноценных представлений о признаках, свойствах объектов внешнего вида, поскольку компьютерные программы позволяют сформировать задания, различные по уровню возможностей;</a:t>
            </a:r>
          </a:p>
          <a:p>
            <a:pPr indent="361950"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- нет необходимости в синхронизации процесса обучения для группы детей на занятии с использованием специализированных компьютерных программ, поскольку для каждого ребенка может быть выбран свой темп работы с программным материалом и др.</a:t>
            </a:r>
          </a:p>
          <a:p>
            <a:pPr indent="361950" algn="just"/>
            <a:endParaRPr lang="ru-RU" sz="13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7" descr="IMG_1119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3857625" y="6143625"/>
            <a:ext cx="2571750" cy="2286000"/>
          </a:xfrm>
          <a:noFill/>
        </p:spPr>
      </p:pic>
      <p:sp>
        <p:nvSpPr>
          <p:cNvPr id="57349" name="TextBox 3"/>
          <p:cNvSpPr txBox="1">
            <a:spLocks noChangeArrowheads="1"/>
          </p:cNvSpPr>
          <p:nvPr/>
        </p:nvSpPr>
        <p:spPr bwMode="auto">
          <a:xfrm>
            <a:off x="428625" y="6215063"/>
            <a:ext cx="3286125" cy="217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266700" algn="just"/>
            <a:r>
              <a:rPr lang="ru-RU"/>
              <a:t> </a:t>
            </a:r>
            <a:r>
              <a:rPr lang="ru-RU" sz="1300">
                <a:latin typeface="Times New Roman" pitchFamily="18" charset="0"/>
                <a:cs typeface="Times New Roman" pitchFamily="18" charset="0"/>
              </a:rPr>
              <a:t>Какие же условия должны быть  созданы для занятий с детьми за компьютером ?  Какие  существуют правила и нормы СанПиНа  для  работы с компьютером в  дошкольных учреждениях?</a:t>
            </a:r>
          </a:p>
          <a:p>
            <a:pPr indent="266700"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     Во-первых, для занятий детей с использованием компьютера необходимо специальное помещение (оптимальная ориентация помещения – северная, северо-восточная). Его оборудование должно</a:t>
            </a:r>
          </a:p>
        </p:txBody>
      </p:sp>
      <p:sp>
        <p:nvSpPr>
          <p:cNvPr id="57350" name="Нижний колонтитул 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smtClean="0"/>
              <a:t>54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Безымянный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8627"/>
            <a:ext cx="6858000" cy="8246745"/>
          </a:xfrm>
          <a:prstGeom prst="rect">
            <a:avLst/>
          </a:prstGeom>
        </p:spPr>
      </p:pic>
      <p:sp>
        <p:nvSpPr>
          <p:cNvPr id="58372" name="TextBox 1"/>
          <p:cNvSpPr txBox="1">
            <a:spLocks noChangeArrowheads="1"/>
          </p:cNvSpPr>
          <p:nvPr/>
        </p:nvSpPr>
        <p:spPr bwMode="auto">
          <a:xfrm>
            <a:off x="357188" y="357188"/>
            <a:ext cx="6215062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300">
                <a:latin typeface="Times New Roman" pitchFamily="18" charset="0"/>
                <a:cs typeface="Times New Roman" pitchFamily="18" charset="0"/>
              </a:rPr>
              <a:t>соответствовать гигиеническим требованиям, предъявляемым к условиям работы с вычислительной техникой.</a:t>
            </a:r>
            <a:r>
              <a:rPr lang="ru-RU" sz="1400"/>
              <a:t> </a:t>
            </a:r>
          </a:p>
          <a:p>
            <a:r>
              <a:rPr lang="ru-RU" sz="1300">
                <a:latin typeface="Times New Roman" pitchFamily="18" charset="0"/>
                <a:cs typeface="Times New Roman" pitchFamily="18" charset="0"/>
              </a:rPr>
              <a:t>     Оптимальные и допустимые параметры температуры и относительной влажности воздуха в помещениях для занятий с компьютером:</a:t>
            </a:r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214438" y="1285875"/>
          <a:ext cx="4572000" cy="1156716"/>
        </p:xfrm>
        <a:graphic>
          <a:graphicData uri="http://schemas.openxmlformats.org/drawingml/2006/table">
            <a:tbl>
              <a:tblPr/>
              <a:tblGrid>
                <a:gridCol w="1143000"/>
                <a:gridCol w="1143000"/>
                <a:gridCol w="1143000"/>
                <a:gridCol w="1143000"/>
              </a:tblGrid>
              <a:tr h="18415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Оптимальные параметры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91" marR="5159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Допустимые параметры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91" marR="5159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Температура воздуха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91" marR="5159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Относительная влажность %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91" marR="5159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Температура воздуха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91" marR="5159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Относительная влажность %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91" marR="5159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19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91" marR="5159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62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91" marR="5159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18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91" marR="5159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39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91" marR="5159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20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91" marR="5159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58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91" marR="5159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22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91" marR="5159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31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91" marR="5159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21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91" marR="5159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55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91" marR="5159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 CYR" charset="-52"/>
                        <a:cs typeface="Times New Roman" pitchFamily="18" charset="0"/>
                      </a:endParaRPr>
                    </a:p>
                  </a:txBody>
                  <a:tcPr marL="51591" marR="5159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 CYR" charset="-52"/>
                        <a:cs typeface="Times New Roman" pitchFamily="18" charset="0"/>
                      </a:endParaRPr>
                    </a:p>
                  </a:txBody>
                  <a:tcPr marL="51591" marR="5159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8403" name="TextBox 3"/>
          <p:cNvSpPr txBox="1">
            <a:spLocks noChangeArrowheads="1"/>
          </p:cNvSpPr>
          <p:nvPr/>
        </p:nvSpPr>
        <p:spPr bwMode="auto">
          <a:xfrm>
            <a:off x="357188" y="2428875"/>
            <a:ext cx="6143625" cy="247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61950"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Занятия с использованием компьютеров для детей 5-7 лет следует проводить не более одного в течение дня, и не чаще трех раз в неделю в дни наибольшей работоспособности (вторник, среда, четверг). В нашем дошкольном учреждении индивидуальные занятия с использованием лечебно-тренировачных компьютерных программ проводятся  один раз в день ежедневно, в течение 10 дней. Так предусмотрено курсом лечения детей, который назначен врачом-офтальмологом. Непрерывная продолжительность работы с компьютером на развивающих игровых занятиях для детей 5 лет не должна превышать 10 минут и для детей 6-7 лет – 15 минут. Для детей имеющих хроническую патологию, часто болеющих (более 4 раз в год), после перенесенных заболеваний в течение 2-х недель продолжительность работы с компьютером должна быть сокращена для детей 5 лет до 7 минут, для детей 6-7 лет до 10 минут. Наши занятия длятся 5-10 минут.</a:t>
            </a:r>
          </a:p>
        </p:txBody>
      </p:sp>
      <p:pic>
        <p:nvPicPr>
          <p:cNvPr id="5" name="Picture 12" descr="IMG_1117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00063" y="4929188"/>
            <a:ext cx="3014662" cy="2357437"/>
          </a:xfrm>
          <a:noFill/>
        </p:spPr>
      </p:pic>
      <p:sp>
        <p:nvSpPr>
          <p:cNvPr id="58405" name="TextBox 5"/>
          <p:cNvSpPr txBox="1">
            <a:spLocks noChangeArrowheads="1"/>
          </p:cNvSpPr>
          <p:nvPr/>
        </p:nvSpPr>
        <p:spPr bwMode="auto">
          <a:xfrm>
            <a:off x="3714750" y="4857750"/>
            <a:ext cx="2786063" cy="237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266700" algn="just"/>
            <a:r>
              <a:rPr lang="ru-RU"/>
              <a:t> </a:t>
            </a:r>
            <a:r>
              <a:rPr lang="ru-RU" sz="1300">
                <a:latin typeface="Times New Roman" pitchFamily="18" charset="0"/>
                <a:cs typeface="Times New Roman" pitchFamily="18" charset="0"/>
              </a:rPr>
              <a:t>Для снижения утомительности компьютерных занятий необходимо обеспечить гигиенически рациона-льную организацию рабочего места:</a:t>
            </a:r>
          </a:p>
          <a:p>
            <a:pPr indent="266700"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Соответствие мебели росту ребенка.</a:t>
            </a:r>
          </a:p>
          <a:p>
            <a:pPr indent="266700"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Достаточный уровень освещен-ности.</a:t>
            </a:r>
          </a:p>
          <a:p>
            <a:pPr indent="266700"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Экран видеомонитора должен находится на уровне глаз или чуть ниже, на расстоянии не ближе 50 см.</a:t>
            </a:r>
          </a:p>
        </p:txBody>
      </p:sp>
      <p:sp>
        <p:nvSpPr>
          <p:cNvPr id="58406" name="TextBox 6"/>
          <p:cNvSpPr txBox="1">
            <a:spLocks noChangeArrowheads="1"/>
          </p:cNvSpPr>
          <p:nvPr/>
        </p:nvSpPr>
        <p:spPr bwMode="auto">
          <a:xfrm>
            <a:off x="428625" y="7286625"/>
            <a:ext cx="6000750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300">
                <a:latin typeface="Times New Roman" pitchFamily="18" charset="0"/>
                <a:cs typeface="Times New Roman" pitchFamily="18" charset="0"/>
              </a:rPr>
              <a:t>Недопустимо использование одного компьютера для одновременного занятия двух или более детей.</a:t>
            </a:r>
            <a:r>
              <a:rPr lang="ru-RU" sz="1400"/>
              <a:t> </a:t>
            </a:r>
          </a:p>
          <a:p>
            <a:pPr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     После занятий с детьми обязательно проводится гимнастика для глаз. Зрительные гимнастики занимают особое место в работе с детьми с нарушениями зрения. Их проводят регулярно несколько раз в день со всеми детьми или индивидуально во всех возрастных группах. Гимнастики бывают:</a:t>
            </a:r>
            <a:endParaRPr lang="ru-RU"/>
          </a:p>
        </p:txBody>
      </p:sp>
      <p:sp>
        <p:nvSpPr>
          <p:cNvPr id="58407" name="Нижний колонтитул 10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smtClean="0"/>
              <a:t>55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Безымянный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282"/>
            <a:ext cx="6858000" cy="8786873"/>
          </a:xfrm>
          <a:prstGeom prst="rect">
            <a:avLst/>
          </a:prstGeom>
        </p:spPr>
      </p:pic>
      <p:sp>
        <p:nvSpPr>
          <p:cNvPr id="59395" name="TextBox 1"/>
          <p:cNvSpPr txBox="1">
            <a:spLocks noChangeArrowheads="1"/>
          </p:cNvSpPr>
          <p:nvPr/>
        </p:nvSpPr>
        <p:spPr bwMode="auto">
          <a:xfrm>
            <a:off x="357188" y="214313"/>
            <a:ext cx="6215062" cy="731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/>
              <a:t>.</a:t>
            </a:r>
            <a:r>
              <a:rPr lang="ru-RU" sz="1300">
                <a:latin typeface="Times New Roman" pitchFamily="18" charset="0"/>
                <a:cs typeface="Times New Roman" pitchFamily="18" charset="0"/>
              </a:rPr>
              <a:t>игровые;</a:t>
            </a:r>
          </a:p>
          <a:p>
            <a:pPr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2.с предметами;</a:t>
            </a:r>
          </a:p>
          <a:p>
            <a:pPr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3.с использованием зрительных тренажеров;</a:t>
            </a:r>
          </a:p>
          <a:p>
            <a:pPr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4.комплексы по словесным инструкциям;</a:t>
            </a:r>
          </a:p>
          <a:p>
            <a:pPr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     В нашем дошкольном учреждении творческой группой были разработаны </a:t>
            </a:r>
            <a:r>
              <a:rPr lang="ru-RU" sz="1300" b="1">
                <a:latin typeface="Times New Roman" pitchFamily="18" charset="0"/>
                <a:cs typeface="Times New Roman" pitchFamily="18" charset="0"/>
              </a:rPr>
              <a:t>электронные физминутки  для глаз</a:t>
            </a:r>
            <a:r>
              <a:rPr lang="ru-RU" sz="1300">
                <a:latin typeface="Times New Roman" pitchFamily="18" charset="0"/>
                <a:cs typeface="Times New Roman" pitchFamily="18" charset="0"/>
              </a:rPr>
              <a:t>, которые можно использовать в повседневной жизни и не только в работе  с детьми  с особыми образовательными потребностями.</a:t>
            </a:r>
          </a:p>
          <a:p>
            <a:pPr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      Физминутки составлены по принципу работы офтальмологических тренажеров по методу Ковалева В.А. При их составлении учитывался возраст детей, состояние зрения и быстрота реакции детей дошкольного возраста. Так как в дошкольном учреждении ведется тематическое планирование, физминутки  подобранны с учетом лексических тем. Данная разработка согласована  с главным детским офтальмологом Саратовской области Захаровой Н.В. и с доцентом кафедры коррекционной педагогики ПИСТУ, кандидатом педагогических наук Мясниковой Л.В.. </a:t>
            </a:r>
          </a:p>
          <a:p>
            <a:pPr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       Электронные физминутки предназначены для профилактики и лечения глаз при различных заболеваниях. Целью физминуток является сохранение зрения, снятие усталости с глаз. Дети следят за движением объектов под музыкальное сопровождение, при мигании предмета – моргают глазками. Необходимо следить за правильностью выполнения упражнений и следовать гигиеническим требованиям:</a:t>
            </a:r>
          </a:p>
          <a:p>
            <a:pPr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Место расположения детей на расстоянии от экрана 50-60 см.</a:t>
            </a:r>
          </a:p>
          <a:p>
            <a:pPr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      У детей с амблиопией необходимым требованием для проведения упражнений является наличие окклюдора, очков.</a:t>
            </a:r>
          </a:p>
          <a:p>
            <a:pPr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      Использование интерактивных игровых программ, направленных на лечение и обучение детей, обладает рядом преимуществ:</a:t>
            </a:r>
          </a:p>
          <a:p>
            <a:pPr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·Компьютер позволяет применять новые методы зрительной стимуляции.</a:t>
            </a:r>
          </a:p>
          <a:p>
            <a:pPr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·Интерактивный характер упражнений превращает процесс в увлекательную игру.</a:t>
            </a:r>
          </a:p>
          <a:p>
            <a:pPr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·Компьютер бесконечно терпелив, он не устает, не сердится, не ругает детей за ошибки.</a:t>
            </a:r>
          </a:p>
          <a:p>
            <a:pPr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·Индивидуальная настройка программ гарантирует ребенку успех, повышает его уверенность в себе и вызывает желание продолжать тренировки.</a:t>
            </a:r>
          </a:p>
          <a:p>
            <a:pPr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·Задаваемый программой регламент упражнений дисциплинирует ребенка, развивает внимание и память.</a:t>
            </a:r>
          </a:p>
          <a:p>
            <a:pPr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·Компьютерное лечение и обучение можно осуществлять в домашних условиях.</a:t>
            </a:r>
          </a:p>
          <a:p>
            <a:pPr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/>
            <a:endParaRPr lang="ru-RU" sz="13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4" descr="IMG_1095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email"/>
          <a:srcRect/>
          <a:stretch>
            <a:fillRect/>
          </a:stretch>
        </p:blipFill>
        <p:spPr>
          <a:xfrm rot="377849">
            <a:off x="5089525" y="7135813"/>
            <a:ext cx="1238250" cy="1701800"/>
          </a:xfrm>
          <a:noFill/>
        </p:spPr>
      </p:pic>
      <p:pic>
        <p:nvPicPr>
          <p:cNvPr id="4" name="Picture 7" descr="IMG_1098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>
          <a:xfrm rot="21203886">
            <a:off x="523875" y="7140575"/>
            <a:ext cx="1298575" cy="1733550"/>
          </a:xfrm>
          <a:noFill/>
        </p:spPr>
      </p:pic>
      <p:pic>
        <p:nvPicPr>
          <p:cNvPr id="5" name="Picture 7" descr="IMG_109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071688" y="6950075"/>
            <a:ext cx="1284287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IMG_1103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180781">
            <a:off x="3616325" y="6959600"/>
            <a:ext cx="1214438" cy="171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400" name="Нижний колонтитул 8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smtClean="0"/>
              <a:t>56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4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4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4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4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Безымянный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282"/>
            <a:ext cx="6858000" cy="8929717"/>
          </a:xfrm>
          <a:prstGeom prst="rect">
            <a:avLst/>
          </a:prstGeom>
        </p:spPr>
      </p:pic>
      <p:sp>
        <p:nvSpPr>
          <p:cNvPr id="60419" name="WordArt 11"/>
          <p:cNvSpPr>
            <a:spLocks noChangeArrowheads="1" noChangeShapeType="1" noTextEdit="1"/>
          </p:cNvSpPr>
          <p:nvPr/>
        </p:nvSpPr>
        <p:spPr bwMode="auto">
          <a:xfrm>
            <a:off x="500063" y="500063"/>
            <a:ext cx="4105275" cy="3286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b="1" kern="10">
                <a:ln w="3175">
                  <a:solidFill>
                    <a:srgbClr val="969696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Monotype Corsiva"/>
              </a:rPr>
              <a:t>Страница старшего воспитателя</a:t>
            </a:r>
          </a:p>
        </p:txBody>
      </p:sp>
      <p:sp>
        <p:nvSpPr>
          <p:cNvPr id="60420" name="Line 11"/>
          <p:cNvSpPr>
            <a:spLocks noChangeShapeType="1"/>
          </p:cNvSpPr>
          <p:nvPr/>
        </p:nvSpPr>
        <p:spPr bwMode="auto">
          <a:xfrm>
            <a:off x="428625" y="857250"/>
            <a:ext cx="4321175" cy="0"/>
          </a:xfrm>
          <a:prstGeom prst="line">
            <a:avLst/>
          </a:prstGeom>
          <a:noFill/>
          <a:ln w="19050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0421" name="Rectangle 6"/>
          <p:cNvSpPr>
            <a:spLocks noChangeArrowheads="1"/>
          </p:cNvSpPr>
          <p:nvPr/>
        </p:nvSpPr>
        <p:spPr bwMode="auto">
          <a:xfrm>
            <a:off x="285750" y="928688"/>
            <a:ext cx="4643438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2000" b="1" i="1">
                <a:latin typeface="Monotype Corsiva" pitchFamily="66" charset="0"/>
              </a:rPr>
              <a:t>Внедрение современных программ  и здоровьесберегающих  технологий  по проблеме воспитания у детей потребности в здоровом образе жизни</a:t>
            </a:r>
          </a:p>
        </p:txBody>
      </p:sp>
      <p:pic>
        <p:nvPicPr>
          <p:cNvPr id="60422" name="Picture 7" descr="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0" y="214313"/>
            <a:ext cx="1255713" cy="181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3" name="Text Box 8"/>
          <p:cNvSpPr txBox="1">
            <a:spLocks noChangeArrowheads="1"/>
          </p:cNvSpPr>
          <p:nvPr/>
        </p:nvSpPr>
        <p:spPr bwMode="auto">
          <a:xfrm>
            <a:off x="428625" y="2928938"/>
            <a:ext cx="6000750" cy="584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55600" algn="just"/>
            <a:r>
              <a:rPr lang="ru-RU" sz="1300">
                <a:latin typeface="Times New Roman" pitchFamily="18" charset="0"/>
              </a:rPr>
              <a:t>Дети - самое большое богатство каждой страны, любого города. Они продолжат наше дело - возьмут в свои руки развитие и управление страной, обществом. И, конечно, руки эти должны быть сильным и выносливыми. Необходимо сделать так, чтобы каждый человек смолоду заботился о своем физическом совершенстве, обладал знаниями в области гигиены и медицинской помощи, вел здоровый образ жизни. Поэтому забота о здоровье ребенка остается первостепенной для всех нас. В ходе модернизации системы образования еще больше возрастает роль и ответственность за подготовку детей по вопросам, относящимся к области безопасности жизнедеятельности, и выработку у них привычек здорового образа жизни.</a:t>
            </a:r>
          </a:p>
          <a:p>
            <a:pPr indent="355600" algn="just"/>
            <a:r>
              <a:rPr lang="ru-RU" sz="1300">
                <a:latin typeface="Times New Roman" pitchFamily="18" charset="0"/>
              </a:rPr>
              <a:t>В последние годы идет целенаправленный процесс обновления содержания, форм и методов дошкольного образования. Появляется целый ряд новых образовательных программ и технологий.</a:t>
            </a:r>
          </a:p>
          <a:p>
            <a:pPr indent="355600" algn="just"/>
            <a:r>
              <a:rPr lang="ru-RU" sz="1300">
                <a:latin typeface="Times New Roman" pitchFamily="18" charset="0"/>
              </a:rPr>
              <a:t>Анализируя работу дошкольного учреждения по физическому воспитанию дошкольников, мы убедились в том, что в общепринятой системе не реализуются задачи физического воспитания полностью. Физкультурные занятия не решают проблему тренировки сердечно­сосудистой системы, терморегуляционного аппарата, а, следовательно, не дают должного эффекта в укреплении здоровья. Предложенная система закаливания  не учитывает многих условий, которые есть в ДОУ, требует большой предварительной работы. Физкультурные занятия однообразны, так как подчиняются определенной жесткой методике их проведения, не развивают интерес детей к спорту. Нормативы физической подготовленности не учитывают уровень физического развития детей, запас их сил и состояния здоровья.  Поэтому было принято решение о внедрении в образовательный процесс программы "Здоровье" В.Г.Алямовской, которая представляет собой комплексную систему воспитания ребенка-дошкольника, здорового физически, разносторонне развитого, инициативного и раскрепощенного, с чувством собственного достоинства. </a:t>
            </a:r>
          </a:p>
        </p:txBody>
      </p:sp>
      <p:sp>
        <p:nvSpPr>
          <p:cNvPr id="60424" name="TextBox 7"/>
          <p:cNvSpPr txBox="1">
            <a:spLocks noChangeArrowheads="1"/>
          </p:cNvSpPr>
          <p:nvPr/>
        </p:nvSpPr>
        <p:spPr bwMode="auto">
          <a:xfrm>
            <a:off x="4286250" y="2000250"/>
            <a:ext cx="2214563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100" i="1">
                <a:latin typeface="Times New Roman" pitchFamily="18" charset="0"/>
                <a:cs typeface="Times New Roman" pitchFamily="18" charset="0"/>
              </a:rPr>
              <a:t>Старший воспитатель</a:t>
            </a:r>
          </a:p>
          <a:p>
            <a:pPr algn="ctr"/>
            <a:r>
              <a:rPr lang="ru-RU" sz="1100" b="1" i="1">
                <a:latin typeface="Times New Roman" pitchFamily="18" charset="0"/>
                <a:cs typeface="Times New Roman" pitchFamily="18" charset="0"/>
              </a:rPr>
              <a:t>Нестеренко Г.И</a:t>
            </a:r>
            <a:r>
              <a:rPr lang="ru-RU" sz="1100" i="1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1100" i="1">
                <a:latin typeface="Times New Roman" pitchFamily="18" charset="0"/>
                <a:cs typeface="Times New Roman" pitchFamily="18" charset="0"/>
              </a:rPr>
              <a:t> МДОУ «Детский сад комбинированного вида № 62» г.Энгельса Саратовской области</a:t>
            </a:r>
          </a:p>
        </p:txBody>
      </p:sp>
      <p:sp>
        <p:nvSpPr>
          <p:cNvPr id="60425" name="Нижний колонтитул 9"/>
          <p:cNvSpPr>
            <a:spLocks noGrp="1"/>
          </p:cNvSpPr>
          <p:nvPr>
            <p:ph type="ftr" sz="quarter" idx="11"/>
          </p:nvPr>
        </p:nvSpPr>
        <p:spPr bwMode="auto">
          <a:xfrm>
            <a:off x="2357438" y="8658225"/>
            <a:ext cx="2171700" cy="48577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smtClean="0"/>
              <a:t>57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Безымянный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282"/>
            <a:ext cx="6858000" cy="8929717"/>
          </a:xfrm>
          <a:prstGeom prst="rect">
            <a:avLst/>
          </a:prstGeom>
        </p:spPr>
      </p:pic>
      <p:sp>
        <p:nvSpPr>
          <p:cNvPr id="61443" name="Text Box 4"/>
          <p:cNvSpPr txBox="1">
            <a:spLocks noChangeArrowheads="1"/>
          </p:cNvSpPr>
          <p:nvPr/>
        </p:nvSpPr>
        <p:spPr bwMode="auto">
          <a:xfrm>
            <a:off x="404813" y="395288"/>
            <a:ext cx="5976937" cy="783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266700" algn="just"/>
            <a:r>
              <a:rPr lang="ru-RU" sz="1300">
                <a:latin typeface="Times New Roman" pitchFamily="18" charset="0"/>
              </a:rPr>
              <a:t>Реализуя  программу  мы решаем  следующие задачи:</a:t>
            </a:r>
          </a:p>
          <a:p>
            <a:pPr indent="266700" algn="just"/>
            <a:r>
              <a:rPr lang="ru-RU" sz="1300">
                <a:latin typeface="Times New Roman" pitchFamily="18" charset="0"/>
              </a:rPr>
              <a:t>охрана и укрепление здоровья детей;</a:t>
            </a:r>
          </a:p>
          <a:p>
            <a:pPr indent="266700" algn="just"/>
            <a:r>
              <a:rPr lang="ru-RU" sz="1300">
                <a:latin typeface="Times New Roman" pitchFamily="18" charset="0"/>
              </a:rPr>
              <a:t>воспитание потребности в здоровом образе жизни;</a:t>
            </a:r>
          </a:p>
          <a:p>
            <a:pPr indent="266700" algn="just"/>
            <a:r>
              <a:rPr lang="ru-RU" sz="1300">
                <a:latin typeface="Times New Roman" pitchFamily="18" charset="0"/>
              </a:rPr>
              <a:t>развитие физических качеств и обеспечение нормального уровня физической подготовленности в соответствии с возможностями и состоянием здоровья ребенка;</a:t>
            </a:r>
          </a:p>
          <a:p>
            <a:pPr indent="266700" algn="just"/>
            <a:r>
              <a:rPr lang="ru-RU" sz="1300">
                <a:latin typeface="Times New Roman" pitchFamily="18" charset="0"/>
              </a:rPr>
              <a:t>создание условий для реализации потребности и двигательной активности в повседневной жизни;</a:t>
            </a:r>
          </a:p>
          <a:p>
            <a:pPr indent="266700" algn="just"/>
            <a:r>
              <a:rPr lang="ru-RU" sz="1300">
                <a:latin typeface="Times New Roman" pitchFamily="18" charset="0"/>
              </a:rPr>
              <a:t>выявление интересов и склонностей детей в двигательной деятельности и реализация их через систему спортивно-оздоровительной работы;</a:t>
            </a:r>
          </a:p>
          <a:p>
            <a:pPr indent="266700" algn="just"/>
            <a:r>
              <a:rPr lang="ru-RU" sz="1300">
                <a:latin typeface="Times New Roman" pitchFamily="18" charset="0"/>
              </a:rPr>
              <a:t>приобщение детей к традициям большого спорта.</a:t>
            </a:r>
          </a:p>
          <a:p>
            <a:pPr indent="266700" algn="just"/>
            <a:r>
              <a:rPr lang="ru-RU" sz="1300">
                <a:latin typeface="Times New Roman" pitchFamily="18" charset="0"/>
              </a:rPr>
              <a:t>       Программа "Здоровье" позволяет использовать широкий спектр всех средств физического развития и оздоровления дошкольников. Для реализации программных задач в детском саду подготовлены необходимые условия: оборудован специальный зал для проведения физкультурных занятий, имеется спортивная площадка, беговая дорожка. В группах созданы министадионы и имеются атрибуты для закаливания. Ежедневно проводится утренняя гимнастика на свежем воздухе с использованием оздоровительного бега. Физкультурные занятия, проводимые инструктором по физвоспитанию и музыкальным руководителем, разнообразны. Это игровые занятия, построенные на основе подвижных игр и игр-эстафет, занятия-тренировки, прогулки-походы, сюжетно-игровые, занятия, занятия на основе спортивных комплексов и тренажерах, занятия, построенные на танцевальном материале, самостоятельные занятия. В детском саду имеется физиопроцедурный кабинет с необходимым оборудованием, ингаляционный кабинет, где находятся паровые ингаляторы, ультразвуковой аппарат "Здоровье", кислородный коктейль, лампа Чижевского.  Гимнастика после сна включает в себя: дыхательную гимнастику, корригирующую, психогимнастику, точечный массаж, сухой душ, работу на специальных тренажерах, полоскание горла водой, отварами трав. Специальное медицинское оборудование позволяет проводить лечебно-оздоровительные сеансы (ингаляции, физиопроцедуры).      </a:t>
            </a:r>
          </a:p>
          <a:p>
            <a:pPr indent="266700" algn="just"/>
            <a:r>
              <a:rPr lang="ru-RU" sz="1300">
                <a:latin typeface="Times New Roman" pitchFamily="18" charset="0"/>
              </a:rPr>
              <a:t>        В течение пяти лет мы работаем по региональной программе "Основы здорового образа жизни" -  под редакцией Н.П. Смирновой. Научный, комплексный, последовательный подход к системе обучения и воспитания здорового образа жизни позволяет сформировать новое отношение к здоровью у детей на уровне установок, навыков и умений.  Использование программы "Основы безопасности детей дошкольного возраста" Н.Н. Авдеевой, О.Л. Князевой, Р.Б.Стеркиной, содержание которой отражает общие изменения в нашей общественной жизни, оставляет за каждым дошкольным учреждением</a:t>
            </a:r>
          </a:p>
        </p:txBody>
      </p:sp>
      <p:sp>
        <p:nvSpPr>
          <p:cNvPr id="61444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smtClean="0"/>
              <a:t>58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Безымянный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3999"/>
          </a:xfrm>
          <a:prstGeom prst="rect">
            <a:avLst/>
          </a:prstGeom>
        </p:spPr>
      </p:pic>
      <p:sp>
        <p:nvSpPr>
          <p:cNvPr id="819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smtClean="0"/>
              <a:t>5</a:t>
            </a:r>
          </a:p>
        </p:txBody>
      </p:sp>
      <p:sp>
        <p:nvSpPr>
          <p:cNvPr id="8197" name="TextBox 8"/>
          <p:cNvSpPr txBox="1">
            <a:spLocks noChangeArrowheads="1"/>
          </p:cNvSpPr>
          <p:nvPr/>
        </p:nvSpPr>
        <p:spPr bwMode="auto">
          <a:xfrm>
            <a:off x="115888" y="214313"/>
            <a:ext cx="6408737" cy="538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5600" algn="just">
              <a:buFont typeface="Wingdings" pitchFamily="2" charset="2"/>
              <a:buChar char="q"/>
            </a:pPr>
            <a:r>
              <a:rPr lang="ru-RU" sz="1200" b="1">
                <a:latin typeface="Times New Roman" pitchFamily="18" charset="0"/>
                <a:cs typeface="Times New Roman" pitchFamily="18" charset="0"/>
              </a:rPr>
              <a:t>  Какие врожденные заболевания встречаются  у новорожденных детей? </a:t>
            </a:r>
            <a:endParaRPr lang="ru-RU" sz="1200">
              <a:latin typeface="Times New Roman" pitchFamily="18" charset="0"/>
              <a:cs typeface="Times New Roman" pitchFamily="18" charset="0"/>
            </a:endParaRPr>
          </a:p>
          <a:p>
            <a:pPr marL="355600" algn="just"/>
            <a:r>
              <a:rPr lang="ru-RU" sz="1200">
                <a:latin typeface="Times New Roman" pitchFamily="18" charset="0"/>
                <a:cs typeface="Times New Roman" pitchFamily="18" charset="0"/>
              </a:rPr>
              <a:t>      На данный момент рождается очень много детей с врожденными пороками развития (в основном, наследственные заболевания). Самый распространенный- порок сердца. Раньше за 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200">
                <a:latin typeface="Times New Roman" pitchFamily="18" charset="0"/>
                <a:cs typeface="Times New Roman" pitchFamily="18" charset="0"/>
              </a:rPr>
              <a:t> квартал встречался один случай, сейчас- два- три случая. Так же часто встречается врожденное заболевание почек. Каждый второй ребенок до года стоит на учете у невролога и развитию этого заболевания, в большей степени, способствуют сами родители.</a:t>
            </a:r>
          </a:p>
          <a:p>
            <a:pPr marL="355600" algn="just">
              <a:buFont typeface="Wingdings" pitchFamily="2" charset="2"/>
              <a:buChar char="q"/>
            </a:pPr>
            <a:r>
              <a:rPr lang="ru-RU" sz="1200" b="1">
                <a:latin typeface="Times New Roman" pitchFamily="18" charset="0"/>
                <a:cs typeface="Times New Roman" pitchFamily="18" charset="0"/>
              </a:rPr>
              <a:t>  Какие меры в области здравоохранения предпринимает государство в целях поддержки семей, имеющих детей- инвалидов?</a:t>
            </a:r>
            <a:endParaRPr lang="ru-RU" sz="1200">
              <a:latin typeface="Times New Roman" pitchFamily="18" charset="0"/>
              <a:cs typeface="Times New Roman" pitchFamily="18" charset="0"/>
            </a:endParaRPr>
          </a:p>
          <a:p>
            <a:pPr marL="355600" algn="just"/>
            <a:r>
              <a:rPr lang="ru-RU" sz="1200">
                <a:latin typeface="Times New Roman" pitchFamily="18" charset="0"/>
                <a:cs typeface="Times New Roman" pitchFamily="18" charset="0"/>
              </a:rPr>
              <a:t>     Дети с ограниченными возможностями здоровья имею льготы во многих социальных сферах. Могут получать бесплатное лекарство и санаторно- курортное лечение, облечивание в реабилитационных центрах</a:t>
            </a:r>
            <a:r>
              <a:rPr lang="ru-RU" sz="1200"/>
              <a:t>.</a:t>
            </a:r>
          </a:p>
          <a:p>
            <a:pPr marL="355600" algn="just">
              <a:buFont typeface="Wingdings" pitchFamily="2" charset="2"/>
              <a:buChar char="q"/>
            </a:pPr>
            <a:r>
              <a:rPr lang="ru-RU" sz="1200" b="1">
                <a:latin typeface="Times New Roman" pitchFamily="18" charset="0"/>
                <a:cs typeface="Times New Roman" pitchFamily="18" charset="0"/>
              </a:rPr>
              <a:t>  Какие нововведения появились в деткой поликлинике № 2 для оздоровления детей  в 2009-2010 году?</a:t>
            </a:r>
            <a:endParaRPr lang="ru-RU" sz="1200">
              <a:latin typeface="Times New Roman" pitchFamily="18" charset="0"/>
              <a:cs typeface="Times New Roman" pitchFamily="18" charset="0"/>
            </a:endParaRPr>
          </a:p>
          <a:p>
            <a:pPr marL="355600" algn="just"/>
            <a:r>
              <a:rPr lang="ru-RU" sz="1200">
                <a:latin typeface="Times New Roman" pitchFamily="18" charset="0"/>
                <a:cs typeface="Times New Roman" pitchFamily="18" charset="0"/>
              </a:rPr>
              <a:t>     В корпусе поликлиники № 2 на улице Одесская находится лучшее отделение восстановительного лечения в области. Там можно воспользоваться широким спектром услуг: галотерапия, водолечебница, специализированный душ, сауна, лазеротерапия, ароматерапия, лечебная физкультура, массаж и многое другое. Начало этому положила главный врач Лавренчук Л.Р.. В настоящее время главный врач Ермакова Н.В. внедряет новые методики и технологии для поддержания здоровья детей, приобретает современное оборудование и осуществляет капитальный ремонт здания больницы.</a:t>
            </a:r>
            <a:r>
              <a:rPr lang="ru-RU" sz="1200" b="1"/>
              <a:t> </a:t>
            </a:r>
          </a:p>
          <a:p>
            <a:pPr marL="355600" algn="just">
              <a:buFont typeface="Wingdings" pitchFamily="2" charset="2"/>
              <a:buChar char="q"/>
            </a:pPr>
            <a:r>
              <a:rPr lang="ru-RU" sz="1200" b="1">
                <a:latin typeface="Times New Roman" pitchFamily="18" charset="0"/>
                <a:cs typeface="Times New Roman" pitchFamily="18" charset="0"/>
              </a:rPr>
              <a:t>  По каким причинам закрылся корпус детской поликлиники № 2 на Переезде и где ведут прием специалисты  больницы?</a:t>
            </a:r>
            <a:endParaRPr lang="ru-RU" sz="1200">
              <a:latin typeface="Times New Roman" pitchFamily="18" charset="0"/>
              <a:cs typeface="Times New Roman" pitchFamily="18" charset="0"/>
            </a:endParaRPr>
          </a:p>
          <a:p>
            <a:pPr marL="355600" algn="just"/>
            <a:r>
              <a:rPr lang="ru-RU" sz="1200">
                <a:latin typeface="Times New Roman" pitchFamily="18" charset="0"/>
                <a:cs typeface="Times New Roman" pitchFamily="18" charset="0"/>
              </a:rPr>
              <a:t>     Корпус больницы был в аварийном состоянии и поэтому все специалисты поликлиники находятся в новом здании по адресу: ул. Ф. Энгельса дом 69 а. Здание расположено рядом с корпусом детской больницы на улице Одесской. Открытие нового корпуса состоялось 27 апреля 2010 года. В новой поликлинике все оборудовано по последнему слову техники, начиная с оборудования для кабинетов и заканчивая современной мебелью и отделкой здания.</a:t>
            </a:r>
          </a:p>
        </p:txBody>
      </p:sp>
      <p:sp>
        <p:nvSpPr>
          <p:cNvPr id="8198" name="TextBox 9"/>
          <p:cNvSpPr txBox="1">
            <a:spLocks noChangeArrowheads="1"/>
          </p:cNvSpPr>
          <p:nvPr/>
        </p:nvSpPr>
        <p:spPr bwMode="auto">
          <a:xfrm>
            <a:off x="404813" y="5580063"/>
            <a:ext cx="2643187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5600" algn="just">
              <a:buFont typeface="Wingdings" pitchFamily="2" charset="2"/>
              <a:buChar char="q"/>
            </a:pPr>
            <a:r>
              <a:rPr lang="ru-RU" sz="1200" b="1">
                <a:latin typeface="Times New Roman" pitchFamily="18" charset="0"/>
                <a:cs typeface="Times New Roman" pitchFamily="18" charset="0"/>
              </a:rPr>
              <a:t> Какой бы Вы дали совет молодым родителям детей с ослабленным иммунитетом для его эффективного поддержания?</a:t>
            </a:r>
            <a:endParaRPr lang="ru-RU" sz="1200">
              <a:latin typeface="Times New Roman" pitchFamily="18" charset="0"/>
              <a:cs typeface="Times New Roman" pitchFamily="18" charset="0"/>
            </a:endParaRPr>
          </a:p>
          <a:p>
            <a:pPr marL="355600" algn="just"/>
            <a:r>
              <a:rPr lang="ru-RU" sz="1200">
                <a:latin typeface="Times New Roman" pitchFamily="18" charset="0"/>
                <a:cs typeface="Times New Roman" pitchFamily="18" charset="0"/>
              </a:rPr>
              <a:t>       Не надо злоупотреблять лекарственными препаратами. В первую очередь, соблюдать режим дня и питания, придерживаться грамотного воспитания детей, вести активный образ жизни, не заниматься самолечением и своевременно обращаться к детскому врачу</a:t>
            </a:r>
          </a:p>
          <a:p>
            <a:pPr marL="355600" algn="just"/>
            <a:r>
              <a:rPr lang="ru-RU" sz="120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1000"/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4005263" y="8101013"/>
            <a:ext cx="2206625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300">
                <a:latin typeface="Monotype Corsiva" pitchFamily="66" charset="0"/>
              </a:rPr>
              <a:t>Корреспондент Федяшина Т.Н.</a:t>
            </a:r>
          </a:p>
        </p:txBody>
      </p:sp>
      <p:pic>
        <p:nvPicPr>
          <p:cNvPr id="9" name="Рисунок 8" descr="Безымянный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4686" y="5643570"/>
            <a:ext cx="3327568" cy="22864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Безымянный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282"/>
            <a:ext cx="6858000" cy="8929717"/>
          </a:xfrm>
          <a:prstGeom prst="rect">
            <a:avLst/>
          </a:prstGeom>
        </p:spPr>
      </p:pic>
      <p:sp>
        <p:nvSpPr>
          <p:cNvPr id="62467" name="Text Box 4"/>
          <p:cNvSpPr txBox="1">
            <a:spLocks noChangeArrowheads="1"/>
          </p:cNvSpPr>
          <p:nvPr/>
        </p:nvSpPr>
        <p:spPr bwMode="auto">
          <a:xfrm>
            <a:off x="404813" y="323850"/>
            <a:ext cx="5976937" cy="217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266700" algn="just"/>
            <a:r>
              <a:rPr lang="ru-RU" sz="1300">
                <a:latin typeface="Times New Roman" pitchFamily="18" charset="0"/>
              </a:rPr>
              <a:t>право на использование различных форм и методов организации обучения с учетом индивидуальных и возрастных особенностей детей. </a:t>
            </a:r>
          </a:p>
          <a:p>
            <a:pPr indent="266700" algn="just"/>
            <a:r>
              <a:rPr lang="ru-RU" sz="1300">
                <a:latin typeface="Times New Roman" pitchFamily="18" charset="0"/>
              </a:rPr>
              <a:t>Воспитанию у дошкольников потребности в здоровом образе жизни  способствует:</a:t>
            </a:r>
          </a:p>
          <a:p>
            <a:pPr indent="266700" algn="just"/>
            <a:r>
              <a:rPr lang="ru-RU" sz="1300">
                <a:latin typeface="Times New Roman" pitchFamily="18" charset="0"/>
              </a:rPr>
              <a:t>привитие стойких культурно-гигиенических навыков;</a:t>
            </a:r>
          </a:p>
          <a:p>
            <a:pPr indent="266700" algn="just"/>
            <a:r>
              <a:rPr lang="ru-RU" sz="1300">
                <a:latin typeface="Times New Roman" pitchFamily="18" charset="0"/>
              </a:rPr>
              <a:t>развитие представлений о строении тела, назначении органов;</a:t>
            </a:r>
          </a:p>
          <a:p>
            <a:pPr indent="266700" algn="just"/>
            <a:r>
              <a:rPr lang="ru-RU" sz="1300">
                <a:latin typeface="Times New Roman" pitchFamily="18" charset="0"/>
              </a:rPr>
              <a:t>обучение уходу за своим телом, навыкам оказания элементарной помощи;</a:t>
            </a:r>
          </a:p>
          <a:p>
            <a:pPr indent="266700" algn="just"/>
            <a:r>
              <a:rPr lang="ru-RU" sz="1300">
                <a:latin typeface="Times New Roman" pitchFamily="18" charset="0"/>
              </a:rPr>
              <a:t>формирование представлений о том, что полезно и что вредно для организма, элементарных представлений об окружающей среде, привычки ежедневных  	</a:t>
            </a:r>
          </a:p>
          <a:p>
            <a:pPr indent="266700" algn="just">
              <a:spcBef>
                <a:spcPct val="50000"/>
              </a:spcBef>
            </a:pPr>
            <a:endParaRPr lang="ru-RU" sz="1300">
              <a:latin typeface="Times New Roman" pitchFamily="18" charset="0"/>
            </a:endParaRPr>
          </a:p>
        </p:txBody>
      </p:sp>
      <p:pic>
        <p:nvPicPr>
          <p:cNvPr id="62468" name="Picture 5" descr="SDC1057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9275" y="2268538"/>
            <a:ext cx="3238500" cy="243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9" name="Text Box 6"/>
          <p:cNvSpPr txBox="1">
            <a:spLocks noChangeArrowheads="1"/>
          </p:cNvSpPr>
          <p:nvPr/>
        </p:nvSpPr>
        <p:spPr bwMode="auto">
          <a:xfrm>
            <a:off x="3860800" y="2124075"/>
            <a:ext cx="2520950" cy="267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300">
                <a:latin typeface="Times New Roman" pitchFamily="18" charset="0"/>
              </a:rPr>
              <a:t>физкультурных упражнений.</a:t>
            </a:r>
          </a:p>
          <a:p>
            <a:pPr algn="just"/>
            <a:r>
              <a:rPr lang="ru-RU" sz="1300">
                <a:latin typeface="Times New Roman" pitchFamily="18" charset="0"/>
              </a:rPr>
              <a:t>Разработанная «Концепция по формированию основ безопасности и охраны жизни и здоровья дошкольников в МДОУ № 62» помогает более целенаправленно соблюдать основные принципы работы: принцип системности, возрастной адресованности, преемственности в работе с семьей. В увлекательной наглядно-практической форме</a:t>
            </a:r>
          </a:p>
        </p:txBody>
      </p:sp>
      <p:sp>
        <p:nvSpPr>
          <p:cNvPr id="62470" name="Text Box 7"/>
          <p:cNvSpPr txBox="1">
            <a:spLocks noChangeArrowheads="1"/>
          </p:cNvSpPr>
          <p:nvPr/>
        </p:nvSpPr>
        <p:spPr bwMode="auto">
          <a:xfrm>
            <a:off x="476250" y="4859338"/>
            <a:ext cx="5905500" cy="376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266700" algn="just"/>
            <a:r>
              <a:rPr lang="ru-RU" sz="1300">
                <a:latin typeface="Times New Roman" pitchFamily="18" charset="0"/>
              </a:rPr>
              <a:t>педагоги обогащают представления старших дошкольников о здоровье, об организме и его потребностях, о закаливании, способах предупреждения травматизма. </a:t>
            </a:r>
          </a:p>
          <a:p>
            <a:pPr indent="266700" algn="just">
              <a:spcBef>
                <a:spcPct val="50000"/>
              </a:spcBef>
            </a:pPr>
            <a:r>
              <a:rPr lang="ru-RU" sz="1300">
                <a:latin typeface="Times New Roman" pitchFamily="18" charset="0"/>
              </a:rPr>
              <a:t>Таким образом,  дети активно приобщаются к нормам здорового образа жизни. Для этого педагогами разработаны методические и наглядные пособия, перспективные тематические  планы «Мое здоровье», подготовлена серия дидактических игр: "Уроки Мойдодыра", "Мудрые сказки", "Азбука здоровья" и др. В доступной форме воспитатели знакомят детей с тем, как устроено тело человека, его организм, привлекая иллюстрированный материал, рассказывают об анатомии и физиологии. Для этого разработаны циклы занятий из серии "Забочусь о своем здоровье ": "Органы чувств", "Умные советы", "Сказка о потерянном здоровье", "Путешествие в страну Ватных одеял", "В гости к девочке Ромашке".  Педагоги знакомят детей не только с правилами оказания первой помощи при травмах, порезах, но и учат оказывать практическую помощь себе и товарищу. Происходит это в игровой форме. К детям приходят в гости сказочные герои: доктор Айболит, Пилюлькин, Мойдодыр, Хворайка и Неболейка, фея Чистоты. Все разработки составлены на основе принципов развивающего обучения.</a:t>
            </a:r>
          </a:p>
        </p:txBody>
      </p:sp>
      <p:sp>
        <p:nvSpPr>
          <p:cNvPr id="62471" name="Нижний колонтитул 7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smtClean="0"/>
              <a:t>59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Безымянный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282"/>
            <a:ext cx="6858000" cy="8929717"/>
          </a:xfrm>
          <a:prstGeom prst="rect">
            <a:avLst/>
          </a:prstGeom>
        </p:spPr>
      </p:pic>
      <p:sp>
        <p:nvSpPr>
          <p:cNvPr id="63491" name="Text Box 4"/>
          <p:cNvSpPr txBox="1">
            <a:spLocks noChangeArrowheads="1"/>
          </p:cNvSpPr>
          <p:nvPr/>
        </p:nvSpPr>
        <p:spPr bwMode="auto">
          <a:xfrm>
            <a:off x="333375" y="250825"/>
            <a:ext cx="6048375" cy="306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55600" algn="just">
              <a:spcBef>
                <a:spcPct val="50000"/>
              </a:spcBef>
            </a:pPr>
            <a:r>
              <a:rPr lang="ru-RU" sz="1300">
                <a:latin typeface="Times New Roman" pitchFamily="18" charset="0"/>
              </a:rPr>
              <a:t>Забота о здоровье ребенка – это важнейший труд воспитателя.   Активные формы методической работы на базе ДОУ (семинары-практикумы, педагогические советы, круглые столы, деловые игры, психологические тренинги , конкурсы, фестивали и многое другое) повышают компетентность и профессиональные качества педагогов, способствуют успешной работе коллектива и положительной динамике показателей развития способностей детей. Подведением определенных итогов по самообразованию и повышению деловой квалификации стал «Спортивный экспресс», проведенный в  форме   педагогического пробега в рамках Совета педагогов, посвященного проблемам физического воспитания дошкольников.  Команды педагогического пробега, имеющие название, девиз, под руководством капитана двигались по своему маршруту согласно маршрутных листов, отвечали на теоретические вопросы , выполняли задания на каждой из станций  «Богатырская», «Веселый стадион», «Игровая», «Туристическая» и получали оценку начальника станции по критериям:  знание методики, проявление творчества, внедрение инноваций.</a:t>
            </a:r>
          </a:p>
        </p:txBody>
      </p:sp>
      <p:pic>
        <p:nvPicPr>
          <p:cNvPr id="63492" name="Picture 5" descr="дорожка здоровь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1663" y="3276600"/>
            <a:ext cx="3221037" cy="241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3" name="Text Box 6"/>
          <p:cNvSpPr txBox="1">
            <a:spLocks noChangeArrowheads="1"/>
          </p:cNvSpPr>
          <p:nvPr/>
        </p:nvSpPr>
        <p:spPr bwMode="auto">
          <a:xfrm>
            <a:off x="333375" y="3276600"/>
            <a:ext cx="2663825" cy="247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1300">
                <a:latin typeface="Times New Roman" pitchFamily="18" charset="0"/>
              </a:rPr>
              <a:t>Использование разнообразных интерактивных методов, включение элементов релаксации и медитации позволили сделать Совет педагогов насыщенным и плодотворным. Анализируя результат выполнения поставлен-ных перед педагогами задач , можно сделать вывод о том, что педагоги  совершенствовали профессиональные умения по данной проблеме, показали</a:t>
            </a:r>
          </a:p>
        </p:txBody>
      </p:sp>
      <p:sp>
        <p:nvSpPr>
          <p:cNvPr id="63494" name="Text Box 7"/>
          <p:cNvSpPr txBox="1">
            <a:spLocks noChangeArrowheads="1"/>
          </p:cNvSpPr>
          <p:nvPr/>
        </p:nvSpPr>
        <p:spPr bwMode="auto">
          <a:xfrm>
            <a:off x="333375" y="5724525"/>
            <a:ext cx="6048375" cy="287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85725" algn="just">
              <a:spcBef>
                <a:spcPct val="50000"/>
              </a:spcBef>
            </a:pPr>
            <a:r>
              <a:rPr lang="ru-RU" sz="1300">
                <a:latin typeface="Times New Roman" pitchFamily="18" charset="0"/>
              </a:rPr>
              <a:t>навыки владения эффективными формами работы с детьми, отработали механизм проведения физкультурных занятий с использованием нетрадиционных форм. </a:t>
            </a:r>
          </a:p>
          <a:p>
            <a:pPr indent="85725" algn="just"/>
            <a:r>
              <a:rPr lang="ru-RU" sz="1300">
                <a:latin typeface="Times New Roman" pitchFamily="18" charset="0"/>
              </a:rPr>
              <a:t>       Разработанная нами система  физического воспитания уже дает определенные результаты, способствует развитию у дошкольников потребности в физическом  совершенствовании, привычки к здоровому образу жизни.  Подавляющее большинство детей с огромным желанием и интересом занимаются физкультурой и спортом, в школу идут с хорошей физической подготовкой.</a:t>
            </a:r>
          </a:p>
          <a:p>
            <a:pPr indent="85725" algn="just"/>
            <a:r>
              <a:rPr lang="ru-RU" sz="1300">
                <a:latin typeface="Times New Roman" pitchFamily="18" charset="0"/>
              </a:rPr>
              <a:t>       Из многих условий внешней среды, обеспечивающих жизнедеятельность организма, особое знание придается питанию. Формированию потребности в здоровом образе жизни, расширению знаний о влиянии витаминов на здоровье человека, использование своих знаний в работе с детьми, совершенствованию навыков планирования способствовал Совет педагогов «Поговорим о правильном питании», который проходил в форме КВН. </a:t>
            </a:r>
          </a:p>
        </p:txBody>
      </p:sp>
      <p:sp>
        <p:nvSpPr>
          <p:cNvPr id="63495" name="Нижний колонтитул 7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smtClean="0"/>
              <a:t>60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Безымянный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282"/>
            <a:ext cx="6858000" cy="8929717"/>
          </a:xfrm>
          <a:prstGeom prst="rect">
            <a:avLst/>
          </a:prstGeom>
        </p:spPr>
      </p:pic>
      <p:sp>
        <p:nvSpPr>
          <p:cNvPr id="64515" name="Text Box 4"/>
          <p:cNvSpPr txBox="1">
            <a:spLocks noChangeArrowheads="1"/>
          </p:cNvSpPr>
          <p:nvPr/>
        </p:nvSpPr>
        <p:spPr bwMode="auto">
          <a:xfrm>
            <a:off x="476250" y="395288"/>
            <a:ext cx="5905500" cy="703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266700" algn="just"/>
            <a:r>
              <a:rPr lang="ru-RU" sz="1300">
                <a:latin typeface="Times New Roman" pitchFamily="18" charset="0"/>
              </a:rPr>
              <a:t>Педагоги в увлекательных соревнованиях проявили свои творческие способности, применили теоретические  и практические знания в умении быстро разрешить педагогическую ситуацию, а также объективно оценить  знания своих коллег.   </a:t>
            </a:r>
          </a:p>
          <a:p>
            <a:pPr indent="266700" algn="just"/>
            <a:r>
              <a:rPr lang="ru-RU" sz="1300">
                <a:latin typeface="Times New Roman" pitchFamily="18" charset="0"/>
              </a:rPr>
              <a:t>Обучающие семинары, являются, пожалуй, наиболее продуктивной формой повышения квалификации педагогов. Эффективно прошли семинары «Механизм реализации современных здоровьесберегающих технологий», «Организация работы по физическому воспитанию в зимний период», «Игры и развлечения на открытом воздухе». Конкурс на «Лучший уголок здоровья» способствовал творческой активности  не только педагогов, но и воспитанников, родителей. </a:t>
            </a:r>
          </a:p>
          <a:p>
            <a:pPr indent="266700" algn="just"/>
            <a:r>
              <a:rPr lang="ru-RU" sz="1300">
                <a:latin typeface="Times New Roman" pitchFamily="18" charset="0"/>
              </a:rPr>
              <a:t>Работа с родителями - очень важный этап работы по оздоровлению детей. Она заключается в расширении знаний родителей о пользе физвоспитания в семье и работе проводимой в этом направлении в детском саду.</a:t>
            </a:r>
          </a:p>
          <a:p>
            <a:pPr indent="266700" algn="just"/>
            <a:r>
              <a:rPr lang="ru-RU" sz="1300">
                <a:latin typeface="Times New Roman" pitchFamily="18" charset="0"/>
              </a:rPr>
              <a:t>Комплексная работа дошкольного образовательного учреждения оказывает существенное влияние на совершенствование защитных сил организма ребенка, содействует овладению необходимыми движениями и знаниями.  Анализ заболеваемости, диагностическое обследование физического развития и функционального состояния детей показывают, что дети идут в школу подготовленными. У детей седьмого года жизни к моменту обучения в школе сформированы навыки основных видов движений (бег, прыжки, метание и т.д.). Развиты такие физические качества как быстрота, ловкость, выносливость. По результатам тестирования выявлено, что подавляющий процент детей в бальной системе имеет физическую подготовленность выше среднего уровня и составляет 4,6 - 4,8 баллов. </a:t>
            </a:r>
          </a:p>
          <a:p>
            <a:pPr indent="266700" algn="just"/>
            <a:r>
              <a:rPr lang="ru-RU" sz="1300">
                <a:latin typeface="Times New Roman" pitchFamily="18" charset="0"/>
              </a:rPr>
              <a:t> Серьезные и сложные задачи, поставленные педагогическим коллективом, требуют продолжения их реализации. В связи с этим дошкольное учреждение планирует и далее совершенствовать  работу по внедрению  современных программ  и новых здоровьесберегающих технологий;  по преемственности детского сада и школы по проблеме воспитания у детей потребности в здоровом образе жизни; активизации целенаправленной работы с родителями по проблеме пропаганды в семейном  воспитании здорового образа жизни.</a:t>
            </a:r>
          </a:p>
          <a:p>
            <a:pPr indent="266700" algn="just"/>
            <a:r>
              <a:rPr lang="ru-RU" sz="1300">
                <a:latin typeface="Times New Roman" pitchFamily="18" charset="0"/>
              </a:rPr>
              <a:t>  Безопасность и здоровый образ жизни - это не просто сумма усвоенных знаний, а стиль жизни, адекватное поведение в различных ситуациях. И всегда надо помнить, что "Наше будущее - здоровые дети"! </a:t>
            </a:r>
          </a:p>
        </p:txBody>
      </p:sp>
      <p:sp>
        <p:nvSpPr>
          <p:cNvPr id="64516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smtClean="0"/>
              <a:t>61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Безымянный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282"/>
            <a:ext cx="6858000" cy="8929717"/>
          </a:xfrm>
          <a:prstGeom prst="rect">
            <a:avLst/>
          </a:prstGeom>
        </p:spPr>
      </p:pic>
      <p:sp>
        <p:nvSpPr>
          <p:cNvPr id="65539" name="Text Box 4"/>
          <p:cNvSpPr txBox="1">
            <a:spLocks noChangeArrowheads="1"/>
          </p:cNvSpPr>
          <p:nvPr/>
        </p:nvSpPr>
        <p:spPr bwMode="auto">
          <a:xfrm>
            <a:off x="404813" y="250825"/>
            <a:ext cx="5976937" cy="792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i="1" dirty="0">
                <a:latin typeface="Monotype Corsiva" pitchFamily="66" charset="0"/>
              </a:rPr>
              <a:t>Совет педагогов</a:t>
            </a:r>
            <a:endParaRPr lang="ru-RU" sz="1600" b="1" dirty="0">
              <a:latin typeface="Monotype Corsiva" pitchFamily="66" charset="0"/>
            </a:endParaRPr>
          </a:p>
          <a:p>
            <a:pPr algn="ctr"/>
            <a:r>
              <a:rPr lang="ru-RU" sz="1600" b="1" dirty="0">
                <a:latin typeface="Monotype Corsiva" pitchFamily="66" charset="0"/>
              </a:rPr>
              <a:t>   </a:t>
            </a:r>
            <a:r>
              <a:rPr lang="ru-RU" sz="1600" b="1" i="1" dirty="0">
                <a:latin typeface="Monotype Corsiva" pitchFamily="66" charset="0"/>
              </a:rPr>
              <a:t>«Спортивный  экспресс»</a:t>
            </a:r>
            <a:endParaRPr lang="ru-RU" sz="1600" b="1" dirty="0">
              <a:latin typeface="Monotype Corsiva" pitchFamily="66" charset="0"/>
            </a:endParaRPr>
          </a:p>
          <a:p>
            <a:pPr algn="just"/>
            <a:r>
              <a:rPr lang="ru-RU" sz="1300" b="1" dirty="0">
                <a:latin typeface="Times New Roman" pitchFamily="18" charset="0"/>
              </a:rPr>
              <a:t>Тема:</a:t>
            </a:r>
            <a:endParaRPr lang="ru-RU" sz="1300" dirty="0">
              <a:latin typeface="Times New Roman" pitchFamily="18" charset="0"/>
            </a:endParaRPr>
          </a:p>
          <a:p>
            <a:pPr algn="just"/>
            <a:r>
              <a:rPr lang="ru-RU" sz="1300" dirty="0">
                <a:latin typeface="Times New Roman" pitchFamily="18" charset="0"/>
              </a:rPr>
              <a:t>«Системный подход в работе по физическому воспитанию дошкольников» </a:t>
            </a:r>
            <a:endParaRPr lang="ru-RU" sz="1300" b="1" dirty="0">
              <a:latin typeface="Times New Roman" pitchFamily="18" charset="0"/>
            </a:endParaRPr>
          </a:p>
          <a:p>
            <a:pPr algn="just"/>
            <a:r>
              <a:rPr lang="ru-RU" sz="1300" b="1" dirty="0">
                <a:latin typeface="Times New Roman" pitchFamily="18" charset="0"/>
              </a:rPr>
              <a:t>Цель:</a:t>
            </a:r>
            <a:endParaRPr lang="ru-RU" sz="1300" dirty="0">
              <a:latin typeface="Times New Roman" pitchFamily="18" charset="0"/>
            </a:endParaRPr>
          </a:p>
          <a:p>
            <a:pPr algn="just"/>
            <a:r>
              <a:rPr lang="ru-RU" sz="1300" dirty="0">
                <a:latin typeface="Times New Roman" pitchFamily="18" charset="0"/>
              </a:rPr>
              <a:t> - активизировать деятельность педагогов;</a:t>
            </a:r>
          </a:p>
          <a:p>
            <a:pPr algn="just"/>
            <a:r>
              <a:rPr lang="ru-RU" sz="1300" dirty="0">
                <a:latin typeface="Times New Roman" pitchFamily="18" charset="0"/>
              </a:rPr>
              <a:t>- способствовать сохранению и укреплению здоровья детей;</a:t>
            </a:r>
          </a:p>
          <a:p>
            <a:pPr algn="just"/>
            <a:r>
              <a:rPr lang="ru-RU" sz="1300" dirty="0">
                <a:latin typeface="Times New Roman" pitchFamily="18" charset="0"/>
              </a:rPr>
              <a:t>- совершенствовать формы, методы и приемы в физическом развитии </a:t>
            </a:r>
          </a:p>
          <a:p>
            <a:pPr algn="just"/>
            <a:r>
              <a:rPr lang="ru-RU" sz="1300" dirty="0">
                <a:latin typeface="Times New Roman" pitchFamily="18" charset="0"/>
              </a:rPr>
              <a:t>   детей;</a:t>
            </a:r>
          </a:p>
          <a:p>
            <a:pPr algn="just"/>
            <a:r>
              <a:rPr lang="ru-RU" sz="1300" dirty="0">
                <a:latin typeface="Times New Roman" pitchFamily="18" charset="0"/>
              </a:rPr>
              <a:t>- закреплять умение  отбирать нужную информацию из разных  источников;</a:t>
            </a:r>
          </a:p>
          <a:p>
            <a:pPr algn="just"/>
            <a:r>
              <a:rPr lang="ru-RU" sz="1300" dirty="0">
                <a:latin typeface="Times New Roman" pitchFamily="18" charset="0"/>
              </a:rPr>
              <a:t> - выявить уровень профессиональной подготовленности педагогов,   развивать умение работать в  команде, аргументировано отстаивать свою точку зрения.</a:t>
            </a:r>
            <a:endParaRPr lang="ru-RU" sz="1300" b="1" i="1" dirty="0">
              <a:latin typeface="Times New Roman" pitchFamily="18" charset="0"/>
            </a:endParaRPr>
          </a:p>
          <a:p>
            <a:pPr algn="just"/>
            <a:r>
              <a:rPr lang="ru-RU" sz="1300" b="1" i="1" dirty="0">
                <a:latin typeface="Times New Roman" pitchFamily="18" charset="0"/>
              </a:rPr>
              <a:t>Предварительная работа.</a:t>
            </a:r>
            <a:endParaRPr lang="ru-RU" sz="1300" dirty="0">
              <a:latin typeface="Times New Roman" pitchFamily="18" charset="0"/>
            </a:endParaRPr>
          </a:p>
          <a:p>
            <a:pPr algn="just"/>
            <a:r>
              <a:rPr lang="ru-RU" sz="1300" dirty="0">
                <a:latin typeface="Times New Roman" pitchFamily="18" charset="0"/>
              </a:rPr>
              <a:t>• Изучение теоретических основ.</a:t>
            </a:r>
          </a:p>
          <a:p>
            <a:pPr algn="just"/>
            <a:r>
              <a:rPr lang="ru-RU" sz="1300" dirty="0">
                <a:latin typeface="Times New Roman" pitchFamily="18" charset="0"/>
              </a:rPr>
              <a:t>• Консультации:</a:t>
            </a:r>
          </a:p>
          <a:p>
            <a:pPr algn="just"/>
            <a:r>
              <a:rPr lang="ru-RU" sz="1300" dirty="0">
                <a:latin typeface="Times New Roman" pitchFamily="18" charset="0"/>
              </a:rPr>
              <a:t>1. "Индивидуально-дифференцированный подход к развитию движений у детей дошкольного возраста".</a:t>
            </a:r>
          </a:p>
          <a:p>
            <a:pPr algn="just"/>
            <a:r>
              <a:rPr lang="ru-RU" sz="1300" dirty="0">
                <a:latin typeface="Times New Roman" pitchFamily="18" charset="0"/>
              </a:rPr>
              <a:t>2. "Методика проведения оздоровительного бега при проведении утренней гимнастики".</a:t>
            </a:r>
          </a:p>
          <a:p>
            <a:pPr algn="just"/>
            <a:r>
              <a:rPr lang="ru-RU" sz="1300" dirty="0">
                <a:latin typeface="Times New Roman" pitchFamily="18" charset="0"/>
              </a:rPr>
              <a:t>• Тематическая выставка в методическом кабинете</a:t>
            </a:r>
          </a:p>
          <a:p>
            <a:pPr algn="just"/>
            <a:r>
              <a:rPr lang="ru-RU" sz="1300" dirty="0">
                <a:latin typeface="Times New Roman" pitchFamily="18" charset="0"/>
              </a:rPr>
              <a:t>  ( литература, опыт, методические разработки, пособия).</a:t>
            </a:r>
          </a:p>
          <a:p>
            <a:pPr algn="just"/>
            <a:r>
              <a:rPr lang="ru-RU" sz="1300" dirty="0">
                <a:latin typeface="Times New Roman" pitchFamily="18" charset="0"/>
              </a:rPr>
              <a:t>Открытые просмотры занятий по физкультуре.</a:t>
            </a:r>
          </a:p>
          <a:p>
            <a:pPr algn="just"/>
            <a:r>
              <a:rPr lang="ru-RU" sz="1300" dirty="0">
                <a:latin typeface="Times New Roman" pitchFamily="18" charset="0"/>
              </a:rPr>
              <a:t>Анализ планирования подвижных игр, в группах старшего дошкольного возраста.</a:t>
            </a:r>
          </a:p>
          <a:p>
            <a:pPr algn="just"/>
            <a:r>
              <a:rPr lang="ru-RU" sz="1300" dirty="0">
                <a:latin typeface="Times New Roman" pitchFamily="18" charset="0"/>
              </a:rPr>
              <a:t>Разработка конспектов игровой ритмической гимнастики.</a:t>
            </a:r>
          </a:p>
          <a:p>
            <a:pPr algn="just"/>
            <a:r>
              <a:rPr lang="ru-RU" sz="1300" dirty="0">
                <a:latin typeface="Times New Roman" pitchFamily="18" charset="0"/>
              </a:rPr>
              <a:t>Разработка  конспектов познавательно – физкультурных занятий. </a:t>
            </a:r>
            <a:endParaRPr lang="ru-RU" sz="1300" b="1" dirty="0">
              <a:latin typeface="Times New Roman" pitchFamily="18" charset="0"/>
            </a:endParaRPr>
          </a:p>
          <a:p>
            <a:pPr algn="just"/>
            <a:r>
              <a:rPr lang="ru-RU" sz="1300" b="1" dirty="0">
                <a:latin typeface="Times New Roman" pitchFamily="18" charset="0"/>
              </a:rPr>
              <a:t>Правила:</a:t>
            </a:r>
            <a:endParaRPr lang="ru-RU" sz="1300" dirty="0">
              <a:latin typeface="Times New Roman" pitchFamily="18" charset="0"/>
            </a:endParaRPr>
          </a:p>
          <a:p>
            <a:pPr algn="just"/>
            <a:r>
              <a:rPr lang="ru-RU" sz="1300" dirty="0">
                <a:latin typeface="Times New Roman" pitchFamily="18" charset="0"/>
              </a:rPr>
              <a:t>Каждый участник имеет право выступать, задавать вопросы, возражать корректно. Отвечать четко, последовательно, лаконично.</a:t>
            </a:r>
          </a:p>
          <a:p>
            <a:pPr algn="ctr"/>
            <a:r>
              <a:rPr lang="ru-RU" sz="1300" dirty="0">
                <a:latin typeface="Times New Roman" pitchFamily="18" charset="0"/>
              </a:rPr>
              <a:t>      </a:t>
            </a:r>
            <a:r>
              <a:rPr lang="ru-RU" sz="1300" b="1" dirty="0">
                <a:latin typeface="Times New Roman" pitchFamily="18" charset="0"/>
              </a:rPr>
              <a:t>Ход:</a:t>
            </a:r>
          </a:p>
          <a:p>
            <a:pPr algn="just"/>
            <a:r>
              <a:rPr lang="ru-RU" sz="1300" dirty="0">
                <a:latin typeface="Times New Roman" pitchFamily="18" charset="0"/>
              </a:rPr>
              <a:t>      Добрый день уважаемые коллеги!</a:t>
            </a:r>
          </a:p>
          <a:p>
            <a:pPr algn="just"/>
            <a:r>
              <a:rPr lang="ru-RU" sz="1300" dirty="0">
                <a:latin typeface="Times New Roman" pitchFamily="18" charset="0"/>
              </a:rPr>
              <a:t>      Мы рады приветствовать в этом зале педагогов - людей убежденных в том, что дошкольный возраст - это важный период формирования человеческой личности, период, когда закладываются основы физического здоровья. То, что упущено в детстве, трудно наверстать.</a:t>
            </a:r>
          </a:p>
          <a:p>
            <a:pPr algn="just"/>
            <a:r>
              <a:rPr lang="ru-RU" sz="1300" dirty="0">
                <a:latin typeface="Times New Roman" pitchFamily="18" charset="0"/>
              </a:rPr>
              <a:t>     Поэтому  предлагаем вам отправиться  на «Спортивном экспрессе» в страну «</a:t>
            </a:r>
            <a:r>
              <a:rPr lang="ru-RU" sz="1300" dirty="0" err="1">
                <a:latin typeface="Times New Roman" pitchFamily="18" charset="0"/>
              </a:rPr>
              <a:t>Спортландию</a:t>
            </a:r>
            <a:r>
              <a:rPr lang="ru-RU" sz="1300" dirty="0">
                <a:latin typeface="Times New Roman" pitchFamily="18" charset="0"/>
              </a:rPr>
              <a:t>» и обсудить проблему физического воспитания детей.</a:t>
            </a:r>
          </a:p>
          <a:p>
            <a:pPr algn="just"/>
            <a:r>
              <a:rPr lang="ru-RU" sz="1300" dirty="0">
                <a:latin typeface="Times New Roman" pitchFamily="18" charset="0"/>
              </a:rPr>
              <a:t>   В игре принимают участие две команды педагогов:</a:t>
            </a:r>
          </a:p>
          <a:p>
            <a:pPr algn="just"/>
            <a:r>
              <a:rPr lang="ru-RU" sz="1300" dirty="0">
                <a:latin typeface="Times New Roman" pitchFamily="18" charset="0"/>
              </a:rPr>
              <a:t> </a:t>
            </a:r>
            <a:endParaRPr lang="ru-RU" sz="1300" b="1" dirty="0">
              <a:latin typeface="Times New Roman" pitchFamily="18" charset="0"/>
            </a:endParaRPr>
          </a:p>
        </p:txBody>
      </p:sp>
      <p:sp>
        <p:nvSpPr>
          <p:cNvPr id="65540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smtClean="0"/>
              <a:t>62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Безымянный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282"/>
            <a:ext cx="6858000" cy="8929717"/>
          </a:xfrm>
          <a:prstGeom prst="rect">
            <a:avLst/>
          </a:prstGeom>
        </p:spPr>
      </p:pic>
      <p:sp>
        <p:nvSpPr>
          <p:cNvPr id="66563" name="Text Box 4"/>
          <p:cNvSpPr txBox="1">
            <a:spLocks noChangeArrowheads="1"/>
          </p:cNvSpPr>
          <p:nvPr/>
        </p:nvSpPr>
        <p:spPr bwMode="auto">
          <a:xfrm>
            <a:off x="333375" y="250825"/>
            <a:ext cx="6191250" cy="602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/>
            <a:r>
              <a:rPr lang="ru-RU"/>
              <a:t>-  </a:t>
            </a:r>
            <a:r>
              <a:rPr lang="ru-RU" sz="1300">
                <a:latin typeface="Times New Roman" pitchFamily="18" charset="0"/>
              </a:rPr>
              <a:t>Команда «Смелые». </a:t>
            </a:r>
          </a:p>
          <a:p>
            <a:pPr marL="342900" indent="-342900" algn="just"/>
            <a:r>
              <a:rPr lang="ru-RU" sz="1300">
                <a:latin typeface="Times New Roman" pitchFamily="18" charset="0"/>
              </a:rPr>
              <a:t> - Команда «Сильные».</a:t>
            </a:r>
          </a:p>
          <a:p>
            <a:pPr marL="342900" indent="-342900" algn="just"/>
            <a:r>
              <a:rPr lang="ru-RU" sz="1300">
                <a:latin typeface="Times New Roman" pitchFamily="18" charset="0"/>
              </a:rPr>
              <a:t>   А сейчас я познакомлю вас с правилами проведения нашего путешествия.</a:t>
            </a:r>
          </a:p>
          <a:p>
            <a:pPr marL="342900" indent="-342900" algn="just"/>
            <a:r>
              <a:rPr lang="ru-RU" sz="1300">
                <a:latin typeface="Times New Roman" pitchFamily="18" charset="0"/>
              </a:rPr>
              <a:t>Чтобы попасть в страну «Спортландию», участникам игры нужно проехать</a:t>
            </a:r>
          </a:p>
          <a:p>
            <a:pPr marL="342900" indent="-342900" algn="just"/>
            <a:r>
              <a:rPr lang="ru-RU" sz="1300">
                <a:latin typeface="Times New Roman" pitchFamily="18" charset="0"/>
              </a:rPr>
              <a:t>четыре станции:   </a:t>
            </a:r>
          </a:p>
          <a:p>
            <a:pPr marL="342900" indent="-342900" algn="just"/>
            <a:r>
              <a:rPr lang="ru-RU" sz="1300">
                <a:latin typeface="Times New Roman" pitchFamily="18" charset="0"/>
              </a:rPr>
              <a:t>- "Богатырская";</a:t>
            </a:r>
          </a:p>
          <a:p>
            <a:pPr marL="342900" indent="-342900" algn="just"/>
            <a:r>
              <a:rPr lang="ru-RU" sz="1300">
                <a:latin typeface="Times New Roman" pitchFamily="18" charset="0"/>
              </a:rPr>
              <a:t>- "Веселый стадион";</a:t>
            </a:r>
          </a:p>
          <a:p>
            <a:pPr marL="342900" indent="-342900" algn="just"/>
            <a:r>
              <a:rPr lang="ru-RU" sz="1300">
                <a:latin typeface="Times New Roman" pitchFamily="18" charset="0"/>
              </a:rPr>
              <a:t>- "Игровая";</a:t>
            </a:r>
          </a:p>
          <a:p>
            <a:pPr marL="342900" indent="-342900" algn="just"/>
            <a:r>
              <a:rPr lang="ru-RU" sz="1300">
                <a:latin typeface="Times New Roman" pitchFamily="18" charset="0"/>
              </a:rPr>
              <a:t>- "Активный отдых".</a:t>
            </a:r>
          </a:p>
          <a:p>
            <a:pPr marL="342900" indent="-342900" algn="just"/>
            <a:r>
              <a:rPr lang="ru-RU" sz="1300">
                <a:latin typeface="Times New Roman" pitchFamily="18" charset="0"/>
              </a:rPr>
              <a:t>         На каждой станции участники команд должны сделать самоанализ, выполнить задания и заполнить путевой лист.</a:t>
            </a:r>
          </a:p>
          <a:p>
            <a:pPr marL="342900" indent="-342900" algn="just"/>
            <a:r>
              <a:rPr lang="ru-RU" sz="1300">
                <a:latin typeface="Times New Roman" pitchFamily="18" charset="0"/>
              </a:rPr>
              <a:t>         Итак наш «Спортивный экспресс» отправляется в путь!</a:t>
            </a:r>
          </a:p>
          <a:p>
            <a:pPr marL="342900" indent="-342900" algn="just"/>
            <a:r>
              <a:rPr lang="ru-RU" sz="1300">
                <a:latin typeface="Times New Roman" pitchFamily="18" charset="0"/>
              </a:rPr>
              <a:t>         Утренняя гимнастика    должна создать у детей    хорошее настроение, поднять мышечный тонус, настроить  и зарядить организм ребенка    на весь предстоящий день,  поэтому наша    первая станция  - "Богатырская".</a:t>
            </a:r>
            <a:endParaRPr lang="ru-RU" sz="1300" b="1">
              <a:latin typeface="Times New Roman" pitchFamily="18" charset="0"/>
            </a:endParaRPr>
          </a:p>
          <a:p>
            <a:pPr marL="342900" indent="-342900" algn="just"/>
            <a:r>
              <a:rPr lang="ru-RU" sz="1300" b="1">
                <a:latin typeface="Times New Roman" pitchFamily="18" charset="0"/>
              </a:rPr>
              <a:t>Станция «Богатырская»</a:t>
            </a:r>
          </a:p>
          <a:p>
            <a:pPr marL="342900" indent="-342900" algn="just"/>
            <a:r>
              <a:rPr lang="ru-RU" sz="1300" u="sng">
                <a:latin typeface="Times New Roman" pitchFamily="18" charset="0"/>
              </a:rPr>
              <a:t>Вопросы  1   команде</a:t>
            </a:r>
            <a:endParaRPr lang="ru-RU" sz="1300">
              <a:latin typeface="Times New Roman" pitchFamily="18" charset="0"/>
            </a:endParaRPr>
          </a:p>
          <a:p>
            <a:pPr marL="342900" indent="-342900" algn="just"/>
            <a:r>
              <a:rPr lang="ru-RU" sz="1300">
                <a:latin typeface="Times New Roman" pitchFamily="18" charset="0"/>
              </a:rPr>
              <a:t>     В теплый период года утренняя гимнастика начинается с разминки, </a:t>
            </a:r>
          </a:p>
          <a:p>
            <a:pPr marL="342900" indent="-342900" algn="just"/>
            <a:r>
              <a:rPr lang="ru-RU" sz="1300">
                <a:latin typeface="Times New Roman" pitchFamily="18" charset="0"/>
              </a:rPr>
              <a:t>      на что она направлена и какова ее цель?</a:t>
            </a:r>
          </a:p>
          <a:p>
            <a:pPr marL="342900" indent="-342900" algn="just"/>
            <a:r>
              <a:rPr lang="ru-RU" sz="1300">
                <a:latin typeface="Times New Roman" pitchFamily="18" charset="0"/>
              </a:rPr>
              <a:t>2.С чего начинается оздоровительный бег,   чем заканчивается? </a:t>
            </a:r>
          </a:p>
          <a:p>
            <a:pPr marL="342900" indent="-342900" algn="just"/>
            <a:r>
              <a:rPr lang="ru-RU" sz="1300">
                <a:latin typeface="Times New Roman" pitchFamily="18" charset="0"/>
              </a:rPr>
              <a:t>3. Расскажите особенности проведения утренней гимнастики по  </a:t>
            </a:r>
          </a:p>
          <a:p>
            <a:pPr marL="342900" indent="-342900" algn="just"/>
            <a:r>
              <a:rPr lang="ru-RU" sz="1300">
                <a:latin typeface="Times New Roman" pitchFamily="18" charset="0"/>
              </a:rPr>
              <a:t>      зрительным     ориентирам.</a:t>
            </a:r>
          </a:p>
          <a:p>
            <a:pPr marL="342900" indent="-342900" algn="just"/>
            <a:r>
              <a:rPr lang="ru-RU" sz="1300">
                <a:latin typeface="Times New Roman" pitchFamily="18" charset="0"/>
              </a:rPr>
              <a:t>4.Перечислите, какие исходные положения можно использовать</a:t>
            </a:r>
            <a:br>
              <a:rPr lang="ru-RU" sz="1300">
                <a:latin typeface="Times New Roman" pitchFamily="18" charset="0"/>
              </a:rPr>
            </a:br>
            <a:r>
              <a:rPr lang="ru-RU" sz="1300">
                <a:latin typeface="Times New Roman" pitchFamily="18" charset="0"/>
              </a:rPr>
              <a:t>       для выполнения  упражнения  на  профилактику осанки.</a:t>
            </a:r>
          </a:p>
          <a:p>
            <a:pPr marL="342900" indent="-342900" algn="just"/>
            <a:r>
              <a:rPr lang="ru-RU" sz="1300">
                <a:latin typeface="Times New Roman" pitchFamily="18" charset="0"/>
              </a:rPr>
              <a:t>5.Какие виды гимнастики, кроме утренней,  вы используете в своей </a:t>
            </a:r>
          </a:p>
          <a:p>
            <a:pPr marL="342900" indent="-342900" algn="just"/>
            <a:r>
              <a:rPr lang="ru-RU" sz="1300">
                <a:latin typeface="Times New Roman" pitchFamily="18" charset="0"/>
              </a:rPr>
              <a:t>работе,   назовите их и расскажите  на что они направлены.</a:t>
            </a:r>
          </a:p>
          <a:p>
            <a:pPr marL="342900" indent="-342900" algn="just"/>
            <a:r>
              <a:rPr lang="ru-RU" sz="1300">
                <a:latin typeface="Times New Roman" pitchFamily="18" charset="0"/>
              </a:rPr>
              <a:t>6.Представьте конспект игровой ритмической гимнастики покажите фрагмент ее проведения.</a:t>
            </a:r>
          </a:p>
          <a:p>
            <a:pPr marL="342900" indent="-342900" algn="just">
              <a:spcBef>
                <a:spcPct val="50000"/>
              </a:spcBef>
            </a:pPr>
            <a:endParaRPr lang="ru-RU" sz="1300">
              <a:latin typeface="Times New Roman" pitchFamily="18" charset="0"/>
            </a:endParaRPr>
          </a:p>
        </p:txBody>
      </p:sp>
      <p:pic>
        <p:nvPicPr>
          <p:cNvPr id="66564" name="Picture 6" descr="SDC1056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4813" y="5940425"/>
            <a:ext cx="32385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5" name="Text Box 7"/>
          <p:cNvSpPr txBox="1">
            <a:spLocks noChangeArrowheads="1"/>
          </p:cNvSpPr>
          <p:nvPr/>
        </p:nvSpPr>
        <p:spPr bwMode="auto">
          <a:xfrm>
            <a:off x="3789363" y="6011863"/>
            <a:ext cx="2808287" cy="227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300" u="sng">
                <a:latin typeface="Times New Roman" pitchFamily="18" charset="0"/>
              </a:rPr>
              <a:t>Вопросы  2  команде</a:t>
            </a:r>
            <a:endParaRPr lang="ru-RU" sz="1300">
              <a:latin typeface="Times New Roman" pitchFamily="18" charset="0"/>
            </a:endParaRPr>
          </a:p>
          <a:p>
            <a:pPr algn="just"/>
            <a:r>
              <a:rPr lang="ru-RU" sz="1300">
                <a:latin typeface="Times New Roman" pitchFamily="18" charset="0"/>
              </a:rPr>
              <a:t>1.Назовите длительность  проведения утренней  гимнастики</a:t>
            </a:r>
          </a:p>
          <a:p>
            <a:pPr algn="just"/>
            <a:r>
              <a:rPr lang="ru-RU" sz="1300">
                <a:latin typeface="Times New Roman" pitchFamily="18" charset="0"/>
              </a:rPr>
              <a:t> в разных возрастных группах.</a:t>
            </a:r>
          </a:p>
          <a:p>
            <a:pPr algn="just"/>
            <a:r>
              <a:rPr lang="ru-RU" sz="1300">
                <a:latin typeface="Times New Roman" pitchFamily="18" charset="0"/>
              </a:rPr>
              <a:t>   2- я младшая группа    ( 5-6 мин.)</a:t>
            </a:r>
          </a:p>
          <a:p>
            <a:pPr algn="just"/>
            <a:r>
              <a:rPr lang="ru-RU" sz="1300">
                <a:latin typeface="Times New Roman" pitchFamily="18" charset="0"/>
              </a:rPr>
              <a:t>   средняя  группа       (6-8 мин.)</a:t>
            </a:r>
          </a:p>
          <a:p>
            <a:pPr algn="just"/>
            <a:r>
              <a:rPr lang="ru-RU" sz="1300">
                <a:latin typeface="Times New Roman" pitchFamily="18" charset="0"/>
              </a:rPr>
              <a:t>   старшая  группа   (8-10 мин.)</a:t>
            </a:r>
          </a:p>
          <a:p>
            <a:pPr algn="just"/>
            <a:r>
              <a:rPr lang="ru-RU" sz="1300">
                <a:latin typeface="Times New Roman" pitchFamily="18" charset="0"/>
              </a:rPr>
              <a:t>   подготовительная группа  (10-12  мин.)</a:t>
            </a:r>
          </a:p>
          <a:p>
            <a:pPr algn="just"/>
            <a:r>
              <a:rPr lang="ru-RU" sz="1300">
                <a:latin typeface="Times New Roman" pitchFamily="18" charset="0"/>
              </a:rPr>
              <a:t>2.От чего зависит плотность проведения    утренней гимнастики?</a:t>
            </a:r>
          </a:p>
        </p:txBody>
      </p:sp>
      <p:sp>
        <p:nvSpPr>
          <p:cNvPr id="66566" name="Нижний колонтитул 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smtClean="0"/>
              <a:t>63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Безымянный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282"/>
            <a:ext cx="6858000" cy="8929717"/>
          </a:xfrm>
          <a:prstGeom prst="rect">
            <a:avLst/>
          </a:prstGeom>
        </p:spPr>
      </p:pic>
      <p:sp>
        <p:nvSpPr>
          <p:cNvPr id="67587" name="Text Box 4"/>
          <p:cNvSpPr txBox="1">
            <a:spLocks noChangeArrowheads="1"/>
          </p:cNvSpPr>
          <p:nvPr/>
        </p:nvSpPr>
        <p:spPr bwMode="auto">
          <a:xfrm>
            <a:off x="333375" y="395288"/>
            <a:ext cx="6192838" cy="386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300" dirty="0">
                <a:latin typeface="Times New Roman" pitchFamily="18" charset="0"/>
              </a:rPr>
              <a:t>3. В вводной  части утренней  гимнастики не  используются:</a:t>
            </a:r>
          </a:p>
          <a:p>
            <a:pPr algn="just"/>
            <a:r>
              <a:rPr lang="ru-RU" sz="1300" dirty="0">
                <a:latin typeface="Times New Roman" pitchFamily="18" charset="0"/>
              </a:rPr>
              <a:t> - бег,</a:t>
            </a:r>
          </a:p>
          <a:p>
            <a:pPr algn="just"/>
            <a:r>
              <a:rPr lang="ru-RU" sz="1300" dirty="0">
                <a:latin typeface="Times New Roman" pitchFamily="18" charset="0"/>
              </a:rPr>
              <a:t>- корригирующие упражнения,</a:t>
            </a:r>
          </a:p>
          <a:p>
            <a:pPr algn="just"/>
            <a:r>
              <a:rPr lang="ru-RU" sz="1300" dirty="0">
                <a:latin typeface="Times New Roman" pitchFamily="18" charset="0"/>
              </a:rPr>
              <a:t>- упражнения на внимание.</a:t>
            </a:r>
          </a:p>
          <a:p>
            <a:pPr algn="just"/>
            <a:r>
              <a:rPr lang="ru-RU" sz="1300" dirty="0">
                <a:latin typeface="Times New Roman" pitchFamily="18" charset="0"/>
              </a:rPr>
              <a:t>4 . Необходимые  условия для воспитания здорового  ребенка?</a:t>
            </a:r>
          </a:p>
          <a:p>
            <a:pPr algn="just"/>
            <a:r>
              <a:rPr lang="ru-RU" sz="1300" dirty="0">
                <a:latin typeface="Times New Roman" pitchFamily="18" charset="0"/>
              </a:rPr>
              <a:t>5.  Покажите корригирующие упражнения для профилактики </a:t>
            </a:r>
          </a:p>
          <a:p>
            <a:pPr algn="just"/>
            <a:r>
              <a:rPr lang="ru-RU" sz="1300" dirty="0">
                <a:latin typeface="Times New Roman" pitchFamily="18" charset="0"/>
              </a:rPr>
              <a:t>    плоскостопия.</a:t>
            </a:r>
          </a:p>
          <a:p>
            <a:pPr algn="just"/>
            <a:r>
              <a:rPr lang="ru-RU" sz="1300" dirty="0">
                <a:latin typeface="Times New Roman" pitchFamily="18" charset="0"/>
              </a:rPr>
              <a:t>6.  Представьте конспект игровой ритмической гимнастики,  покажите </a:t>
            </a:r>
          </a:p>
          <a:p>
            <a:pPr algn="just"/>
            <a:r>
              <a:rPr lang="ru-RU" sz="1300" dirty="0">
                <a:latin typeface="Times New Roman" pitchFamily="18" charset="0"/>
              </a:rPr>
              <a:t>      фрагмент ее проведения.</a:t>
            </a:r>
            <a:endParaRPr lang="ru-RU" sz="1300" b="1" dirty="0">
              <a:latin typeface="Times New Roman" pitchFamily="18" charset="0"/>
            </a:endParaRPr>
          </a:p>
          <a:p>
            <a:pPr algn="just"/>
            <a:r>
              <a:rPr lang="ru-RU" sz="1300" b="1" dirty="0">
                <a:latin typeface="Times New Roman" pitchFamily="18" charset="0"/>
              </a:rPr>
              <a:t>Практическая часть.</a:t>
            </a:r>
          </a:p>
          <a:p>
            <a:pPr algn="just"/>
            <a:r>
              <a:rPr lang="ru-RU" sz="1300" b="1" dirty="0">
                <a:latin typeface="Times New Roman" pitchFamily="18" charset="0"/>
              </a:rPr>
              <a:t> </a:t>
            </a:r>
            <a:r>
              <a:rPr lang="ru-RU" sz="1300" dirty="0">
                <a:latin typeface="Times New Roman" pitchFamily="18" charset="0"/>
              </a:rPr>
              <a:t>Показ дыхательно-звуковой гимнастики инструктором по физической</a:t>
            </a:r>
            <a:br>
              <a:rPr lang="ru-RU" sz="1300" dirty="0">
                <a:latin typeface="Times New Roman" pitchFamily="18" charset="0"/>
              </a:rPr>
            </a:br>
            <a:r>
              <a:rPr lang="ru-RU" sz="1300" dirty="0">
                <a:latin typeface="Times New Roman" pitchFamily="18" charset="0"/>
              </a:rPr>
              <a:t>культуре,  направленной на профилактику простудных заболеваний.</a:t>
            </a:r>
            <a:br>
              <a:rPr lang="ru-RU" sz="1300" dirty="0">
                <a:latin typeface="Times New Roman" pitchFamily="18" charset="0"/>
              </a:rPr>
            </a:br>
            <a:r>
              <a:rPr lang="ru-RU" sz="1300" dirty="0">
                <a:latin typeface="Times New Roman" pitchFamily="18" charset="0"/>
              </a:rPr>
              <a:t>Показ сопровождается объяснением.</a:t>
            </a:r>
            <a:endParaRPr lang="ru-RU" sz="1300" b="1" dirty="0">
              <a:latin typeface="Times New Roman" pitchFamily="18" charset="0"/>
            </a:endParaRPr>
          </a:p>
          <a:p>
            <a:pPr algn="just"/>
            <a:r>
              <a:rPr lang="ru-RU" sz="1300" b="1" dirty="0">
                <a:latin typeface="Times New Roman" pitchFamily="18" charset="0"/>
              </a:rPr>
              <a:t>Станция    «Веселый стадион»</a:t>
            </a:r>
            <a:endParaRPr lang="ru-RU" sz="1300" dirty="0">
              <a:latin typeface="Times New Roman" pitchFamily="18" charset="0"/>
            </a:endParaRPr>
          </a:p>
          <a:p>
            <a:pPr algn="just"/>
            <a:r>
              <a:rPr lang="ru-RU" sz="1300" dirty="0">
                <a:latin typeface="Times New Roman" pitchFamily="18" charset="0"/>
              </a:rPr>
              <a:t>Маленький ребенок - деятель! И деятельность его выражается, прежде всего - в движениях.  Первые представления о мире приходят к ребенку через движения  глаз,   языка,  рук,   ног,   через  перемещение в пространстве.  </a:t>
            </a:r>
          </a:p>
          <a:p>
            <a:pPr algn="just"/>
            <a:r>
              <a:rPr lang="ru-RU" sz="1300" dirty="0">
                <a:latin typeface="Times New Roman" pitchFamily="18" charset="0"/>
              </a:rPr>
              <a:t>Чем разнообразнее движения,  тем большая информация    поступает в мозг,  тем интенсивнее интеллектуальное развитие.</a:t>
            </a:r>
          </a:p>
        </p:txBody>
      </p:sp>
      <p:pic>
        <p:nvPicPr>
          <p:cNvPr id="67588" name="Picture 5" descr="SDC1057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84538" y="4356100"/>
            <a:ext cx="32385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9" name="Text Box 6"/>
          <p:cNvSpPr txBox="1">
            <a:spLocks noChangeArrowheads="1"/>
          </p:cNvSpPr>
          <p:nvPr/>
        </p:nvSpPr>
        <p:spPr bwMode="auto">
          <a:xfrm>
            <a:off x="333375" y="4211638"/>
            <a:ext cx="2879725" cy="287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/>
            <a:r>
              <a:rPr lang="ru-RU" sz="1300" u="sng">
                <a:latin typeface="Times New Roman" pitchFamily="18" charset="0"/>
              </a:rPr>
              <a:t>Вопросы - 1  команде.</a:t>
            </a:r>
            <a:endParaRPr lang="ru-RU" sz="1300">
              <a:latin typeface="Times New Roman" pitchFamily="18" charset="0"/>
            </a:endParaRPr>
          </a:p>
          <a:p>
            <a:pPr marL="342900" indent="-342900" algn="just"/>
            <a:r>
              <a:rPr lang="ru-RU" sz="1300">
                <a:latin typeface="Times New Roman" pitchFamily="18" charset="0"/>
              </a:rPr>
              <a:t>    Выделите правильный ответ.</a:t>
            </a:r>
          </a:p>
          <a:p>
            <a:pPr marL="342900" indent="-342900" algn="just"/>
            <a:r>
              <a:rPr lang="ru-RU" sz="1300">
                <a:latin typeface="Times New Roman" pitchFamily="18" charset="0"/>
              </a:rPr>
              <a:t>1.Физкультурное занятие - это...</a:t>
            </a:r>
          </a:p>
          <a:p>
            <a:pPr marL="342900" indent="-342900" algn="just"/>
            <a:r>
              <a:rPr lang="ru-RU" sz="1300">
                <a:latin typeface="Times New Roman" pitchFamily="18" charset="0"/>
              </a:rPr>
              <a:t>   -форма активизации двигательной активности.</a:t>
            </a:r>
          </a:p>
          <a:p>
            <a:pPr marL="342900" indent="-342900" algn="just"/>
            <a:r>
              <a:rPr lang="ru-RU" sz="1300">
                <a:latin typeface="Times New Roman" pitchFamily="18" charset="0"/>
              </a:rPr>
              <a:t>   - форма обучения движениям. </a:t>
            </a:r>
          </a:p>
          <a:p>
            <a:pPr marL="342900" indent="-342900" algn="just"/>
            <a:r>
              <a:rPr lang="ru-RU" sz="1300">
                <a:latin typeface="Times New Roman" pitchFamily="18" charset="0"/>
              </a:rPr>
              <a:t>2.Во второй части физкультурного занятия решается задача:</a:t>
            </a:r>
          </a:p>
          <a:p>
            <a:pPr marL="342900" indent="-342900"/>
            <a:r>
              <a:rPr lang="ru-RU" sz="1300">
                <a:latin typeface="Times New Roman" pitchFamily="18" charset="0"/>
              </a:rPr>
              <a:t>   - формирование двигательных навыков;</a:t>
            </a:r>
          </a:p>
          <a:p>
            <a:pPr marL="342900" indent="-342900"/>
            <a:r>
              <a:rPr lang="ru-RU" sz="1300">
                <a:latin typeface="Times New Roman" pitchFamily="18" charset="0"/>
              </a:rPr>
              <a:t>   - организация детского коллектива.</a:t>
            </a:r>
          </a:p>
          <a:p>
            <a:pPr marL="342900" indent="-342900" algn="just"/>
            <a:r>
              <a:rPr lang="ru-RU" sz="1300">
                <a:latin typeface="Times New Roman" pitchFamily="18" charset="0"/>
              </a:rPr>
              <a:t>В третьей части физкультурного занятия решается задача:</a:t>
            </a:r>
          </a:p>
          <a:p>
            <a:pPr marL="342900" indent="-342900"/>
            <a:r>
              <a:rPr lang="ru-RU" sz="1300">
                <a:latin typeface="Times New Roman" pitchFamily="18" charset="0"/>
              </a:rPr>
              <a:t>   - укрепление слаборазвитых мышц;</a:t>
            </a:r>
          </a:p>
        </p:txBody>
      </p:sp>
      <p:sp>
        <p:nvSpPr>
          <p:cNvPr id="67590" name="Text Box 7"/>
          <p:cNvSpPr txBox="1">
            <a:spLocks noChangeArrowheads="1"/>
          </p:cNvSpPr>
          <p:nvPr/>
        </p:nvSpPr>
        <p:spPr bwMode="auto">
          <a:xfrm>
            <a:off x="404813" y="6948488"/>
            <a:ext cx="6119812" cy="13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/>
              <a:t> </a:t>
            </a:r>
            <a:r>
              <a:rPr lang="ru-RU" sz="1300">
                <a:latin typeface="Times New Roman" pitchFamily="18" charset="0"/>
              </a:rPr>
              <a:t>- снижение нагрузки.</a:t>
            </a:r>
          </a:p>
          <a:p>
            <a:pPr algn="just"/>
            <a:r>
              <a:rPr lang="ru-RU" sz="1300">
                <a:latin typeface="Times New Roman" pitchFamily="18" charset="0"/>
              </a:rPr>
              <a:t>4. Перечислите, какие типы занятий проводятся у нас в детском саду,</a:t>
            </a:r>
          </a:p>
          <a:p>
            <a:pPr algn="just"/>
            <a:r>
              <a:rPr lang="ru-RU" sz="1300">
                <a:latin typeface="Times New Roman" pitchFamily="18" charset="0"/>
              </a:rPr>
              <a:t>    дайте характеристику некоторым из них:  (например, круговая</a:t>
            </a:r>
          </a:p>
          <a:p>
            <a:pPr algn="just"/>
            <a:r>
              <a:rPr lang="ru-RU" sz="1300">
                <a:latin typeface="Times New Roman" pitchFamily="18" charset="0"/>
              </a:rPr>
              <a:t>    тренировка).</a:t>
            </a:r>
          </a:p>
          <a:p>
            <a:pPr algn="just"/>
            <a:r>
              <a:rPr lang="ru-RU" sz="1300">
                <a:latin typeface="Times New Roman" pitchFamily="18" charset="0"/>
              </a:rPr>
              <a:t>5. Что такое психогимнастика?  Приведите пример и покажите,  как будете       </a:t>
            </a:r>
          </a:p>
          <a:p>
            <a:pPr algn="just"/>
            <a:r>
              <a:rPr lang="ru-RU" sz="1300">
                <a:latin typeface="Times New Roman" pitchFamily="18" charset="0"/>
              </a:rPr>
              <a:t>     ее проводить.</a:t>
            </a:r>
          </a:p>
        </p:txBody>
      </p:sp>
      <p:sp>
        <p:nvSpPr>
          <p:cNvPr id="67591" name="Нижний колонтитул 7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smtClean="0"/>
              <a:t>64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Безымянный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282"/>
            <a:ext cx="6858000" cy="8929717"/>
          </a:xfrm>
          <a:prstGeom prst="rect">
            <a:avLst/>
          </a:prstGeom>
        </p:spPr>
      </p:pic>
      <p:sp>
        <p:nvSpPr>
          <p:cNvPr id="68611" name="Text Box 4"/>
          <p:cNvSpPr txBox="1">
            <a:spLocks noChangeArrowheads="1"/>
          </p:cNvSpPr>
          <p:nvPr/>
        </p:nvSpPr>
        <p:spPr bwMode="auto">
          <a:xfrm>
            <a:off x="476250" y="395288"/>
            <a:ext cx="5976938" cy="425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ru-RU" sz="1300" u="sng" dirty="0">
                <a:latin typeface="Times New Roman" pitchFamily="18" charset="0"/>
              </a:rPr>
              <a:t>Вопросы 2 - команде.</a:t>
            </a:r>
            <a:endParaRPr lang="ru-RU" sz="1300" dirty="0">
              <a:latin typeface="Times New Roman" pitchFamily="18" charset="0"/>
            </a:endParaRPr>
          </a:p>
          <a:p>
            <a:pPr marL="342900" indent="-342900"/>
            <a:r>
              <a:rPr lang="ru-RU" sz="1300" dirty="0">
                <a:latin typeface="Times New Roman" pitchFamily="18" charset="0"/>
              </a:rPr>
              <a:t>1.Физкультурная нагрузка - это...</a:t>
            </a:r>
          </a:p>
          <a:p>
            <a:pPr marL="342900" indent="-342900" algn="just"/>
            <a:r>
              <a:rPr lang="ru-RU" sz="1300" dirty="0">
                <a:latin typeface="Times New Roman" pitchFamily="18" charset="0"/>
              </a:rPr>
              <a:t>        - возбудимость нервной системы;</a:t>
            </a:r>
          </a:p>
          <a:p>
            <a:pPr marL="342900" indent="-342900"/>
            <a:r>
              <a:rPr lang="ru-RU" sz="1300" dirty="0">
                <a:latin typeface="Times New Roman" pitchFamily="18" charset="0"/>
              </a:rPr>
              <a:t>        - положительные эмоции;</a:t>
            </a:r>
          </a:p>
          <a:p>
            <a:pPr marL="342900" indent="-342900"/>
            <a:r>
              <a:rPr lang="ru-RU" sz="1300" dirty="0">
                <a:latin typeface="Times New Roman" pitchFamily="18" charset="0"/>
              </a:rPr>
              <a:t>        - воздействие упражнений  на организм.</a:t>
            </a:r>
          </a:p>
          <a:p>
            <a:pPr marL="342900" indent="-342900"/>
            <a:r>
              <a:rPr lang="ru-RU" sz="1300" dirty="0">
                <a:latin typeface="Times New Roman" pitchFamily="18" charset="0"/>
              </a:rPr>
              <a:t>В вводной части занятия происходит нарастание частоты</a:t>
            </a:r>
          </a:p>
          <a:p>
            <a:pPr marL="342900" indent="-342900"/>
            <a:r>
              <a:rPr lang="ru-RU" sz="1300" dirty="0">
                <a:latin typeface="Times New Roman" pitchFamily="18" charset="0"/>
              </a:rPr>
              <a:t>сердечных сокращений на...</a:t>
            </a:r>
          </a:p>
          <a:p>
            <a:pPr marL="342900" indent="-342900"/>
            <a:r>
              <a:rPr lang="ru-RU" sz="1300" dirty="0">
                <a:latin typeface="Times New Roman" pitchFamily="18" charset="0"/>
              </a:rPr>
              <a:t>         - 10-15%; </a:t>
            </a:r>
          </a:p>
          <a:p>
            <a:pPr marL="342900" indent="-342900"/>
            <a:r>
              <a:rPr lang="ru-RU" sz="1300" dirty="0">
                <a:latin typeface="Times New Roman" pitchFamily="18" charset="0"/>
              </a:rPr>
              <a:t>         - 15-20%;</a:t>
            </a:r>
          </a:p>
          <a:p>
            <a:pPr marL="342900" indent="-342900"/>
            <a:r>
              <a:rPr lang="ru-RU" sz="1300" dirty="0">
                <a:latin typeface="Times New Roman" pitchFamily="18" charset="0"/>
              </a:rPr>
              <a:t>         - 20-25%.</a:t>
            </a:r>
          </a:p>
          <a:p>
            <a:pPr marL="342900" indent="-342900"/>
            <a:r>
              <a:rPr lang="ru-RU" sz="1300" dirty="0">
                <a:latin typeface="Times New Roman" pitchFamily="18" charset="0"/>
              </a:rPr>
              <a:t>3. Фронтальный способ организации детей – это …</a:t>
            </a:r>
          </a:p>
          <a:p>
            <a:pPr marL="342900" indent="-342900"/>
            <a:r>
              <a:rPr lang="ru-RU" sz="1300" dirty="0">
                <a:latin typeface="Times New Roman" pitchFamily="18" charset="0"/>
              </a:rPr>
              <a:t>        -  выполнение одного и того же упражнения 4 детьми одновременно;</a:t>
            </a:r>
          </a:p>
          <a:p>
            <a:pPr marL="342900" indent="-342900"/>
            <a:r>
              <a:rPr lang="ru-RU" sz="1300" dirty="0">
                <a:latin typeface="Times New Roman" pitchFamily="18" charset="0"/>
              </a:rPr>
              <a:t>         - выполнение разных упражнений  подгруппами детей;</a:t>
            </a:r>
          </a:p>
          <a:p>
            <a:pPr marL="342900" indent="-342900"/>
            <a:r>
              <a:rPr lang="ru-RU" sz="1300" dirty="0">
                <a:latin typeface="Times New Roman" pitchFamily="18" charset="0"/>
              </a:rPr>
              <a:t>         - выполнение движения  всеми детьми одновременно.</a:t>
            </a:r>
          </a:p>
          <a:p>
            <a:pPr marL="342900" indent="-342900"/>
            <a:r>
              <a:rPr lang="ru-RU" sz="1300" dirty="0">
                <a:latin typeface="Times New Roman" pitchFamily="18" charset="0"/>
              </a:rPr>
              <a:t>4. Расскажите о познавательно-физкультурных занятиях,  покажите фрагмент занятия.</a:t>
            </a:r>
          </a:p>
          <a:p>
            <a:pPr marL="342900" indent="-342900"/>
            <a:r>
              <a:rPr lang="ru-RU" sz="1300" dirty="0">
                <a:latin typeface="Times New Roman" pitchFamily="18" charset="0"/>
              </a:rPr>
              <a:t>5. Что такое медитация?</a:t>
            </a:r>
          </a:p>
          <a:p>
            <a:pPr marL="342900" indent="-342900"/>
            <a:r>
              <a:rPr lang="ru-RU" sz="1300" dirty="0">
                <a:latin typeface="Times New Roman" pitchFamily="18" charset="0"/>
              </a:rPr>
              <a:t>    Приведите пример и покажите,  как будете проводить.</a:t>
            </a:r>
            <a:endParaRPr lang="ru-RU" sz="1300" b="1" dirty="0">
              <a:latin typeface="Times New Roman" pitchFamily="18" charset="0"/>
            </a:endParaRPr>
          </a:p>
          <a:p>
            <a:pPr marL="342900" indent="-342900"/>
            <a:r>
              <a:rPr lang="ru-RU" sz="1300" b="1" dirty="0">
                <a:latin typeface="Times New Roman" pitchFamily="18" charset="0"/>
              </a:rPr>
              <a:t>Практическая часть.</a:t>
            </a:r>
            <a:endParaRPr lang="ru-RU" sz="1300" dirty="0">
              <a:latin typeface="Times New Roman" pitchFamily="18" charset="0"/>
            </a:endParaRPr>
          </a:p>
          <a:p>
            <a:pPr marL="342900" indent="-342900"/>
            <a:r>
              <a:rPr lang="ru-RU" sz="1300" dirty="0">
                <a:latin typeface="Times New Roman" pitchFamily="18" charset="0"/>
              </a:rPr>
              <a:t>Информация о </a:t>
            </a:r>
            <a:r>
              <a:rPr lang="ru-RU" sz="1300" dirty="0" err="1">
                <a:latin typeface="Times New Roman" pitchFamily="18" charset="0"/>
              </a:rPr>
              <a:t>психомышечной</a:t>
            </a:r>
            <a:r>
              <a:rPr lang="ru-RU" sz="1300" dirty="0">
                <a:latin typeface="Times New Roman" pitchFamily="18" charset="0"/>
              </a:rPr>
              <a:t> гимнастике с показом отдельных упражнений.  Проводит психолог.</a:t>
            </a:r>
          </a:p>
        </p:txBody>
      </p:sp>
      <p:pic>
        <p:nvPicPr>
          <p:cNvPr id="68612" name="Picture 5" descr="Прав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9275" y="4643438"/>
            <a:ext cx="3238500" cy="212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3" name="Text Box 6"/>
          <p:cNvSpPr txBox="1">
            <a:spLocks noChangeArrowheads="1"/>
          </p:cNvSpPr>
          <p:nvPr/>
        </p:nvSpPr>
        <p:spPr bwMode="auto">
          <a:xfrm>
            <a:off x="3860800" y="4643438"/>
            <a:ext cx="2592388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300" b="1">
                <a:latin typeface="Times New Roman" pitchFamily="18" charset="0"/>
              </a:rPr>
              <a:t>Станция</a:t>
            </a:r>
            <a:r>
              <a:rPr lang="ru-RU" sz="1300">
                <a:latin typeface="Times New Roman" pitchFamily="18" charset="0"/>
              </a:rPr>
              <a:t>  </a:t>
            </a:r>
            <a:r>
              <a:rPr lang="ru-RU" sz="1300" b="1">
                <a:latin typeface="Times New Roman" pitchFamily="18" charset="0"/>
              </a:rPr>
              <a:t>  </a:t>
            </a:r>
            <a:r>
              <a:rPr lang="ru-RU" sz="1300">
                <a:latin typeface="Times New Roman" pitchFamily="18" charset="0"/>
              </a:rPr>
              <a:t> </a:t>
            </a:r>
            <a:r>
              <a:rPr lang="ru-RU" sz="1300" b="1">
                <a:latin typeface="Times New Roman" pitchFamily="18" charset="0"/>
              </a:rPr>
              <a:t>«Игровая».</a:t>
            </a:r>
            <a:r>
              <a:rPr lang="ru-RU" sz="1300">
                <a:latin typeface="Times New Roman" pitchFamily="18" charset="0"/>
              </a:rPr>
              <a:t> </a:t>
            </a:r>
          </a:p>
          <a:p>
            <a:pPr algn="just"/>
            <a:r>
              <a:rPr lang="ru-RU" sz="1300">
                <a:latin typeface="Times New Roman" pitchFamily="18" charset="0"/>
              </a:rPr>
              <a:t>Общие вопросы.  </a:t>
            </a:r>
          </a:p>
          <a:p>
            <a:pPr algn="just"/>
            <a:r>
              <a:rPr lang="ru-RU" sz="1300">
                <a:latin typeface="Times New Roman" pitchFamily="18" charset="0"/>
              </a:rPr>
              <a:t>1. Назовите какие новые подвижные игры вы знаете, расскажите, как будете учить детей играть в одну из них,  покажите атрибуты к игре. </a:t>
            </a:r>
          </a:p>
          <a:p>
            <a:pPr algn="just"/>
            <a:r>
              <a:rPr lang="ru-RU" sz="1300">
                <a:latin typeface="Times New Roman" pitchFamily="18" charset="0"/>
              </a:rPr>
              <a:t>2. Перечислите возможные приемы выбора ведущего в подвижной игре.</a:t>
            </a:r>
          </a:p>
        </p:txBody>
      </p:sp>
      <p:sp>
        <p:nvSpPr>
          <p:cNvPr id="68614" name="Text Box 7"/>
          <p:cNvSpPr txBox="1">
            <a:spLocks noChangeArrowheads="1"/>
          </p:cNvSpPr>
          <p:nvPr/>
        </p:nvSpPr>
        <p:spPr bwMode="auto">
          <a:xfrm>
            <a:off x="476250" y="6804025"/>
            <a:ext cx="6048375" cy="187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300">
                <a:latin typeface="Times New Roman" pitchFamily="18" charset="0"/>
              </a:rPr>
              <a:t>3.Покажите,  какие дидактические игры вы подготовили  по ознакомлению детей с разными видами спорта. Назовите цель каждой игры.</a:t>
            </a:r>
          </a:p>
          <a:p>
            <a:pPr algn="just"/>
            <a:r>
              <a:rPr lang="ru-RU" sz="1300">
                <a:latin typeface="Times New Roman" pitchFamily="18" charset="0"/>
              </a:rPr>
              <a:t>4. Покажите,  какие пособия вы изготовили для  дидактических и подвижных игр и упражнений. На что они направлены.</a:t>
            </a:r>
          </a:p>
          <a:p>
            <a:r>
              <a:rPr lang="ru-RU" sz="1300" b="1">
                <a:latin typeface="Times New Roman" pitchFamily="18" charset="0"/>
              </a:rPr>
              <a:t>Станция    «Туристическая»</a:t>
            </a:r>
            <a:endParaRPr lang="ru-RU" sz="1300" u="sng">
              <a:latin typeface="Times New Roman" pitchFamily="18" charset="0"/>
            </a:endParaRPr>
          </a:p>
          <a:p>
            <a:r>
              <a:rPr lang="ru-RU" sz="1300" u="sng">
                <a:latin typeface="Times New Roman" pitchFamily="18" charset="0"/>
              </a:rPr>
              <a:t>Вопросы 1- команде</a:t>
            </a:r>
            <a:endParaRPr lang="ru-RU" sz="1300">
              <a:latin typeface="Times New Roman" pitchFamily="18" charset="0"/>
            </a:endParaRPr>
          </a:p>
          <a:p>
            <a:r>
              <a:rPr lang="ru-RU" sz="1300">
                <a:latin typeface="Times New Roman" pitchFamily="18" charset="0"/>
              </a:rPr>
              <a:t>1.С помощью спортивного досуга реализуется:</a:t>
            </a:r>
          </a:p>
          <a:p>
            <a:r>
              <a:rPr lang="ru-RU" sz="1300">
                <a:latin typeface="Times New Roman" pitchFamily="18" charset="0"/>
              </a:rPr>
              <a:t>- обучение основным движениям;</a:t>
            </a:r>
          </a:p>
          <a:p>
            <a:r>
              <a:rPr lang="ru-RU" sz="1300">
                <a:latin typeface="Times New Roman" pitchFamily="18" charset="0"/>
              </a:rPr>
              <a:t>- двигательная активность.</a:t>
            </a:r>
          </a:p>
        </p:txBody>
      </p:sp>
      <p:sp>
        <p:nvSpPr>
          <p:cNvPr id="68615" name="Нижний колонтитул 7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smtClean="0"/>
              <a:t>65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9" descr="D:\Мамино\программы и игры\Фоны для презентаций\GE119_350A.jpg"/>
          <p:cNvPicPr>
            <a:picLocks noChangeAspect="1" noChangeArrowheads="1"/>
          </p:cNvPicPr>
          <p:nvPr/>
        </p:nvPicPr>
        <p:blipFill>
          <a:blip r:embed="rId2" cstate="email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5" name="Text Box 5"/>
          <p:cNvSpPr txBox="1">
            <a:spLocks noChangeArrowheads="1"/>
          </p:cNvSpPr>
          <p:nvPr/>
        </p:nvSpPr>
        <p:spPr bwMode="auto">
          <a:xfrm>
            <a:off x="260350" y="323850"/>
            <a:ext cx="6121400" cy="572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ru-RU" sz="1300">
                <a:latin typeface="Times New Roman" pitchFamily="18" charset="0"/>
              </a:rPr>
              <a:t>2.</a:t>
            </a:r>
            <a:r>
              <a:rPr lang="ru-RU"/>
              <a:t>  </a:t>
            </a:r>
            <a:r>
              <a:rPr lang="ru-RU" sz="1300">
                <a:latin typeface="Times New Roman" pitchFamily="18" charset="0"/>
              </a:rPr>
              <a:t>Спортивный досуг в детском саду проводится:</a:t>
            </a:r>
          </a:p>
          <a:p>
            <a:pPr marL="342900" indent="-342900"/>
            <a:r>
              <a:rPr lang="ru-RU" sz="1300">
                <a:latin typeface="Times New Roman" pitchFamily="18" charset="0"/>
              </a:rPr>
              <a:t>  - 1 раз в месяц;</a:t>
            </a:r>
          </a:p>
          <a:p>
            <a:pPr marL="342900" indent="-342900"/>
            <a:r>
              <a:rPr lang="ru-RU" sz="1300">
                <a:latin typeface="Times New Roman" pitchFamily="18" charset="0"/>
              </a:rPr>
              <a:t>  -  2 раза в месяц;</a:t>
            </a:r>
          </a:p>
          <a:p>
            <a:pPr marL="342900" indent="-342900"/>
            <a:r>
              <a:rPr lang="ru-RU" sz="1300">
                <a:latin typeface="Times New Roman" pitchFamily="18" charset="0"/>
              </a:rPr>
              <a:t> - 3 раза в месяц.</a:t>
            </a:r>
          </a:p>
          <a:p>
            <a:pPr marL="342900" indent="-342900"/>
            <a:r>
              <a:rPr lang="ru-RU" sz="1300">
                <a:latin typeface="Times New Roman" pitchFamily="18" charset="0"/>
              </a:rPr>
              <a:t>   </a:t>
            </a:r>
            <a:r>
              <a:rPr lang="ru-RU" sz="1300" u="sng">
                <a:latin typeface="Times New Roman" pitchFamily="18" charset="0"/>
              </a:rPr>
              <a:t>Вопросы 2- команде</a:t>
            </a:r>
            <a:endParaRPr lang="ru-RU" sz="1300">
              <a:latin typeface="Times New Roman" pitchFamily="18" charset="0"/>
            </a:endParaRPr>
          </a:p>
          <a:p>
            <a:pPr marL="342900" indent="-342900"/>
            <a:r>
              <a:rPr lang="ru-RU" sz="1300">
                <a:latin typeface="Times New Roman" pitchFamily="18" charset="0"/>
              </a:rPr>
              <a:t>1 .   Спортивный  досуг  проводится:</a:t>
            </a:r>
          </a:p>
          <a:p>
            <a:pPr marL="342900" indent="-342900"/>
            <a:r>
              <a:rPr lang="ru-RU" sz="1300">
                <a:latin typeface="Times New Roman" pitchFamily="18" charset="0"/>
              </a:rPr>
              <a:t>         -с детьми одной возрастной группы;</a:t>
            </a:r>
          </a:p>
          <a:p>
            <a:pPr marL="342900" indent="-342900"/>
            <a:r>
              <a:rPr lang="ru-RU" sz="1300">
                <a:latin typeface="Times New Roman" pitchFamily="18" charset="0"/>
              </a:rPr>
              <a:t>         -с детьми разных возрастных групп.</a:t>
            </a:r>
          </a:p>
          <a:p>
            <a:pPr marL="342900" indent="-342900"/>
            <a:r>
              <a:rPr lang="ru-RU" sz="1300">
                <a:latin typeface="Times New Roman" pitchFamily="18" charset="0"/>
              </a:rPr>
              <a:t>2.  Спортивный досуг на  воздухе проводится  начиная с  ...</a:t>
            </a:r>
          </a:p>
          <a:p>
            <a:pPr marL="342900" indent="-342900"/>
            <a:r>
              <a:rPr lang="ru-RU" sz="1300">
                <a:latin typeface="Times New Roman" pitchFamily="18" charset="0"/>
              </a:rPr>
              <a:t>         - младшей группы;</a:t>
            </a:r>
          </a:p>
          <a:p>
            <a:pPr marL="342900" indent="-342900"/>
            <a:r>
              <a:rPr lang="ru-RU" sz="1300">
                <a:latin typeface="Times New Roman" pitchFamily="18" charset="0"/>
              </a:rPr>
              <a:t>         - средней группы;</a:t>
            </a:r>
          </a:p>
          <a:p>
            <a:pPr marL="342900" indent="-342900"/>
            <a:r>
              <a:rPr lang="ru-RU" sz="1300">
                <a:latin typeface="Times New Roman" pitchFamily="18" charset="0"/>
              </a:rPr>
              <a:t>         - старшей группы;</a:t>
            </a:r>
          </a:p>
          <a:p>
            <a:pPr marL="342900" indent="-342900"/>
            <a:r>
              <a:rPr lang="ru-RU" sz="1300">
                <a:latin typeface="Times New Roman" pitchFamily="18" charset="0"/>
              </a:rPr>
              <a:t>         - подготовительной группы.</a:t>
            </a:r>
            <a:endParaRPr lang="ru-RU" sz="1300" b="1">
              <a:latin typeface="Times New Roman" pitchFamily="18" charset="0"/>
            </a:endParaRPr>
          </a:p>
          <a:p>
            <a:pPr marL="342900" indent="-342900"/>
            <a:r>
              <a:rPr lang="ru-RU" sz="1300" b="1">
                <a:latin typeface="Times New Roman" pitchFamily="18" charset="0"/>
              </a:rPr>
              <a:t>    Домашнее задание</a:t>
            </a:r>
            <a:endParaRPr lang="ru-RU" sz="1300">
              <a:latin typeface="Times New Roman" pitchFamily="18" charset="0"/>
            </a:endParaRPr>
          </a:p>
          <a:p>
            <a:pPr marL="342900" indent="-342900"/>
            <a:r>
              <a:rPr lang="ru-RU" sz="1300">
                <a:latin typeface="Times New Roman" pitchFamily="18" charset="0"/>
              </a:rPr>
              <a:t>    Разработать конспекты туристических походов на  зимний и весенний  период времени и представить их на  обсуждение.</a:t>
            </a:r>
          </a:p>
          <a:p>
            <a:pPr marL="342900" indent="-342900"/>
            <a:r>
              <a:rPr lang="ru-RU" sz="1300">
                <a:latin typeface="Times New Roman" pitchFamily="18" charset="0"/>
              </a:rPr>
              <a:t>Наш спортивный экспресс закончил свой путь, спасибо за сотрудничество. Творческого вам пути!</a:t>
            </a:r>
          </a:p>
          <a:p>
            <a:pPr marL="342900" indent="-342900"/>
            <a:r>
              <a:rPr lang="ru-RU" sz="1300">
                <a:latin typeface="Times New Roman" pitchFamily="18" charset="0"/>
              </a:rPr>
              <a:t>   (Разработка решений Совета педагогов проводится на основе анализа итогов оформления путевых листов педагогами)</a:t>
            </a:r>
          </a:p>
          <a:p>
            <a:pPr marL="342900" indent="-342900" algn="ctr"/>
            <a:r>
              <a:rPr lang="ru-RU" sz="1300" b="1">
                <a:latin typeface="Times New Roman" pitchFamily="18" charset="0"/>
              </a:rPr>
              <a:t>Литература:</a:t>
            </a:r>
          </a:p>
          <a:p>
            <a:pPr marL="342900" indent="-342900"/>
            <a:r>
              <a:rPr lang="ru-RU" sz="1300">
                <a:latin typeface="Times New Roman" pitchFamily="18" charset="0"/>
              </a:rPr>
              <a:t>- К.Ю. Белая «Педсовет в дошкольном образовательном учреждении»</a:t>
            </a:r>
          </a:p>
          <a:p>
            <a:pPr marL="342900" indent="-342900"/>
            <a:r>
              <a:rPr lang="ru-RU" sz="1300">
                <a:latin typeface="Times New Roman" pitchFamily="18" charset="0"/>
              </a:rPr>
              <a:t>Подготовка и проведение. Творческий центр «Сфера». М.; 2004 год</a:t>
            </a:r>
          </a:p>
          <a:p>
            <a:pPr marL="342900" indent="-342900"/>
            <a:r>
              <a:rPr lang="ru-RU" sz="1300">
                <a:latin typeface="Times New Roman" pitchFamily="18" charset="0"/>
              </a:rPr>
              <a:t> - И. М. Бушиева  «Педагогические советы» - Волгоград: «Учитель», 2010г.</a:t>
            </a:r>
          </a:p>
          <a:p>
            <a:pPr marL="342900" indent="-342900"/>
            <a:r>
              <a:rPr lang="ru-RU" sz="1300">
                <a:latin typeface="Times New Roman" pitchFamily="18" charset="0"/>
              </a:rPr>
              <a:t> - Н.С. Голицына  «Система методической работы с кадрами в дошкольном образовательном учреждении».  М.; «Издательство Скрипторий 2003», 2004г</a:t>
            </a:r>
          </a:p>
          <a:p>
            <a:pPr marL="342900" indent="-342900"/>
            <a:r>
              <a:rPr lang="ru-RU" sz="1300">
                <a:latin typeface="Times New Roman" pitchFamily="18" charset="0"/>
              </a:rPr>
              <a:t>- Научно практический журнал «Управление ДОУ». 2004 №1 </a:t>
            </a:r>
          </a:p>
          <a:p>
            <a:pPr marL="342900" indent="-342900"/>
            <a:r>
              <a:rPr lang="ru-RU" sz="1300">
                <a:latin typeface="Times New Roman" pitchFamily="18" charset="0"/>
              </a:rPr>
              <a:t>- Научно практический журнал «Управление ДОУ». 2006 №1</a:t>
            </a:r>
          </a:p>
        </p:txBody>
      </p:sp>
      <p:pic>
        <p:nvPicPr>
          <p:cNvPr id="69636" name="Picture 6" descr="SDC1055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28775" y="6084888"/>
            <a:ext cx="3206750" cy="240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7" name="Нижний колонтитул 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smtClean="0"/>
              <a:t>66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282"/>
            <a:ext cx="6858000" cy="8715435"/>
          </a:xfrm>
          <a:prstGeom prst="rect">
            <a:avLst/>
          </a:prstGeom>
        </p:spPr>
      </p:pic>
      <p:sp>
        <p:nvSpPr>
          <p:cNvPr id="70659" name="WordArt 11"/>
          <p:cNvSpPr>
            <a:spLocks noChangeArrowheads="1" noChangeShapeType="1" noTextEdit="1"/>
          </p:cNvSpPr>
          <p:nvPr/>
        </p:nvSpPr>
        <p:spPr bwMode="auto">
          <a:xfrm>
            <a:off x="1000125" y="285750"/>
            <a:ext cx="3255963" cy="3286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kern="10">
                <a:ln w="3175">
                  <a:solidFill>
                    <a:srgbClr val="969696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Monotype Corsiva"/>
              </a:rPr>
              <a:t>Страница  психолога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428625" y="642938"/>
            <a:ext cx="4357688" cy="1587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0661" name="Rectangle 4"/>
          <p:cNvSpPr>
            <a:spLocks noChangeArrowheads="1"/>
          </p:cNvSpPr>
          <p:nvPr/>
        </p:nvSpPr>
        <p:spPr bwMode="auto">
          <a:xfrm>
            <a:off x="4143375" y="2000250"/>
            <a:ext cx="2428875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125413" algn="ctr" eaLnBrk="0" hangingPunct="0"/>
            <a:r>
              <a:rPr lang="ru-RU" sz="1100">
                <a:latin typeface="Times New Roman" pitchFamily="18" charset="0"/>
                <a:cs typeface="Times New Roman" pitchFamily="18" charset="0"/>
              </a:rPr>
              <a:t>Педагог- психолог</a:t>
            </a:r>
          </a:p>
          <a:p>
            <a:pPr indent="125413" algn="ctr" eaLnBrk="0" hangingPunct="0"/>
            <a:r>
              <a:rPr lang="ru-RU" sz="1100" b="1">
                <a:latin typeface="Times New Roman" pitchFamily="18" charset="0"/>
                <a:cs typeface="Times New Roman" pitchFamily="18" charset="0"/>
              </a:rPr>
              <a:t>Солопова Г.В.</a:t>
            </a:r>
          </a:p>
          <a:p>
            <a:pPr indent="125413" algn="ctr" eaLnBrk="0" hangingPunct="0"/>
            <a:r>
              <a:rPr lang="ru-RU" sz="1100">
                <a:latin typeface="Times New Roman" pitchFamily="18" charset="0"/>
                <a:cs typeface="Times New Roman" pitchFamily="18" charset="0"/>
              </a:rPr>
              <a:t>МДОУ «Детский сад</a:t>
            </a:r>
          </a:p>
          <a:p>
            <a:pPr indent="125413" algn="ctr" eaLnBrk="0" hangingPunct="0"/>
            <a:r>
              <a:rPr lang="ru-RU" sz="1100">
                <a:latin typeface="Times New Roman" pitchFamily="18" charset="0"/>
                <a:cs typeface="Times New Roman" pitchFamily="18" charset="0"/>
              </a:rPr>
              <a:t>комбинированного вида № 62»</a:t>
            </a:r>
          </a:p>
          <a:p>
            <a:pPr indent="125413" algn="ctr" eaLnBrk="0" hangingPunct="0"/>
            <a:r>
              <a:rPr lang="ru-RU" sz="1100">
                <a:latin typeface="Times New Roman" pitchFamily="18" charset="0"/>
                <a:cs typeface="Times New Roman" pitchFamily="18" charset="0"/>
              </a:rPr>
              <a:t>г. Энгельса Саратовской области</a:t>
            </a:r>
          </a:p>
        </p:txBody>
      </p:sp>
      <p:pic>
        <p:nvPicPr>
          <p:cNvPr id="70662" name="Picture 6" descr="C:\Documents and Settings\Admin\Рабочий стол\Журнал 4\IMG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57750" y="214313"/>
            <a:ext cx="13684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63" name="TextBox 10"/>
          <p:cNvSpPr txBox="1">
            <a:spLocks noChangeArrowheads="1"/>
          </p:cNvSpPr>
          <p:nvPr/>
        </p:nvSpPr>
        <p:spPr bwMode="auto">
          <a:xfrm>
            <a:off x="428625" y="3143250"/>
            <a:ext cx="6072188" cy="569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55600"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От педагога требуется творческое отношение к работе, владение педагогической техникой (речью, выразительными средствами общения, педагогическим тактом), проектировочными	умениями	и т.д.   Такая ситуация  потенциально содержит в себе увеличение нервно-психического напряжения личности, что приводит к возникновению невротических расстройств, психосоматических заболеваний. В практике образовательных учреждений возникает проблема профессиональной дезадаптации как отражения личностных противоречий между требуемой от педагога мобилизацией и наличием внутренних энергоресурсов, вызывающих достаточно устойчивые отрицательные (часто неосознаваемые) психические состояния, проявляющиеся в перенапряжении и переутомлении. В связи с этим организация работы по сохранению психического здоровья педагогов является, на наш взгляд, наиболее актуальной задачей современной системы образования.      Несомненно, что деятельность педагога-психолога по сохранению психического здоровья педагога является важной и необходимой в образовательном учреждении. Ведь от того, в каком психоэмоциональном состоянии находится педагог, во многом зависит успех и результат его деятельности, эмоциональное благополучие и здоровье  детей.</a:t>
            </a:r>
          </a:p>
          <a:p>
            <a:pPr indent="355600"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          Данное занятие является частью комплексной работы по профилактике и преодолению синдрома профессионального выгорания педагогов. Деятельность участников носит преимущественно интерактивный характер и проводится в форме занятий с элементами тренинга. Такая форма наиболее результативна как в установлении сотрудничества педагога-психолога с педагогами ДОУ, в сплочении педагогического коллектива, установлении доверительных отношений, так и повышении коммуникативной компетенции участников занятий, позволяет оказать реальную психологическую помощь педагогам, дает целительный, коррекционный и развивающий эффекты.</a:t>
            </a:r>
          </a:p>
          <a:p>
            <a:pPr indent="355600" algn="just"/>
            <a:endParaRPr lang="ru-RU" sz="13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664" name="TextBox 9"/>
          <p:cNvSpPr txBox="1">
            <a:spLocks noChangeArrowheads="1"/>
          </p:cNvSpPr>
          <p:nvPr/>
        </p:nvSpPr>
        <p:spPr bwMode="auto">
          <a:xfrm>
            <a:off x="428625" y="1571625"/>
            <a:ext cx="3786188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        В течение последних трех десятилетий проблема сохранения психического здоровья педагога в образовательном учреждении стала особенно острой. В связи с переходом современной школы на личностно-ориентированные модели образования, повышаются требования со стороны общества к личности педагога, его роли в учебном процессе.</a:t>
            </a:r>
            <a:endParaRPr lang="ru-RU" sz="1300"/>
          </a:p>
        </p:txBody>
      </p:sp>
      <p:sp>
        <p:nvSpPr>
          <p:cNvPr id="70665" name="Нижний колонтитул 10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smtClean="0"/>
              <a:t>67</a:t>
            </a:r>
          </a:p>
        </p:txBody>
      </p:sp>
      <p:sp>
        <p:nvSpPr>
          <p:cNvPr id="70666" name="Text Box 13"/>
          <p:cNvSpPr txBox="1">
            <a:spLocks noChangeArrowheads="1"/>
          </p:cNvSpPr>
          <p:nvPr/>
        </p:nvSpPr>
        <p:spPr bwMode="auto">
          <a:xfrm>
            <a:off x="549275" y="900113"/>
            <a:ext cx="39592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latin typeface="Monotype Corsiva" pitchFamily="66" charset="0"/>
              </a:rPr>
              <a:t>Профилактика эмоционального выгорания педагогов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71683" name="TextBox 2"/>
          <p:cNvSpPr txBox="1">
            <a:spLocks noChangeArrowheads="1"/>
          </p:cNvSpPr>
          <p:nvPr/>
        </p:nvSpPr>
        <p:spPr bwMode="auto">
          <a:xfrm>
            <a:off x="500063" y="214313"/>
            <a:ext cx="5929312" cy="816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61950" algn="ctr"/>
            <a:r>
              <a:rPr lang="ru-RU" sz="1600" b="1" dirty="0">
                <a:latin typeface="Monotype Corsiva" pitchFamily="66" charset="0"/>
              </a:rPr>
              <a:t>Семинар- практикум с элементами тренинга</a:t>
            </a:r>
            <a:endParaRPr lang="ru-RU" sz="1600" dirty="0">
              <a:latin typeface="Monotype Corsiva" pitchFamily="66" charset="0"/>
            </a:endParaRPr>
          </a:p>
          <a:p>
            <a:pPr indent="361950" algn="ctr"/>
            <a:r>
              <a:rPr lang="ru-RU" sz="1600" b="1" dirty="0">
                <a:latin typeface="Monotype Corsiva" pitchFamily="66" charset="0"/>
              </a:rPr>
              <a:t>«Здоровье  педагога</a:t>
            </a:r>
            <a:r>
              <a:rPr lang="ru-RU" sz="1600" dirty="0">
                <a:latin typeface="Monotype Corsiva" pitchFamily="66" charset="0"/>
              </a:rPr>
              <a:t> </a:t>
            </a:r>
            <a:r>
              <a:rPr lang="ru-RU" sz="1600" b="1" dirty="0">
                <a:latin typeface="Monotype Corsiva" pitchFamily="66" charset="0"/>
              </a:rPr>
              <a:t>как компонент профессиональной</a:t>
            </a:r>
            <a:endParaRPr lang="ru-RU" sz="1600" dirty="0">
              <a:latin typeface="Monotype Corsiva" pitchFamily="66" charset="0"/>
            </a:endParaRPr>
          </a:p>
          <a:p>
            <a:pPr indent="361950" algn="ctr"/>
            <a:r>
              <a:rPr lang="ru-RU" sz="1600" b="1" dirty="0">
                <a:latin typeface="Monotype Corsiva" pitchFamily="66" charset="0"/>
              </a:rPr>
              <a:t>самореализации»</a:t>
            </a:r>
          </a:p>
          <a:p>
            <a:pPr indent="361950" algn="just"/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создать психологически комфортные условия для пополнения субъективного опыта каждого участника.</a:t>
            </a:r>
          </a:p>
          <a:p>
            <a:pPr indent="361950" algn="just"/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Задачи: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выяснить представления педагогов о составляющих здоровья; оказать содействие в осознании собственной значимости здоровья как основы для гармоничного взаимодействия с окружающими; показать и отработать приемы снятия мышечного напряжения на основе работы с собственным телом.</a:t>
            </a:r>
          </a:p>
          <a:p>
            <a:pPr indent="361950"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Раздаточный материал: игрушка-символ группы, листы бумаги формата А4, маркеры.</a:t>
            </a:r>
          </a:p>
          <a:p>
            <a:pPr indent="361950" algn="just"/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Ход семинара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indent="361950" algn="just"/>
            <a:r>
              <a:rPr lang="en-US" sz="1300" b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. Ритуал знакомства, разогрев группы.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indent="361950"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Упражнение «Имя и его образ относительно своего тела».</a:t>
            </a:r>
          </a:p>
          <a:p>
            <a:pPr indent="361950"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Ведущий предлагает каждому участнику занятия представиться тем именем, которое соответствует его состоянию, и соотнести это имя с областью своего тела. Ведущий: «Я сегодня – Бегунок- беспокойные ноги». </a:t>
            </a:r>
          </a:p>
          <a:p>
            <a:pPr indent="361950" algn="just"/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Упражнение «Броуновское движение».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indent="361950"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Ходьба в свободном темпе под ритмичную музыку, дыхание ровное, глубокое: вдох - носом, выдох через рот, затем ходьба с заданием:</a:t>
            </a:r>
          </a:p>
          <a:p>
            <a:pPr indent="361950"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перенося тяжесть тела с одной ноги на другую в обычном темпе;</a:t>
            </a:r>
          </a:p>
          <a:p>
            <a:pPr indent="361950"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ходьба с увеличением темпа, на носках, на пятках;</a:t>
            </a:r>
          </a:p>
          <a:p>
            <a:pPr indent="361950"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подключение рук, имитация рубки воздуха руками на выдохе, руки попеременно вверх - вниз;</a:t>
            </a:r>
          </a:p>
          <a:p>
            <a:pPr indent="361950"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  •   энергичные объятия, то есть обхват руками собственных плеч на выдохе;</a:t>
            </a:r>
          </a:p>
          <a:p>
            <a:pPr indent="361950"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хаотичное движение с закрытыми ушами и проговариванием вслух гласных звуков: а, о, у, и, э;</a:t>
            </a:r>
          </a:p>
          <a:p>
            <a:pPr indent="361950"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хаотичное движение по комнате в удобном для себя темпе (в течение пяти минут).</a:t>
            </a:r>
          </a:p>
          <a:p>
            <a:pPr indent="361950" algn="just"/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Упражнение «Диалог руками».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indent="361950"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Ведущий предлагает участникам  разделиться на пары и присесть в круг, лицом друг к другу. Руки протянуть ладонями друг к другу, ноги «по-турецки», глаза закрыты.</a:t>
            </a:r>
          </a:p>
          <a:p>
            <a:pPr indent="361950"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Ведущий: Сейчас в течение одной минуты, с закрытыми глазами, вы будете изучать руки друг друга: площадь ладони, особенности рельефа пальцев, особенности кожного покрова. </a:t>
            </a:r>
            <a:r>
              <a:rPr lang="ru-RU" sz="1300" i="1" dirty="0">
                <a:latin typeface="Times New Roman" pitchFamily="18" charset="0"/>
                <a:cs typeface="Times New Roman" pitchFamily="18" charset="0"/>
              </a:rPr>
              <a:t>(Ведущий включает медленную музыку и отслеживает время.)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Теперь также с закрытыми глазами, только руками вы будете говорить друг с другом. Постарайтесь договориться с помощью рук, найти идеальное положение ладоней, которое соответствовало бы вашим</a:t>
            </a:r>
          </a:p>
        </p:txBody>
      </p:sp>
      <p:sp>
        <p:nvSpPr>
          <p:cNvPr id="71684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smtClean="0"/>
              <a:t>68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Безымянный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5721"/>
            <a:ext cx="6858000" cy="8858280"/>
          </a:xfrm>
          <a:prstGeom prst="rect">
            <a:avLst/>
          </a:prstGeom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2214563" y="714375"/>
            <a:ext cx="4216400" cy="1588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29" name="WordArt 11"/>
          <p:cNvSpPr>
            <a:spLocks noChangeArrowheads="1" noChangeShapeType="1" noTextEdit="1"/>
          </p:cNvSpPr>
          <p:nvPr/>
        </p:nvSpPr>
        <p:spPr bwMode="auto">
          <a:xfrm>
            <a:off x="2000250" y="357188"/>
            <a:ext cx="4430713" cy="3286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b="1" kern="10">
                <a:ln w="3175">
                  <a:solidFill>
                    <a:srgbClr val="969696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Monotype Corsiva"/>
              </a:rPr>
              <a:t>В  гостях  у  ПМСС - Центр "Позитив"</a:t>
            </a:r>
          </a:p>
        </p:txBody>
      </p:sp>
      <p:pic>
        <p:nvPicPr>
          <p:cNvPr id="1030" name="Рисунок 1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43563" y="642938"/>
            <a:ext cx="10001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TextBox 7"/>
          <p:cNvSpPr txBox="1">
            <a:spLocks noChangeArrowheads="1"/>
          </p:cNvSpPr>
          <p:nvPr/>
        </p:nvSpPr>
        <p:spPr bwMode="auto">
          <a:xfrm>
            <a:off x="2428875" y="928688"/>
            <a:ext cx="3000375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latin typeface="Monotype Corsiva" pitchFamily="66" charset="0"/>
              </a:rPr>
              <a:t>Оздоровительная технология биологической обратной связи</a:t>
            </a:r>
          </a:p>
          <a:p>
            <a:endParaRPr lang="ru-RU" b="1"/>
          </a:p>
        </p:txBody>
      </p:sp>
      <p:sp>
        <p:nvSpPr>
          <p:cNvPr id="1032" name="TextBox 8"/>
          <p:cNvSpPr txBox="1">
            <a:spLocks noChangeArrowheads="1"/>
          </p:cNvSpPr>
          <p:nvPr/>
        </p:nvSpPr>
        <p:spPr bwMode="auto">
          <a:xfrm>
            <a:off x="571500" y="2571750"/>
            <a:ext cx="1500188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100" i="1">
                <a:latin typeface="Times New Roman" pitchFamily="18" charset="0"/>
                <a:cs typeface="Times New Roman" pitchFamily="18" charset="0"/>
              </a:rPr>
              <a:t>Психолог </a:t>
            </a:r>
          </a:p>
          <a:p>
            <a:pPr algn="ctr"/>
            <a:r>
              <a:rPr lang="ru-RU" sz="1100" b="1" i="1">
                <a:latin typeface="Times New Roman" pitchFamily="18" charset="0"/>
                <a:cs typeface="Times New Roman" pitchFamily="18" charset="0"/>
              </a:rPr>
              <a:t>Заварина А.В.</a:t>
            </a:r>
          </a:p>
          <a:p>
            <a:pPr algn="ctr"/>
            <a:r>
              <a:rPr lang="ru-RU" sz="1100" b="1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i="1">
                <a:latin typeface="Times New Roman" pitchFamily="18" charset="0"/>
                <a:cs typeface="Times New Roman" pitchFamily="18" charset="0"/>
              </a:rPr>
              <a:t>МОУ</a:t>
            </a:r>
          </a:p>
          <a:p>
            <a:pPr algn="ctr"/>
            <a:r>
              <a:rPr lang="ru-RU" sz="1100" i="1">
                <a:latin typeface="Times New Roman" pitchFamily="18" charset="0"/>
                <a:cs typeface="Times New Roman" pitchFamily="18" charset="0"/>
              </a:rPr>
              <a:t>«ПМСС-Центр «Позитив»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14563" y="1857375"/>
            <a:ext cx="4214812" cy="2370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266700" algn="just">
              <a:defRPr/>
            </a:pP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Метод Биологической Обратной Связи (БОС) - одна из  современных эффективных технологий массового оздоровления населения. Это компьютерные тренажеры, которые позволяют человеку увидеть работу органов и систем организма и целенаправленно корректировать их деятельность с помощью сигналов биологической обратной связи. Здоровому человеку БОС обеспечивает совершенную работу организма и защищает его от болезней; больному – БОС дает инструмент раскрытия и использования резервов организма с лечебной целью.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1034" name="TextBox 10"/>
          <p:cNvSpPr txBox="1">
            <a:spLocks noChangeArrowheads="1"/>
          </p:cNvSpPr>
          <p:nvPr/>
        </p:nvSpPr>
        <p:spPr bwMode="auto">
          <a:xfrm>
            <a:off x="428625" y="3857625"/>
            <a:ext cx="6072188" cy="433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55600"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В ПМСС – центре «Позитив» осуществляется коррекция детей при помощи  метода биологической обратной связи.</a:t>
            </a:r>
          </a:p>
          <a:p>
            <a:pPr indent="355600"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Технология БОС прекрасно помогает справиться с заболеваниями, возникающими в результате стресса и психоэмоционального перенапряжения (невротические расстройства, неврозы и др.).</a:t>
            </a:r>
          </a:p>
          <a:p>
            <a:pPr indent="355600"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Метод биологической обратной связи является в определенном смысле спасением для детей с синдромом дефицита внимания с гиперактивностью (СДВГ) и их родителей. С помощью данного метода мы обучаем ребенка общим навыкам самоконтроля и саморегуляции.  Занятия также способствуют повышению уровня активного внимания и формированию навыка планирования деятельности.  </a:t>
            </a:r>
          </a:p>
          <a:p>
            <a:pPr indent="355600"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 Следует отметить, что одним из немаловажных преимуществ метода БОС является его безопасность. Данный вид терапии не имеет абсолютных противопоказаний. Относительные противопоказания связаны с двумя группами причин, которые в целом укладываются либо в физическую, либо  психологическую невозможность выполнения пациентом поставленной перед ним задачи.</a:t>
            </a:r>
          </a:p>
          <a:p>
            <a:pPr indent="355600"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Последние достижения медицины, физиологии и электроники создали базу для принципиально нового безлекарственного направления в исправлении нарушенных функций организма – метода биологической обратной связи. Таким образом</a:t>
            </a:r>
            <a:r>
              <a:rPr lang="ru-RU"/>
              <a:t>, </a:t>
            </a:r>
            <a:r>
              <a:rPr lang="ru-RU" sz="1300">
                <a:latin typeface="Times New Roman" pitchFamily="18" charset="0"/>
                <a:cs typeface="Times New Roman" pitchFamily="18" charset="0"/>
              </a:rPr>
              <a:t>человек с помощью приборов БОС видит, слышит и осмысливает то, что от него скрыто природой:  работу внутренних органов и систем своего организма. </a:t>
            </a:r>
          </a:p>
        </p:txBody>
      </p:sp>
      <p:sp>
        <p:nvSpPr>
          <p:cNvPr id="1035" name="Нижний колонтитул 10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smtClean="0"/>
              <a:t>6</a:t>
            </a:r>
          </a:p>
        </p:txBody>
      </p:sp>
      <p:pic>
        <p:nvPicPr>
          <p:cNvPr id="12" name="Рисунок 11" descr="Безымянный14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14290" y="428596"/>
            <a:ext cx="1530134" cy="20717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72707" name="TextBox 2"/>
          <p:cNvSpPr txBox="1">
            <a:spLocks noChangeArrowheads="1"/>
          </p:cNvSpPr>
          <p:nvPr/>
        </p:nvSpPr>
        <p:spPr bwMode="auto">
          <a:xfrm>
            <a:off x="428625" y="214313"/>
            <a:ext cx="6000750" cy="406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61950"/>
            <a:r>
              <a:rPr lang="ru-RU" sz="1300">
                <a:latin typeface="Times New Roman" pitchFamily="18" charset="0"/>
                <a:cs typeface="Times New Roman" pitchFamily="18" charset="0"/>
              </a:rPr>
              <a:t>внутренним ощущениям и тому, о чем я буду говорить: поговорите руками о доверии, безопасности, силе, доброте. </a:t>
            </a:r>
            <a:r>
              <a:rPr lang="ru-RU" sz="1300" i="1">
                <a:latin typeface="Times New Roman" pitchFamily="18" charset="0"/>
                <a:cs typeface="Times New Roman" pitchFamily="18" charset="0"/>
              </a:rPr>
              <a:t>(Время на каждую тему - от 30 секунд до одной минуты.)</a:t>
            </a:r>
          </a:p>
          <a:p>
            <a:pPr indent="361950"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Теперь откройте глаза и обменяйтесь друг с другом своими впечатлениями.</a:t>
            </a:r>
          </a:p>
          <a:p>
            <a:pPr indent="361950"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Рефлексия на упражнения первой части.</a:t>
            </a:r>
          </a:p>
          <a:p>
            <a:pPr indent="361950"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Какие упражнения вызвали приятные, позитивные ощущения в теле, чувства? Какие упражнения вызвали дискомфорт, раздражение? Был ли момент, когда хотелось перестать выполнять упражнение?</a:t>
            </a:r>
          </a:p>
          <a:p>
            <a:pPr indent="361950" algn="just"/>
            <a:r>
              <a:rPr lang="en-US" sz="1300" b="1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130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300" b="1">
                <a:latin typeface="Times New Roman" pitchFamily="18" charset="0"/>
                <a:cs typeface="Times New Roman" pitchFamily="18" charset="0"/>
              </a:rPr>
              <a:t>Основная часть.</a:t>
            </a:r>
            <a:endParaRPr lang="ru-RU" sz="1300">
              <a:latin typeface="Times New Roman" pitchFamily="18" charset="0"/>
              <a:cs typeface="Times New Roman" pitchFamily="18" charset="0"/>
            </a:endParaRPr>
          </a:p>
          <a:p>
            <a:pPr indent="361950"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Ведущий: В народе говорят: здоровье - не все, но без здоровья все - ничто.</a:t>
            </a:r>
          </a:p>
          <a:p>
            <a:pPr indent="361950"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По определению Всемирной организации здравоохранения, здоровье - это состояние полного физического, психического и социального благополучия человека, а не только отсутствие болезней или физических дефектов. Здоровье - процесс динамический, триединый, включающий в себя физический аспект (соматическое состояние организма), психический (баланс различных психических свойств и процессов, баланс между умением отдать и взять от другого, быть одному и быть среди людей, любви к себе и любви к другим людям), социальный (активная и сознательная деятельность личности, группы людей, общества, направленная на улучшение здоровья человека и его гармоничное развитие).</a:t>
            </a:r>
            <a:endParaRPr lang="ru-RU"/>
          </a:p>
        </p:txBody>
      </p:sp>
      <p:pic>
        <p:nvPicPr>
          <p:cNvPr id="72708" name="Picture 1" descr="C:\Documents and Settings\Admin\Рабочий стол\Журнал 4\5 МДОУ 62газета\Газета\Фото психолог\SDC1063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3100" y="4071938"/>
            <a:ext cx="3170238" cy="243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09" name="TextBox 4"/>
          <p:cNvSpPr txBox="1">
            <a:spLocks noChangeArrowheads="1"/>
          </p:cNvSpPr>
          <p:nvPr/>
        </p:nvSpPr>
        <p:spPr bwMode="auto">
          <a:xfrm>
            <a:off x="404813" y="4214813"/>
            <a:ext cx="2808287" cy="247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61950" algn="just"/>
            <a:r>
              <a:rPr lang="ru-RU" sz="1300" b="1">
                <a:latin typeface="Times New Roman" pitchFamily="18" charset="0"/>
                <a:cs typeface="Times New Roman" pitchFamily="18" charset="0"/>
              </a:rPr>
              <a:t>Упражнение «Закончи фразу».</a:t>
            </a:r>
            <a:endParaRPr lang="ru-RU" sz="1300">
              <a:latin typeface="Times New Roman" pitchFamily="18" charset="0"/>
              <a:cs typeface="Times New Roman" pitchFamily="18" charset="0"/>
            </a:endParaRPr>
          </a:p>
          <a:p>
            <a:pPr indent="361950"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Ведущий предлагает воспита-телям закончить фразу: «Здоровье педагога...» </a:t>
            </a:r>
            <a:r>
              <a:rPr lang="ru-RU" sz="1300" i="1">
                <a:latin typeface="Times New Roman" pitchFamily="18" charset="0"/>
                <a:cs typeface="Times New Roman" pitchFamily="18" charset="0"/>
              </a:rPr>
              <a:t>(Высказывания участни-ков фиксируются на листе бумаги).</a:t>
            </a:r>
            <a:endParaRPr lang="ru-RU" sz="1300">
              <a:latin typeface="Times New Roman" pitchFamily="18" charset="0"/>
              <a:cs typeface="Times New Roman" pitchFamily="18" charset="0"/>
            </a:endParaRPr>
          </a:p>
          <a:p>
            <a:pPr indent="361950"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Ведущий: Ростовский валеолог  Г. Палеев говорил о том, что центром образования является Ребенок, но главная фигура в нем - Педагог! Транслировать детям можно только то, чем обладаешь</a:t>
            </a:r>
            <a:endParaRPr lang="ru-RU" sz="1300">
              <a:latin typeface="Times New Roman" pitchFamily="18" charset="0"/>
            </a:endParaRPr>
          </a:p>
        </p:txBody>
      </p:sp>
      <p:sp>
        <p:nvSpPr>
          <p:cNvPr id="72710" name="TextBox 5"/>
          <p:cNvSpPr txBox="1">
            <a:spLocks noChangeArrowheads="1"/>
          </p:cNvSpPr>
          <p:nvPr/>
        </p:nvSpPr>
        <p:spPr bwMode="auto">
          <a:xfrm>
            <a:off x="404813" y="6588125"/>
            <a:ext cx="6000750" cy="227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300">
                <a:latin typeface="Times New Roman" pitchFamily="18" charset="0"/>
              </a:rPr>
              <a:t>сам. Транслируешь наиболее успешно то, в чем убежден. </a:t>
            </a:r>
          </a:p>
          <a:p>
            <a:r>
              <a:rPr lang="ru-RU" sz="1300">
                <a:latin typeface="Times New Roman" pitchFamily="18" charset="0"/>
                <a:cs typeface="Times New Roman" pitchFamily="18" charset="0"/>
              </a:rPr>
              <a:t>Кто согласен с этим высказыванием, прошу занять место по правую сторону от меня. Кто не согласен - по левую сторону.</a:t>
            </a:r>
          </a:p>
          <a:p>
            <a:pPr algn="just"/>
            <a:r>
              <a:rPr lang="ru-RU" sz="1300" b="1">
                <a:latin typeface="Times New Roman" pitchFamily="18" charset="0"/>
                <a:cs typeface="Times New Roman" pitchFamily="18" charset="0"/>
              </a:rPr>
              <a:t>        Упражнение «Забота о близком».</a:t>
            </a:r>
            <a:endParaRPr lang="ru-RU" sz="130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        Ведущий: Перед вами, в центре нашего круга, лежат листочки и ручки, возьмите по одному предмету. Вспомните, пожалуйста, о тех, о ком в последнее время (около шести месяцев) вам приходилось заботиться. Отметьте в своих листочках этих людей... А теперь посмотрите, есть ли среди первых трех перечисленных вами лиц вы? Если вы будете заботиться в первую очередь о себе и о своем здоровье, то сможете еще долгое время заботиться и о других, близких вам людях.</a:t>
            </a:r>
          </a:p>
        </p:txBody>
      </p:sp>
      <p:sp>
        <p:nvSpPr>
          <p:cNvPr id="72711" name="Нижний колонтитул 7"/>
          <p:cNvSpPr>
            <a:spLocks noGrp="1"/>
          </p:cNvSpPr>
          <p:nvPr>
            <p:ph type="ftr" sz="quarter" idx="11"/>
          </p:nvPr>
        </p:nvSpPr>
        <p:spPr bwMode="auto">
          <a:xfrm>
            <a:off x="2357438" y="8658225"/>
            <a:ext cx="2171700" cy="48577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smtClean="0"/>
              <a:t>69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73731" name="TextBox 2"/>
          <p:cNvSpPr txBox="1">
            <a:spLocks noChangeArrowheads="1"/>
          </p:cNvSpPr>
          <p:nvPr/>
        </p:nvSpPr>
        <p:spPr bwMode="auto">
          <a:xfrm>
            <a:off x="357188" y="142875"/>
            <a:ext cx="6143625" cy="883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55600"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Академик Российской академии медицинских наук Ю. П. Лисицин, автор работ в области профилактической медицины и санологии, среди факторов, обуславливающих состояние здоровья человека, выделяет:</a:t>
            </a:r>
          </a:p>
          <a:p>
            <a:pPr indent="355600"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25 % - влияния экологии;</a:t>
            </a:r>
          </a:p>
          <a:p>
            <a:pPr indent="355600"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20 % - наследственности;</a:t>
            </a:r>
          </a:p>
          <a:p>
            <a:pPr indent="355600"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10 % - медицины и организации здравоохранения;</a:t>
            </a:r>
          </a:p>
          <a:p>
            <a:pPr indent="355600"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50 % - образа жизни человека.</a:t>
            </a:r>
          </a:p>
          <a:p>
            <a:pPr indent="355600"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Что же такое, на ваш взгляд, здоровый образ жизни? </a:t>
            </a:r>
            <a:r>
              <a:rPr lang="ru-RU" sz="1300" i="1">
                <a:latin typeface="Times New Roman" pitchFamily="18" charset="0"/>
                <a:cs typeface="Times New Roman" pitchFamily="18" charset="0"/>
              </a:rPr>
              <a:t>(Варианты ответов и их фиксирование на листе.)</a:t>
            </a:r>
            <a:endParaRPr lang="ru-RU" sz="1300">
              <a:latin typeface="Times New Roman" pitchFamily="18" charset="0"/>
              <a:cs typeface="Times New Roman" pitchFamily="18" charset="0"/>
            </a:endParaRPr>
          </a:p>
          <a:p>
            <a:pPr indent="355600"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ЗОЖ включает в себя три составляющие:</a:t>
            </a:r>
          </a:p>
          <a:p>
            <a:pPr indent="355600"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Уровень жизни - экономическая категория, то есть удовлетворение человеком своих материальных, духовных, культурных потребностей. Этот уровень напрямую связан с нашим достатком.</a:t>
            </a:r>
          </a:p>
          <a:p>
            <a:pPr indent="355600"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Качество жизни - степень комфорта в удовлетворении своих потребностей. Зависит от нашего социума, окружения.</a:t>
            </a:r>
          </a:p>
          <a:p>
            <a:pPr indent="355600"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Стиль жизни - поведенческие особенности человека, социально-психологическая категория, которая воспитывается.</a:t>
            </a:r>
          </a:p>
          <a:p>
            <a:pPr indent="355600"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Валеологи выделяют шесть показателей ЗОЖ:</a:t>
            </a:r>
          </a:p>
          <a:p>
            <a:pPr indent="355600"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отказ от вредных пристрастий;</a:t>
            </a:r>
          </a:p>
          <a:p>
            <a:pPr indent="355600"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оптимальный двигательный режим;</a:t>
            </a:r>
          </a:p>
          <a:p>
            <a:pPr indent="355600"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рациональное питание;</a:t>
            </a:r>
          </a:p>
          <a:p>
            <a:pPr indent="355600"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закаливание;</a:t>
            </a:r>
          </a:p>
          <a:p>
            <a:pPr indent="355600"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личная гигиена;</a:t>
            </a:r>
          </a:p>
          <a:p>
            <a:pPr indent="355600"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положительные  эмоции.</a:t>
            </a:r>
          </a:p>
          <a:p>
            <a:pPr indent="355600"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К сожалению, ценность собственного здоровья пока нами не осознается в полной мере. В последнее время все чаще отмечается тревожная тенденция пренебрежения к собственному здоровью и здоровью окружающих людей в обществе, все чаще у людей включается «программа саморазрушения» - на биологическом уровне это происходит под влиянием негативных факторов. В результате система органов работает на полную мощность, что ведет к истощению организма, появлению серьезных заболеваний.</a:t>
            </a:r>
          </a:p>
          <a:p>
            <a:pPr indent="355600" algn="just"/>
            <a:r>
              <a:rPr lang="ru-RU" sz="1300" b="1">
                <a:latin typeface="Times New Roman" pitchFamily="18" charset="0"/>
                <a:cs typeface="Times New Roman" pitchFamily="18" charset="0"/>
              </a:rPr>
              <a:t>    Интерактив «Причины плохого самочувствия».</a:t>
            </a:r>
            <a:endParaRPr lang="ru-RU" sz="1300">
              <a:latin typeface="Times New Roman" pitchFamily="18" charset="0"/>
              <a:cs typeface="Times New Roman" pitchFamily="18" charset="0"/>
            </a:endParaRPr>
          </a:p>
          <a:p>
            <a:pPr indent="355600"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    Участникам  предлагается высказать свое видение причин собственного плохого самочувствия, но относительно определения здоровья и его составляющих. Для этого группа делится на три подгруппы и в течение десяти минут составляет перечень причин физического, или психологического, или социального аспектов плохого здоровья педагогов. </a:t>
            </a:r>
            <a:r>
              <a:rPr lang="ru-RU" sz="1300" i="1">
                <a:latin typeface="Times New Roman" pitchFamily="18" charset="0"/>
                <a:cs typeface="Times New Roman" pitchFamily="18" charset="0"/>
              </a:rPr>
              <a:t>(Каждая подгруппа описывает один аспект, который выпадет ей по жребию. Затем представляет свое видение проблемы остальным участникам).</a:t>
            </a:r>
            <a:r>
              <a:rPr lang="ru-RU" sz="1400"/>
              <a:t> </a:t>
            </a:r>
          </a:p>
          <a:p>
            <a:pPr indent="355600"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Ведущий: Что является для вас причиной невыхода на работу? </a:t>
            </a:r>
            <a:r>
              <a:rPr lang="ru-RU" sz="1300" i="1">
                <a:latin typeface="Times New Roman" pitchFamily="18" charset="0"/>
                <a:cs typeface="Times New Roman" pitchFamily="18" charset="0"/>
              </a:rPr>
              <a:t>(Ответы педагогов). </a:t>
            </a:r>
            <a:r>
              <a:rPr lang="ru-RU" sz="1300">
                <a:latin typeface="Times New Roman" pitchFamily="18" charset="0"/>
                <a:cs typeface="Times New Roman" pitchFamily="18" charset="0"/>
              </a:rPr>
              <a:t>По данным исследований с использованием психолого-педагогических технологий охраны и укрепления здоровья, педагоги склонны выходить на работу в  ДОУ даже, несмотря на заметные нарушения состояния здоровья, сокращать время</a:t>
            </a:r>
          </a:p>
          <a:p>
            <a:pPr indent="355600" algn="just"/>
            <a:endParaRPr lang="ru-RU" sz="13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732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>
            <a:off x="2357438" y="8572500"/>
            <a:ext cx="2171700" cy="48577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smtClean="0"/>
              <a:t>70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74755" name="TextBox 2"/>
          <p:cNvSpPr txBox="1">
            <a:spLocks noChangeArrowheads="1"/>
          </p:cNvSpPr>
          <p:nvPr/>
        </p:nvSpPr>
        <p:spPr bwMode="auto">
          <a:xfrm>
            <a:off x="357188" y="285750"/>
            <a:ext cx="6215062" cy="862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55600"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 пребывания на больничном после перенесенного заболевания. Увы, но таким образом наше отношение к собственному здоровью не является примером здорового образа жизни и примером для подражания.</a:t>
            </a:r>
          </a:p>
          <a:p>
            <a:pPr indent="355600"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Один из главнейших врагов педагога - стресс (точнее, дистресс). Стрессовое состояние - напряжение центральной нервной системы, оно отражается на телесных и эмоциональных ощущениях, остается в долговременной памяти. Состояние стресса так же заразительно, как и любые выраженные эмоции. Люди с меланхолическим темпераментом, чувствительной нервной системой легче «заражаются» стрессом, флегматики, люди с сильной волей и твердым характером, менее зависимы от состояния окружающих. Умение предупреждать возникновение дистресса говорит о профессиональной компетентности педагога.</a:t>
            </a:r>
          </a:p>
          <a:p>
            <a:pPr indent="355600"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Отечественный психолог В. С. Мерлин выделял психологическое самочувствие педагога как ведущий показатель здоровья. Психологическое здоровье - это состояние душевного благополу­чия, характеризующееся отсутствием болезненных психических явлений и обеспечивающее адекватную окружающей действительности регуляцию поведения и профессиональной деятельности.</a:t>
            </a:r>
          </a:p>
          <a:p>
            <a:pPr indent="355600"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Критерии психологического здоровья вы можете увидеть в своем раздаточном материале.</a:t>
            </a:r>
          </a:p>
          <a:p>
            <a:pPr indent="355600"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 Целостной интегрированной характеристикой психологического здоровья выступает мышление педагога. Негативно (патогенно) мыслящий педагог позволяет своему негативу господствовать в сознании; имеет тенденцию излишне себя жалеть и лелеять в себе негативные состояния (обида, гнев, неспособность восстановить душевное равновесие); живет ожиданием негативных ситуаций, неудач в будущем; не умеет быть искренним, открытым в общении с детьми, часто не способен объективно оценить действительность.</a:t>
            </a:r>
          </a:p>
          <a:p>
            <a:pPr indent="355600"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Позитивно (саногенно) мыслящий педагог представляет перспективу своего будущего светлой и успешно реализуемой, способен к объективному самоанализу и соотнесению себя с другими людьми, объективному оцениванию ситуации, умеет видеть в окружающих положительные черты, стремится к сотрудничеству и сотворчеству с ребенком.</a:t>
            </a:r>
          </a:p>
          <a:p>
            <a:pPr indent="355600"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Скажите, с каким человеком вам было бы комфортнее находиться рядом?</a:t>
            </a:r>
          </a:p>
          <a:p>
            <a:pPr indent="355600"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Каким же образом поддержать свое психологическое здоровье педагогу? Вот лишь несколько способов, которые мы вам предлагаем.</a:t>
            </a:r>
          </a:p>
          <a:p>
            <a:pPr indent="355600" algn="just"/>
            <a:r>
              <a:rPr lang="ru-RU" sz="1300" b="1">
                <a:latin typeface="Times New Roman" pitchFamily="18" charset="0"/>
                <a:cs typeface="Times New Roman" pitchFamily="18" charset="0"/>
              </a:rPr>
              <a:t>Упражнение «Свободное дыхание».</a:t>
            </a:r>
            <a:endParaRPr lang="ru-RU" sz="1300">
              <a:latin typeface="Times New Roman" pitchFamily="18" charset="0"/>
              <a:cs typeface="Times New Roman" pitchFamily="18" charset="0"/>
            </a:endParaRPr>
          </a:p>
          <a:p>
            <a:pPr indent="355600"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Ведущий. Вам необходимо лечь на спину, руки расположить вдоль тела, ладонями вверх, ноги на ширине плеч, разведите слегка носки в стороны. Попробуйте просто, в спокойной обстановке, подышать, но дышать не только грудью, позвольте воздуху наполнить и вашу диафрагму, а затем брюшную полость, как будто у вас в животе появился воздушный шарик: он надулся - и животик выпятился, а затем медленно сдулся. Воздух покидает брюшную полость, поднимается вверх, доходит до грудного отдела и медленно выходит через рот.</a:t>
            </a:r>
          </a:p>
          <a:p>
            <a:pPr indent="355600" algn="just"/>
            <a:endParaRPr lang="ru-RU" sz="1300">
              <a:latin typeface="Times New Roman" pitchFamily="18" charset="0"/>
              <a:cs typeface="Times New Roman" pitchFamily="18" charset="0"/>
            </a:endParaRPr>
          </a:p>
          <a:p>
            <a:pPr indent="355600" algn="just"/>
            <a:endParaRPr lang="ru-RU" sz="13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756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smtClean="0"/>
              <a:t>71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75779" name="TextBox 2"/>
          <p:cNvSpPr txBox="1">
            <a:spLocks noChangeArrowheads="1"/>
          </p:cNvSpPr>
          <p:nvPr/>
        </p:nvSpPr>
        <p:spPr bwMode="auto">
          <a:xfrm>
            <a:off x="357188" y="357188"/>
            <a:ext cx="614362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55600"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Дышите спокойно и размеренно: вдох... выдох... </a:t>
            </a:r>
            <a:r>
              <a:rPr lang="ru-RU" sz="1300" i="1">
                <a:latin typeface="Times New Roman" pitchFamily="18" charset="0"/>
                <a:cs typeface="Times New Roman" pitchFamily="18" charset="0"/>
              </a:rPr>
              <a:t>(Упражнение выполняется в течение трех-пяти минут, можно включить медленную музыку. </a:t>
            </a:r>
          </a:p>
          <a:p>
            <a:pPr indent="355600" algn="just"/>
            <a:r>
              <a:rPr lang="ru-RU" sz="1300" i="1">
                <a:latin typeface="Times New Roman" pitchFamily="18" charset="0"/>
                <a:cs typeface="Times New Roman" pitchFamily="18" charset="0"/>
              </a:rPr>
              <a:t>Ведущий отслеживает процесс дыхания у каждого участника группы.)</a:t>
            </a:r>
            <a:endParaRPr lang="ru-RU" sz="1300">
              <a:latin typeface="Times New Roman" pitchFamily="18" charset="0"/>
              <a:cs typeface="Times New Roman" pitchFamily="18" charset="0"/>
            </a:endParaRPr>
          </a:p>
          <a:p>
            <a:pPr indent="355600" algn="just"/>
            <a:endParaRPr lang="ru-RU" sz="1300"/>
          </a:p>
        </p:txBody>
      </p:sp>
      <p:pic>
        <p:nvPicPr>
          <p:cNvPr id="75780" name="Picture 1" descr="C:\Documents and Settings\Admin\Рабочий стол\Журнал 4\5 МДОУ 62газета\Газета\Фото психолог\SDC1064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1143000"/>
            <a:ext cx="3240087" cy="243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81" name="TextBox 6"/>
          <p:cNvSpPr txBox="1">
            <a:spLocks noChangeArrowheads="1"/>
          </p:cNvSpPr>
          <p:nvPr/>
        </p:nvSpPr>
        <p:spPr bwMode="auto">
          <a:xfrm>
            <a:off x="3786188" y="1000125"/>
            <a:ext cx="2643187" cy="267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55600" algn="just"/>
            <a:r>
              <a:rPr lang="ru-RU" sz="1300" b="1">
                <a:latin typeface="Times New Roman" pitchFamily="18" charset="0"/>
                <a:cs typeface="Times New Roman" pitchFamily="18" charset="0"/>
              </a:rPr>
              <a:t>Упражнение «Визаж».</a:t>
            </a:r>
            <a:endParaRPr lang="ru-RU" sz="1300">
              <a:latin typeface="Times New Roman" pitchFamily="18" charset="0"/>
              <a:cs typeface="Times New Roman" pitchFamily="18" charset="0"/>
            </a:endParaRPr>
          </a:p>
          <a:p>
            <a:pPr indent="355600"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Ведущий: Объединитесь в пары, чтобы выполнить сле-дующее упражнение. Сейчас один из вас будет выполнять роль клиента элитного салона, а другой - мастера визажа. Ваши прикосновения будут осуществ-ляться на зону лица, а если клиент вам позволит, то и на область головы и шеи. Итак, клиент закрывает глаза и предоставляет себя мастеру. </a:t>
            </a:r>
          </a:p>
        </p:txBody>
      </p:sp>
      <p:sp>
        <p:nvSpPr>
          <p:cNvPr id="75782" name="TextBox 7"/>
          <p:cNvSpPr txBox="1">
            <a:spLocks noChangeArrowheads="1"/>
          </p:cNvSpPr>
          <p:nvPr/>
        </p:nvSpPr>
        <p:spPr bwMode="auto">
          <a:xfrm>
            <a:off x="357188" y="3571875"/>
            <a:ext cx="6143625" cy="544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55600"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Мастер легкими движениями подушечек пальцев начинает прикасаться к лицу клиента... Помните, что мы лишь прикасаемся, стараемся доставить приятные ощущения нашему партнеру. Вы можете повторить черты лица своего партнера, очертания губ, полосу носа, разлет бровей. Вы - мастер и вам виднее. </a:t>
            </a:r>
            <a:r>
              <a:rPr lang="ru-RU" sz="1300" i="1">
                <a:latin typeface="Times New Roman" pitchFamily="18" charset="0"/>
                <a:cs typeface="Times New Roman" pitchFamily="18" charset="0"/>
              </a:rPr>
              <a:t>(Упражнение выполняется под медленную музыку в течение двух-трех минут. Затем участники меняются ролями.)</a:t>
            </a:r>
            <a:endParaRPr lang="ru-RU" sz="1300">
              <a:latin typeface="Times New Roman" pitchFamily="18" charset="0"/>
              <a:cs typeface="Times New Roman" pitchFamily="18" charset="0"/>
            </a:endParaRPr>
          </a:p>
          <a:p>
            <a:pPr indent="355600" algn="just"/>
            <a:r>
              <a:rPr lang="ru-RU" sz="1300" b="1">
                <a:latin typeface="Times New Roman" pitchFamily="18" charset="0"/>
                <a:cs typeface="Times New Roman" pitchFamily="18" charset="0"/>
              </a:rPr>
              <a:t>Визуализация «Поплавок».</a:t>
            </a:r>
            <a:endParaRPr lang="ru-RU" sz="1300">
              <a:latin typeface="Times New Roman" pitchFamily="18" charset="0"/>
              <a:cs typeface="Times New Roman" pitchFamily="18" charset="0"/>
            </a:endParaRPr>
          </a:p>
          <a:p>
            <a:pPr indent="355600"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Ведущий: Представьте себе бурное море. Оно волнуется, бушует, мощные волны, огромная сила. И вдруг ваш внутренний взор замечает что-то маленькое... Это поплавок, он то уходит под воду, то снова выныривает на гребне волны... А теперь посмотрите на него поближе. Как он выглядит? Присоединитесь к нему, теперь вы и поплавок - одно целое, а бурное море - это ваша жизнь. На вас накатывают волны невзгод, но вы непотопляемы. Вы снова и снова всплываете на поверхность. Ваша уверенность и ваша внутренняя сила наполняют этот поплавок и выталкивают его на поверхность... Морю не одолеть вас, и оно постепенно успокаивается, волны становятся более плавными, убаюкивающими... Из-за туч появляется солнце. Его лучи согревают вас, наполняют жизненным теплом и светлой энергией. Вы пережили шторм в своей жизни и вышли победителем. Ведь у вас есть выносливость поплавка, его стойкость и неутомимость. Насладитесь моментом купания в лучах солнца, почувствуйте, как тепло наполняет ваше тело, какой прилив сил и ощущения покоя дает вам этот момент. Запомните его... А теперь медленно, не спеша, повернитесь на левый бок и откройте глаза. Вы можете потянуться, пошевелить кончиками пальцев, присесть в круг.</a:t>
            </a:r>
          </a:p>
          <a:p>
            <a:pPr indent="355600"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Рефлексия на телесные ощущения, чувства, возникавшие во время выполнения упражнений.</a:t>
            </a:r>
          </a:p>
          <a:p>
            <a:pPr indent="355600" algn="just"/>
            <a:endParaRPr lang="ru-RU" sz="1300">
              <a:latin typeface="Times New Roman" pitchFamily="18" charset="0"/>
              <a:cs typeface="Times New Roman" pitchFamily="18" charset="0"/>
            </a:endParaRPr>
          </a:p>
          <a:p>
            <a:pPr indent="355600" algn="just"/>
            <a:endParaRPr lang="ru-RU" sz="13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783" name="Нижний колонтитул 7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smtClean="0"/>
              <a:t>72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76803" name="TextBox 9"/>
          <p:cNvSpPr txBox="1">
            <a:spLocks noChangeArrowheads="1"/>
          </p:cNvSpPr>
          <p:nvPr/>
        </p:nvSpPr>
        <p:spPr bwMode="auto">
          <a:xfrm>
            <a:off x="357188" y="214313"/>
            <a:ext cx="6143625" cy="839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266700" algn="just"/>
            <a:r>
              <a:rPr lang="en-US" sz="1300" b="1"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1300" b="1">
                <a:latin typeface="Times New Roman" pitchFamily="18" charset="0"/>
                <a:cs typeface="Times New Roman" pitchFamily="18" charset="0"/>
              </a:rPr>
              <a:t>. Заключительная часть.</a:t>
            </a:r>
            <a:endParaRPr lang="ru-RU" sz="1300">
              <a:latin typeface="Times New Roman" pitchFamily="18" charset="0"/>
              <a:cs typeface="Times New Roman" pitchFamily="18" charset="0"/>
            </a:endParaRPr>
          </a:p>
          <a:p>
            <a:pPr indent="266700"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Ведущий: По мнению профессора Н. Смирнова, человек должен иметь смысл и цель жизни, а важнейшим условием осуществления этого смысла и достижения цели является здоровье.</a:t>
            </a:r>
          </a:p>
          <a:p>
            <a:pPr indent="266700"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Поддержание в собственном сознании установки на длительную жизнь и бережное отношение к возможностям своего организма помогают человеку самореализоваться.</a:t>
            </a:r>
          </a:p>
          <a:p>
            <a:pPr indent="266700"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Попробуйте дополнить свой обыденный рацион жизни ежедневными вкладами в копилку здоровья, делайте хотя бы по одному положительному поступку для себя, любимого. Это могут быть: физические упражнения, дыхательная гимнастика, релаксация, массаж и/или водные процедуры.</a:t>
            </a:r>
          </a:p>
          <a:p>
            <a:pPr indent="266700"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Современный человек обязан учиться здоровью, овладевая для этого различными умениями, привычками, как он овладевает знаниями по использованию бытовой техники, ведь своим здоровьем он на 50 % обязан своему образу жизни. Это позволяет предполагать, что наше здоровье в наших руках. Успехов вам в укреплении своего здоровья - именно летом это можно делать сколько угодно, получая при этом массу положительных эмоций.</a:t>
            </a:r>
          </a:p>
          <a:p>
            <a:pPr indent="266700" algn="just"/>
            <a:r>
              <a:rPr lang="ru-RU" sz="1300" b="1">
                <a:latin typeface="Times New Roman" pitchFamily="18" charset="0"/>
                <a:cs typeface="Times New Roman" pitchFamily="18" charset="0"/>
              </a:rPr>
              <a:t>Подведение итога занятия.</a:t>
            </a:r>
            <a:endParaRPr lang="ru-RU" sz="1300">
              <a:latin typeface="Times New Roman" pitchFamily="18" charset="0"/>
              <a:cs typeface="Times New Roman" pitchFamily="18" charset="0"/>
            </a:endParaRPr>
          </a:p>
          <a:p>
            <a:pPr indent="266700" algn="just"/>
            <a:r>
              <a:rPr lang="ru-RU" sz="1100">
                <a:latin typeface="Times New Roman" pitchFamily="18" charset="0"/>
                <a:cs typeface="Times New Roman" pitchFamily="18" charset="0"/>
              </a:rPr>
              <a:t>Раздаточный  материал  для педагогов</a:t>
            </a:r>
          </a:p>
          <a:p>
            <a:pPr indent="266700" algn="just"/>
            <a:r>
              <a:rPr lang="ru-RU" sz="1300" b="1">
                <a:latin typeface="Times New Roman" pitchFamily="18" charset="0"/>
                <a:cs typeface="Times New Roman" pitchFamily="18" charset="0"/>
              </a:rPr>
              <a:t>ЗОЖ и его составляющие:</a:t>
            </a:r>
            <a:endParaRPr lang="ru-RU" sz="1300">
              <a:latin typeface="Times New Roman" pitchFamily="18" charset="0"/>
              <a:cs typeface="Times New Roman" pitchFamily="18" charset="0"/>
            </a:endParaRPr>
          </a:p>
          <a:p>
            <a:pPr indent="266700" algn="just"/>
            <a:r>
              <a:rPr lang="ru-RU" sz="1300" b="1" i="1">
                <a:latin typeface="Times New Roman" pitchFamily="18" charset="0"/>
                <a:cs typeface="Times New Roman" pitchFamily="18" charset="0"/>
              </a:rPr>
              <a:t>Уровень</a:t>
            </a:r>
            <a:r>
              <a:rPr lang="ru-RU" sz="1300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b="1" i="1">
                <a:latin typeface="Times New Roman" pitchFamily="18" charset="0"/>
                <a:cs typeface="Times New Roman" pitchFamily="18" charset="0"/>
              </a:rPr>
              <a:t>жизни </a:t>
            </a:r>
            <a:r>
              <a:rPr lang="ru-RU" sz="1300">
                <a:latin typeface="Times New Roman" pitchFamily="18" charset="0"/>
                <a:cs typeface="Times New Roman" pitchFamily="18" charset="0"/>
              </a:rPr>
              <a:t>- экономическая категория, то есть удовлетворение человеком своих материальных, духовных, культурных потребностей. Этот уровень напрямую связан с нашим достатком, денежными возможностями.</a:t>
            </a:r>
          </a:p>
          <a:p>
            <a:pPr indent="266700" algn="just"/>
            <a:r>
              <a:rPr lang="ru-RU" sz="1300" b="1" i="1">
                <a:latin typeface="Times New Roman" pitchFamily="18" charset="0"/>
                <a:cs typeface="Times New Roman" pitchFamily="18" charset="0"/>
              </a:rPr>
              <a:t>Качество жизни </a:t>
            </a:r>
            <a:r>
              <a:rPr lang="ru-RU" sz="1300">
                <a:latin typeface="Times New Roman" pitchFamily="18" charset="0"/>
                <a:cs typeface="Times New Roman" pitchFamily="18" charset="0"/>
              </a:rPr>
              <a:t>- степень комфорта в удовлетворении своих потребностей. Зависит от социума, социальная категория.</a:t>
            </a:r>
          </a:p>
          <a:p>
            <a:pPr indent="266700" algn="just"/>
            <a:r>
              <a:rPr lang="ru-RU" sz="1300" b="1" i="1">
                <a:latin typeface="Times New Roman" pitchFamily="18" charset="0"/>
                <a:cs typeface="Times New Roman" pitchFamily="18" charset="0"/>
              </a:rPr>
              <a:t>Стиль жизни </a:t>
            </a:r>
            <a:r>
              <a:rPr lang="ru-RU" sz="1300">
                <a:latin typeface="Times New Roman" pitchFamily="18" charset="0"/>
                <a:cs typeface="Times New Roman" pitchFamily="18" charset="0"/>
              </a:rPr>
              <a:t>- поведенческие особенности человека, социально-психологическая категория, которая воспитывается.</a:t>
            </a:r>
          </a:p>
          <a:p>
            <a:pPr indent="266700" algn="just"/>
            <a:r>
              <a:rPr lang="ru-RU" sz="1300" b="1">
                <a:latin typeface="Times New Roman" pitchFamily="18" charset="0"/>
                <a:cs typeface="Times New Roman" pitchFamily="18" charset="0"/>
              </a:rPr>
              <a:t>Показатели ЗОЖ:</a:t>
            </a:r>
            <a:endParaRPr lang="ru-RU" sz="1300">
              <a:latin typeface="Times New Roman" pitchFamily="18" charset="0"/>
              <a:cs typeface="Times New Roman" pitchFamily="18" charset="0"/>
            </a:endParaRPr>
          </a:p>
          <a:p>
            <a:pPr indent="266700"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1) отказ от вредных пристрастий;</a:t>
            </a:r>
          </a:p>
          <a:p>
            <a:pPr indent="266700"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2) оптимальный двигательный режим;</a:t>
            </a:r>
          </a:p>
          <a:p>
            <a:pPr indent="266700"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3) рациональное питание;	</a:t>
            </a:r>
          </a:p>
          <a:p>
            <a:pPr indent="266700"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 4) закаливание;</a:t>
            </a:r>
          </a:p>
          <a:p>
            <a:pPr indent="266700"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 5) личная гигиена;</a:t>
            </a:r>
          </a:p>
          <a:p>
            <a:pPr indent="266700"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 6) положительные эмоции.</a:t>
            </a:r>
          </a:p>
          <a:p>
            <a:pPr indent="266700" algn="just"/>
            <a:r>
              <a:rPr lang="ru-RU" sz="1300" b="1" i="1">
                <a:latin typeface="Times New Roman" pitchFamily="18" charset="0"/>
                <a:cs typeface="Times New Roman" pitchFamily="18" charset="0"/>
              </a:rPr>
              <a:t>Психологическое здоровье </a:t>
            </a:r>
            <a:r>
              <a:rPr lang="ru-RU" sz="1300">
                <a:latin typeface="Times New Roman" pitchFamily="18" charset="0"/>
                <a:cs typeface="Times New Roman" pitchFamily="18" charset="0"/>
              </a:rPr>
              <a:t>- это состояние душевного благополучия, характеризующееся отсутствием болезненных психических явлений и обеспечивающее адекватную окружающей действительности регуляцию поведения и профессиональной деятельности.</a:t>
            </a:r>
          </a:p>
          <a:p>
            <a:pPr indent="266700" algn="just"/>
            <a:r>
              <a:rPr lang="ru-RU" sz="1300" b="1" i="1">
                <a:latin typeface="Times New Roman" pitchFamily="18" charset="0"/>
                <a:cs typeface="Times New Roman" pitchFamily="18" charset="0"/>
              </a:rPr>
              <a:t>Критерии психологического здоровья:</a:t>
            </a:r>
            <a:r>
              <a:rPr lang="ru-RU" sz="1300">
                <a:latin typeface="Times New Roman" pitchFamily="18" charset="0"/>
                <a:cs typeface="Times New Roman" pitchFamily="18" charset="0"/>
              </a:rPr>
              <a:t> наличие целостной гармоничной «Я-концепции», способствующей осознанию и чувству непрерывности, постоянства и идентичности своего физического, психического и социального «Я»;</a:t>
            </a:r>
          </a:p>
          <a:p>
            <a:pPr indent="266700"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способность к позитивной критике по отношению к самому себе, своей</a:t>
            </a:r>
          </a:p>
        </p:txBody>
      </p:sp>
      <p:sp>
        <p:nvSpPr>
          <p:cNvPr id="76804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smtClean="0"/>
              <a:t>73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9" descr="D:\Мамино\программы и игры\Фоны для презентаций\GE119_350A.jpg"/>
          <p:cNvPicPr>
            <a:picLocks noChangeAspect="1" noChangeArrowheads="1"/>
          </p:cNvPicPr>
          <p:nvPr/>
        </p:nvPicPr>
        <p:blipFill>
          <a:blip r:embed="rId2" cstate="email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27" name="TextBox 3"/>
          <p:cNvSpPr txBox="1">
            <a:spLocks noChangeArrowheads="1"/>
          </p:cNvSpPr>
          <p:nvPr/>
        </p:nvSpPr>
        <p:spPr bwMode="auto">
          <a:xfrm>
            <a:off x="428625" y="785813"/>
            <a:ext cx="6000750" cy="250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55600"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жизнедеятельности и ее результатам;</a:t>
            </a:r>
          </a:p>
          <a:p>
            <a:pPr indent="355600"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соответствие поведенческих и внутренних реакций социальным обстоятельствам и ситуациям;</a:t>
            </a:r>
          </a:p>
          <a:p>
            <a:pPr indent="355600"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способность управлять своим поведением в соответствии с социокультурными нормами, правилами, законами и изменять способ поведения в зависимости от смены жизненных ситуаций и обстоятельств;</a:t>
            </a:r>
          </a:p>
          <a:p>
            <a:pPr indent="355600"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способность к позитивному планированию своей жизнедеятельности и реализации этого плана.</a:t>
            </a:r>
          </a:p>
          <a:p>
            <a:pPr indent="355600" algn="just"/>
            <a:endParaRPr lang="ru-RU">
              <a:latin typeface="Times New Roman" pitchFamily="18" charset="0"/>
              <a:cs typeface="Times New Roman" pitchFamily="18" charset="0"/>
            </a:endParaRPr>
          </a:p>
          <a:p>
            <a:pPr indent="355600" algn="just"/>
            <a:endParaRPr lang="ru-RU">
              <a:latin typeface="Times New Roman" pitchFamily="18" charset="0"/>
              <a:cs typeface="Times New Roman" pitchFamily="18" charset="0"/>
            </a:endParaRPr>
          </a:p>
          <a:p>
            <a:pPr indent="355600"/>
            <a:endParaRPr lang="ru-RU"/>
          </a:p>
        </p:txBody>
      </p:sp>
      <p:pic>
        <p:nvPicPr>
          <p:cNvPr id="77828" name="Picture 2" descr="C:\Documents and Settings\Admin\Рабочий стол\Журнал 4\5 МДОУ 62газета\Газета\Фото психолог\SDC1064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38" y="2786063"/>
            <a:ext cx="3240087" cy="243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29" name="TextBox 5"/>
          <p:cNvSpPr txBox="1">
            <a:spLocks noChangeArrowheads="1"/>
          </p:cNvSpPr>
          <p:nvPr/>
        </p:nvSpPr>
        <p:spPr bwMode="auto">
          <a:xfrm>
            <a:off x="500063" y="5643563"/>
            <a:ext cx="5929312" cy="116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 </a:t>
            </a:r>
            <a:r>
              <a:rPr lang="ru-RU" sz="1300">
                <a:latin typeface="Times New Roman" pitchFamily="18" charset="0"/>
                <a:cs typeface="Times New Roman" pitchFamily="18" charset="0"/>
              </a:rPr>
              <a:t>Литература</a:t>
            </a:r>
          </a:p>
          <a:p>
            <a:r>
              <a:rPr lang="ru-RU" sz="130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1300" i="1">
                <a:latin typeface="Times New Roman" pitchFamily="18" charset="0"/>
                <a:cs typeface="Times New Roman" pitchFamily="18" charset="0"/>
              </a:rPr>
              <a:t>Самоукина Н.В.</a:t>
            </a:r>
            <a:r>
              <a:rPr lang="ru-RU" sz="1300">
                <a:latin typeface="Times New Roman" pitchFamily="18" charset="0"/>
                <a:cs typeface="Times New Roman" pitchFamily="18" charset="0"/>
              </a:rPr>
              <a:t> Карьера без стресса. — СПб.: Питер, 2003.</a:t>
            </a:r>
          </a:p>
          <a:p>
            <a:r>
              <a:rPr lang="ru-RU" sz="13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300" i="1">
                <a:latin typeface="Times New Roman" pitchFamily="18" charset="0"/>
                <a:cs typeface="Times New Roman" pitchFamily="18" charset="0"/>
              </a:rPr>
              <a:t>. Филина С.</a:t>
            </a:r>
            <a:r>
              <a:rPr lang="ru-RU" sz="1300">
                <a:latin typeface="Times New Roman" pitchFamily="18" charset="0"/>
                <a:cs typeface="Times New Roman" pitchFamily="18" charset="0"/>
              </a:rPr>
              <a:t> О «синдроме профессионального выгорания» и технике безопасности // Школьный психолог, 2003, № 7.</a:t>
            </a:r>
          </a:p>
          <a:p>
            <a:r>
              <a:rPr lang="ru-RU" sz="130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1300" i="1">
                <a:latin typeface="Times New Roman" pitchFamily="18" charset="0"/>
                <a:cs typeface="Times New Roman" pitchFamily="18" charset="0"/>
              </a:rPr>
              <a:t>Горбушина О.</a:t>
            </a:r>
            <a:r>
              <a:rPr lang="ru-RU" sz="1300">
                <a:latin typeface="Times New Roman" pitchFamily="18" charset="0"/>
                <a:cs typeface="Times New Roman" pitchFamily="18" charset="0"/>
              </a:rPr>
              <a:t> Психологический тренинг –СПб.: Питер,2008г</a:t>
            </a:r>
          </a:p>
        </p:txBody>
      </p:sp>
      <p:sp>
        <p:nvSpPr>
          <p:cNvPr id="77830" name="Нижний колонтитул 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smtClean="0"/>
              <a:t>74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9" descr="D:\Мамино\программы и игры\Фоны для презентаций\GE119_350A.jpg"/>
          <p:cNvPicPr>
            <a:picLocks noChangeAspect="1" noChangeArrowheads="1"/>
          </p:cNvPicPr>
          <p:nvPr/>
        </p:nvPicPr>
        <p:blipFill>
          <a:blip r:embed="rId2" cstate="email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1" name="Picture 8" descr="Изображение 02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3" y="285750"/>
            <a:ext cx="1338262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2" name="TextBox 7"/>
          <p:cNvSpPr txBox="1">
            <a:spLocks noChangeArrowheads="1"/>
          </p:cNvSpPr>
          <p:nvPr/>
        </p:nvSpPr>
        <p:spPr bwMode="auto">
          <a:xfrm>
            <a:off x="4857750" y="2071688"/>
            <a:ext cx="1739900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100" i="1">
                <a:latin typeface="Times New Roman" pitchFamily="18" charset="0"/>
                <a:cs typeface="Times New Roman" pitchFamily="18" charset="0"/>
              </a:rPr>
              <a:t>Педагог-психолог </a:t>
            </a:r>
          </a:p>
          <a:p>
            <a:pPr algn="ctr"/>
            <a:r>
              <a:rPr lang="ru-RU" sz="1100" b="1" i="1">
                <a:latin typeface="Times New Roman" pitchFamily="18" charset="0"/>
                <a:cs typeface="Times New Roman" pitchFamily="18" charset="0"/>
              </a:rPr>
              <a:t>Полинская Е. А.</a:t>
            </a:r>
          </a:p>
          <a:p>
            <a:pPr algn="ctr"/>
            <a:r>
              <a:rPr lang="ru-RU" sz="1100" i="1">
                <a:latin typeface="Times New Roman" pitchFamily="18" charset="0"/>
                <a:cs typeface="Times New Roman" pitchFamily="18" charset="0"/>
              </a:rPr>
              <a:t> МДОУ «Детский сад комбинированого </a:t>
            </a:r>
          </a:p>
          <a:p>
            <a:pPr algn="ctr"/>
            <a:r>
              <a:rPr lang="ru-RU" sz="1100" i="1">
                <a:latin typeface="Times New Roman" pitchFamily="18" charset="0"/>
                <a:cs typeface="Times New Roman" pitchFamily="18" charset="0"/>
              </a:rPr>
              <a:t>вида № 1» г. Энгельса  </a:t>
            </a:r>
          </a:p>
          <a:p>
            <a:pPr algn="ctr"/>
            <a:r>
              <a:rPr lang="ru-RU" sz="1100" i="1">
                <a:latin typeface="Times New Roman" pitchFamily="18" charset="0"/>
                <a:cs typeface="Times New Roman" pitchFamily="18" charset="0"/>
              </a:rPr>
              <a:t>Саратовской  области</a:t>
            </a:r>
          </a:p>
          <a:p>
            <a:pPr algn="ctr"/>
            <a:endParaRPr lang="ru-RU" sz="1100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853" name="WordArt 11"/>
          <p:cNvSpPr>
            <a:spLocks noChangeArrowheads="1" noChangeShapeType="1" noTextEdit="1"/>
          </p:cNvSpPr>
          <p:nvPr/>
        </p:nvSpPr>
        <p:spPr bwMode="auto">
          <a:xfrm>
            <a:off x="857250" y="357188"/>
            <a:ext cx="3255963" cy="3286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kern="10">
                <a:ln w="3175">
                  <a:solidFill>
                    <a:srgbClr val="969696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Monotype Corsiva"/>
              </a:rPr>
              <a:t>Страница  психолога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00063" y="714375"/>
            <a:ext cx="4357687" cy="158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00063" y="2000250"/>
            <a:ext cx="4500562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355600" algn="just">
              <a:defRPr/>
            </a:pP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Работа педагога-психолога в дошкольном учреждении направлена на гармонизацию эмоционально-личностной сферы детей, сохранение психологического здоровья. В фокусе его внимания находится создание условий для снятия накапливающегося эмоционального напряжения, являющегося следствием: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78856" name="TextBox 11"/>
          <p:cNvSpPr txBox="1">
            <a:spLocks noChangeArrowheads="1"/>
          </p:cNvSpPr>
          <p:nvPr/>
        </p:nvSpPr>
        <p:spPr bwMode="auto">
          <a:xfrm>
            <a:off x="428625" y="3214688"/>
            <a:ext cx="6000750" cy="505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55600" algn="just">
              <a:buFont typeface="Arial" pitchFamily="34" charset="0"/>
              <a:buChar char="•"/>
            </a:pPr>
            <a:r>
              <a:rPr lang="ru-RU" sz="1300">
                <a:latin typeface="Times New Roman" pitchFamily="18" charset="0"/>
                <a:cs typeface="Times New Roman" pitchFamily="18" charset="0"/>
              </a:rPr>
              <a:t>повышения темпа жизни,</a:t>
            </a:r>
          </a:p>
          <a:p>
            <a:pPr indent="355600" algn="just">
              <a:buFont typeface="Arial" pitchFamily="34" charset="0"/>
              <a:buChar char="•"/>
            </a:pPr>
            <a:r>
              <a:rPr lang="ru-RU" sz="1300">
                <a:latin typeface="Times New Roman" pitchFamily="18" charset="0"/>
                <a:cs typeface="Times New Roman" pitchFamily="18" charset="0"/>
              </a:rPr>
              <a:t>увеличения эмоциональных перегрузок,</a:t>
            </a:r>
          </a:p>
          <a:p>
            <a:pPr indent="355600" algn="just">
              <a:buFont typeface="Arial" pitchFamily="34" charset="0"/>
              <a:buChar char="•"/>
            </a:pPr>
            <a:r>
              <a:rPr lang="ru-RU" sz="1300">
                <a:latin typeface="Times New Roman" pitchFamily="18" charset="0"/>
                <a:cs typeface="Times New Roman" pitchFamily="18" charset="0"/>
              </a:rPr>
              <a:t>запрета на внешнее проявление негативных эмоций (страха, гнева и т.д.),</a:t>
            </a:r>
          </a:p>
          <a:p>
            <a:pPr indent="355600" algn="just">
              <a:buFont typeface="Arial" pitchFamily="34" charset="0"/>
              <a:buChar char="•"/>
            </a:pPr>
            <a:r>
              <a:rPr lang="ru-RU" sz="1300">
                <a:latin typeface="Times New Roman" pitchFamily="18" charset="0"/>
                <a:cs typeface="Times New Roman" pitchFamily="18" charset="0"/>
              </a:rPr>
              <a:t>недостаточной рефлексивности эмоциональной сферы детей, а также их неспособности распознать и описать свои эмоции и эмоции других людей,</a:t>
            </a:r>
          </a:p>
          <a:p>
            <a:pPr indent="355600" algn="just">
              <a:buFont typeface="Arial" pitchFamily="34" charset="0"/>
              <a:buChar char="•"/>
            </a:pPr>
            <a:r>
              <a:rPr lang="ru-RU" sz="1300">
                <a:latin typeface="Times New Roman" pitchFamily="18" charset="0"/>
                <a:cs typeface="Times New Roman" pitchFamily="18" charset="0"/>
              </a:rPr>
              <a:t>раннего нарушения в развитии детей.</a:t>
            </a:r>
          </a:p>
          <a:p>
            <a:pPr indent="355600"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	На протяжении 10 лет я работала с детьми с заболеваниями опорно-двигательного аппарата. В основном у детей стоял диагноз ДЦП. Детский церебральный паралич – это тяжелое заболевание, которое возникает у ребенка в результате поражения головного и спинного мозга на ранних этапах его формирования (внутриутробном, в период родов или в период новорожденности). Основным клиническим симптомом при ДЦП является нарушение двигательных функций, однако, кроме этого, у детей с ДЦП имеют место нарушения зрения, слуха, речи, интеллекта, эмоциональные нарушения. По данным ряда авторов, на 10 000 новорожденных приходится 34-42 ребенка, страдающих церебральным параличом. За последнее десятилетие в России увеличилось количество детей с ДЦП (И.И. Мамайчук).</a:t>
            </a:r>
          </a:p>
          <a:p>
            <a:pPr indent="355600"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Эмоциональные нарушения у детей с различными формами детского церебрального паралича проявляются по - разному. Это могут быть и психопатоподобные нарушения на фоне органического поражения ЦНС, которые нередко встречаются при спастической диплегии и гемипаретической формы ДЦП. Однако у детей с ДЦП могут наблюдаться эмоциональные расстройства в связи с наличием физического дефекта, воспитанием по типу гиперопеки или ранней социальной и психической депривацией.</a:t>
            </a:r>
          </a:p>
          <a:p>
            <a:pPr indent="355600"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78857" name="Нижний колонтитул 1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smtClean="0"/>
              <a:t>75</a:t>
            </a:r>
          </a:p>
        </p:txBody>
      </p:sp>
      <p:sp>
        <p:nvSpPr>
          <p:cNvPr id="78858" name="Rectangle 11"/>
          <p:cNvSpPr>
            <a:spLocks noChangeArrowheads="1"/>
          </p:cNvSpPr>
          <p:nvPr/>
        </p:nvSpPr>
        <p:spPr bwMode="auto">
          <a:xfrm>
            <a:off x="908050" y="1042988"/>
            <a:ext cx="3429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latin typeface="Monotype Corsiva" pitchFamily="66" charset="0"/>
              </a:rPr>
              <a:t>Арт-терапия</a:t>
            </a:r>
          </a:p>
          <a:p>
            <a:pPr algn="ctr"/>
            <a:r>
              <a:rPr lang="ru-RU" sz="2000" b="1">
                <a:latin typeface="Monotype Corsiva" pitchFamily="66" charset="0"/>
              </a:rPr>
              <a:t>в работе с дошкольниками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3999"/>
          </a:xfrm>
          <a:prstGeom prst="rect">
            <a:avLst/>
          </a:prstGeom>
        </p:spPr>
      </p:pic>
      <p:sp>
        <p:nvSpPr>
          <p:cNvPr id="79875" name="TextBox 2"/>
          <p:cNvSpPr txBox="1">
            <a:spLocks noChangeArrowheads="1"/>
          </p:cNvSpPr>
          <p:nvPr/>
        </p:nvSpPr>
        <p:spPr bwMode="auto">
          <a:xfrm>
            <a:off x="428625" y="428625"/>
            <a:ext cx="6000750" cy="783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55600"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В МДОУ «Детский сад комбинированного вида № 104 «Росточек» г. Архангельска, в котором я работала, большинство детей с заболеванием опорно-двигательного аппарата посещали коррекционные группы  круглосуточно : с понедельника по пятницу. Из-за длительной разлуки с родителями у детей развивалось чувство одиночества, переживания эмоционального отвержения, повышенная тревожность, страхи, агрессивность, конфликты в межличностных отношениях, что в свою очередь негативно сказывалось на здоровье детей. Поэтому основным направлением моей работы с данными детьми стало смягчение эмоционального дискомфорта у детей, повышение их активности и самостоятельности, коррекция негативных поведенческих реакций, формирование нового опыта взаимоотношений, развитие социального доверия.</a:t>
            </a:r>
          </a:p>
          <a:p>
            <a:pPr indent="355600"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В психокоррекции эмоциональных нарушений детей с ДЦП с потенциально сохранным интеллектом, я использовала игровые методы, арт-терапию. 	</a:t>
            </a:r>
          </a:p>
          <a:p>
            <a:pPr indent="355600"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	По мнению Л.Д.Лебедевой </a:t>
            </a:r>
            <a:r>
              <a:rPr lang="ru-RU" sz="1300" i="1">
                <a:latin typeface="Times New Roman" pitchFamily="18" charset="0"/>
                <a:cs typeface="Times New Roman" pitchFamily="18" charset="0"/>
              </a:rPr>
              <a:t>арт-терапия понимается как забота об эмоциональном самочувствии и психологическом здоровье личности, группы, коллектива средствами художественной деятельности</a:t>
            </a:r>
            <a:endParaRPr lang="ru-RU" sz="1300">
              <a:latin typeface="Times New Roman" pitchFamily="18" charset="0"/>
              <a:cs typeface="Times New Roman" pitchFamily="18" charset="0"/>
            </a:endParaRPr>
          </a:p>
          <a:p>
            <a:pPr indent="355600" algn="just"/>
            <a:r>
              <a:rPr lang="ru-RU" sz="1300" b="1">
                <a:latin typeface="Times New Roman" pitchFamily="18" charset="0"/>
                <a:cs typeface="Times New Roman" pitchFamily="18" charset="0"/>
              </a:rPr>
              <a:t>Преимущество арт-терапии состоит в следующем:</a:t>
            </a:r>
            <a:endParaRPr lang="ru-RU" sz="1300">
              <a:latin typeface="Times New Roman" pitchFamily="18" charset="0"/>
              <a:cs typeface="Times New Roman" pitchFamily="18" charset="0"/>
            </a:endParaRPr>
          </a:p>
          <a:p>
            <a:pPr indent="355600"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создает положительный эмоциональный настрой в группе;</a:t>
            </a:r>
          </a:p>
          <a:p>
            <a:pPr indent="355600"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облегчает процесс коммуникации со сверстниками и взрослыми. Совместное участие в художественной деятельности способствует созданию отношений взаимного принятия и эмпатии;</a:t>
            </a:r>
          </a:p>
          <a:p>
            <a:pPr indent="355600"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способствует преодолению языкового барьера, позволяет обратиться к тем реальным проблемам или фантазиям, которые по каким-либо причинам затруднительно обсуждать вербально;</a:t>
            </a:r>
          </a:p>
          <a:p>
            <a:pPr indent="355600"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дает возможность на символическом уровне экспериментировать с самыми разными чувствами, исследовать и выражать их в социально приемлемой форме. Работа над рисунками - безопасный способ разрядки разрушительных и саморазрушительных тенденций. Позволяет проработать мысли и эмоции, которые человек привык подавлять.</a:t>
            </a:r>
          </a:p>
          <a:p>
            <a:pPr indent="355600"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развивает чувство внутреннего контроля. Арт-терапевтические занятия создают условия для экспериментирования с кинестетическими и зрительными ощущениями, стимулируют развитие сенсомоторных умений и в целом правого полушария головного мозга, отвечающего за интуицию и ориентацию в пространстве;</a:t>
            </a:r>
          </a:p>
          <a:p>
            <a:pPr indent="355600"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способствует творческому самовыражению, развитию воображения, практических навыков изобразительной деятельности, художественных способностей в целом;</a:t>
            </a:r>
          </a:p>
          <a:p>
            <a:pPr indent="355600"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повышает адаптационные способности ребенка  к повседневной жизни и детскому саду, снижает утомление, негативные эмоциональные состояния;</a:t>
            </a:r>
          </a:p>
        </p:txBody>
      </p:sp>
      <p:sp>
        <p:nvSpPr>
          <p:cNvPr id="79876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smtClean="0"/>
              <a:t>76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3999"/>
          </a:xfrm>
          <a:prstGeom prst="rect">
            <a:avLst/>
          </a:prstGeom>
        </p:spPr>
      </p:pic>
      <p:sp>
        <p:nvSpPr>
          <p:cNvPr id="80899" name="TextBox 2"/>
          <p:cNvSpPr txBox="1">
            <a:spLocks noChangeArrowheads="1"/>
          </p:cNvSpPr>
          <p:nvPr/>
        </p:nvSpPr>
        <p:spPr bwMode="auto">
          <a:xfrm>
            <a:off x="500063" y="357188"/>
            <a:ext cx="5929312" cy="691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эффективна в коррекции различных отклонений и нарушений личностного развития. Опирается   на здоровый потенциал личности, внутренние механизмы саморегуляции и исцеления; позволяет выстраивать отношения с ребенком на основе любви и взаимной привязанности, и тем самым компенсировать их возможное отсутствие в родительском доме.</a:t>
            </a:r>
          </a:p>
          <a:p>
            <a:pPr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      Коррекционно-развивающие  занятия с детьми с ДЦП  проводились  в МДОУ «Детский сад комбинированного вида № 104 «Росточек» г. Архангельска по собственной авторской программе, включающей 10  занятий –«путешествий». В программе  используются следующие арт-терапевтические техники: рисование по мокрому листу, по песку, гроттаж (процарапывание), монотипия , рисование нитками, восковая живопись.</a:t>
            </a:r>
          </a:p>
          <a:p>
            <a:pPr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    Занятия- «путешествия» имеют следующую структуру:</a:t>
            </a:r>
          </a:p>
          <a:p>
            <a:pPr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 1. Вовлечение в сюжет.</a:t>
            </a:r>
          </a:p>
          <a:p>
            <a:pPr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 Цель: организация начала занятия, настрой на совместную деятельность.</a:t>
            </a:r>
          </a:p>
          <a:p>
            <a:pPr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2. Чередование 2-5 небольших заданий.</a:t>
            </a:r>
          </a:p>
          <a:p>
            <a:pPr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Цель: снятие эмоционального напряжения, коррекция агрессивного, тревожного поведения, формирование нового опыта взаимоотношений в процессе занятия, повышение самооценки через преодоление трудностей, возникающих по сюжету занятия, развитие мелкой и крупной моторики.</a:t>
            </a:r>
          </a:p>
          <a:p>
            <a:pPr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                           Условия подбора заданий данной части занятия:</a:t>
            </a:r>
          </a:p>
          <a:p>
            <a:pPr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-длительность выполнения задания 2-3 минуты;</a:t>
            </a:r>
          </a:p>
          <a:p>
            <a:pPr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- одновременное выполнение задания всеми детьми;</a:t>
            </a:r>
          </a:p>
          <a:p>
            <a:pPr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-доступность и простота (выполнение заданий не требует дополнительной помощи взрослого);</a:t>
            </a:r>
          </a:p>
          <a:p>
            <a:pPr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- проходит в рамках сюжета.</a:t>
            </a:r>
          </a:p>
          <a:p>
            <a:pPr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     3.  Кульминация. Игра с одной из изо-техник.</a:t>
            </a:r>
          </a:p>
          <a:p>
            <a:pPr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Цель: снятие напряжения, получение удовлетворения от игры с изо-средствами.</a:t>
            </a:r>
          </a:p>
          <a:p>
            <a:pPr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     4. Завершение игрового сюжета.</a:t>
            </a:r>
          </a:p>
          <a:p>
            <a:pPr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Цель: завершение занятия, психологическая поддержка детей.</a:t>
            </a:r>
          </a:p>
          <a:p>
            <a:pPr algn="just"/>
            <a:endParaRPr lang="ru-RU" sz="130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30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30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300">
              <a:latin typeface="Times New Roman" pitchFamily="18" charset="0"/>
              <a:cs typeface="Times New Roman" pitchFamily="18" charset="0"/>
            </a:endParaRPr>
          </a:p>
          <a:p>
            <a:endParaRPr lang="ru-RU"/>
          </a:p>
        </p:txBody>
      </p:sp>
      <p:sp>
        <p:nvSpPr>
          <p:cNvPr id="80900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smtClean="0"/>
              <a:t>77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3999"/>
          </a:xfrm>
          <a:prstGeom prst="rect">
            <a:avLst/>
          </a:prstGeom>
        </p:spPr>
      </p:pic>
      <p:pic>
        <p:nvPicPr>
          <p:cNvPr id="8192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3" y="214313"/>
            <a:ext cx="1595437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24" name="TextBox 4"/>
          <p:cNvSpPr txBox="1">
            <a:spLocks noChangeArrowheads="1"/>
          </p:cNvSpPr>
          <p:nvPr/>
        </p:nvSpPr>
        <p:spPr bwMode="auto">
          <a:xfrm>
            <a:off x="500063" y="1143000"/>
            <a:ext cx="4786312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300" b="1" i="1">
                <a:latin typeface="Times New Roman" pitchFamily="18" charset="0"/>
                <a:cs typeface="Times New Roman" pitchFamily="18" charset="0"/>
              </a:rPr>
              <a:t>Цели:</a:t>
            </a:r>
            <a:endParaRPr lang="ru-RU" sz="130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коррекция агрессивности, тревожности, снятие </a:t>
            </a:r>
          </a:p>
          <a:p>
            <a:pPr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эмоционального  напряжения;</a:t>
            </a:r>
          </a:p>
          <a:p>
            <a:pPr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развитие умения контролировать свои действия;</a:t>
            </a:r>
          </a:p>
          <a:p>
            <a:pPr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развитие воображения;</a:t>
            </a:r>
          </a:p>
          <a:p>
            <a:pPr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переживание состояния успеха, формирование положительной самооценки.</a:t>
            </a:r>
          </a:p>
          <a:p>
            <a:endParaRPr lang="ru-RU"/>
          </a:p>
        </p:txBody>
      </p:sp>
      <p:sp>
        <p:nvSpPr>
          <p:cNvPr id="81925" name="TextBox 5"/>
          <p:cNvSpPr txBox="1">
            <a:spLocks noChangeArrowheads="1"/>
          </p:cNvSpPr>
          <p:nvPr/>
        </p:nvSpPr>
        <p:spPr bwMode="auto">
          <a:xfrm>
            <a:off x="500063" y="2571750"/>
            <a:ext cx="5857875" cy="604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55600" algn="just"/>
            <a:r>
              <a:rPr lang="ru-RU" sz="1300" b="1" i="1">
                <a:latin typeface="Times New Roman" pitchFamily="18" charset="0"/>
                <a:cs typeface="Times New Roman" pitchFamily="18" charset="0"/>
              </a:rPr>
              <a:t>Материалы:</a:t>
            </a:r>
            <a:endParaRPr lang="ru-RU" sz="1300">
              <a:latin typeface="Times New Roman" pitchFamily="18" charset="0"/>
              <a:cs typeface="Times New Roman" pitchFamily="18" charset="0"/>
            </a:endParaRPr>
          </a:p>
          <a:p>
            <a:pPr indent="355600"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Мел;</a:t>
            </a:r>
          </a:p>
          <a:p>
            <a:pPr indent="355600"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лист A3, цветные карандаши для штриховки;</a:t>
            </a:r>
          </a:p>
          <a:p>
            <a:pPr indent="355600"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силуэты акул (~ 25-30 см);</a:t>
            </a:r>
          </a:p>
          <a:p>
            <a:pPr indent="355600"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листы А4, оклеенные песком с одной стороны; (клей ПВА); гуашь; кисти;</a:t>
            </a:r>
          </a:p>
          <a:p>
            <a:pPr indent="355600"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надувной слон; игрушечный паук; бельевая веревка; старые газеты;</a:t>
            </a:r>
          </a:p>
          <a:p>
            <a:pPr indent="355600"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листы А5, согнутые пополам; песочница.</a:t>
            </a:r>
          </a:p>
          <a:p>
            <a:pPr indent="355600" algn="just"/>
            <a:r>
              <a:rPr lang="ru-RU" sz="1300" b="1" i="1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300">
              <a:latin typeface="Times New Roman" pitchFamily="18" charset="0"/>
              <a:cs typeface="Times New Roman" pitchFamily="18" charset="0"/>
            </a:endParaRPr>
          </a:p>
          <a:p>
            <a:pPr indent="355600" algn="ctr"/>
            <a:r>
              <a:rPr lang="ru-RU" sz="1300" b="1" i="1">
                <a:latin typeface="Times New Roman" pitchFamily="18" charset="0"/>
                <a:cs typeface="Times New Roman" pitchFamily="18" charset="0"/>
              </a:rPr>
              <a:t>Ход занятия:</a:t>
            </a:r>
            <a:endParaRPr lang="ru-RU" sz="1300">
              <a:latin typeface="Times New Roman" pitchFamily="18" charset="0"/>
              <a:cs typeface="Times New Roman" pitchFamily="18" charset="0"/>
            </a:endParaRPr>
          </a:p>
          <a:p>
            <a:pPr indent="355600" algn="just"/>
            <a:r>
              <a:rPr lang="ru-RU" sz="1300" b="1">
                <a:latin typeface="Times New Roman" pitchFamily="18" charset="0"/>
                <a:cs typeface="Times New Roman" pitchFamily="18" charset="0"/>
              </a:rPr>
              <a:t>Упражнение «Кочки»</a:t>
            </a:r>
            <a:endParaRPr lang="ru-RU" sz="1300">
              <a:latin typeface="Times New Roman" pitchFamily="18" charset="0"/>
              <a:cs typeface="Times New Roman" pitchFamily="18" charset="0"/>
            </a:endParaRPr>
          </a:p>
          <a:p>
            <a:pPr indent="355600"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Цель: развитие координации движения, введение в игровое путешествие.</a:t>
            </a:r>
          </a:p>
          <a:p>
            <a:pPr indent="355600"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Оборудование: от двери, на полу мелом нарисованы круги («кочки»)</a:t>
            </a:r>
          </a:p>
          <a:p>
            <a:pPr indent="355600"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Ведущий:  «</a:t>
            </a:r>
            <a:r>
              <a:rPr lang="ru-RU" sz="1300" i="1">
                <a:latin typeface="Times New Roman" pitchFamily="18" charset="0"/>
                <a:cs typeface="Times New Roman" pitchFamily="18" charset="0"/>
              </a:rPr>
              <a:t>Ребята,  сегодня мы отправляемся с вами путешествовать  на остров «Чудесных цветов». Чтобы добраться до острова «Чудесных цветов», надо  дойти до берега моря. Идти мы будем по</a:t>
            </a:r>
            <a:r>
              <a:rPr lang="ru-RU" sz="13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i="1">
                <a:latin typeface="Times New Roman" pitchFamily="18" charset="0"/>
                <a:cs typeface="Times New Roman" pitchFamily="18" charset="0"/>
              </a:rPr>
              <a:t>кочкам</a:t>
            </a:r>
            <a:r>
              <a:rPr lang="ru-RU" sz="130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300" i="1">
                <a:latin typeface="Times New Roman" pitchFamily="18" charset="0"/>
                <a:cs typeface="Times New Roman" pitchFamily="18" charset="0"/>
              </a:rPr>
              <a:t>Перешагиваем с одной кочки на другую».</a:t>
            </a:r>
            <a:endParaRPr lang="ru-RU" sz="1300">
              <a:latin typeface="Times New Roman" pitchFamily="18" charset="0"/>
              <a:cs typeface="Times New Roman" pitchFamily="18" charset="0"/>
            </a:endParaRPr>
          </a:p>
          <a:p>
            <a:pPr indent="355600"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 Дети перешагивают самостоятельно или с помощью взрослого с кочки на кочку и «оказываются» на берегу моря, также нарисованного мелом.</a:t>
            </a:r>
          </a:p>
          <a:p>
            <a:pPr indent="355600" algn="just"/>
            <a:r>
              <a:rPr lang="ru-RU" sz="1300" b="1">
                <a:latin typeface="Times New Roman" pitchFamily="18" charset="0"/>
                <a:cs typeface="Times New Roman" pitchFamily="18" charset="0"/>
              </a:rPr>
              <a:t>Упражнение «Волны»</a:t>
            </a:r>
            <a:endParaRPr lang="ru-RU" sz="1300">
              <a:latin typeface="Times New Roman" pitchFamily="18" charset="0"/>
              <a:cs typeface="Times New Roman" pitchFamily="18" charset="0"/>
            </a:endParaRPr>
          </a:p>
          <a:p>
            <a:pPr indent="355600"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Цель: развитие воображения, графических навыков, коммуникативных навыков. </a:t>
            </a:r>
          </a:p>
          <a:p>
            <a:pPr indent="355600"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Оборудование: на полу лежат приготовленные карандаши и лист A3. </a:t>
            </a:r>
          </a:p>
          <a:p>
            <a:pPr indent="355600"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Ведущий:  «</a:t>
            </a:r>
            <a:r>
              <a:rPr lang="ru-RU" sz="1300" i="1">
                <a:latin typeface="Times New Roman" pitchFamily="18" charset="0"/>
                <a:cs typeface="Times New Roman" pitchFamily="18" charset="0"/>
              </a:rPr>
              <a:t>Мы с вами стоим на берегу моря. Море не спокойное, высокие волны набегают на берег. Я предлагаю вам штриховкой нарисовать на одном листе волны. Рисовать вы будете поочередно: сначала один ребенок, потом другой. Вы договоритесь, кто первым начнет рисовать».</a:t>
            </a:r>
            <a:endParaRPr lang="ru-RU" sz="1300">
              <a:latin typeface="Times New Roman" pitchFamily="18" charset="0"/>
              <a:cs typeface="Times New Roman" pitchFamily="18" charset="0"/>
            </a:endParaRPr>
          </a:p>
          <a:p>
            <a:pPr indent="355600"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Дети рисуют поочередно на листе волны.</a:t>
            </a:r>
          </a:p>
          <a:p>
            <a:pPr indent="355600" algn="just"/>
            <a:r>
              <a:rPr lang="ru-RU" sz="1300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>
                <a:latin typeface="Times New Roman" pitchFamily="18" charset="0"/>
                <a:cs typeface="Times New Roman" pitchFamily="18" charset="0"/>
              </a:rPr>
              <a:t>Если дети не могут договориться, можно ввести в игру считалку</a:t>
            </a:r>
            <a:r>
              <a:rPr lang="ru-RU" sz="1300" i="1">
                <a:latin typeface="Times New Roman" pitchFamily="18" charset="0"/>
                <a:cs typeface="Times New Roman" pitchFamily="18" charset="0"/>
              </a:rPr>
              <a:t>. </a:t>
            </a:r>
            <a:endParaRPr lang="ru-RU" sz="1300">
              <a:latin typeface="Times New Roman" pitchFamily="18" charset="0"/>
              <a:cs typeface="Times New Roman" pitchFamily="18" charset="0"/>
            </a:endParaRPr>
          </a:p>
          <a:p>
            <a:pPr indent="355600" algn="just"/>
            <a:r>
              <a:rPr lang="ru-RU" sz="1300" b="1">
                <a:latin typeface="Times New Roman" pitchFamily="18" charset="0"/>
                <a:cs typeface="Times New Roman" pitchFamily="18" charset="0"/>
              </a:rPr>
              <a:t>Упражнение «Акулы</a:t>
            </a:r>
            <a:r>
              <a:rPr lang="ru-RU" sz="1300">
                <a:latin typeface="Times New Roman" pitchFamily="18" charset="0"/>
                <a:cs typeface="Times New Roman" pitchFamily="18" charset="0"/>
              </a:rPr>
              <a:t>» </a:t>
            </a:r>
          </a:p>
          <a:p>
            <a:pPr indent="355600" algn="just"/>
            <a:endParaRPr lang="ru-RU" sz="13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26" name="Нижний колонтитул 7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smtClean="0"/>
              <a:t>78</a:t>
            </a:r>
          </a:p>
        </p:txBody>
      </p:sp>
      <p:sp>
        <p:nvSpPr>
          <p:cNvPr id="81927" name="Rectangle 8"/>
          <p:cNvSpPr>
            <a:spLocks noChangeArrowheads="1"/>
          </p:cNvSpPr>
          <p:nvPr/>
        </p:nvSpPr>
        <p:spPr bwMode="auto">
          <a:xfrm>
            <a:off x="1052513" y="179388"/>
            <a:ext cx="34290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latin typeface="Monotype Corsiva" pitchFamily="66" charset="0"/>
              </a:rPr>
              <a:t>Конспект занятия</a:t>
            </a:r>
          </a:p>
          <a:p>
            <a:pPr algn="ctr"/>
            <a:r>
              <a:rPr lang="ru-RU" sz="1600" b="1">
                <a:latin typeface="Monotype Corsiva" pitchFamily="66" charset="0"/>
              </a:rPr>
              <a:t>«Остров «Чудесных цветов»</a:t>
            </a:r>
          </a:p>
          <a:p>
            <a:pPr algn="ctr"/>
            <a:r>
              <a:rPr lang="ru-RU" sz="1600" b="1">
                <a:latin typeface="Monotype Corsiva" pitchFamily="66" charset="0"/>
              </a:rPr>
              <a:t>(для детей 4-7 лет)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Безымянный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6858000" cy="9144000"/>
          </a:xfrm>
          <a:prstGeom prst="rect">
            <a:avLst/>
          </a:prstGeom>
        </p:spPr>
      </p:pic>
      <p:sp>
        <p:nvSpPr>
          <p:cNvPr id="9220" name="TextBox 6"/>
          <p:cNvSpPr txBox="1">
            <a:spLocks noChangeArrowheads="1"/>
          </p:cNvSpPr>
          <p:nvPr/>
        </p:nvSpPr>
        <p:spPr bwMode="auto">
          <a:xfrm>
            <a:off x="2357438" y="357188"/>
            <a:ext cx="4071937" cy="177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55600"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Если человеку объяснить, дать инструкцию, что надо делать, то он может  сознательно управлять работой некоторых органов и систем.                                                                                   </a:t>
            </a:r>
          </a:p>
          <a:p>
            <a:pPr indent="355600"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 Изменения в работе  организма (через датчики, связанные с компьютером) тотчас отображаются на экране – меняются цифры показаний, изменяются графики или же может тише либо громче звучать музыка</a:t>
            </a:r>
            <a:r>
              <a:rPr lang="ru-RU"/>
              <a:t>.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>
                <a:latin typeface="Times New Roman" pitchFamily="18" charset="0"/>
                <a:cs typeface="Times New Roman" pitchFamily="18" charset="0"/>
              </a:rPr>
              <a:t>Чтобы отрегулировать, настроить работу </a:t>
            </a:r>
            <a:endParaRPr lang="ru-RU" sz="1300"/>
          </a:p>
        </p:txBody>
      </p:sp>
      <p:sp>
        <p:nvSpPr>
          <p:cNvPr id="9221" name="TextBox 7"/>
          <p:cNvSpPr txBox="1">
            <a:spLocks noChangeArrowheads="1"/>
          </p:cNvSpPr>
          <p:nvPr/>
        </p:nvSpPr>
        <p:spPr bwMode="auto">
          <a:xfrm>
            <a:off x="500063" y="2000250"/>
            <a:ext cx="5857875" cy="346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определенных систем и органов, человеку необходимо сознательно с помощью биологической обратной связи изменить информацию на экране монитора в нужном направлении. А это значит, что человек небольшим усилием воли может научиться подстраивать работу организма так, чтобы улучшать состояние своего здоровья. </a:t>
            </a:r>
          </a:p>
          <a:p>
            <a:pPr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      Через некоторое время навык оздоровления закрепляется настолько, что человеку уже не требуется помощь компьютера. Он сам, используя выработанные умения, может исправить работу любого органа или системы своего организма.</a:t>
            </a:r>
          </a:p>
          <a:p>
            <a:pPr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      Метод, который с помощью БОС дает возможность настроить, восстановить, а затем и контролировать свое здоровье, основан на улучшении газообмена в легких, поддержании и нормализации внутренней среды организма – гомеостаза.</a:t>
            </a:r>
          </a:p>
          <a:p>
            <a:pPr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      Значит, можно научиться дышать так, чтобы с помощью дыхания повлиять на составляющие внутренней среды организма в ту или иную сторону, улучшая и нормализуя состояние здоровья.</a:t>
            </a:r>
          </a:p>
          <a:p>
            <a:pPr algn="just"/>
            <a:endParaRPr lang="ru-RU" sz="13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3" name="TextBox 9"/>
          <p:cNvSpPr txBox="1">
            <a:spLocks noChangeArrowheads="1"/>
          </p:cNvSpPr>
          <p:nvPr/>
        </p:nvSpPr>
        <p:spPr bwMode="auto">
          <a:xfrm>
            <a:off x="500063" y="5214938"/>
            <a:ext cx="2571750" cy="289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266700"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Дыхание – это так просто и привычно, оно такое само собой разумеющееся. Но именно то обстоятельство, что мы можем управлять дыханием (дышать глубже, чаще, реже), делает его своего рода инструментом, с помощью которого можно сознательно влиять на состояние организма. Ведь дыхание через газообмен в крови поддерживает гомеостаз, постоянство внутрен-ней  среды организма.</a:t>
            </a:r>
          </a:p>
          <a:p>
            <a:pPr indent="266700" algn="just"/>
            <a:endParaRPr lang="ru-RU" sz="13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4" name="TextBox 10"/>
          <p:cNvSpPr txBox="1">
            <a:spLocks noChangeArrowheads="1"/>
          </p:cNvSpPr>
          <p:nvPr/>
        </p:nvSpPr>
        <p:spPr bwMode="auto">
          <a:xfrm>
            <a:off x="500063" y="7773988"/>
            <a:ext cx="5929312" cy="76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55600"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Чтобы функция дыхания наиболее полно выполняла свое главное предназначение – максимального газообмена, надо, чтобы сердечно– сосудистая</a:t>
            </a:r>
          </a:p>
          <a:p>
            <a:pPr indent="355600"/>
            <a:endParaRPr lang="ru-RU"/>
          </a:p>
        </p:txBody>
      </p:sp>
      <p:sp>
        <p:nvSpPr>
          <p:cNvPr id="9225" name="Нижний колонтитул 8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smtClean="0"/>
              <a:t>7</a:t>
            </a:r>
          </a:p>
        </p:txBody>
      </p:sp>
      <p:pic>
        <p:nvPicPr>
          <p:cNvPr id="11" name="Рисунок 10" descr="Безымянный4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90" y="285720"/>
            <a:ext cx="2140541" cy="1624865"/>
          </a:xfrm>
          <a:prstGeom prst="rect">
            <a:avLst/>
          </a:prstGeom>
        </p:spPr>
      </p:pic>
      <p:pic>
        <p:nvPicPr>
          <p:cNvPr id="12" name="Рисунок 11" descr="Безымянный9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3248" y="5143504"/>
            <a:ext cx="3327568" cy="24908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3999"/>
          </a:xfrm>
          <a:prstGeom prst="rect">
            <a:avLst/>
          </a:prstGeom>
        </p:spPr>
      </p:pic>
      <p:sp>
        <p:nvSpPr>
          <p:cNvPr id="82947" name="TextBox 2"/>
          <p:cNvSpPr txBox="1">
            <a:spLocks noChangeArrowheads="1"/>
          </p:cNvSpPr>
          <p:nvPr/>
        </p:nvSpPr>
        <p:spPr bwMode="auto">
          <a:xfrm>
            <a:off x="357188" y="357188"/>
            <a:ext cx="6143625" cy="842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55600"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Цель: снятие эмоционального напряжения, коррекция негативных поведенческих реакций через выплескивание гнева, повышение самооценки , развитие двигательной активности.</a:t>
            </a:r>
          </a:p>
          <a:p>
            <a:pPr indent="355600"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Оборудование : на ковре заранее разложены подушки, а вокруг ковра бумажные силуэты акул. </a:t>
            </a:r>
          </a:p>
          <a:p>
            <a:pPr indent="355600"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Ведущий:  «</a:t>
            </a:r>
            <a:r>
              <a:rPr lang="ru-RU" sz="1300" i="1">
                <a:latin typeface="Times New Roman" pitchFamily="18" charset="0"/>
                <a:cs typeface="Times New Roman" pitchFamily="18" charset="0"/>
              </a:rPr>
              <a:t>Ребята,  чтобы не попасть в море,  перепрыгиваете или  перешагиваете через волны и оказываетесь на плоту</a:t>
            </a:r>
            <a:r>
              <a:rPr lang="ru-RU" sz="1300">
                <a:latin typeface="Times New Roman" pitchFamily="18" charset="0"/>
                <a:cs typeface="Times New Roman" pitchFamily="18" charset="0"/>
              </a:rPr>
              <a:t> (ковер</a:t>
            </a:r>
            <a:r>
              <a:rPr lang="ru-RU" sz="1300" i="1">
                <a:latin typeface="Times New Roman" pitchFamily="18" charset="0"/>
                <a:cs typeface="Times New Roman" pitchFamily="18" charset="0"/>
              </a:rPr>
              <a:t>).</a:t>
            </a:r>
            <a:endParaRPr lang="ru-RU" sz="1300">
              <a:latin typeface="Times New Roman" pitchFamily="18" charset="0"/>
              <a:cs typeface="Times New Roman" pitchFamily="18" charset="0"/>
            </a:endParaRPr>
          </a:p>
          <a:p>
            <a:pPr indent="355600"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Дети перешагивают или перепрыгивают,  в зависимости от двигательных возможностей,  через </a:t>
            </a:r>
            <a:r>
              <a:rPr lang="ru-RU" sz="1300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>
                <a:latin typeface="Times New Roman" pitchFamily="18" charset="0"/>
                <a:cs typeface="Times New Roman" pitchFamily="18" charset="0"/>
              </a:rPr>
              <a:t>лист с нарисованными волнами.</a:t>
            </a:r>
            <a:r>
              <a:rPr lang="ru-RU" sz="1300" i="1">
                <a:latin typeface="Times New Roman" pitchFamily="18" charset="0"/>
                <a:cs typeface="Times New Roman" pitchFamily="18" charset="0"/>
              </a:rPr>
              <a:t> </a:t>
            </a:r>
            <a:endParaRPr lang="ru-RU" sz="1300">
              <a:latin typeface="Times New Roman" pitchFamily="18" charset="0"/>
              <a:cs typeface="Times New Roman" pitchFamily="18" charset="0"/>
            </a:endParaRPr>
          </a:p>
          <a:p>
            <a:pPr indent="355600"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Ведущий:  «</a:t>
            </a:r>
            <a:r>
              <a:rPr lang="ru-RU" sz="1300" i="1">
                <a:latin typeface="Times New Roman" pitchFamily="18" charset="0"/>
                <a:cs typeface="Times New Roman" pitchFamily="18" charset="0"/>
              </a:rPr>
              <a:t>Рассаживайтесь на подушки и отправляемся с Вами в плавание.  Будем грести веслами.  Я показываю движения, а вы повторяете</a:t>
            </a:r>
            <a:r>
              <a:rPr lang="ru-RU" sz="130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indent="355600"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Дети повторяют движения ведущего. Можно спеть веселую песенку. </a:t>
            </a:r>
          </a:p>
          <a:p>
            <a:pPr indent="355600"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Ведущий:  «</a:t>
            </a:r>
            <a:r>
              <a:rPr lang="ru-RU" sz="1300" i="1">
                <a:latin typeface="Times New Roman" pitchFamily="18" charset="0"/>
                <a:cs typeface="Times New Roman" pitchFamily="18" charset="0"/>
              </a:rPr>
              <a:t>Ребята,  смотрите,  наш плот окружают  акулы.</a:t>
            </a:r>
            <a:r>
              <a:rPr lang="ru-RU" sz="13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i="1">
                <a:latin typeface="Times New Roman" pitchFamily="18" charset="0"/>
                <a:cs typeface="Times New Roman" pitchFamily="18" charset="0"/>
              </a:rPr>
              <a:t>Защититься от них можно подушками</a:t>
            </a:r>
            <a:r>
              <a:rPr lang="ru-RU" sz="130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300" i="1">
                <a:latin typeface="Times New Roman" pitchFamily="18" charset="0"/>
                <a:cs typeface="Times New Roman" pitchFamily="18" charset="0"/>
              </a:rPr>
              <a:t>Представьте, что это не просто подушки, а  «оружие»,   размахивая им, можно  отогнать, отбросить акул далеко от плота. Берите подушки в руки, сделайте взмах и опустите вниз,  немного не касаясь акул». </a:t>
            </a:r>
            <a:endParaRPr lang="ru-RU" sz="1300">
              <a:latin typeface="Times New Roman" pitchFamily="18" charset="0"/>
              <a:cs typeface="Times New Roman" pitchFamily="18" charset="0"/>
            </a:endParaRPr>
          </a:p>
          <a:p>
            <a:pPr indent="355600"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Дети размахивают подушками, отгоняют акул.</a:t>
            </a:r>
          </a:p>
          <a:p>
            <a:pPr indent="355600"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Ведущий:  « </a:t>
            </a:r>
            <a:r>
              <a:rPr lang="ru-RU" sz="1300" i="1">
                <a:latin typeface="Times New Roman" pitchFamily="18" charset="0"/>
                <a:cs typeface="Times New Roman" pitchFamily="18" charset="0"/>
              </a:rPr>
              <a:t>Молодцы!».</a:t>
            </a:r>
            <a:endParaRPr lang="ru-RU" sz="1300">
              <a:latin typeface="Times New Roman" pitchFamily="18" charset="0"/>
              <a:cs typeface="Times New Roman" pitchFamily="18" charset="0"/>
            </a:endParaRPr>
          </a:p>
          <a:p>
            <a:pPr indent="355600" algn="just"/>
            <a:r>
              <a:rPr lang="ru-RU" sz="1300" b="1">
                <a:latin typeface="Times New Roman" pitchFamily="18" charset="0"/>
                <a:cs typeface="Times New Roman" pitchFamily="18" charset="0"/>
              </a:rPr>
              <a:t>Остров «Чудесных цветов»</a:t>
            </a:r>
            <a:endParaRPr lang="ru-RU" sz="1300">
              <a:latin typeface="Times New Roman" pitchFamily="18" charset="0"/>
              <a:cs typeface="Times New Roman" pitchFamily="18" charset="0"/>
            </a:endParaRPr>
          </a:p>
          <a:p>
            <a:pPr indent="355600"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Цель: создание положительного эмоционального настроя в группе, обучение позитивному взаимодействию детей друг с другом, развитие социального доверия, развитие графических навыков, мелкой моторики.</a:t>
            </a:r>
          </a:p>
          <a:p>
            <a:pPr indent="355600"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Оборудование : песочница, накрытая тканью; листы А4, оклеенные песком; гуашь; влажные салфетки;   на полу раскладываются  цветы из цветной бумаги. Перед упражнением ткань с песочницы снять.</a:t>
            </a:r>
          </a:p>
          <a:p>
            <a:pPr indent="355600"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Ведущий:  «</a:t>
            </a:r>
            <a:r>
              <a:rPr lang="ru-RU" sz="1300" i="1">
                <a:latin typeface="Times New Roman" pitchFamily="18" charset="0"/>
                <a:cs typeface="Times New Roman" pitchFamily="18" charset="0"/>
              </a:rPr>
              <a:t>Наконец мы добрались до острова «Чудесных цветов». Обратите внимание,  весь остров покрыт прекрасными цветами</a:t>
            </a:r>
            <a:r>
              <a:rPr lang="ru-RU" sz="130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300" i="1">
                <a:latin typeface="Times New Roman" pitchFamily="18" charset="0"/>
                <a:cs typeface="Times New Roman" pitchFamily="18" charset="0"/>
              </a:rPr>
              <a:t>Давайте соберем  их вместе,</a:t>
            </a:r>
            <a:r>
              <a:rPr lang="ru-RU" sz="13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i="1">
                <a:latin typeface="Times New Roman" pitchFamily="18" charset="0"/>
                <a:cs typeface="Times New Roman" pitchFamily="18" charset="0"/>
              </a:rPr>
              <a:t>выложим в песочнице красивые букеты».</a:t>
            </a:r>
            <a:endParaRPr lang="ru-RU" sz="1300">
              <a:latin typeface="Times New Roman" pitchFamily="18" charset="0"/>
              <a:cs typeface="Times New Roman" pitchFamily="18" charset="0"/>
            </a:endParaRPr>
          </a:p>
          <a:p>
            <a:pPr indent="355600"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Дети собирают цветы и выкладывают букеты в песочнице. Гиперактивные дети могут закопать их в песок, но в этом случае необходимо добиться, чтобы цветы были откопаны и выложены красиво. </a:t>
            </a:r>
          </a:p>
          <a:p>
            <a:pPr indent="355600"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	Ведущий:  «</a:t>
            </a:r>
            <a:r>
              <a:rPr lang="ru-RU" sz="1300" i="1">
                <a:latin typeface="Times New Roman" pitchFamily="18" charset="0"/>
                <a:cs typeface="Times New Roman" pitchFamily="18" charset="0"/>
              </a:rPr>
              <a:t>Молодцы! У вас получились прекрасные букеты</a:t>
            </a:r>
            <a:r>
              <a:rPr lang="ru-RU" sz="130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300" i="1">
                <a:latin typeface="Times New Roman" pitchFamily="18" charset="0"/>
                <a:cs typeface="Times New Roman" pitchFamily="18" charset="0"/>
              </a:rPr>
              <a:t>но на острове мало цветов. Мы тоже можем посадить здесь растения. Предлагаю посадить свои цветы на песке</a:t>
            </a:r>
            <a:r>
              <a:rPr lang="ru-RU" sz="130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300" i="1">
                <a:latin typeface="Times New Roman" pitchFamily="18" charset="0"/>
                <a:cs typeface="Times New Roman" pitchFamily="18" charset="0"/>
              </a:rPr>
              <a:t>Нарисуйте на песчаной  поверхности бумаги цветы. Вы можете рисовать кисточкой или пальчиками</a:t>
            </a:r>
            <a:r>
              <a:rPr lang="ru-RU" sz="1300">
                <a:latin typeface="Times New Roman" pitchFamily="18" charset="0"/>
                <a:cs typeface="Times New Roman" pitchFamily="18" charset="0"/>
              </a:rPr>
              <a:t> ». </a:t>
            </a:r>
          </a:p>
          <a:p>
            <a:pPr indent="355600"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	Детям выдаются подготовленные листы А4, оклеенные песком. Гуашью и кисточками (а по желанию и пальцами) ребята рисуют на песчаной поверхности цветы.</a:t>
            </a:r>
          </a:p>
          <a:p>
            <a:pPr indent="355600"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	 Детям, выбравшим рисование пальчиками, после упражнения вытереть руки влажными салфетками.</a:t>
            </a:r>
          </a:p>
          <a:p>
            <a:pPr indent="355600"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	 </a:t>
            </a:r>
          </a:p>
        </p:txBody>
      </p:sp>
      <p:sp>
        <p:nvSpPr>
          <p:cNvPr id="82948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smtClean="0"/>
              <a:t>79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3999"/>
          </a:xfrm>
          <a:prstGeom prst="rect">
            <a:avLst/>
          </a:prstGeom>
        </p:spPr>
      </p:pic>
      <p:sp>
        <p:nvSpPr>
          <p:cNvPr id="83971" name="TextBox 2"/>
          <p:cNvSpPr txBox="1">
            <a:spLocks noChangeArrowheads="1"/>
          </p:cNvSpPr>
          <p:nvPr/>
        </p:nvSpPr>
        <p:spPr bwMode="auto">
          <a:xfrm>
            <a:off x="428625" y="357188"/>
            <a:ext cx="6072188" cy="822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55600" algn="ctr"/>
            <a:r>
              <a:rPr lang="ru-RU" sz="1300" b="1">
                <a:latin typeface="Times New Roman" pitchFamily="18" charset="0"/>
                <a:cs typeface="Times New Roman" pitchFamily="18" charset="0"/>
              </a:rPr>
              <a:t>Упражнение «Поиграем со слоном».</a:t>
            </a:r>
            <a:endParaRPr lang="ru-RU" sz="1300">
              <a:latin typeface="Times New Roman" pitchFamily="18" charset="0"/>
              <a:cs typeface="Times New Roman" pitchFamily="18" charset="0"/>
            </a:endParaRPr>
          </a:p>
          <a:p>
            <a:pPr indent="355600"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Цель: развитие зрительно-моторной координации, крупной и мелкой моторики,  повышение самооценки.</a:t>
            </a:r>
          </a:p>
          <a:p>
            <a:pPr indent="355600"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Оборудование: большой надувной слон с загнутым вверх хоботом (можно использовать других животных или макеты), веревки , на конце которых привязаны кольца.</a:t>
            </a:r>
          </a:p>
          <a:p>
            <a:pPr indent="355600"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 Ведущий:  «После того как </a:t>
            </a:r>
            <a:r>
              <a:rPr lang="ru-RU" sz="1300" i="1">
                <a:latin typeface="Times New Roman" pitchFamily="18" charset="0"/>
                <a:cs typeface="Times New Roman" pitchFamily="18" charset="0"/>
              </a:rPr>
              <a:t>остров украшен можно пойти на прогулку.</a:t>
            </a:r>
            <a:r>
              <a:rPr lang="ru-RU" sz="13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i="1">
                <a:latin typeface="Times New Roman" pitchFamily="18" charset="0"/>
                <a:cs typeface="Times New Roman" pitchFamily="18" charset="0"/>
              </a:rPr>
              <a:t>На острове живут</a:t>
            </a:r>
            <a:r>
              <a:rPr lang="ru-RU" sz="13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i="1">
                <a:latin typeface="Times New Roman" pitchFamily="18" charset="0"/>
                <a:cs typeface="Times New Roman" pitchFamily="18" charset="0"/>
              </a:rPr>
              <a:t>разные животные. Навстречу нам идет слон</a:t>
            </a:r>
            <a:r>
              <a:rPr lang="ru-RU" sz="130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300" i="1">
                <a:latin typeface="Times New Roman" pitchFamily="18" charset="0"/>
                <a:cs typeface="Times New Roman" pitchFamily="18" charset="0"/>
              </a:rPr>
              <a:t>Что будем делать со слоном</a:t>
            </a:r>
            <a:r>
              <a:rPr lang="ru-RU" sz="1300">
                <a:latin typeface="Times New Roman" pitchFamily="18" charset="0"/>
                <a:cs typeface="Times New Roman" pitchFamily="18" charset="0"/>
              </a:rPr>
              <a:t>?»</a:t>
            </a:r>
          </a:p>
          <a:p>
            <a:pPr indent="355600"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Ведущий выслушивает предложения детей. </a:t>
            </a:r>
          </a:p>
          <a:p>
            <a:pPr indent="355600"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Ведущий:  «</a:t>
            </a:r>
            <a:r>
              <a:rPr lang="ru-RU" sz="1300" i="1">
                <a:latin typeface="Times New Roman" pitchFamily="18" charset="0"/>
                <a:cs typeface="Times New Roman" pitchFamily="18" charset="0"/>
              </a:rPr>
              <a:t>Я предлагаю подружиться с ним и поиграть в колечки с помощью веревки. Я  каждому выдам длинный кусок веревки,  на конце которого привязано кольцо. Стоя у отмеченной линии, вы  замахиваетесь и накидываете кольцо  на хобот слона. Я покажу, а Вы повторите».</a:t>
            </a:r>
            <a:endParaRPr lang="ru-RU" sz="1300">
              <a:latin typeface="Times New Roman" pitchFamily="18" charset="0"/>
              <a:cs typeface="Times New Roman" pitchFamily="18" charset="0"/>
            </a:endParaRPr>
          </a:p>
          <a:p>
            <a:pPr indent="355600"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Дети замахиваются и накидывают</a:t>
            </a:r>
            <a:r>
              <a:rPr lang="ru-RU" sz="1300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>
                <a:latin typeface="Times New Roman" pitchFamily="18" charset="0"/>
                <a:cs typeface="Times New Roman" pitchFamily="18" charset="0"/>
              </a:rPr>
              <a:t>кольца на хобот слона.</a:t>
            </a:r>
          </a:p>
          <a:p>
            <a:pPr indent="355600"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Ведущий:  </a:t>
            </a:r>
            <a:r>
              <a:rPr lang="ru-RU" sz="1300" i="1">
                <a:latin typeface="Times New Roman" pitchFamily="18" charset="0"/>
                <a:cs typeface="Times New Roman" pitchFamily="18" charset="0"/>
              </a:rPr>
              <a:t>«Молодцы, подружились и поиграли со слоном!»</a:t>
            </a:r>
            <a:endParaRPr lang="ru-RU" sz="1300">
              <a:latin typeface="Times New Roman" pitchFamily="18" charset="0"/>
              <a:cs typeface="Times New Roman" pitchFamily="18" charset="0"/>
            </a:endParaRPr>
          </a:p>
          <a:p>
            <a:pPr indent="355600" algn="just"/>
            <a:r>
              <a:rPr lang="ru-RU" sz="1300" i="1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300">
              <a:latin typeface="Times New Roman" pitchFamily="18" charset="0"/>
              <a:cs typeface="Times New Roman" pitchFamily="18" charset="0"/>
            </a:endParaRPr>
          </a:p>
          <a:p>
            <a:pPr indent="355600" algn="just"/>
            <a:r>
              <a:rPr lang="ru-RU" sz="1300" b="1">
                <a:latin typeface="Times New Roman" pitchFamily="18" charset="0"/>
                <a:cs typeface="Times New Roman" pitchFamily="18" charset="0"/>
              </a:rPr>
              <a:t>Упражнение «Паук»</a:t>
            </a:r>
            <a:endParaRPr lang="ru-RU" sz="1300">
              <a:latin typeface="Times New Roman" pitchFamily="18" charset="0"/>
              <a:cs typeface="Times New Roman" pitchFamily="18" charset="0"/>
            </a:endParaRPr>
          </a:p>
          <a:p>
            <a:pPr indent="355600"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Цель: коррекция агрессивного и тревожного поведения, повышение самооценки через преодоление страха и переживание успеха, развитие моторики рук.</a:t>
            </a:r>
          </a:p>
          <a:p>
            <a:pPr indent="355600" algn="just"/>
            <a:r>
              <a:rPr lang="ru-RU" sz="1300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>
                <a:latin typeface="Times New Roman" pitchFamily="18" charset="0"/>
                <a:cs typeface="Times New Roman" pitchFamily="18" charset="0"/>
              </a:rPr>
              <a:t>Оборудование:  игрушечный паук, газетные листы, мусорная корзина.</a:t>
            </a:r>
          </a:p>
          <a:p>
            <a:pPr indent="355600"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Ведущий:  «</a:t>
            </a:r>
            <a:r>
              <a:rPr lang="ru-RU" sz="1300" i="1">
                <a:latin typeface="Times New Roman" pitchFamily="18" charset="0"/>
                <a:cs typeface="Times New Roman" pitchFamily="18" charset="0"/>
              </a:rPr>
              <a:t>На острове есть не только добрые животные, но и опасные.  На нас надвигается огромный паук. Победить его можно камнями, сделанными из газетной бумаги. Сминаем кусочки газетной бумаги и кидаем в паука».</a:t>
            </a:r>
            <a:endParaRPr lang="ru-RU" sz="1300">
              <a:latin typeface="Times New Roman" pitchFamily="18" charset="0"/>
              <a:cs typeface="Times New Roman" pitchFamily="18" charset="0"/>
            </a:endParaRPr>
          </a:p>
          <a:p>
            <a:pPr indent="355600" algn="just"/>
            <a:r>
              <a:rPr lang="ru-RU" sz="1300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>
                <a:latin typeface="Times New Roman" pitchFamily="18" charset="0"/>
                <a:cs typeface="Times New Roman" pitchFamily="18" charset="0"/>
              </a:rPr>
              <a:t>Дети разрывают, сминают газеты в комки и закидывают ими паука.</a:t>
            </a:r>
          </a:p>
          <a:p>
            <a:pPr indent="355600"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Ведущий:  « </a:t>
            </a:r>
            <a:r>
              <a:rPr lang="ru-RU" sz="1300" i="1">
                <a:latin typeface="Times New Roman" pitchFamily="18" charset="0"/>
                <a:cs typeface="Times New Roman" pitchFamily="18" charset="0"/>
              </a:rPr>
              <a:t>Победа! Паук убежал, но на острове стало грязно. Давайте наведем порядок, сложите все камни в одно место (мусорную корзину)».</a:t>
            </a:r>
            <a:endParaRPr lang="ru-RU" sz="1300">
              <a:latin typeface="Times New Roman" pitchFamily="18" charset="0"/>
              <a:cs typeface="Times New Roman" pitchFamily="18" charset="0"/>
            </a:endParaRPr>
          </a:p>
          <a:p>
            <a:pPr indent="355600"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Дети собирают газетную бумагу.</a:t>
            </a:r>
          </a:p>
          <a:p>
            <a:pPr indent="355600" algn="just"/>
            <a:r>
              <a:rPr lang="ru-RU" sz="1300" b="1">
                <a:latin typeface="Times New Roman" pitchFamily="18" charset="0"/>
                <a:cs typeface="Times New Roman" pitchFamily="18" charset="0"/>
              </a:rPr>
              <a:t>Монотипия</a:t>
            </a:r>
            <a:endParaRPr lang="ru-RU" sz="1300">
              <a:latin typeface="Times New Roman" pitchFamily="18" charset="0"/>
              <a:cs typeface="Times New Roman" pitchFamily="18" charset="0"/>
            </a:endParaRPr>
          </a:p>
          <a:p>
            <a:pPr indent="355600"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Цель: развитие воображения, нормализация эмоционального состояния детей.</a:t>
            </a:r>
          </a:p>
          <a:p>
            <a:pPr indent="355600"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Оборудование:  листы бумаги А5, сложенные пополам; наборы красок. </a:t>
            </a:r>
          </a:p>
          <a:p>
            <a:pPr indent="355600"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Ведущий:  «</a:t>
            </a:r>
            <a:r>
              <a:rPr lang="ru-RU" sz="1300" i="1">
                <a:latin typeface="Times New Roman" pitchFamily="18" charset="0"/>
                <a:cs typeface="Times New Roman" pitchFamily="18" charset="0"/>
              </a:rPr>
              <a:t>На память о необычном приключении,  я научу вас рисовать чудесные цветы.</a:t>
            </a:r>
            <a:r>
              <a:rPr lang="ru-RU" sz="13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i="1">
                <a:latin typeface="Times New Roman" pitchFamily="18" charset="0"/>
                <a:cs typeface="Times New Roman" pitchFamily="18" charset="0"/>
              </a:rPr>
              <a:t>Наносим  капли краски  около сгиба бумаги , складываем бумагу, проглаживаем, делаем оттиск</a:t>
            </a:r>
            <a:r>
              <a:rPr lang="ru-RU" sz="1300">
                <a:latin typeface="Times New Roman" pitchFamily="18" charset="0"/>
                <a:cs typeface="Times New Roman" pitchFamily="18" charset="0"/>
              </a:rPr>
              <a:t>». С помощью техники «монотипия» дети получают цветы и бабочек.</a:t>
            </a:r>
          </a:p>
          <a:p>
            <a:pPr indent="355600"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 Ведущий:  «</a:t>
            </a:r>
            <a:r>
              <a:rPr lang="ru-RU" sz="1300" i="1">
                <a:latin typeface="Times New Roman" pitchFamily="18" charset="0"/>
                <a:cs typeface="Times New Roman" pitchFamily="18" charset="0"/>
              </a:rPr>
              <a:t>А теперь нам пора возвращаться домой».</a:t>
            </a:r>
            <a:endParaRPr lang="ru-RU" sz="1300">
              <a:latin typeface="Times New Roman" pitchFamily="18" charset="0"/>
              <a:cs typeface="Times New Roman" pitchFamily="18" charset="0"/>
            </a:endParaRPr>
          </a:p>
          <a:p>
            <a:pPr indent="355600" algn="just"/>
            <a:r>
              <a:rPr lang="ru-RU" sz="1300" b="1">
                <a:latin typeface="Times New Roman" pitchFamily="18" charset="0"/>
                <a:cs typeface="Times New Roman" pitchFamily="18" charset="0"/>
              </a:rPr>
              <a:t>Возвращение домой.</a:t>
            </a:r>
            <a:endParaRPr lang="ru-RU" sz="1300">
              <a:latin typeface="Times New Roman" pitchFamily="18" charset="0"/>
              <a:cs typeface="Times New Roman" pitchFamily="18" charset="0"/>
            </a:endParaRPr>
          </a:p>
          <a:p>
            <a:pPr indent="355600"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Цель: выход из ситуации путешествия , завершение занятия </a:t>
            </a:r>
          </a:p>
          <a:p>
            <a:pPr indent="355600"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Ведущий:  «</a:t>
            </a:r>
            <a:r>
              <a:rPr lang="ru-RU" sz="1300" i="1">
                <a:latin typeface="Times New Roman" pitchFamily="18" charset="0"/>
                <a:cs typeface="Times New Roman" pitchFamily="18" charset="0"/>
              </a:rPr>
              <a:t>Возвращаемся домой вплавь</a:t>
            </a:r>
            <a:r>
              <a:rPr lang="ru-RU" sz="130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300" i="1">
                <a:latin typeface="Times New Roman" pitchFamily="18" charset="0"/>
                <a:cs typeface="Times New Roman" pitchFamily="18" charset="0"/>
              </a:rPr>
              <a:t>Я показываю движения пловца, а вы повторяете»</a:t>
            </a:r>
            <a:r>
              <a:rPr lang="ru-RU" sz="130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83972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smtClean="0"/>
              <a:t>80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3999"/>
          </a:xfrm>
          <a:prstGeom prst="rect">
            <a:avLst/>
          </a:prstGeom>
        </p:spPr>
      </p:pic>
      <p:sp>
        <p:nvSpPr>
          <p:cNvPr id="84995" name="TextBox 2"/>
          <p:cNvSpPr txBox="1">
            <a:spLocks noChangeArrowheads="1"/>
          </p:cNvSpPr>
          <p:nvPr/>
        </p:nvSpPr>
        <p:spPr bwMode="auto">
          <a:xfrm>
            <a:off x="357188" y="428625"/>
            <a:ext cx="6215062" cy="580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55600"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Дети повторяют за ведущим движения пловцов.</a:t>
            </a:r>
          </a:p>
          <a:p>
            <a:pPr indent="355600"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Ведущий:  «</a:t>
            </a:r>
            <a:r>
              <a:rPr lang="ru-RU" sz="1300" i="1">
                <a:latin typeface="Times New Roman" pitchFamily="18" charset="0"/>
                <a:cs typeface="Times New Roman" pitchFamily="18" charset="0"/>
              </a:rPr>
              <a:t>Красивые рисунки, привезенные из путешествия,  украсят нашу игровую комнату и порадуют родителей. Спасибо всем! До свидания!»</a:t>
            </a:r>
            <a:endParaRPr lang="ru-RU" sz="1300">
              <a:latin typeface="Times New Roman" pitchFamily="18" charset="0"/>
              <a:cs typeface="Times New Roman" pitchFamily="18" charset="0"/>
            </a:endParaRPr>
          </a:p>
          <a:p>
            <a:pPr indent="355600"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          </a:t>
            </a:r>
          </a:p>
          <a:p>
            <a:pPr indent="355600"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   Использование арт-терапевтических техник вызывает у детей положительные эмоциональные реакции. Арт-терапевтические  техники  не требуют хорошо развитых графических навыков, что очень важно для детей с ДЦП. Преодоление трудностей, возникающих по сюжету занятий, положительные эмоции от результатов рисования приводят к повышению самооценки детей,  смягчению эмоционального дискомфорта, снижению уровня тревожности и агрессивности.                                                                            </a:t>
            </a:r>
          </a:p>
          <a:p>
            <a:pPr indent="355600"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indent="355600" algn="ctr"/>
            <a:r>
              <a:rPr lang="ru-RU" sz="1300">
                <a:latin typeface="Times New Roman" pitchFamily="18" charset="0"/>
                <a:cs typeface="Times New Roman" pitchFamily="18" charset="0"/>
              </a:rPr>
              <a:t>Список литературы:</a:t>
            </a:r>
          </a:p>
          <a:p>
            <a:pPr indent="355600"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Практикум по арттерапии// под редакцией А.И. Копытина. – Спб: Питер, 2000</a:t>
            </a:r>
          </a:p>
          <a:p>
            <a:pPr indent="355600" algn="just"/>
            <a:r>
              <a:rPr lang="ru-RU" sz="1300" i="1">
                <a:latin typeface="Times New Roman" pitchFamily="18" charset="0"/>
                <a:cs typeface="Times New Roman" pitchFamily="18" charset="0"/>
              </a:rPr>
              <a:t>Зинкевич-Евстигнеева Т.Д., Грабенко Т.М.</a:t>
            </a:r>
            <a:r>
              <a:rPr lang="ru-RU" sz="1300">
                <a:latin typeface="Times New Roman" pitchFamily="18" charset="0"/>
                <a:cs typeface="Times New Roman" pitchFamily="18" charset="0"/>
              </a:rPr>
              <a:t> Практикум по креативной терапии – Спб: Речь 2001.</a:t>
            </a:r>
          </a:p>
          <a:p>
            <a:pPr indent="355600" algn="just"/>
            <a:r>
              <a:rPr lang="ru-RU" sz="1300" i="1">
                <a:latin typeface="Times New Roman" pitchFamily="18" charset="0"/>
                <a:cs typeface="Times New Roman" pitchFamily="18" charset="0"/>
              </a:rPr>
              <a:t>Капская А.Ю., Мирончик Т.Л. </a:t>
            </a:r>
            <a:r>
              <a:rPr lang="ru-RU" sz="1300">
                <a:latin typeface="Times New Roman" pitchFamily="18" charset="0"/>
                <a:cs typeface="Times New Roman" pitchFamily="18" charset="0"/>
              </a:rPr>
              <a:t>Подарки фей: развивающая сказкотерапия для детей – Спб: Речь 2005.</a:t>
            </a:r>
          </a:p>
          <a:p>
            <a:pPr indent="355600" algn="just"/>
            <a:r>
              <a:rPr lang="ru-RU" sz="1300" i="1">
                <a:latin typeface="Times New Roman" pitchFamily="18" charset="0"/>
                <a:cs typeface="Times New Roman" pitchFamily="18" charset="0"/>
              </a:rPr>
              <a:t>Белинская Е.В</a:t>
            </a:r>
            <a:r>
              <a:rPr lang="ru-RU" sz="1300">
                <a:latin typeface="Times New Roman" pitchFamily="18" charset="0"/>
                <a:cs typeface="Times New Roman" pitchFamily="18" charset="0"/>
              </a:rPr>
              <a:t>. Сказочные тренинги для дошкольников и младших школьников. Спб: Речь 2006</a:t>
            </a:r>
          </a:p>
          <a:p>
            <a:pPr indent="355600" algn="just"/>
            <a:r>
              <a:rPr lang="ru-RU" sz="1300" i="1">
                <a:latin typeface="Times New Roman" pitchFamily="18" charset="0"/>
                <a:cs typeface="Times New Roman" pitchFamily="18" charset="0"/>
              </a:rPr>
              <a:t>Стишенок И.В.</a:t>
            </a:r>
            <a:r>
              <a:rPr lang="ru-RU" sz="1300">
                <a:latin typeface="Times New Roman" pitchFamily="18" charset="0"/>
                <a:cs typeface="Times New Roman" pitchFamily="18" charset="0"/>
              </a:rPr>
              <a:t>Сказка в тренинге: коррекция, развитие, личностный рост –    Спб: Речь 2005</a:t>
            </a:r>
          </a:p>
          <a:p>
            <a:pPr indent="355600" algn="just"/>
            <a:r>
              <a:rPr lang="ru-RU" sz="1300" i="1">
                <a:latin typeface="Times New Roman" pitchFamily="18" charset="0"/>
                <a:cs typeface="Times New Roman" pitchFamily="18" charset="0"/>
              </a:rPr>
              <a:t>Мамайчук И.И. </a:t>
            </a:r>
            <a:r>
              <a:rPr lang="ru-RU" sz="1300">
                <a:latin typeface="Times New Roman" pitchFamily="18" charset="0"/>
                <a:cs typeface="Times New Roman" pitchFamily="18" charset="0"/>
              </a:rPr>
              <a:t>«Психологическая помощь детям с проблемами в развитии»  Спб: Речь 2006</a:t>
            </a:r>
          </a:p>
          <a:p>
            <a:pPr indent="355600" algn="just"/>
            <a:r>
              <a:rPr lang="ru-RU" sz="1300" i="1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300">
              <a:latin typeface="Times New Roman" pitchFamily="18" charset="0"/>
              <a:cs typeface="Times New Roman" pitchFamily="18" charset="0"/>
            </a:endParaRPr>
          </a:p>
          <a:p>
            <a:pPr indent="355600" algn="just"/>
            <a:endParaRPr lang="ru-RU" sz="1300">
              <a:latin typeface="Times New Roman" pitchFamily="18" charset="0"/>
              <a:cs typeface="Times New Roman" pitchFamily="18" charset="0"/>
            </a:endParaRPr>
          </a:p>
          <a:p>
            <a:pPr indent="355600" algn="just"/>
            <a:endParaRPr lang="ru-RU" sz="1300">
              <a:latin typeface="Times New Roman" pitchFamily="18" charset="0"/>
              <a:cs typeface="Times New Roman" pitchFamily="18" charset="0"/>
            </a:endParaRPr>
          </a:p>
          <a:p>
            <a:pPr indent="355600" algn="just"/>
            <a:endParaRPr lang="ru-RU">
              <a:latin typeface="Times New Roman" pitchFamily="18" charset="0"/>
              <a:cs typeface="Times New Roman" pitchFamily="18" charset="0"/>
            </a:endParaRPr>
          </a:p>
          <a:p>
            <a:pPr indent="355600"/>
            <a:endParaRPr lang="ru-RU"/>
          </a:p>
        </p:txBody>
      </p:sp>
      <p:sp>
        <p:nvSpPr>
          <p:cNvPr id="84996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smtClean="0"/>
              <a:t>81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Безымянный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3999"/>
          </a:xfrm>
          <a:prstGeom prst="rect">
            <a:avLst/>
          </a:prstGeom>
        </p:spPr>
      </p:pic>
      <p:sp>
        <p:nvSpPr>
          <p:cNvPr id="86019" name="WordArt 11"/>
          <p:cNvSpPr>
            <a:spLocks noChangeArrowheads="1" noChangeShapeType="1" noTextEdit="1"/>
          </p:cNvSpPr>
          <p:nvPr/>
        </p:nvSpPr>
        <p:spPr bwMode="auto">
          <a:xfrm>
            <a:off x="1214438" y="500063"/>
            <a:ext cx="4357687" cy="4714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kern="10">
                <a:ln w="3175">
                  <a:solidFill>
                    <a:srgbClr val="969696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Monotype Corsiva"/>
              </a:rPr>
              <a:t>Тема следующего номера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642938" y="1000125"/>
            <a:ext cx="5286375" cy="1588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6021" name="TextBox 8"/>
          <p:cNvSpPr txBox="1">
            <a:spLocks noChangeArrowheads="1"/>
          </p:cNvSpPr>
          <p:nvPr/>
        </p:nvSpPr>
        <p:spPr bwMode="auto">
          <a:xfrm>
            <a:off x="1143000" y="1214438"/>
            <a:ext cx="4786313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i="1">
                <a:latin typeface="Times New Roman" pitchFamily="18" charset="0"/>
                <a:cs typeface="Times New Roman" pitchFamily="18" charset="0"/>
              </a:rPr>
              <a:t>Итоги 2009-2010 учебного года</a:t>
            </a:r>
          </a:p>
          <a:p>
            <a:endParaRPr lang="ru-RU"/>
          </a:p>
        </p:txBody>
      </p:sp>
      <p:pic>
        <p:nvPicPr>
          <p:cNvPr id="86022" name="Picture 6" descr="IMG_00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4813" y="2051050"/>
            <a:ext cx="3187700" cy="170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3" name="Picture 7" descr="IMG_00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4538" y="4500563"/>
            <a:ext cx="3194050" cy="164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24" name="TextBox 15"/>
          <p:cNvSpPr txBox="1">
            <a:spLocks noChangeArrowheads="1"/>
          </p:cNvSpPr>
          <p:nvPr/>
        </p:nvSpPr>
        <p:spPr bwMode="auto">
          <a:xfrm>
            <a:off x="836613" y="6877050"/>
            <a:ext cx="5145087" cy="200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latin typeface="Times New Roman" pitchFamily="18" charset="0"/>
                <a:cs typeface="Times New Roman" pitchFamily="18" charset="0"/>
              </a:rPr>
              <a:t>По вопросам  размещения  рекламы обращаться</a:t>
            </a:r>
          </a:p>
          <a:p>
            <a:pPr algn="ctr"/>
            <a:endParaRPr lang="ru-RU" sz="140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>
                <a:latin typeface="Times New Roman" pitchFamily="18" charset="0"/>
                <a:cs typeface="Times New Roman" pitchFamily="18" charset="0"/>
              </a:rPr>
              <a:t>Телефон: 8-917-214-85-59</a:t>
            </a:r>
          </a:p>
          <a:p>
            <a:pPr algn="ctr"/>
            <a:r>
              <a:rPr lang="ru-RU" sz="1400">
                <a:latin typeface="Times New Roman" pitchFamily="18" charset="0"/>
                <a:cs typeface="Times New Roman" pitchFamily="18" charset="0"/>
              </a:rPr>
              <a:t>                 8-960-348-28-75</a:t>
            </a:r>
          </a:p>
          <a:p>
            <a:pPr algn="ctr"/>
            <a:r>
              <a:rPr lang="en-US" sz="1400" b="1">
                <a:latin typeface="Times New Roman" pitchFamily="18" charset="0"/>
                <a:cs typeface="Times New Roman" pitchFamily="18" charset="0"/>
              </a:rPr>
              <a:t>e-mail: </a:t>
            </a:r>
            <a:r>
              <a:rPr lang="en-US" sz="1400">
                <a:latin typeface="Times New Roman" pitchFamily="18" charset="0"/>
                <a:cs typeface="Times New Roman" pitchFamily="18" charset="0"/>
              </a:rPr>
              <a:t>fontan_idei@mail.ru</a:t>
            </a:r>
          </a:p>
          <a:p>
            <a:r>
              <a:rPr lang="en-US" sz="1400"/>
              <a:t> </a:t>
            </a:r>
          </a:p>
          <a:p>
            <a:pPr algn="ctr"/>
            <a:endParaRPr lang="ru-RU" sz="140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endParaRPr lang="ru-RU" sz="1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Безымянный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3999"/>
          </a:xfrm>
          <a:prstGeom prst="rect">
            <a:avLst/>
          </a:prstGeom>
        </p:spPr>
      </p:pic>
      <p:sp>
        <p:nvSpPr>
          <p:cNvPr id="87043" name="Rectangle 3"/>
          <p:cNvSpPr>
            <a:spLocks noChangeArrowheads="1"/>
          </p:cNvSpPr>
          <p:nvPr/>
        </p:nvSpPr>
        <p:spPr bwMode="auto">
          <a:xfrm>
            <a:off x="261938" y="5214938"/>
            <a:ext cx="6596062" cy="37068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01250" tIns="52650" rIns="101250" bIns="52650">
            <a:spAutoFit/>
          </a:bodyPr>
          <a:lstStyle/>
          <a:p>
            <a:pPr algn="ctr">
              <a:tabLst>
                <a:tab pos="0" algn="l"/>
                <a:tab pos="1028700" algn="l"/>
                <a:tab pos="2057400" algn="l"/>
                <a:tab pos="3086100" algn="l"/>
                <a:tab pos="4114800" algn="l"/>
                <a:tab pos="5143500" algn="l"/>
                <a:tab pos="6172200" algn="l"/>
                <a:tab pos="7200900" algn="l"/>
                <a:tab pos="8229600" algn="l"/>
                <a:tab pos="9258300" algn="l"/>
                <a:tab pos="10287000" algn="l"/>
                <a:tab pos="11315700" algn="l"/>
              </a:tabLst>
            </a:pPr>
            <a:r>
              <a:rPr lang="ru-RU">
                <a:solidFill>
                  <a:srgbClr val="000000"/>
                </a:solidFill>
                <a:latin typeface="Monotype Corsiva" pitchFamily="66" charset="0"/>
              </a:rPr>
              <a:t>Редакционная коллегия:</a:t>
            </a:r>
          </a:p>
          <a:p>
            <a:pPr algn="ctr">
              <a:tabLst>
                <a:tab pos="0" algn="l"/>
                <a:tab pos="1028700" algn="l"/>
                <a:tab pos="2057400" algn="l"/>
                <a:tab pos="3086100" algn="l"/>
                <a:tab pos="4114800" algn="l"/>
                <a:tab pos="5143500" algn="l"/>
                <a:tab pos="6172200" algn="l"/>
                <a:tab pos="7200900" algn="l"/>
                <a:tab pos="8229600" algn="l"/>
                <a:tab pos="9258300" algn="l"/>
                <a:tab pos="10287000" algn="l"/>
                <a:tab pos="11315700" algn="l"/>
              </a:tabLst>
            </a:pPr>
            <a:endParaRPr lang="ru-RU">
              <a:solidFill>
                <a:srgbClr val="000000"/>
              </a:solidFill>
              <a:latin typeface="Monotype Corsiva" pitchFamily="66" charset="0"/>
            </a:endParaRPr>
          </a:p>
          <a:p>
            <a:pPr>
              <a:tabLst>
                <a:tab pos="0" algn="l"/>
                <a:tab pos="1028700" algn="l"/>
                <a:tab pos="2057400" algn="l"/>
                <a:tab pos="3086100" algn="l"/>
                <a:tab pos="4114800" algn="l"/>
                <a:tab pos="5143500" algn="l"/>
                <a:tab pos="6172200" algn="l"/>
                <a:tab pos="7200900" algn="l"/>
                <a:tab pos="8229600" algn="l"/>
                <a:tab pos="9258300" algn="l"/>
                <a:tab pos="10287000" algn="l"/>
                <a:tab pos="11315700" algn="l"/>
              </a:tabLst>
            </a:pPr>
            <a:r>
              <a:rPr lang="ru-RU">
                <a:solidFill>
                  <a:srgbClr val="000000"/>
                </a:solidFill>
                <a:latin typeface="Monotype Corsiva" pitchFamily="66" charset="0"/>
              </a:rPr>
              <a:t>Председатель редакционной  коллегии                         Ванина Т.Е. </a:t>
            </a:r>
          </a:p>
          <a:p>
            <a:pPr>
              <a:tabLst>
                <a:tab pos="0" algn="l"/>
                <a:tab pos="1028700" algn="l"/>
                <a:tab pos="2057400" algn="l"/>
                <a:tab pos="3086100" algn="l"/>
                <a:tab pos="4114800" algn="l"/>
                <a:tab pos="5143500" algn="l"/>
                <a:tab pos="6172200" algn="l"/>
                <a:tab pos="7200900" algn="l"/>
                <a:tab pos="8229600" algn="l"/>
                <a:tab pos="9258300" algn="l"/>
                <a:tab pos="10287000" algn="l"/>
                <a:tab pos="11315700" algn="l"/>
              </a:tabLst>
            </a:pPr>
            <a:r>
              <a:rPr lang="ru-RU">
                <a:solidFill>
                  <a:srgbClr val="000000"/>
                </a:solidFill>
                <a:latin typeface="Monotype Corsiva" pitchFamily="66" charset="0"/>
              </a:rPr>
              <a:t>Заместитель председателя редакционной коллегии   Губанова В.Л.</a:t>
            </a:r>
          </a:p>
          <a:p>
            <a:pPr>
              <a:tabLst>
                <a:tab pos="0" algn="l"/>
                <a:tab pos="1028700" algn="l"/>
                <a:tab pos="2057400" algn="l"/>
                <a:tab pos="3086100" algn="l"/>
                <a:tab pos="4114800" algn="l"/>
                <a:tab pos="5143500" algn="l"/>
                <a:tab pos="6172200" algn="l"/>
                <a:tab pos="7200900" algn="l"/>
                <a:tab pos="8229600" algn="l"/>
                <a:tab pos="9258300" algn="l"/>
                <a:tab pos="10287000" algn="l"/>
                <a:tab pos="11315700" algn="l"/>
              </a:tabLst>
            </a:pPr>
            <a:r>
              <a:rPr lang="ru-RU">
                <a:solidFill>
                  <a:srgbClr val="000000"/>
                </a:solidFill>
                <a:latin typeface="Monotype Corsiva" pitchFamily="66" charset="0"/>
              </a:rPr>
              <a:t>Главный консультант                                                    Булычева ЕФ.</a:t>
            </a:r>
          </a:p>
          <a:p>
            <a:pPr>
              <a:tabLst>
                <a:tab pos="0" algn="l"/>
                <a:tab pos="1028700" algn="l"/>
                <a:tab pos="2057400" algn="l"/>
                <a:tab pos="3086100" algn="l"/>
                <a:tab pos="4114800" algn="l"/>
                <a:tab pos="5143500" algn="l"/>
                <a:tab pos="6172200" algn="l"/>
                <a:tab pos="7200900" algn="l"/>
                <a:tab pos="8229600" algn="l"/>
                <a:tab pos="9258300" algn="l"/>
                <a:tab pos="10287000" algn="l"/>
                <a:tab pos="11315700" algn="l"/>
              </a:tabLst>
            </a:pPr>
            <a:r>
              <a:rPr lang="ru-RU">
                <a:solidFill>
                  <a:srgbClr val="000000"/>
                </a:solidFill>
                <a:latin typeface="Monotype Corsiva" pitchFamily="66" charset="0"/>
              </a:rPr>
              <a:t>Консультант                                                                   Ислентьева О.В.</a:t>
            </a:r>
          </a:p>
          <a:p>
            <a:pPr>
              <a:tabLst>
                <a:tab pos="0" algn="l"/>
                <a:tab pos="1028700" algn="l"/>
                <a:tab pos="2057400" algn="l"/>
                <a:tab pos="3086100" algn="l"/>
                <a:tab pos="4114800" algn="l"/>
                <a:tab pos="5143500" algn="l"/>
                <a:tab pos="6172200" algn="l"/>
                <a:tab pos="7200900" algn="l"/>
                <a:tab pos="8229600" algn="l"/>
                <a:tab pos="9258300" algn="l"/>
                <a:tab pos="10287000" algn="l"/>
                <a:tab pos="11315700" algn="l"/>
              </a:tabLst>
            </a:pPr>
            <a:r>
              <a:rPr lang="ru-RU">
                <a:solidFill>
                  <a:srgbClr val="000000"/>
                </a:solidFill>
                <a:latin typeface="Monotype Corsiva" pitchFamily="66" charset="0"/>
              </a:rPr>
              <a:t>Консультант                                                                   Борсук А.В.</a:t>
            </a:r>
          </a:p>
          <a:p>
            <a:pPr>
              <a:tabLst>
                <a:tab pos="0" algn="l"/>
                <a:tab pos="1028700" algn="l"/>
                <a:tab pos="2057400" algn="l"/>
                <a:tab pos="3086100" algn="l"/>
                <a:tab pos="4114800" algn="l"/>
                <a:tab pos="5143500" algn="l"/>
                <a:tab pos="6172200" algn="l"/>
                <a:tab pos="7200900" algn="l"/>
                <a:tab pos="8229600" algn="l"/>
                <a:tab pos="9258300" algn="l"/>
                <a:tab pos="10287000" algn="l"/>
                <a:tab pos="11315700" algn="l"/>
              </a:tabLst>
            </a:pPr>
            <a:r>
              <a:rPr lang="ru-RU">
                <a:solidFill>
                  <a:srgbClr val="000000"/>
                </a:solidFill>
                <a:latin typeface="Monotype Corsiva" pitchFamily="66" charset="0"/>
              </a:rPr>
              <a:t>Главный редактор                                                           Назарова М.В.</a:t>
            </a:r>
          </a:p>
          <a:p>
            <a:pPr>
              <a:tabLst>
                <a:tab pos="0" algn="l"/>
                <a:tab pos="1028700" algn="l"/>
                <a:tab pos="2057400" algn="l"/>
                <a:tab pos="3086100" algn="l"/>
                <a:tab pos="4114800" algn="l"/>
                <a:tab pos="5143500" algn="l"/>
                <a:tab pos="6172200" algn="l"/>
                <a:tab pos="7200900" algn="l"/>
                <a:tab pos="8229600" algn="l"/>
                <a:tab pos="9258300" algn="l"/>
                <a:tab pos="10287000" algn="l"/>
                <a:tab pos="11315700" algn="l"/>
              </a:tabLst>
            </a:pPr>
            <a:r>
              <a:rPr lang="ru-RU">
                <a:solidFill>
                  <a:srgbClr val="000000"/>
                </a:solidFill>
                <a:latin typeface="Monotype Corsiva" pitchFamily="66" charset="0"/>
              </a:rPr>
              <a:t>Заместитель главного редактора                                  Худошина Е.В.</a:t>
            </a:r>
          </a:p>
          <a:p>
            <a:pPr>
              <a:tabLst>
                <a:tab pos="0" algn="l"/>
                <a:tab pos="1028700" algn="l"/>
                <a:tab pos="2057400" algn="l"/>
                <a:tab pos="3086100" algn="l"/>
                <a:tab pos="4114800" algn="l"/>
                <a:tab pos="5143500" algn="l"/>
                <a:tab pos="6172200" algn="l"/>
                <a:tab pos="7200900" algn="l"/>
                <a:tab pos="8229600" algn="l"/>
                <a:tab pos="9258300" algn="l"/>
                <a:tab pos="10287000" algn="l"/>
                <a:tab pos="11315700" algn="l"/>
              </a:tabLst>
            </a:pPr>
            <a:r>
              <a:rPr lang="ru-RU">
                <a:solidFill>
                  <a:srgbClr val="000000"/>
                </a:solidFill>
                <a:latin typeface="Monotype Corsiva" pitchFamily="66" charset="0"/>
              </a:rPr>
              <a:t>Специалист по связям  с общественностью                  Федяшина Т.Н.</a:t>
            </a:r>
          </a:p>
          <a:p>
            <a:pPr>
              <a:tabLst>
                <a:tab pos="0" algn="l"/>
                <a:tab pos="1028700" algn="l"/>
                <a:tab pos="2057400" algn="l"/>
                <a:tab pos="3086100" algn="l"/>
                <a:tab pos="4114800" algn="l"/>
                <a:tab pos="5143500" algn="l"/>
                <a:tab pos="6172200" algn="l"/>
                <a:tab pos="7200900" algn="l"/>
                <a:tab pos="8229600" algn="l"/>
                <a:tab pos="9258300" algn="l"/>
                <a:tab pos="10287000" algn="l"/>
                <a:tab pos="11315700" algn="l"/>
              </a:tabLst>
            </a:pPr>
            <a:r>
              <a:rPr lang="ru-RU">
                <a:solidFill>
                  <a:srgbClr val="000000"/>
                </a:solidFill>
                <a:latin typeface="Monotype Corsiva" pitchFamily="66" charset="0"/>
              </a:rPr>
              <a:t>Художник –оформитель                                                 Фирсунина И.Н.</a:t>
            </a:r>
          </a:p>
          <a:p>
            <a:pPr>
              <a:tabLst>
                <a:tab pos="0" algn="l"/>
                <a:tab pos="1028700" algn="l"/>
                <a:tab pos="2057400" algn="l"/>
                <a:tab pos="3086100" algn="l"/>
                <a:tab pos="4114800" algn="l"/>
                <a:tab pos="5143500" algn="l"/>
                <a:tab pos="6172200" algn="l"/>
                <a:tab pos="7200900" algn="l"/>
                <a:tab pos="8229600" algn="l"/>
                <a:tab pos="9258300" algn="l"/>
                <a:tab pos="10287000" algn="l"/>
                <a:tab pos="11315700" algn="l"/>
              </a:tabLst>
            </a:pPr>
            <a:r>
              <a:rPr lang="ru-RU">
                <a:solidFill>
                  <a:srgbClr val="000000"/>
                </a:solidFill>
                <a:latin typeface="Monotype Corsiva" pitchFamily="66" charset="0"/>
              </a:rPr>
              <a:t>Корректор                                                                        Кузьмичева Ю.В.</a:t>
            </a:r>
          </a:p>
          <a:p>
            <a:pPr>
              <a:tabLst>
                <a:tab pos="0" algn="l"/>
                <a:tab pos="1028700" algn="l"/>
                <a:tab pos="2057400" algn="l"/>
                <a:tab pos="3086100" algn="l"/>
                <a:tab pos="4114800" algn="l"/>
                <a:tab pos="5143500" algn="l"/>
                <a:tab pos="6172200" algn="l"/>
                <a:tab pos="7200900" algn="l"/>
                <a:tab pos="8229600" algn="l"/>
                <a:tab pos="9258300" algn="l"/>
                <a:tab pos="10287000" algn="l"/>
                <a:tab pos="11315700" algn="l"/>
              </a:tabLst>
            </a:pPr>
            <a:endParaRPr lang="ru-RU">
              <a:solidFill>
                <a:srgbClr val="000000"/>
              </a:solidFill>
              <a:latin typeface="Monotype Corsiva" pitchFamily="66" charset="0"/>
            </a:endParaRPr>
          </a:p>
        </p:txBody>
      </p:sp>
      <p:pic>
        <p:nvPicPr>
          <p:cNvPr id="87044" name="Picture 5" descr="P101013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5175" y="539750"/>
            <a:ext cx="5221288" cy="443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Безымянный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6858000" cy="9144000"/>
          </a:xfrm>
          <a:prstGeom prst="rect">
            <a:avLst/>
          </a:prstGeom>
        </p:spPr>
      </p:pic>
      <p:sp>
        <p:nvSpPr>
          <p:cNvPr id="10243" name="TextBox 2"/>
          <p:cNvSpPr txBox="1">
            <a:spLocks noChangeArrowheads="1"/>
          </p:cNvSpPr>
          <p:nvPr/>
        </p:nvSpPr>
        <p:spPr bwMode="auto">
          <a:xfrm>
            <a:off x="428625" y="357188"/>
            <a:ext cx="6000750" cy="564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система человека работала в гармонии с дыхательной системой. Для этого человеку необходимо овладеть диафрагмально - релаксационным дыханием (дыхание животом).</a:t>
            </a:r>
          </a:p>
          <a:p>
            <a:pPr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      Все живые существа, и человек в том числе, в основном дышат при помощи диафрагмы, животом. На 90% газообмен осуществляется благодаря этой мышце.</a:t>
            </a:r>
          </a:p>
          <a:p>
            <a:pPr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В экстремальных ситуациях: при болезни или  в состоянии стресса в процессе дыхания большую роль начинает играть мускулатура грудной клетки и плечевого пояса. В таких случаях человек начинает дышать грудью и животом одновременно.</a:t>
            </a:r>
          </a:p>
          <a:p>
            <a:pPr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      Вот для того чтобы снять стресс, усилить работу защитных сил (иммунной системы), повысить уровень газообмена и нормализовать внутреннюю физиологическую среду (гомеостаз), человеку необходимо перейти на дыхание диафрагмой или дыхание животом.</a:t>
            </a:r>
          </a:p>
          <a:p>
            <a:pPr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     Используя этот тип дыхания, мы, по сути, постоянно тренируем важнейшие функции организма (сердце, дыхательную, нервную, иммунную системы), развиваем и поддерживаем в себе высокий уровень адаптационных возможностей, укрепляем здоровье. Ведь болезнь – это, в сущности говоря, разрушение гомеостаза и последующая работа организма по его восстановлению. Совершенно очевидно, что проще не допускать разрушений, чем потом восстанавливать былое здание здоровья.</a:t>
            </a:r>
          </a:p>
          <a:p>
            <a:pPr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      Умению быть здоровым надо учить с детства, и чем раньше, тем лучше (начинать занятия можно с 6 лет). Если это сделать в детском саду, то в школу ребеок придет здоровым. А если он придет в школу здоровым, защищенным от стресса, то он будет и меньше болеть, и лучше учиться. Сегодня уже сотни школ и детских садов во всех уголках нашей страны стали зоной здоровья: в них проводятся уроки здоровья, основанные на технологии БОС.</a:t>
            </a:r>
          </a:p>
          <a:p>
            <a:pPr algn="just"/>
            <a:r>
              <a:rPr lang="ru-RU" sz="130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/>
            <a:endParaRPr lang="ru-RU" sz="13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4" name="Нижний колонтитул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smtClean="0"/>
              <a:t>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1968</TotalTime>
  <Words>19781</Words>
  <Application>Microsoft Office PowerPoint</Application>
  <PresentationFormat>Экран (4:3)</PresentationFormat>
  <Paragraphs>1774</Paragraphs>
  <Slides>84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84</vt:i4>
      </vt:variant>
    </vt:vector>
  </HeadingPairs>
  <TitlesOfParts>
    <vt:vector size="8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  <vt:lpstr>Слайд 62</vt:lpstr>
      <vt:lpstr>Слайд 63</vt:lpstr>
      <vt:lpstr>Слайд 64</vt:lpstr>
      <vt:lpstr>Слайд 65</vt:lpstr>
      <vt:lpstr>Слайд 66</vt:lpstr>
      <vt:lpstr>Слайд 67</vt:lpstr>
      <vt:lpstr>Слайд 68</vt:lpstr>
      <vt:lpstr>Слайд 69</vt:lpstr>
      <vt:lpstr>Слайд 70</vt:lpstr>
      <vt:lpstr>Слайд 71</vt:lpstr>
      <vt:lpstr>Слайд 72</vt:lpstr>
      <vt:lpstr>Слайд 73</vt:lpstr>
      <vt:lpstr>Слайд 74</vt:lpstr>
      <vt:lpstr>Слайд 75</vt:lpstr>
      <vt:lpstr>Слайд 76</vt:lpstr>
      <vt:lpstr>Слайд 77</vt:lpstr>
      <vt:lpstr>Слайд 78</vt:lpstr>
      <vt:lpstr>Слайд 79</vt:lpstr>
      <vt:lpstr>Слайд 80</vt:lpstr>
      <vt:lpstr>Слайд 81</vt:lpstr>
      <vt:lpstr>Слайд 82</vt:lpstr>
      <vt:lpstr>Слайд 83</vt:lpstr>
      <vt:lpstr>Слайд 84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JackWestern</cp:lastModifiedBy>
  <cp:revision>111</cp:revision>
  <dcterms:created xsi:type="dcterms:W3CDTF">2010-06-01T18:24:33Z</dcterms:created>
  <dcterms:modified xsi:type="dcterms:W3CDTF">2012-02-13T09:03:32Z</dcterms:modified>
</cp:coreProperties>
</file>