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5" r:id="rId2"/>
    <p:sldId id="356" r:id="rId3"/>
    <p:sldId id="357" r:id="rId4"/>
    <p:sldId id="358" r:id="rId5"/>
    <p:sldId id="399" r:id="rId6"/>
    <p:sldId id="400" r:id="rId7"/>
    <p:sldId id="402" r:id="rId8"/>
    <p:sldId id="401" r:id="rId9"/>
    <p:sldId id="411" r:id="rId10"/>
    <p:sldId id="412" r:id="rId11"/>
    <p:sldId id="413" r:id="rId12"/>
    <p:sldId id="272" r:id="rId13"/>
    <p:sldId id="365" r:id="rId14"/>
    <p:sldId id="366" r:id="rId15"/>
    <p:sldId id="382" r:id="rId16"/>
    <p:sldId id="394" r:id="rId17"/>
    <p:sldId id="404" r:id="rId18"/>
    <p:sldId id="405" r:id="rId19"/>
  </p:sldIdLst>
  <p:sldSz cx="6858000" cy="9906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EE0006"/>
    <a:srgbClr val="FA7073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08" autoAdjust="0"/>
  </p:normalViewPr>
  <p:slideViewPr>
    <p:cSldViewPr>
      <p:cViewPr>
        <p:scale>
          <a:sx n="100" d="100"/>
          <a:sy n="100" d="100"/>
        </p:scale>
        <p:origin x="-924" y="204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750888"/>
            <a:ext cx="26019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D619376-DAF1-4ADC-9C54-95B577DF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A323D-1DC8-4656-8022-3EBD85606E6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8BDD-B4C9-43C8-97DD-FF4CE42F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72B7-2ECC-4E2D-9DFF-511D9DBB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86326" y="880533"/>
            <a:ext cx="1457325" cy="792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1" y="880533"/>
            <a:ext cx="4219575" cy="792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6A51-E0E1-4AEE-A5EC-7D2639AF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758B-74BC-4048-88DD-FDA818C4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5D57-532B-454E-BF2B-1519780F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54C0-1172-4D75-B64F-B871A5EA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1EF8-F343-462C-A5A6-D3485188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9277-4093-4464-929C-2AF11308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FA0C-5076-4BFD-9095-6D104E45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40F6-1EDC-4FB7-82E5-73BB4195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CACD-ADA4-4052-B2A9-BBBB687CB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695484-767E-4C63-B476-23960CFC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571500" y="5024438"/>
            <a:ext cx="58578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Сценарий </a:t>
            </a:r>
            <a:r>
              <a:rPr lang="ru-RU" sz="1400" b="1"/>
              <a:t>  </a:t>
            </a:r>
            <a:r>
              <a:rPr lang="ru-RU" sz="1400" b="1" i="1"/>
              <a:t>музыкально – литературного концерта </a:t>
            </a:r>
            <a:r>
              <a:rPr lang="ru-RU" sz="1400" b="1"/>
              <a:t>  </a:t>
            </a:r>
            <a:r>
              <a:rPr lang="ru-RU" sz="1400" b="1" i="1"/>
              <a:t>посвященного </a:t>
            </a:r>
            <a:endParaRPr lang="ru-RU" sz="1400" b="1"/>
          </a:p>
          <a:p>
            <a:pPr algn="ctr"/>
            <a:r>
              <a:rPr lang="ru-RU" sz="1400" b="1" i="1"/>
              <a:t>65- летию </a:t>
            </a:r>
            <a:r>
              <a:rPr lang="ru-RU" sz="1400" b="1"/>
              <a:t>  </a:t>
            </a:r>
            <a:r>
              <a:rPr lang="ru-RU" sz="1400" b="1" i="1"/>
              <a:t>Победы в ВОВ</a:t>
            </a:r>
            <a:endParaRPr lang="ru-RU" sz="1400" b="1"/>
          </a:p>
          <a:p>
            <a:endParaRPr lang="ru-RU" sz="1300"/>
          </a:p>
          <a:p>
            <a:pPr algn="ctr"/>
            <a:r>
              <a:rPr lang="ru-RU" sz="1300"/>
              <a:t>       </a:t>
            </a:r>
            <a:r>
              <a:rPr lang="ru-RU" sz="1300" i="1"/>
              <a:t>Под марш Д. Тухманова «День Победы» в  зал входят дети подготовительной к школе группы № 5 .</a:t>
            </a:r>
          </a:p>
          <a:p>
            <a:r>
              <a:rPr lang="ru-RU" sz="1300" b="1"/>
              <a:t>Дети:</a:t>
            </a:r>
          </a:p>
          <a:p>
            <a:r>
              <a:rPr lang="ru-RU" sz="1300"/>
              <a:t>Все сегодня не такое,</a:t>
            </a:r>
          </a:p>
          <a:p>
            <a:r>
              <a:rPr lang="ru-RU" sz="1300"/>
              <a:t>Не такое, как всегда.</a:t>
            </a:r>
          </a:p>
          <a:p>
            <a:r>
              <a:rPr lang="ru-RU" sz="1300"/>
              <a:t>Все на улицу выходят,</a:t>
            </a:r>
          </a:p>
          <a:p>
            <a:r>
              <a:rPr lang="ru-RU" sz="1300"/>
              <a:t>Все поют, кричат «Ура!»</a:t>
            </a:r>
          </a:p>
          <a:p>
            <a:r>
              <a:rPr lang="ru-RU" sz="1300"/>
              <a:t>Всюду шумно, интересно</a:t>
            </a:r>
          </a:p>
          <a:p>
            <a:r>
              <a:rPr lang="ru-RU" sz="1300"/>
              <a:t>Всюду весело и тесно.</a:t>
            </a:r>
          </a:p>
          <a:p>
            <a:r>
              <a:rPr lang="ru-RU" sz="1300"/>
              <a:t>В барабаны громко бьют </a:t>
            </a:r>
          </a:p>
          <a:p>
            <a:r>
              <a:rPr lang="ru-RU" sz="1300"/>
              <a:t>Всюду пляшут и поют.</a:t>
            </a:r>
          </a:p>
          <a:p>
            <a:r>
              <a:rPr lang="ru-RU" sz="1300"/>
              <a:t>Сегодня праздник – День Победы.</a:t>
            </a:r>
          </a:p>
          <a:p>
            <a:r>
              <a:rPr lang="ru-RU" sz="1300"/>
              <a:t>Счастливый, светлый день весны.</a:t>
            </a:r>
          </a:p>
          <a:p>
            <a:r>
              <a:rPr lang="ru-RU" sz="1300"/>
              <a:t>В цветы все улицы одеты</a:t>
            </a:r>
          </a:p>
          <a:p>
            <a:r>
              <a:rPr lang="ru-RU" sz="1300"/>
              <a:t>И песни звонкие слышны.</a:t>
            </a:r>
          </a:p>
          <a:p>
            <a:r>
              <a:rPr lang="ru-RU" sz="1300" b="1"/>
              <a:t>Ведущий:</a:t>
            </a:r>
            <a:r>
              <a:rPr lang="ru-RU" sz="1300"/>
              <a:t> Дорогие ребята! Уважаемые гости! Поздравляем вас с праздником Победы 9 мая!</a:t>
            </a:r>
          </a:p>
        </p:txBody>
      </p:sp>
      <p:sp>
        <p:nvSpPr>
          <p:cNvPr id="36869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34</a:t>
            </a:r>
            <a:endParaRPr lang="ru-RU"/>
          </a:p>
        </p:txBody>
      </p:sp>
      <p:pic>
        <p:nvPicPr>
          <p:cNvPr id="6" name="Рисунок 5" descr="090859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2" y="238092"/>
            <a:ext cx="5779460" cy="463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44</a:t>
            </a:r>
            <a:endParaRPr lang="ru-RU"/>
          </a:p>
        </p:txBody>
      </p: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214313" y="238125"/>
            <a:ext cx="6429375" cy="93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Конспект спортивного развлечения «Моя спортивная семья» </a:t>
            </a:r>
          </a:p>
          <a:p>
            <a:r>
              <a:rPr lang="ru-RU" sz="1300" b="1"/>
              <a:t>Цель:</a:t>
            </a:r>
            <a:r>
              <a:rPr lang="ru-RU" sz="1300"/>
              <a:t>  Формировать представление детей об активном семейном отдыхе.</a:t>
            </a:r>
          </a:p>
          <a:p>
            <a:pPr algn="just"/>
            <a:r>
              <a:rPr lang="ru-RU" sz="1300" b="1"/>
              <a:t>Задачи:</a:t>
            </a:r>
            <a:endParaRPr lang="ru-RU" sz="1300"/>
          </a:p>
          <a:p>
            <a:pPr algn="just"/>
            <a:r>
              <a:rPr lang="ru-RU" sz="1300"/>
              <a:t>1.Способствовать развитию физических качеств дошкольников.</a:t>
            </a:r>
          </a:p>
          <a:p>
            <a:pPr algn="just"/>
            <a:r>
              <a:rPr lang="ru-RU" sz="1300"/>
              <a:t>2.Способствовать активному командному взаимодействию  детей  и  взрослых.</a:t>
            </a:r>
          </a:p>
          <a:p>
            <a:pPr algn="just"/>
            <a:r>
              <a:rPr lang="ru-RU" sz="1300"/>
              <a:t>3.Формировать у детей интерес к двигательной активности.</a:t>
            </a:r>
          </a:p>
          <a:p>
            <a:pPr algn="just"/>
            <a:r>
              <a:rPr lang="ru-RU" sz="1300"/>
              <a:t>4. Воспитывать у дошкольников товарищеские чувства и волю к победе в спортивных состязаниях.</a:t>
            </a:r>
          </a:p>
          <a:p>
            <a:pPr algn="just"/>
            <a:r>
              <a:rPr lang="ru-RU" sz="1300"/>
              <a:t> </a:t>
            </a:r>
            <a:r>
              <a:rPr lang="ru-RU" sz="1300" b="1"/>
              <a:t>Предшествующая работа:</a:t>
            </a:r>
            <a:endParaRPr lang="ru-RU" sz="1300"/>
          </a:p>
          <a:p>
            <a:pPr algn="just"/>
            <a:r>
              <a:rPr lang="ru-RU" sz="1300"/>
              <a:t>1.Домашнее задание: беседа родителей с детьми «Что с собой возьмём в поход?».</a:t>
            </a:r>
          </a:p>
          <a:p>
            <a:pPr algn="just"/>
            <a:r>
              <a:rPr lang="ru-RU" sz="1300"/>
              <a:t>2.Подготовка совместно с родителями необходимых атрибутов для похода (котелок, рюкзак, продукты, спортивная одежда).</a:t>
            </a:r>
          </a:p>
          <a:p>
            <a:pPr algn="just"/>
            <a:r>
              <a:rPr lang="ru-RU" sz="1300"/>
              <a:t>3.Изготовление эмблем команд, тематических плакатов, оформление спортивного зала ДОУ, приобретение сладких  призов для поощрения участников.</a:t>
            </a:r>
          </a:p>
          <a:p>
            <a:pPr algn="just"/>
            <a:r>
              <a:rPr lang="ru-RU" sz="1300"/>
              <a:t>4.Подбор музыкального сопровождения соревнований.</a:t>
            </a:r>
          </a:p>
          <a:p>
            <a:pPr algn="just"/>
            <a:r>
              <a:rPr lang="ru-RU" sz="1300"/>
              <a:t> 5.Подготовка необходимого спортивного оборудования.</a:t>
            </a:r>
          </a:p>
          <a:p>
            <a:pPr algn="just"/>
            <a:r>
              <a:rPr lang="ru-RU" sz="1300"/>
              <a:t> </a:t>
            </a:r>
            <a:r>
              <a:rPr lang="ru-RU" sz="1300" b="1"/>
              <a:t>Участники соревнований: </a:t>
            </a:r>
            <a:r>
              <a:rPr lang="ru-RU" sz="1300"/>
              <a:t>6 мам и 12 детей.</a:t>
            </a:r>
          </a:p>
          <a:p>
            <a:pPr algn="just"/>
            <a:r>
              <a:rPr lang="ru-RU" sz="1300"/>
              <a:t> Девиз команды « Ромашка»:</a:t>
            </a:r>
          </a:p>
          <a:p>
            <a:pPr algn="just"/>
            <a:r>
              <a:rPr lang="ru-RU" sz="1300"/>
              <a:t>«Мы ромашки лучше всех! Впереди нас ждёт успех!»</a:t>
            </a:r>
          </a:p>
          <a:p>
            <a:pPr algn="just"/>
            <a:r>
              <a:rPr lang="ru-RU" sz="1300"/>
              <a:t>Девиз команды «Подсолнушки»:</a:t>
            </a:r>
          </a:p>
          <a:p>
            <a:pPr algn="just"/>
            <a:r>
              <a:rPr lang="ru-RU" sz="1300"/>
              <a:t> «Мы подсолнушки - маленькие солнышки! </a:t>
            </a:r>
          </a:p>
          <a:p>
            <a:pPr algn="just"/>
            <a:r>
              <a:rPr lang="ru-RU" sz="1300"/>
              <a:t>Наш девиз - не падать вниз!»</a:t>
            </a:r>
          </a:p>
          <a:p>
            <a:pPr algn="just"/>
            <a:r>
              <a:rPr lang="ru-RU" sz="1300" b="1"/>
              <a:t>Перед началом развлечения:</a:t>
            </a:r>
          </a:p>
          <a:p>
            <a:r>
              <a:rPr lang="ru-RU" sz="1300" i="1"/>
              <a:t>Проводится жеребьёвка, формируются 2 команды.</a:t>
            </a:r>
          </a:p>
          <a:p>
            <a:r>
              <a:rPr lang="ru-RU" sz="1300" i="1"/>
              <a:t>Под музыку в зал входят дети и мамы и встают в 2 шеренги.</a:t>
            </a:r>
          </a:p>
          <a:p>
            <a:r>
              <a:rPr lang="ru-RU" sz="1300"/>
              <a:t> </a:t>
            </a:r>
            <a:r>
              <a:rPr lang="ru-RU" sz="1300" b="1"/>
              <a:t>Ведущая:</a:t>
            </a:r>
            <a:r>
              <a:rPr lang="ru-RU" sz="1300"/>
              <a:t> С добрым утром! Всем привет! Встретились мы снова! У меня для вас секрет. Спорт любите с детских лет - будете здоровы!</a:t>
            </a:r>
          </a:p>
          <a:p>
            <a:r>
              <a:rPr lang="ru-RU" sz="1300"/>
              <a:t> Смеётся солнышко с утра и детвора вся рада</a:t>
            </a:r>
          </a:p>
          <a:p>
            <a:r>
              <a:rPr lang="ru-RU" sz="1300"/>
              <a:t> Сегодня в садике игра! И мамы ваши - рядом!</a:t>
            </a:r>
          </a:p>
          <a:p>
            <a:r>
              <a:rPr lang="ru-RU" sz="1300"/>
              <a:t> У нас сегодня соревнуются две команды:</a:t>
            </a:r>
          </a:p>
          <a:p>
            <a:r>
              <a:rPr lang="ru-RU" sz="1300"/>
              <a:t>Команда «Ромашки» и  команда «Подсолнушки» - физкульт - привет! </a:t>
            </a:r>
            <a:r>
              <a:rPr lang="ru-RU" sz="1300" i="1"/>
              <a:t>(представление команд, девиз команд, капитанов команд,  представление жюри).</a:t>
            </a:r>
          </a:p>
          <a:p>
            <a:r>
              <a:rPr lang="ru-RU" sz="1300" b="1"/>
              <a:t>Ведущая: </a:t>
            </a:r>
            <a:r>
              <a:rPr lang="ru-RU" sz="1300"/>
              <a:t>Сегодня, дорогие ребята, вы вместе с мамами отправляетесь в поход.</a:t>
            </a:r>
          </a:p>
          <a:p>
            <a:r>
              <a:rPr lang="ru-RU" sz="1300"/>
              <a:t>Путь вам предстоит весёлый необычный. Вам нужно показать вашим мамам какие вы быстрые, ловкие, смелые, сильные!</a:t>
            </a:r>
          </a:p>
          <a:p>
            <a:r>
              <a:rPr lang="ru-RU" sz="1300"/>
              <a:t>И я знаю, что у вас всё получится! Ведь с вами рядом ваши мамы и ваши друзья!</a:t>
            </a:r>
          </a:p>
          <a:p>
            <a:r>
              <a:rPr lang="ru-RU" sz="1300"/>
              <a:t>И наш девиз сегодня:</a:t>
            </a:r>
          </a:p>
          <a:p>
            <a:r>
              <a:rPr lang="ru-RU" sz="1300"/>
              <a:t>Очень счастлив я, друзья,</a:t>
            </a:r>
          </a:p>
          <a:p>
            <a:r>
              <a:rPr lang="ru-RU" sz="1300"/>
              <a:t>Ведь со мной моя семья! </a:t>
            </a:r>
          </a:p>
          <a:p>
            <a:r>
              <a:rPr lang="ru-RU" sz="1300"/>
              <a:t>А сейчас вы друг другу улыбнитесь, на разминку - становитесь!</a:t>
            </a:r>
          </a:p>
          <a:p>
            <a:r>
              <a:rPr lang="ru-RU" sz="1300" i="1"/>
              <a:t> Проводится разминка под музыку Шаинского «Если с другом вышел в путь».</a:t>
            </a:r>
          </a:p>
          <a:p>
            <a:r>
              <a:rPr lang="ru-RU" sz="1300" i="1"/>
              <a:t> Каждой команде выдаётся: поролоновая дорожка, рюкзак, котелок.</a:t>
            </a:r>
          </a:p>
          <a:p>
            <a:r>
              <a:rPr lang="ru-RU" sz="1300" b="1"/>
              <a:t>Ведущая: </a:t>
            </a:r>
            <a:r>
              <a:rPr lang="ru-RU" sz="1300"/>
              <a:t>Соревнование - игра начинается!</a:t>
            </a:r>
          </a:p>
          <a:p>
            <a:pPr algn="just"/>
            <a:endParaRPr lang="ru-RU" sz="1300"/>
          </a:p>
          <a:p>
            <a:pPr algn="just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7" descr="SDC13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5263" y="6465888"/>
            <a:ext cx="26908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3" descr="21767be7d1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5" descr="df01465fd3ac.png"/>
          <p:cNvPicPr>
            <a:picLocks noChangeAspect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44</a:t>
            </a:r>
            <a:endParaRPr lang="ru-RU"/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15888" y="344488"/>
            <a:ext cx="62865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 Этапы пути:</a:t>
            </a:r>
          </a:p>
          <a:p>
            <a:pPr algn="just"/>
            <a:r>
              <a:rPr lang="ru-RU" sz="1300"/>
              <a:t>(Оценка: 2 балла - всё верно, пришли первыми (обе команды); 1 балл   - с ошибками, пришли вторыми)</a:t>
            </a:r>
          </a:p>
          <a:p>
            <a:pPr algn="just"/>
            <a:r>
              <a:rPr lang="ru-RU" sz="1300"/>
              <a:t> 1.Переправа через широкий ручей - с помощью дощечек.</a:t>
            </a:r>
          </a:p>
          <a:p>
            <a:pPr algn="just"/>
            <a:r>
              <a:rPr lang="ru-RU" sz="1300"/>
              <a:t>(каждой команде выдаётся по 4 дощечки).</a:t>
            </a:r>
          </a:p>
          <a:p>
            <a:pPr algn="just"/>
            <a:r>
              <a:rPr lang="ru-RU" sz="1300" i="1"/>
              <a:t>Участники переправляются сами и переносят с собой на другой берег: дорожку, котелок, рюкзак.</a:t>
            </a:r>
          </a:p>
          <a:p>
            <a:pPr algn="just"/>
            <a:r>
              <a:rPr lang="ru-RU" sz="1300"/>
              <a:t> 2.Доставка родниковой воды для питья.</a:t>
            </a:r>
          </a:p>
          <a:p>
            <a:pPr algn="just"/>
            <a:r>
              <a:rPr lang="ru-RU" sz="1300"/>
              <a:t> </a:t>
            </a:r>
            <a:r>
              <a:rPr lang="ru-RU" sz="1300" i="1"/>
              <a:t>Участники должны пролезть через тоннель, подняться по наклонной лестнице, коснуться рукой круга (налить воды), взять бутылку с водой, спуститься с лестницы, добежать до команды, передать  эстафету.</a:t>
            </a:r>
          </a:p>
          <a:p>
            <a:pPr algn="just"/>
            <a:r>
              <a:rPr lang="ru-RU" sz="1300"/>
              <a:t>    Музыкальная    пауза</a:t>
            </a:r>
          </a:p>
          <a:p>
            <a:pPr algn="just"/>
            <a:r>
              <a:rPr lang="ru-RU" sz="1300"/>
              <a:t>3.Сбор хвороста для костра (встречная эстафета).</a:t>
            </a:r>
          </a:p>
          <a:p>
            <a:pPr algn="just"/>
            <a:r>
              <a:rPr lang="ru-RU" sz="1300"/>
              <a:t> </a:t>
            </a:r>
            <a:r>
              <a:rPr lang="ru-RU" sz="1300" i="1"/>
              <a:t>*1-й раскладывает палочки-хворост, передает эстафету; </a:t>
            </a:r>
          </a:p>
          <a:p>
            <a:pPr algn="just"/>
            <a:r>
              <a:rPr lang="ru-RU" sz="1300" i="1"/>
              <a:t>*2-й собирает хворост, сидя на тележке (тележку везёт мама);</a:t>
            </a:r>
          </a:p>
          <a:p>
            <a:pPr algn="just"/>
            <a:r>
              <a:rPr lang="ru-RU" sz="1300" i="1"/>
              <a:t>*2-ой ребёнок передаёт хворост следующему игроку и встает в конец команды;</a:t>
            </a:r>
          </a:p>
          <a:p>
            <a:pPr algn="just"/>
            <a:r>
              <a:rPr lang="ru-RU" sz="1300" i="1"/>
              <a:t>*мама передаёт тележку другой маме.</a:t>
            </a:r>
          </a:p>
          <a:p>
            <a:pPr algn="just"/>
            <a:r>
              <a:rPr lang="ru-RU" sz="1300"/>
              <a:t>4.Игра на привале.</a:t>
            </a:r>
          </a:p>
          <a:p>
            <a:pPr algn="just"/>
            <a:r>
              <a:rPr lang="ru-RU" sz="1300" i="1"/>
              <a:t>Участникам необходимо закатить мяч в ворота. Выигрывают те, чья команда быстрее придёт к финишу.</a:t>
            </a:r>
          </a:p>
          <a:p>
            <a:pPr algn="just"/>
            <a:r>
              <a:rPr lang="ru-RU" sz="1300" i="1"/>
              <a:t> Команда выстраивается в колонну по одному, ноги шире плеч - образуется коридор-ворота.</a:t>
            </a:r>
          </a:p>
          <a:p>
            <a:pPr algn="just"/>
            <a:r>
              <a:rPr lang="ru-RU" sz="1300" i="1"/>
              <a:t>*1-й прокатывает мяч в ворота и встаёт впереди колонны;</a:t>
            </a:r>
          </a:p>
          <a:p>
            <a:pPr algn="just"/>
            <a:r>
              <a:rPr lang="ru-RU" sz="1300" i="1"/>
              <a:t> * последний ловит мяч и бежит вперёд колонны прокатывает мяч и встаёт впереди колонны и т.д.</a:t>
            </a:r>
          </a:p>
          <a:p>
            <a:pPr algn="just"/>
            <a:r>
              <a:rPr lang="ru-RU" sz="1300"/>
              <a:t>    Музыкальная    пауза. </a:t>
            </a:r>
            <a:r>
              <a:rPr lang="ru-RU" sz="1300" i="1"/>
              <a:t>Мамы устраивают привал с костром: на дуге подвешивается котелок с картошкой, морковкой, луком,  заливается водой, на полу выкладывается костёр из палочек. Исполняется песня у костра.</a:t>
            </a:r>
          </a:p>
          <a:p>
            <a:pPr algn="just"/>
            <a:r>
              <a:rPr lang="ru-RU" sz="1300" i="1"/>
              <a:t>Жюри подводит итог. Награждение, вручение подарков.</a:t>
            </a:r>
          </a:p>
          <a:p>
            <a:pPr algn="just"/>
            <a:r>
              <a:rPr lang="ru-RU" sz="1300" b="1"/>
              <a:t>Ведущая:</a:t>
            </a:r>
            <a:r>
              <a:rPr lang="ru-RU" sz="1300"/>
              <a:t> Праздник веселый удался на славу!</a:t>
            </a:r>
          </a:p>
          <a:p>
            <a:pPr algn="just"/>
            <a:r>
              <a:rPr lang="ru-RU" sz="1300"/>
              <a:t>                   Думаю, всем он пришёлся по нраву!</a:t>
            </a:r>
          </a:p>
          <a:p>
            <a:pPr algn="just"/>
            <a:endParaRPr lang="ru-RU"/>
          </a:p>
        </p:txBody>
      </p:sp>
      <p:pic>
        <p:nvPicPr>
          <p:cNvPr id="47111" name="Рисунок 6" descr="Фото00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65246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7" descr="d8220869ed6e.png"/>
          <p:cNvPicPr>
            <a:picLocks noChangeAspect="1"/>
          </p:cNvPicPr>
          <p:nvPr/>
        </p:nvPicPr>
        <p:blipFill>
          <a:blip r:embed="rId3">
            <a:lum bright="20000"/>
          </a:blip>
          <a:srcRect l="-427"/>
          <a:stretch>
            <a:fillRect/>
          </a:stretch>
        </p:blipFill>
        <p:spPr bwMode="auto">
          <a:xfrm rot="2398541">
            <a:off x="-55563" y="854075"/>
            <a:ext cx="673893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11"/>
          <p:cNvSpPr>
            <a:spLocks noChangeArrowheads="1" noChangeShapeType="1" noTextEdit="1"/>
          </p:cNvSpPr>
          <p:nvPr/>
        </p:nvSpPr>
        <p:spPr bwMode="auto">
          <a:xfrm>
            <a:off x="1628775" y="117475"/>
            <a:ext cx="396081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конкурсов</a:t>
            </a:r>
          </a:p>
        </p:txBody>
      </p:sp>
      <p:sp>
        <p:nvSpPr>
          <p:cNvPr id="48132" name="Line 11"/>
          <p:cNvSpPr>
            <a:spLocks noChangeShapeType="1"/>
          </p:cNvSpPr>
          <p:nvPr/>
        </p:nvSpPr>
        <p:spPr bwMode="auto">
          <a:xfrm>
            <a:off x="1412875" y="584200"/>
            <a:ext cx="43211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45</a:t>
            </a:r>
            <a:endParaRPr lang="ru-RU"/>
          </a:p>
        </p:txBody>
      </p:sp>
      <p:pic>
        <p:nvPicPr>
          <p:cNvPr id="48134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584200"/>
            <a:ext cx="452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5"/>
          <p:cNvSpPr txBox="1">
            <a:spLocks noChangeArrowheads="1"/>
          </p:cNvSpPr>
          <p:nvPr/>
        </p:nvSpPr>
        <p:spPr bwMode="auto">
          <a:xfrm>
            <a:off x="357188" y="1309688"/>
            <a:ext cx="6143625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ЭНГЕЛЬССКИЙ МУНИЦИПАЛЬНЫЙ РАЙОН САРАТОВСКОЙ ОБЛАСТИ</a:t>
            </a:r>
            <a:endParaRPr lang="ru-RU" sz="1100" b="1"/>
          </a:p>
          <a:p>
            <a:pPr algn="ctr"/>
            <a:r>
              <a:rPr lang="ru-RU" sz="1100"/>
              <a:t> </a:t>
            </a:r>
            <a:endParaRPr lang="ru-RU" sz="1100" b="1"/>
          </a:p>
          <a:p>
            <a:pPr algn="ctr"/>
            <a:r>
              <a:rPr lang="ru-RU" sz="1100" b="1"/>
              <a:t>КОМИТЕТ</a:t>
            </a:r>
          </a:p>
          <a:p>
            <a:pPr algn="ctr"/>
            <a:r>
              <a:rPr lang="ru-RU" sz="1100" b="1"/>
              <a:t>ПО ОБРАЗОВАНИЮ И МОЛОДЕЖНОЙ ПОЛИТИКЕ</a:t>
            </a:r>
          </a:p>
          <a:p>
            <a:pPr algn="ctr"/>
            <a:r>
              <a:rPr lang="ru-RU" sz="1100" b="1"/>
              <a:t>АДМИНИСТРАЦИИ ЭНГЕЛЬССКОГО МУНИЦИПАЛЬНОГО РАЙОНА</a:t>
            </a:r>
          </a:p>
          <a:p>
            <a:pPr algn="ctr"/>
            <a:r>
              <a:rPr lang="ru-RU" sz="1100" b="1"/>
              <a:t>                              </a:t>
            </a:r>
            <a:r>
              <a:rPr lang="ru-RU" sz="1100" i="1"/>
              <a:t>ул. Тельмана,3, </a:t>
            </a:r>
            <a:r>
              <a:rPr lang="ru-RU" sz="1100"/>
              <a:t>413100 г. Энгельс, Саратовская область, тел (8453) 55-99-26</a:t>
            </a:r>
            <a:endParaRPr lang="ru-RU" sz="1100" b="1"/>
          </a:p>
          <a:p>
            <a:pPr algn="ctr"/>
            <a:r>
              <a:rPr lang="ru-RU" sz="1100" b="1"/>
              <a:t> </a:t>
            </a:r>
          </a:p>
          <a:p>
            <a:pPr algn="ctr"/>
            <a:r>
              <a:rPr lang="ru-RU" sz="1100" b="1"/>
              <a:t>ПРИКАЗ</a:t>
            </a:r>
          </a:p>
          <a:p>
            <a:pPr algn="ctr"/>
            <a:r>
              <a:rPr lang="ru-RU" sz="1100" b="1"/>
              <a:t>  </a:t>
            </a:r>
            <a:r>
              <a:rPr lang="ru-RU" sz="1100"/>
              <a:t>от  30.11.2010 г.                                                                                         №  1948-од</a:t>
            </a:r>
            <a:endParaRPr lang="ru-RU" sz="1100" b="1"/>
          </a:p>
          <a:p>
            <a:pPr algn="ctr"/>
            <a:r>
              <a:rPr lang="ru-RU" sz="1100" b="1"/>
              <a:t>         </a:t>
            </a:r>
          </a:p>
          <a:p>
            <a:r>
              <a:rPr lang="ru-RU" sz="1100"/>
              <a:t> Об итогах районного конкурса</a:t>
            </a:r>
            <a:r>
              <a:rPr lang="ru-RU" sz="1100" b="1"/>
              <a:t> </a:t>
            </a:r>
          </a:p>
          <a:p>
            <a:r>
              <a:rPr lang="ru-RU" sz="1100"/>
              <a:t>педагогов дополнительного</a:t>
            </a:r>
            <a:endParaRPr lang="ru-RU" sz="1100" b="1"/>
          </a:p>
          <a:p>
            <a:r>
              <a:rPr lang="ru-RU" sz="1100"/>
              <a:t>образования «Сердце отдаю детям»</a:t>
            </a:r>
          </a:p>
          <a:p>
            <a:endParaRPr lang="ru-RU" sz="1100" b="1"/>
          </a:p>
          <a:p>
            <a:pPr algn="just"/>
            <a:r>
              <a:rPr lang="ru-RU" sz="1300"/>
              <a:t>          26 ноября 2010 года по плану комитета по образованию и молодежной политике АЭМР и МОУ ДПОС «Учебно- методический центр» г.Энгельса подведены итоги районного конкурса «Сердце отдаю детям»  педагогов дополнительного образования  образовательных учреждений.</a:t>
            </a:r>
            <a:endParaRPr lang="ru-RU" sz="1300" b="1"/>
          </a:p>
          <a:p>
            <a:pPr algn="just"/>
            <a:r>
              <a:rPr lang="ru-RU" sz="1300"/>
              <a:t>         Конкурс организован в целях повышения доступности и качества дополнительного образования детей, развития творческого потенциала  и повышения профессиональной квалификации педагогов, выявления и распространения лучшего педагогического опыта в сфере дополнительного образования детей.        </a:t>
            </a:r>
            <a:endParaRPr lang="ru-RU" sz="1300" b="1"/>
          </a:p>
          <a:p>
            <a:pPr algn="just"/>
            <a:r>
              <a:rPr lang="ru-RU" sz="1300"/>
              <a:t>        В мероприятии приняли участие 7 педагогов дополнительного образования из следующих образовательных учреждений:   МОУ «СОШ № 19», МДОУ № 53, МДОУ № 76, ЦРТДиЮ, ДЮШС и СЮТур.       </a:t>
            </a:r>
            <a:endParaRPr lang="ru-RU" sz="1300" b="1"/>
          </a:p>
          <a:p>
            <a:pPr algn="just"/>
            <a:r>
              <a:rPr lang="ru-RU" sz="1300"/>
              <a:t>        Конкурс проводился в три этапа:</a:t>
            </a:r>
            <a:endParaRPr lang="ru-RU" sz="1300" b="1"/>
          </a:p>
          <a:p>
            <a:pPr algn="just"/>
            <a:r>
              <a:rPr lang="ru-RU" sz="1300"/>
              <a:t>        </a:t>
            </a:r>
            <a:r>
              <a:rPr lang="en-US" sz="1300"/>
              <a:t>I</a:t>
            </a:r>
            <a:r>
              <a:rPr lang="ru-RU" sz="1300"/>
              <a:t> этап состоял из самопрезентаций «Мое педагогическое кредо», в которых конкурсанты раскрывали ведущие педагогические идеи, жизненные приоритеты, отношение к детям, коллегам, профессии. </a:t>
            </a:r>
            <a:endParaRPr lang="ru-RU" sz="1300" b="1"/>
          </a:p>
          <a:p>
            <a:pPr algn="just"/>
            <a:r>
              <a:rPr lang="ru-RU" sz="1300"/>
              <a:t>        </a:t>
            </a:r>
            <a:r>
              <a:rPr lang="en-US" sz="1300"/>
              <a:t>II</a:t>
            </a:r>
            <a:r>
              <a:rPr lang="ru-RU" sz="1300"/>
              <a:t> этап  предусматривал защиту дополнительной образовательной программы «Моя образовательная программа».</a:t>
            </a:r>
            <a:endParaRPr lang="ru-RU" sz="1300" b="1"/>
          </a:p>
          <a:p>
            <a:pPr algn="just"/>
            <a:r>
              <a:rPr lang="ru-RU" sz="1300"/>
              <a:t>         </a:t>
            </a:r>
            <a:r>
              <a:rPr lang="en-US" sz="1300"/>
              <a:t>III </a:t>
            </a:r>
            <a:r>
              <a:rPr lang="ru-RU" sz="1300"/>
              <a:t>этап состоял из открытых занятий «Введение в образовательную программу».</a:t>
            </a:r>
            <a:endParaRPr lang="ru-RU" sz="1300" b="1"/>
          </a:p>
          <a:p>
            <a:pPr algn="just"/>
            <a:r>
              <a:rPr lang="ru-RU" sz="1300"/>
              <a:t>         Во всех заданиях жюри оценивало педагогическое мастерство и профессионализм конкурсантов.</a:t>
            </a:r>
            <a:endParaRPr lang="ru-RU" sz="1300" b="1"/>
          </a:p>
          <a:p>
            <a:pPr algn="just"/>
            <a:r>
              <a:rPr lang="ru-RU" sz="1300"/>
              <a:t>            </a:t>
            </a:r>
            <a:endParaRPr lang="ru-RU" sz="1300" b="1"/>
          </a:p>
          <a:p>
            <a:pPr algn="just"/>
            <a:r>
              <a:rPr lang="ru-RU" sz="1300"/>
              <a:t>         По итогам конкурсных состязаний определены следующие победители: </a:t>
            </a:r>
            <a:endParaRPr lang="ru-RU" sz="1300" b="1"/>
          </a:p>
          <a:p>
            <a:pPr algn="just"/>
            <a:r>
              <a:rPr lang="ru-RU" sz="1300"/>
              <a:t>-  </a:t>
            </a:r>
            <a:r>
              <a:rPr lang="en-US" sz="1300"/>
              <a:t>I </a:t>
            </a:r>
            <a:r>
              <a:rPr lang="ru-RU" sz="1300"/>
              <a:t>место - Курыгина Наталья Ивановна, инструктор по физической культуре, педагог дополнительного образования МДОУ № 53.</a:t>
            </a:r>
            <a:endParaRPr lang="ru-RU" sz="1300" b="1"/>
          </a:p>
          <a:p>
            <a:pPr algn="just"/>
            <a:r>
              <a:rPr lang="ru-RU" sz="1300"/>
              <a:t>- </a:t>
            </a:r>
            <a:r>
              <a:rPr lang="en-US" sz="1300"/>
              <a:t>II</a:t>
            </a:r>
            <a:r>
              <a:rPr lang="ru-RU" sz="1300"/>
              <a:t> место - Танчук Ольга Борисовна, педагог дополнительного образования ЦРТДиЮ.</a:t>
            </a:r>
            <a:endParaRPr lang="ru-RU" sz="13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d8220869ed6e.png"/>
          <p:cNvPicPr>
            <a:picLocks noChangeAspect="1"/>
          </p:cNvPicPr>
          <p:nvPr/>
        </p:nvPicPr>
        <p:blipFill>
          <a:blip r:embed="rId2">
            <a:lum bright="20000"/>
          </a:blip>
          <a:srcRect l="-427"/>
          <a:stretch>
            <a:fillRect/>
          </a:stretch>
        </p:blipFill>
        <p:spPr bwMode="auto">
          <a:xfrm rot="2398541">
            <a:off x="-55563" y="854075"/>
            <a:ext cx="673893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357188" y="309563"/>
            <a:ext cx="6215062" cy="88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-  </a:t>
            </a:r>
            <a:r>
              <a:rPr lang="en-US" sz="1300"/>
              <a:t>III</a:t>
            </a:r>
            <a:r>
              <a:rPr lang="ru-RU" sz="1300"/>
              <a:t> место - Чепеленко Елена Михайловна, инструктор по физической культуре, педагог дополнительного образования МДОУ № 76.</a:t>
            </a:r>
            <a:endParaRPr lang="ru-RU" sz="1300" b="1"/>
          </a:p>
          <a:p>
            <a:pPr algn="just"/>
            <a:r>
              <a:rPr lang="ru-RU" sz="1300"/>
              <a:t>-  победитель в номинации «Организация познавательного досуга» - Дорохина Анна Аркадьевна, педагог- организатор ЦРТДиЮ;</a:t>
            </a:r>
            <a:endParaRPr lang="ru-RU" sz="1300" b="1"/>
          </a:p>
          <a:p>
            <a:pPr algn="just"/>
            <a:r>
              <a:rPr lang="ru-RU" sz="1300"/>
              <a:t>- победитель в номинации «Развитие детского спорта» - Лукьянова Мария Викторовна, тренер- преподаватель по художественной гимнастике ДЮШС;</a:t>
            </a:r>
            <a:endParaRPr lang="ru-RU" sz="1300" b="1"/>
          </a:p>
          <a:p>
            <a:pPr algn="just"/>
            <a:r>
              <a:rPr lang="ru-RU" sz="1300"/>
              <a:t>- победитель в номинации «Развитие детского туризма» - Никулина Светлана Александровна, педагог дополнительного образования СЮТур;</a:t>
            </a:r>
            <a:endParaRPr lang="ru-RU" sz="1300" b="1"/>
          </a:p>
          <a:p>
            <a:pPr algn="just"/>
            <a:r>
              <a:rPr lang="ru-RU" sz="1300"/>
              <a:t> - победитель в номинации «Экологическое воспитание обучающихся» - Карташова Анна Александровна, учитель биологии и экологии, педагог дополнительного образования МОУ «СОШ № 19».</a:t>
            </a:r>
          </a:p>
          <a:p>
            <a:pPr algn="just"/>
            <a:endParaRPr lang="ru-RU" sz="1300"/>
          </a:p>
          <a:p>
            <a:r>
              <a:rPr lang="ru-RU" sz="1300"/>
              <a:t>    На основании вышеизложенного</a:t>
            </a:r>
            <a:endParaRPr lang="ru-RU" sz="1300" b="1"/>
          </a:p>
          <a:p>
            <a:r>
              <a:rPr lang="ru-RU" sz="1300"/>
              <a:t> </a:t>
            </a:r>
            <a:endParaRPr lang="ru-RU" sz="1300" b="1"/>
          </a:p>
          <a:p>
            <a:r>
              <a:rPr lang="ru-RU" sz="1300"/>
              <a:t>    ПРИКАЗЫВАЮ:</a:t>
            </a:r>
            <a:endParaRPr lang="ru-RU" sz="1300" b="1"/>
          </a:p>
          <a:p>
            <a:r>
              <a:rPr lang="ru-RU" sz="1300"/>
              <a:t>    Объявить благодарность  участникам конкурса:</a:t>
            </a:r>
            <a:endParaRPr lang="ru-RU" sz="1300" b="1"/>
          </a:p>
          <a:p>
            <a:r>
              <a:rPr lang="ru-RU" sz="1300"/>
              <a:t>-Курыгиной Наталье Ивановне, инструктору по физической культуре, педагогу дополнительного образования МДОУ № 53;</a:t>
            </a:r>
            <a:endParaRPr lang="ru-RU" sz="1300" b="1"/>
          </a:p>
          <a:p>
            <a:r>
              <a:rPr lang="ru-RU" sz="1300"/>
              <a:t>- Танчук Ольге Борисовне, педагогу дополнительного образования ЦРТДиЮ;</a:t>
            </a:r>
            <a:endParaRPr lang="ru-RU" sz="1300" b="1"/>
          </a:p>
          <a:p>
            <a:r>
              <a:rPr lang="ru-RU" sz="1300"/>
              <a:t>- Дорохиной Анне Аркадьевне, педагогу- организатору ЦРТДиЮ;</a:t>
            </a:r>
            <a:endParaRPr lang="ru-RU" sz="1300" b="1"/>
          </a:p>
          <a:p>
            <a:pPr algn="just"/>
            <a:r>
              <a:rPr lang="ru-RU" sz="1300"/>
              <a:t>-Чепеленко Елене Михайловне, инструктору по физической культуре, педагогу дополнительного образования МДОУ № 76;</a:t>
            </a:r>
            <a:endParaRPr lang="ru-RU" sz="1300" b="1"/>
          </a:p>
          <a:p>
            <a:pPr algn="just"/>
            <a:r>
              <a:rPr lang="ru-RU" sz="1300"/>
              <a:t>- Лукьяновой Марии Викторовне, тренеру- преподавателю по художественной гимнастике ДЮШС;</a:t>
            </a:r>
            <a:endParaRPr lang="ru-RU" sz="1300" b="1"/>
          </a:p>
          <a:p>
            <a:pPr algn="just"/>
            <a:r>
              <a:rPr lang="ru-RU" sz="1300"/>
              <a:t>-  Никулиной Светлане Александровне, педагогу дополнительного образования СЮТур;</a:t>
            </a:r>
            <a:endParaRPr lang="ru-RU" sz="1300" b="1"/>
          </a:p>
          <a:p>
            <a:pPr algn="just"/>
            <a:r>
              <a:rPr lang="ru-RU" sz="1300"/>
              <a:t>- Карташовой Анне Александровне, учителю биологии и экологии, педагогу дополнительного образования МОУ «СОШ № 19».</a:t>
            </a:r>
            <a:endParaRPr lang="ru-RU" sz="1300" b="1"/>
          </a:p>
          <a:p>
            <a:pPr algn="just"/>
            <a:r>
              <a:rPr lang="ru-RU" sz="1300"/>
              <a:t> </a:t>
            </a:r>
            <a:endParaRPr lang="ru-RU" sz="1300" b="1"/>
          </a:p>
          <a:p>
            <a:pPr algn="just"/>
            <a:r>
              <a:rPr lang="ru-RU" sz="1300"/>
              <a:t>2. За организацию участия педагогов в районном конкурсе объявить благодарность следующим руководителям образовательных учреждений:</a:t>
            </a:r>
            <a:endParaRPr lang="ru-RU" sz="1300" b="1"/>
          </a:p>
          <a:p>
            <a:pPr algn="just"/>
            <a:r>
              <a:rPr lang="ru-RU" sz="1300"/>
              <a:t>- Кутуковой Татьяне Витальевне, заведующей МДОУ № 53;</a:t>
            </a:r>
            <a:endParaRPr lang="ru-RU" sz="1300" b="1"/>
          </a:p>
          <a:p>
            <a:pPr algn="just"/>
            <a:r>
              <a:rPr lang="ru-RU" sz="1300"/>
              <a:t>- Прокофьевой Светлане Николаевне, директору ЦРТДиЮ;</a:t>
            </a:r>
            <a:endParaRPr lang="ru-RU" sz="1300" b="1"/>
          </a:p>
          <a:p>
            <a:pPr algn="just"/>
            <a:r>
              <a:rPr lang="ru-RU" sz="1300"/>
              <a:t>- Морозовой Елене Анатольевне, заведующей МДОУ № 76;</a:t>
            </a:r>
            <a:endParaRPr lang="ru-RU" sz="1300" b="1"/>
          </a:p>
          <a:p>
            <a:pPr algn="just"/>
            <a:r>
              <a:rPr lang="ru-RU" sz="1300"/>
              <a:t>- Зотову Валерию Ивановичу, директору ДЮСШ;</a:t>
            </a:r>
            <a:endParaRPr lang="ru-RU" sz="1300" b="1"/>
          </a:p>
          <a:p>
            <a:pPr algn="just"/>
            <a:r>
              <a:rPr lang="ru-RU" sz="1300"/>
              <a:t>- Петрушову Александру Семеновичу, директору СЮТур;</a:t>
            </a:r>
            <a:endParaRPr lang="ru-RU" sz="1300" b="1"/>
          </a:p>
          <a:p>
            <a:pPr algn="just"/>
            <a:r>
              <a:rPr lang="ru-RU" sz="1300"/>
              <a:t>- Бармута Людмиле Евгеньевне, директору МОУ «СОШ № 19».</a:t>
            </a:r>
            <a:endParaRPr lang="ru-RU" sz="1300" b="1"/>
          </a:p>
          <a:p>
            <a:pPr algn="just"/>
            <a:r>
              <a:rPr lang="ru-RU" sz="1300"/>
              <a:t> </a:t>
            </a:r>
            <a:endParaRPr lang="ru-RU" sz="1300" b="1"/>
          </a:p>
          <a:p>
            <a:pPr algn="just"/>
            <a:r>
              <a:rPr lang="ru-RU" sz="1300"/>
              <a:t>3. За предоставление помещения, технических средств и оказание помощи в проведении конкурсантами занятий объявить благодарность:</a:t>
            </a:r>
            <a:endParaRPr lang="ru-RU" sz="1300" b="1"/>
          </a:p>
          <a:p>
            <a:pPr algn="just"/>
            <a:r>
              <a:rPr lang="ru-RU" sz="1300"/>
              <a:t>- Косенко Раисе Ивановне, директору МОУ «СОШ № 12»;</a:t>
            </a:r>
            <a:endParaRPr lang="ru-RU" sz="1300" b="1"/>
          </a:p>
          <a:p>
            <a:pPr algn="just"/>
            <a:r>
              <a:rPr lang="ru-RU" sz="1300"/>
              <a:t>- Прокофьевой Светлане Николаевне, директору ЦРТДиЮ;</a:t>
            </a:r>
            <a:endParaRPr lang="ru-RU" sz="1300" b="1"/>
          </a:p>
          <a:p>
            <a:pPr algn="just"/>
            <a:r>
              <a:rPr lang="ru-RU" sz="1300"/>
              <a:t>- Сарановой Наталье Александровне, заведующей МДОУ № 75.</a:t>
            </a:r>
            <a:endParaRPr lang="ru-RU" sz="1300" b="1"/>
          </a:p>
          <a:p>
            <a:pPr algn="just"/>
            <a:r>
              <a:rPr lang="ru-RU" sz="1300"/>
              <a:t> </a:t>
            </a:r>
            <a:endParaRPr lang="ru-RU" sz="1300" b="1"/>
          </a:p>
        </p:txBody>
      </p:sp>
      <p:sp>
        <p:nvSpPr>
          <p:cNvPr id="49156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4" descr="d8220869ed6e.png"/>
          <p:cNvPicPr>
            <a:picLocks noChangeAspect="1"/>
          </p:cNvPicPr>
          <p:nvPr/>
        </p:nvPicPr>
        <p:blipFill>
          <a:blip r:embed="rId2">
            <a:lum bright="20000"/>
          </a:blip>
          <a:srcRect l="-427"/>
          <a:stretch>
            <a:fillRect/>
          </a:stretch>
        </p:blipFill>
        <p:spPr bwMode="auto">
          <a:xfrm rot="2398541">
            <a:off x="-55563" y="854075"/>
            <a:ext cx="673893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357188" y="452438"/>
            <a:ext cx="61436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1300"/>
              <a:t>4. Наградить победителей районного конкурса педагогов дополнительного образования «Сердце отдаю детям» Почетными грамотами   комитета по образованию и молодежной политике АЭМР и ценными подарками.</a:t>
            </a:r>
            <a:endParaRPr lang="ru-RU" sz="1300" b="1"/>
          </a:p>
          <a:p>
            <a:pPr algn="just"/>
            <a:r>
              <a:rPr lang="ru-RU" sz="1300"/>
              <a:t> </a:t>
            </a:r>
            <a:endParaRPr lang="ru-RU" sz="1300" b="1"/>
          </a:p>
          <a:p>
            <a:pPr algn="just"/>
            <a:r>
              <a:rPr lang="ru-RU" sz="1300"/>
              <a:t>5. Директору ЦРТДиЮ Прокофьевой Светлане Николаевне организовать проведение церемонии награждения победителей конкурса педагогов дополнительного образования «Сердце отдаю детям».</a:t>
            </a:r>
            <a:endParaRPr lang="ru-RU" sz="1300" b="1"/>
          </a:p>
          <a:p>
            <a:pPr algn="just"/>
            <a:r>
              <a:rPr lang="ru-RU" sz="1300"/>
              <a:t> </a:t>
            </a:r>
            <a:endParaRPr lang="ru-RU" sz="1300" b="1"/>
          </a:p>
          <a:p>
            <a:pPr algn="just"/>
            <a:r>
              <a:rPr lang="ru-RU" sz="1300"/>
              <a:t>6. Контроль за исполнением настоящего приказа возложить на начальника управления комитета по образованию и молодежной политике АЭМР С.С. Савочкину.</a:t>
            </a:r>
            <a:endParaRPr lang="ru-RU" sz="1300" b="1"/>
          </a:p>
          <a:p>
            <a:r>
              <a:rPr lang="ru-RU" sz="1300"/>
              <a:t> </a:t>
            </a:r>
            <a:endParaRPr lang="ru-RU" sz="1300" b="1"/>
          </a:p>
          <a:p>
            <a:r>
              <a:rPr lang="ru-RU" sz="1300" b="1"/>
              <a:t>        </a:t>
            </a:r>
            <a:endParaRPr lang="ru-RU" sz="1300"/>
          </a:p>
          <a:p>
            <a:r>
              <a:rPr lang="ru-RU" sz="1300" b="1"/>
              <a:t>        Председатель комитета                                                               Т.Е. Ванина</a:t>
            </a:r>
            <a:endParaRPr lang="ru-RU" sz="1300"/>
          </a:p>
          <a:p>
            <a:r>
              <a:rPr lang="ru-RU" sz="1300"/>
              <a:t>       </a:t>
            </a:r>
          </a:p>
          <a:p>
            <a:r>
              <a:rPr lang="ru-RU" sz="1300"/>
              <a:t> </a:t>
            </a:r>
          </a:p>
          <a:p>
            <a:r>
              <a:rPr lang="ru-RU" sz="1100"/>
              <a:t>         </a:t>
            </a:r>
          </a:p>
          <a:p>
            <a:endParaRPr lang="ru-RU" sz="1100"/>
          </a:p>
          <a:p>
            <a:endParaRPr lang="ru-RU" sz="1100"/>
          </a:p>
          <a:p>
            <a:r>
              <a:rPr lang="ru-RU" sz="1100"/>
              <a:t>        Назарова М.В.</a:t>
            </a:r>
          </a:p>
          <a:p>
            <a:r>
              <a:rPr lang="ru-RU" sz="1100"/>
              <a:t>             72-66-61</a:t>
            </a:r>
          </a:p>
        </p:txBody>
      </p:sp>
      <p:sp>
        <p:nvSpPr>
          <p:cNvPr id="50180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e1148860c7c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8882063"/>
            <a:ext cx="50006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3" descr="9361b966dc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14287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4" descr="51111552_1258090604_49c84aeb527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8310563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G:\офис\Журнал 10\для журнала № 10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2438"/>
            <a:ext cx="120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2214563" y="523875"/>
            <a:ext cx="4214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Monotype Corsiva" pitchFamily="66" charset="0"/>
              </a:rPr>
              <a:t>I </a:t>
            </a:r>
            <a:r>
              <a:rPr lang="ru-RU" sz="1800" b="1">
                <a:latin typeface="Monotype Corsiva" pitchFamily="66" charset="0"/>
              </a:rPr>
              <a:t>место в конкурсе </a:t>
            </a:r>
          </a:p>
          <a:p>
            <a:pPr algn="ctr"/>
            <a:r>
              <a:rPr lang="ru-RU" sz="1800">
                <a:latin typeface="Monotype Corsiva" pitchFamily="66" charset="0"/>
              </a:rPr>
              <a:t>«Сердце  отдаю детям</a:t>
            </a:r>
            <a:r>
              <a:rPr lang="ru-RU" sz="1800" i="1">
                <a:latin typeface="Monotype Corsiva" pitchFamily="66" charset="0"/>
              </a:rPr>
              <a:t>»  </a:t>
            </a:r>
          </a:p>
          <a:p>
            <a:pPr algn="ctr"/>
            <a:r>
              <a:rPr lang="ru-RU" sz="1800" b="1" i="1">
                <a:latin typeface="Monotype Corsiva" pitchFamily="66" charset="0"/>
              </a:rPr>
              <a:t> Курыгина Наталья Ивановна</a:t>
            </a:r>
            <a:r>
              <a:rPr lang="ru-RU" sz="1800" i="1">
                <a:latin typeface="Monotype Corsiva" pitchFamily="66" charset="0"/>
              </a:rPr>
              <a:t>, </a:t>
            </a:r>
          </a:p>
          <a:p>
            <a:pPr algn="ctr"/>
            <a:r>
              <a:rPr lang="ru-RU" sz="1800" i="1">
                <a:latin typeface="Monotype Corsiva" pitchFamily="66" charset="0"/>
              </a:rPr>
              <a:t>инструктор по физической культуре, педагог дополнительного образования МДОУ»Детский сад комбинированного вида № 53» г.Энгельса Саратовской области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357188" y="2452688"/>
            <a:ext cx="62150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200"/>
              <a:t>Курыгина Наталья  Ивановна имеет высшее педагогическое образование, высшую квалификационную категорию, звание «Мастер спорта СССР по художественной гимнастике»; награждена Почётной грамотой Министерства образования Российской Федерации. Педагогический стаж 21 год, в данном учреждении работает с 1995 года. </a:t>
            </a:r>
          </a:p>
          <a:p>
            <a:pPr indent="361950" algn="just"/>
            <a:r>
              <a:rPr lang="ru-RU" sz="1200"/>
              <a:t>В своей практике педагог применяет современные здоровьесберегающие технологии, направленные на личностно-ориентированную модель воспитания, использует дифференцированный подход к каждому ребенку. Человек творческий, инициативный.     Внедряет многофункциональную систему физкультурно-оздоровительной работы, превышающую стандарты программы детского сада. Добивается высокого уровня физической подготовленности дошкольников (86%), ежегодно средний балл составляет не менее 4,2. Ее воспитанники становятся призерами в ежегодных районных конкурсах детского творчества «Дюймовочка» и спортивных соревнованиях между ДОУ. </a:t>
            </a:r>
          </a:p>
          <a:p>
            <a:pPr indent="361950" algn="just"/>
            <a:r>
              <a:rPr lang="ru-RU" sz="1200"/>
              <a:t>Она является автором программы по оздоровительно-развивающей гимнастике «</a:t>
            </a:r>
            <a:r>
              <a:rPr lang="en-US" sz="1200"/>
              <a:t>Fitness </a:t>
            </a:r>
            <a:r>
              <a:rPr lang="ru-RU" sz="1200"/>
              <a:t>ВаЬу» и руководителем трех кружков: «Ритм -Данс», «Непоседы», «Крепыш». С 2010 года организует опытно-экспериментальную деятельность на региональном уровне по теме «Адаптация современных фитнес методик в воспитательно-образовательный процесс ДОУ». Является тьютором инструкторов по физической культуре в СарИПКиПРО.          </a:t>
            </a:r>
          </a:p>
          <a:p>
            <a:pPr indent="361950" algn="just"/>
            <a:r>
              <a:rPr lang="ru-RU" sz="1200"/>
              <a:t>Длительное время является руководителем РМО инструкторов по физической культуре. С 2003г входит в состав экспертной аттестационной комиссии на первую квалификационную категорию в г. Энгельсе. Имеет печатные публикации в сборниках, издаваемых СарИПКиПРО по темам преемственности детского сада и начальной школы, применении инноваций в физкультурно-оздоровительном процессе ДОУ, формировании социальных компетенций дошкольников. В 2010 году стала призером районного конкурса «Воспитатель года - 2010», заняв второе место. </a:t>
            </a:r>
          </a:p>
          <a:p>
            <a:pPr indent="361950" algn="just"/>
            <a:r>
              <a:rPr lang="ru-RU" sz="1200"/>
              <a:t>Наталья Ивановна принимает активное участие на областных семинарах, педсоветах, конференциях. Ёе опыт__работы неоднократно обобщался на уровне Энгельсского муниципального района и области в виде мастер - классов, презентаций, практикумов, выступлений.</a:t>
            </a:r>
          </a:p>
        </p:txBody>
      </p:sp>
      <p:sp>
        <p:nvSpPr>
          <p:cNvPr id="51208" name="Нижний колонтитул 6"/>
          <p:cNvSpPr txBox="1">
            <a:spLocks/>
          </p:cNvSpPr>
          <p:nvPr/>
        </p:nvSpPr>
        <p:spPr bwMode="auto">
          <a:xfrm>
            <a:off x="2643188" y="87391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4" descr="e1148860c7c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8882063"/>
            <a:ext cx="50006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2" descr="9361b966dc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0"/>
            <a:ext cx="16240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3" descr="51111552_1258090604_49c84aeb527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8310563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 descr="G:\офис\Журнал 10\для журнала № 10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344488"/>
            <a:ext cx="14287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428625" y="200025"/>
            <a:ext cx="4357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Monotype Corsiva" pitchFamily="66" charset="0"/>
              </a:rPr>
              <a:t>III</a:t>
            </a:r>
            <a:r>
              <a:rPr lang="ru-RU" sz="1800" b="1">
                <a:latin typeface="Monotype Corsiva" pitchFamily="66" charset="0"/>
              </a:rPr>
              <a:t> место  в конкурсе </a:t>
            </a:r>
          </a:p>
          <a:p>
            <a:pPr algn="ctr"/>
            <a:r>
              <a:rPr lang="ru-RU" sz="1800">
                <a:latin typeface="Monotype Corsiva" pitchFamily="66" charset="0"/>
              </a:rPr>
              <a:t>«Сердце  отдаю детям»</a:t>
            </a:r>
          </a:p>
          <a:p>
            <a:pPr algn="ctr"/>
            <a:r>
              <a:rPr lang="ru-RU" sz="1800">
                <a:latin typeface="Monotype Corsiva" pitchFamily="66" charset="0"/>
              </a:rPr>
              <a:t>  </a:t>
            </a:r>
            <a:r>
              <a:rPr lang="ru-RU" sz="1800" b="1">
                <a:latin typeface="Monotype Corsiva" pitchFamily="66" charset="0"/>
              </a:rPr>
              <a:t>Чепеленко Елена Михайловна</a:t>
            </a:r>
            <a:r>
              <a:rPr lang="ru-RU" sz="1800">
                <a:latin typeface="Monotype Corsiva" pitchFamily="66" charset="0"/>
              </a:rPr>
              <a:t>, </a:t>
            </a:r>
          </a:p>
          <a:p>
            <a:pPr algn="ctr"/>
            <a:r>
              <a:rPr lang="ru-RU" sz="1800">
                <a:latin typeface="Monotype Corsiva" pitchFamily="66" charset="0"/>
              </a:rPr>
              <a:t>инструктор по физической культуре, педагог дополнительного образования МДОУ  «Детский сад комбинированного вида № 76» г.Энгельса Саратовской области</a:t>
            </a:r>
          </a:p>
        </p:txBody>
      </p:sp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428625" y="2166938"/>
            <a:ext cx="6072188" cy="71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200"/>
              <a:t>Чепеленко Елена Михайловна работает в МДОУ №76 с 1990 года.</a:t>
            </a:r>
          </a:p>
          <a:p>
            <a:pPr indent="361950" algn="just"/>
            <a:r>
              <a:rPr lang="ru-RU" sz="1200"/>
              <a:t>Обеспечивая единство оздоровления, обучения, воспитания детей, Елена Михайловна стремится к формированию у детей нравственных основ личности, развитию здоровья и физической культуры.</a:t>
            </a:r>
          </a:p>
          <a:p>
            <a:pPr indent="361950" algn="just"/>
            <a:r>
              <a:rPr lang="ru-RU" sz="1200"/>
              <a:t>Учитывает индивидуальные особенности детей в разных видах двигательной деятельности, выявляет одаренных детей в области спортивно-танцевальных движений, работает над развитием их способностей.</a:t>
            </a:r>
          </a:p>
          <a:p>
            <a:pPr indent="361950" algn="just"/>
            <a:r>
              <a:rPr lang="ru-RU" sz="1200"/>
              <a:t>Глубокие знания индивидуальных особенностей детей дошкольного возраста, целеустремленность, профессионализм помогают Елене Михайловне добиваться хороших результатов в воспитании и обучении детей.</a:t>
            </a:r>
          </a:p>
          <a:p>
            <a:pPr indent="361950" algn="just"/>
            <a:r>
              <a:rPr lang="ru-RU" sz="1200"/>
              <a:t>Особое внимание педагог уделяет развитию у детей дошкольного возраста двигательных навыков. Для этого она использует различные методы, приемы и формы организации работы с детьми.</a:t>
            </a:r>
          </a:p>
          <a:p>
            <a:pPr indent="361950" algn="just"/>
            <a:r>
              <a:rPr lang="ru-RU" sz="1200"/>
              <a:t> Елена Михайловна разработала программы по дополнительному образованию: программа «Ритм», рассчитанная на три года обучения; программа «Шалунишки». Данные программы в 2010 году были защищены на областном семинаре в ГОУ ДПО «СарИПКиПРО». На основе этих программ, на добровольной основе организовала работу кружка спортивно- бального танца «Ритм» и акробатического кружка «Шалунишки», которые действуют с 1998 года.</a:t>
            </a:r>
          </a:p>
          <a:p>
            <a:pPr indent="361950" algn="just"/>
            <a:r>
              <a:rPr lang="ru-RU" sz="1200"/>
              <a:t>Ежегодно кружковой работой охвачено от 60 до 80 детей 4 - 7-летнего возраста, что составляет 57% от общего количества воспитанников 4-7лет.</a:t>
            </a:r>
          </a:p>
          <a:p>
            <a:pPr indent="361950" algn="just"/>
            <a:r>
              <a:rPr lang="ru-RU" sz="1200"/>
              <a:t>Воспитанники Елены Михайловны постоянные участники, дипломанты и победители городских и районных мероприятий: фестиваля «Дюймовочка», «Алло, мы ищем таланты!», городских спортивных соревнований и мероприятий, связанных с праздничными датами.</a:t>
            </a:r>
          </a:p>
          <a:p>
            <a:pPr indent="361950" algn="just"/>
            <a:r>
              <a:rPr lang="ru-RU" sz="1200"/>
              <a:t>У детей, посещающих кружки, наблюдается гибкость, пластичность движений, развивается умение владеть своим телом, ловкость, выносливость, целеустремленность, вера в свои силы, стремление к победе, что не мало важно для будущих олимпийцев страны. За десять лет существования кружков Елена Михайловна выпустила более 300 воспитанников.</a:t>
            </a:r>
          </a:p>
          <a:p>
            <a:pPr indent="361950" algn="just"/>
            <a:r>
              <a:rPr lang="ru-RU" sz="1200"/>
              <a:t>Педагог делится опытом своей работы не только в детском саду, но и на уровне района и области. Постоянный участник информационно-методических совещаний, областных семинаров, например, выступала на семинаре «Организация дополнительного образования в ДОУ».</a:t>
            </a:r>
          </a:p>
          <a:p>
            <a:pPr indent="361950" algn="just"/>
            <a:r>
              <a:rPr lang="ru-RU" sz="1200"/>
              <a:t>Большую разъяснительную работу по вопросам физического воспитания детей дошкольного возраста Елена Михайловна ведет с родителями. Своим оптимизмом зажигает родителей: они постоянные участники всех отчетных концертов, мероприятий, организованных педагогом.</a:t>
            </a:r>
            <a:endParaRPr lang="ru-RU"/>
          </a:p>
        </p:txBody>
      </p:sp>
      <p:sp>
        <p:nvSpPr>
          <p:cNvPr id="52232" name="Нижний колонтитул 6"/>
          <p:cNvSpPr txBox="1">
            <a:spLocks/>
          </p:cNvSpPr>
          <p:nvPr/>
        </p:nvSpPr>
        <p:spPr bwMode="auto">
          <a:xfrm>
            <a:off x="2500313" y="8810625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 descr="6181dc569592.png"/>
          <p:cNvPicPr>
            <a:picLocks noChangeAspect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0" y="1101725"/>
            <a:ext cx="6858000" cy="77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WordArt 11"/>
          <p:cNvSpPr>
            <a:spLocks noChangeArrowheads="1" noChangeShapeType="1" noTextEdit="1"/>
          </p:cNvSpPr>
          <p:nvPr/>
        </p:nvSpPr>
        <p:spPr bwMode="auto">
          <a:xfrm>
            <a:off x="1500188" y="809625"/>
            <a:ext cx="4357687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 Благодарим за сотрудничество </a:t>
            </a:r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1143000" y="1309688"/>
            <a:ext cx="504031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500063" y="1568450"/>
            <a:ext cx="61436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Monotype Corsiva" pitchFamily="66" charset="0"/>
              </a:rPr>
              <a:t>     </a:t>
            </a:r>
          </a:p>
          <a:p>
            <a:pPr algn="ctr"/>
            <a:r>
              <a:rPr lang="ru-RU" sz="1600">
                <a:latin typeface="Monotype Corsiva" pitchFamily="66" charset="0"/>
              </a:rPr>
              <a:t>  Уважаемые коллеги!</a:t>
            </a:r>
          </a:p>
          <a:p>
            <a:pPr algn="ctr"/>
            <a:r>
              <a:rPr lang="ru-RU" sz="1600">
                <a:latin typeface="Monotype Corsiva" pitchFamily="66" charset="0"/>
              </a:rPr>
              <a:t>     Редакция журнала «Разноцветный детский сад» выражает огромную благодарность за сотрудничество в 2010 году всем педагогам из следующих образовательных учреждений:</a:t>
            </a:r>
          </a:p>
          <a:p>
            <a:pPr algn="ctr"/>
            <a:endParaRPr lang="ru-RU" sz="1600">
              <a:latin typeface="Monotype Corsiva" pitchFamily="66" charset="0"/>
            </a:endParaRPr>
          </a:p>
          <a:p>
            <a:pPr algn="just"/>
            <a:r>
              <a:rPr lang="ru-RU" sz="1600">
                <a:latin typeface="Monotype Corsiva" pitchFamily="66" charset="0"/>
              </a:rPr>
              <a:t>МОУ № 1; МДОУ № 1; МДОУ № 3; ЦРР № 6; МДОУ № 9; МДОУ № 11; ГДОУ № 16; МДОУ № 17; МДОУ № 23; МДОУ № 41; МДОУ № 45; МДОУ № 51; МДОУ № 62; МДОУ № 63;  МДОУ № 66; МДОУ № 72;  МДОУ № 76; МДОУ № 78 ; МДОУ № 79; МДОУ  п.Красный Яр ; МДОУ п.Новопушкинское; МДОУ п.Пробуждение; СОШ № 9; СОШ №18; СОШ № 19; СОШ № 30; СОШ № 32; СОШ п.Новопушкинское;  СОШ п.Лощинный.</a:t>
            </a:r>
          </a:p>
          <a:p>
            <a:endParaRPr lang="ru-RU" sz="1600">
              <a:latin typeface="Monotype Corsiva" pitchFamily="66" charset="0"/>
            </a:endParaRPr>
          </a:p>
          <a:p>
            <a:endParaRPr lang="ru-RU" sz="1600">
              <a:latin typeface="Monotype Corsiva" pitchFamily="66" charset="0"/>
            </a:endParaRPr>
          </a:p>
          <a:p>
            <a:pPr algn="ctr"/>
            <a:r>
              <a:rPr lang="ru-RU" sz="1600">
                <a:latin typeface="Monotype Corsiva" pitchFamily="66" charset="0"/>
              </a:rPr>
              <a:t>        Особая благодарность за активное сотрудничество:</a:t>
            </a:r>
          </a:p>
          <a:p>
            <a:pPr algn="ctr"/>
            <a:r>
              <a:rPr lang="ru-RU" sz="1600">
                <a:latin typeface="Monotype Corsiva" pitchFamily="66" charset="0"/>
              </a:rPr>
              <a:t>ПМСС – центр «Позитив»</a:t>
            </a:r>
          </a:p>
          <a:p>
            <a:pPr algn="ctr"/>
            <a:r>
              <a:rPr lang="ru-RU" sz="1600">
                <a:latin typeface="Monotype Corsiva" pitchFamily="66" charset="0"/>
              </a:rPr>
              <a:t>МДОУ №55</a:t>
            </a:r>
          </a:p>
          <a:p>
            <a:r>
              <a:rPr lang="ru-RU" sz="1600">
                <a:latin typeface="Monotype Corsiva" pitchFamily="66" charset="0"/>
              </a:rPr>
              <a:t>                                                       МДОУ № 53</a:t>
            </a:r>
          </a:p>
          <a:p>
            <a:r>
              <a:rPr lang="ru-RU" sz="1600">
                <a:latin typeface="Monotype Corsiva" pitchFamily="66" charset="0"/>
              </a:rPr>
              <a:t>                                                       МДОУ № 58</a:t>
            </a:r>
          </a:p>
          <a:p>
            <a:r>
              <a:rPr lang="ru-RU" sz="1600">
                <a:latin typeface="Monotype Corsiva" pitchFamily="66" charset="0"/>
              </a:rPr>
              <a:t>                                                       МДОУ № 71</a:t>
            </a:r>
            <a:endParaRPr lang="en-US" sz="1600">
              <a:latin typeface="Monotype Corsiva" pitchFamily="66" charset="0"/>
            </a:endParaRPr>
          </a:p>
          <a:p>
            <a:endParaRPr lang="ru-RU" sz="1600">
              <a:latin typeface="Monotype Corsiva" pitchFamily="66" charset="0"/>
            </a:endParaRPr>
          </a:p>
          <a:p>
            <a:pPr algn="ctr"/>
            <a:r>
              <a:rPr lang="ru-RU" sz="1600">
                <a:latin typeface="Monotype Corsiva" pitchFamily="66" charset="0"/>
              </a:rPr>
              <a:t>Всего в течение 2010 года было издано 10 номеров журнала.</a:t>
            </a:r>
            <a:r>
              <a:rPr lang="en-US" sz="1600">
                <a:latin typeface="Monotype Corsiva" pitchFamily="66" charset="0"/>
              </a:rPr>
              <a:t> </a:t>
            </a:r>
            <a:endParaRPr lang="ru-RU" sz="1600">
              <a:latin typeface="Monotype Corsiva" pitchFamily="66" charset="0"/>
            </a:endParaRPr>
          </a:p>
          <a:p>
            <a:pPr algn="ctr"/>
            <a:r>
              <a:rPr lang="ru-RU" sz="1600">
                <a:latin typeface="Monotype Corsiva" pitchFamily="66" charset="0"/>
              </a:rPr>
              <a:t>В  публикациях приняли участие 26 ДОУ и 7 СОШ.</a:t>
            </a:r>
          </a:p>
          <a:p>
            <a:pPr algn="ctr"/>
            <a:r>
              <a:rPr lang="ru-RU" sz="1600">
                <a:latin typeface="Monotype Corsiva" pitchFamily="66" charset="0"/>
              </a:rPr>
              <a:t>Печатный материал на страницах издания разместили 105 человек.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7464563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1"/>
            <a:ext cx="6858000" cy="9888058"/>
          </a:xfrm>
          <a:prstGeom prst="rect">
            <a:avLst/>
          </a:prstGeom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5750" y="309563"/>
            <a:ext cx="6381750" cy="370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1250" tIns="52650" rIns="101250" bIns="52650">
            <a:spAutoFit/>
          </a:bodyPr>
          <a:lstStyle/>
          <a:p>
            <a:pPr algn="ctr"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Редакционная коллегия:</a:t>
            </a:r>
          </a:p>
          <a:p>
            <a:pPr algn="ctr"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endParaRPr lang="ru-RU" sz="180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Председатель редакционной  коллегии                         Ванина Т.Е. 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Заместитель председателя редакционной коллегии   Губанова В.Л.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Главный консультант                                                    Булычева ЕФ.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Консультант                                                                   Ислентьева О.В.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Консультант                                                                   Борсук А.В.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Главный редактор                                                           Назарова М.В.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Заместитель главного редактора                                  Худошина Е.В.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Специалист по связям  с общественностью                  Федяшина Т.Н.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Художник –оформитель                                                 Фирсунина И.Н.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 sz="1800">
                <a:solidFill>
                  <a:srgbClr val="000000"/>
                </a:solidFill>
                <a:latin typeface="Monotype Corsiva" pitchFamily="66" charset="0"/>
              </a:rPr>
              <a:t>Корректор                                                                        Кузьмичева Ю.В.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endParaRPr lang="ru-RU" sz="180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0598857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8" y="4167182"/>
            <a:ext cx="5652973" cy="462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14313" y="166688"/>
            <a:ext cx="6858001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28625" y="238125"/>
            <a:ext cx="6143625" cy="86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Это особый праздник . В этот день 65 лет назад закончилась Великая Отечественная война. Мы празднуем день освобождения нашей Родины от врагов.</a:t>
            </a:r>
          </a:p>
          <a:p>
            <a:r>
              <a:rPr lang="ru-RU" sz="1300" b="1"/>
              <a:t>Дети:</a:t>
            </a:r>
          </a:p>
          <a:p>
            <a:r>
              <a:rPr lang="ru-RU" sz="1300"/>
              <a:t>За все, что есть сейчас у нас,</a:t>
            </a:r>
          </a:p>
          <a:p>
            <a:r>
              <a:rPr lang="ru-RU" sz="1300"/>
              <a:t>За каждый наш счастливый час,</a:t>
            </a:r>
          </a:p>
          <a:p>
            <a:r>
              <a:rPr lang="ru-RU" sz="1300"/>
              <a:t>За то, что солнце светит нам</a:t>
            </a:r>
          </a:p>
          <a:p>
            <a:r>
              <a:rPr lang="ru-RU" sz="1300"/>
              <a:t>Спасибо доблестным солдатам, </a:t>
            </a:r>
          </a:p>
          <a:p>
            <a:r>
              <a:rPr lang="ru-RU" sz="1300"/>
              <a:t>Что отстояли мир когда – то,</a:t>
            </a:r>
          </a:p>
          <a:p>
            <a:r>
              <a:rPr lang="ru-RU" sz="1300"/>
              <a:t>Спасибо дедам и отцам.</a:t>
            </a:r>
          </a:p>
          <a:p>
            <a:r>
              <a:rPr lang="ru-RU" sz="1300"/>
              <a:t>Ликуют трубы медные,</a:t>
            </a:r>
          </a:p>
          <a:p>
            <a:r>
              <a:rPr lang="ru-RU" sz="1300"/>
              <a:t>Поет, гудит земля.</a:t>
            </a:r>
          </a:p>
          <a:p>
            <a:r>
              <a:rPr lang="ru-RU" sz="1300"/>
              <a:t>Несется песнь победная</a:t>
            </a:r>
          </a:p>
          <a:p>
            <a:r>
              <a:rPr lang="ru-RU" sz="1300"/>
              <a:t>Над звездами Кремля.</a:t>
            </a:r>
          </a:p>
          <a:p>
            <a:r>
              <a:rPr lang="ru-RU" sz="1300"/>
              <a:t>Мы славим, славим воина</a:t>
            </a:r>
          </a:p>
          <a:p>
            <a:r>
              <a:rPr lang="ru-RU" sz="1300"/>
              <a:t>Народного борца</a:t>
            </a:r>
          </a:p>
          <a:p>
            <a:r>
              <a:rPr lang="ru-RU" sz="1300"/>
              <a:t>И доблестного маршала</a:t>
            </a:r>
          </a:p>
          <a:p>
            <a:r>
              <a:rPr lang="ru-RU" sz="1300"/>
              <a:t>И храброго бойца.</a:t>
            </a:r>
          </a:p>
          <a:p>
            <a:r>
              <a:rPr lang="ru-RU" sz="1300"/>
              <a:t>Родная наша армия</a:t>
            </a:r>
          </a:p>
          <a:p>
            <a:r>
              <a:rPr lang="ru-RU" sz="1300"/>
              <a:t>В великий день побед</a:t>
            </a:r>
          </a:p>
          <a:p>
            <a:r>
              <a:rPr lang="ru-RU" sz="1300"/>
              <a:t>И радостный и пламенный</a:t>
            </a:r>
          </a:p>
          <a:p>
            <a:r>
              <a:rPr lang="ru-RU" sz="1300"/>
              <a:t>Прими от нас привет!</a:t>
            </a:r>
          </a:p>
          <a:p>
            <a:r>
              <a:rPr lang="ru-RU" sz="1300" b="1"/>
              <a:t>Ведущий:</a:t>
            </a:r>
          </a:p>
          <a:p>
            <a:r>
              <a:rPr lang="ru-RU" sz="1300"/>
              <a:t>Но победа была нелегкой, многие не вернулись домой, многие геройски погибли. Но они живы в наших сердцах, в нашей памяти. В память о них зажжен и всегда будет гореть вечный огонь.</a:t>
            </a:r>
          </a:p>
          <a:p>
            <a:r>
              <a:rPr lang="ru-RU" sz="1300" b="1"/>
              <a:t>Дети:</a:t>
            </a:r>
          </a:p>
          <a:p>
            <a:r>
              <a:rPr lang="ru-RU" sz="1300"/>
              <a:t>Над могилой в тихом парке</a:t>
            </a:r>
          </a:p>
          <a:p>
            <a:r>
              <a:rPr lang="ru-RU" sz="1300"/>
              <a:t>Расцвели тюльпаны ярко</a:t>
            </a:r>
          </a:p>
          <a:p>
            <a:r>
              <a:rPr lang="ru-RU" sz="1300"/>
              <a:t>Вечно тут огонь горит</a:t>
            </a:r>
          </a:p>
          <a:p>
            <a:r>
              <a:rPr lang="ru-RU" sz="1300"/>
              <a:t>Тут солдат погибший  спит.</a:t>
            </a:r>
          </a:p>
          <a:p>
            <a:r>
              <a:rPr lang="ru-RU" sz="1300" i="1"/>
              <a:t>Песня «У Кремлевской стены» сл. Р.Томилина  муз. М.Магиденко</a:t>
            </a:r>
          </a:p>
          <a:p>
            <a:r>
              <a:rPr lang="ru-RU" sz="1300" b="1"/>
              <a:t>Ведущий:</a:t>
            </a:r>
            <a:r>
              <a:rPr lang="ru-RU" sz="1300"/>
              <a:t> Вместе со взрослыми часто сражались с фашистами и дети - подростки.</a:t>
            </a:r>
          </a:p>
          <a:p>
            <a:r>
              <a:rPr lang="ru-RU" sz="1300"/>
              <a:t>Над страною гремели снаряды,</a:t>
            </a:r>
          </a:p>
          <a:p>
            <a:r>
              <a:rPr lang="ru-RU" sz="1300"/>
              <a:t>Полыхали пожары вдали,</a:t>
            </a:r>
          </a:p>
          <a:p>
            <a:r>
              <a:rPr lang="ru-RU" sz="1300"/>
              <a:t>По лесам с партизанами рядом</a:t>
            </a:r>
          </a:p>
          <a:p>
            <a:r>
              <a:rPr lang="ru-RU" sz="1300"/>
              <a:t>С автоматами мальчики шли.</a:t>
            </a:r>
          </a:p>
          <a:p>
            <a:r>
              <a:rPr lang="ru-RU" sz="1300"/>
              <a:t>Они с врагами бились смело</a:t>
            </a:r>
          </a:p>
          <a:p>
            <a:r>
              <a:rPr lang="ru-RU" sz="1300"/>
              <a:t>В дни военных гроз,</a:t>
            </a:r>
          </a:p>
          <a:p>
            <a:r>
              <a:rPr lang="ru-RU" sz="1300"/>
              <a:t>Чтобы людям голубь белый</a:t>
            </a:r>
          </a:p>
          <a:p>
            <a:r>
              <a:rPr lang="ru-RU" sz="1300"/>
              <a:t>Мир и счастье принес.</a:t>
            </a:r>
          </a:p>
          <a:p>
            <a:r>
              <a:rPr lang="ru-RU" sz="1300"/>
              <a:t>Вспоминают наши деды</a:t>
            </a:r>
          </a:p>
          <a:p>
            <a:r>
              <a:rPr lang="ru-RU" sz="1300"/>
              <a:t>Про былые времена,</a:t>
            </a:r>
          </a:p>
          <a:p>
            <a:r>
              <a:rPr lang="ru-RU" sz="1300"/>
              <a:t>Надевают в честь победы</a:t>
            </a:r>
          </a:p>
        </p:txBody>
      </p:sp>
      <p:pic>
        <p:nvPicPr>
          <p:cNvPr id="37892" name="Рисунок 2" descr="D:\Мама\фото 5 гр\P101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5240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" descr="D:\Мама\фото 5 гр\P1010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6953250"/>
            <a:ext cx="25717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7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6858000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57188" y="309563"/>
            <a:ext cx="621506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Боевые ордена.</a:t>
            </a:r>
          </a:p>
          <a:p>
            <a:r>
              <a:rPr lang="ru-RU" sz="1300"/>
              <a:t>Встань сегодня утром рано</a:t>
            </a:r>
          </a:p>
          <a:p>
            <a:r>
              <a:rPr lang="ru-RU" sz="1300"/>
              <a:t>Выйди в город – погляди</a:t>
            </a:r>
          </a:p>
          <a:p>
            <a:r>
              <a:rPr lang="ru-RU" sz="1300"/>
              <a:t>Как шагают ветераны</a:t>
            </a:r>
          </a:p>
          <a:p>
            <a:r>
              <a:rPr lang="ru-RU" sz="1300"/>
              <a:t>С орденами на груди.</a:t>
            </a:r>
          </a:p>
          <a:p>
            <a:r>
              <a:rPr lang="ru-RU" sz="1300" b="1"/>
              <a:t>Ведущий:</a:t>
            </a:r>
            <a:r>
              <a:rPr lang="ru-RU" sz="1300"/>
              <a:t>  День победы у нас в стране отмечают как большой всенародный праздник потому, что он принес нашему народу и всем детям планеты Земля мир, спокойное радостное детство.</a:t>
            </a:r>
          </a:p>
          <a:p>
            <a:r>
              <a:rPr lang="ru-RU" sz="1300" b="1"/>
              <a:t>Дети:</a:t>
            </a:r>
          </a:p>
          <a:p>
            <a:r>
              <a:rPr lang="ru-RU" sz="1300"/>
              <a:t>Солнце светит, пахнет хлебом,</a:t>
            </a:r>
          </a:p>
          <a:p>
            <a:r>
              <a:rPr lang="ru-RU" sz="1300"/>
              <a:t>Лес шумит, река, трава.</a:t>
            </a:r>
          </a:p>
          <a:p>
            <a:r>
              <a:rPr lang="ru-RU" sz="1300"/>
              <a:t>Хорошо под мирным небом</a:t>
            </a:r>
          </a:p>
          <a:p>
            <a:r>
              <a:rPr lang="ru-RU" sz="1300"/>
              <a:t>Слышать добрые слова.</a:t>
            </a:r>
          </a:p>
          <a:p>
            <a:r>
              <a:rPr lang="ru-RU" sz="1300"/>
              <a:t>Хорошо зимой и летом</a:t>
            </a:r>
          </a:p>
          <a:p>
            <a:r>
              <a:rPr lang="ru-RU" sz="1300"/>
              <a:t>В день осенний и весной</a:t>
            </a:r>
          </a:p>
          <a:p>
            <a:r>
              <a:rPr lang="ru-RU" sz="1300"/>
              <a:t>Наслаждаться ярким светом</a:t>
            </a:r>
          </a:p>
          <a:p>
            <a:r>
              <a:rPr lang="ru-RU" sz="1300"/>
              <a:t>Звонкой, мирной тишиной.</a:t>
            </a:r>
          </a:p>
          <a:p>
            <a:r>
              <a:rPr lang="ru-RU" sz="1300" i="1"/>
              <a:t>Песня «Мы на свет родились» сл. А.Хайта    муз. Б.Савельева.</a:t>
            </a:r>
          </a:p>
          <a:p>
            <a:r>
              <a:rPr lang="ru-RU" sz="1300" b="1"/>
              <a:t>Ведущий: </a:t>
            </a:r>
            <a:r>
              <a:rPr lang="ru-RU" sz="1300"/>
              <a:t>Прокатился тут и там</a:t>
            </a:r>
          </a:p>
          <a:p>
            <a:r>
              <a:rPr lang="ru-RU" sz="1300"/>
              <a:t>Гром по небосводу</a:t>
            </a:r>
          </a:p>
          <a:p>
            <a:r>
              <a:rPr lang="ru-RU" sz="1300"/>
              <a:t>Это праздничный салют</a:t>
            </a:r>
          </a:p>
          <a:p>
            <a:r>
              <a:rPr lang="ru-RU" sz="1300"/>
              <a:t>Нашему народу</a:t>
            </a:r>
          </a:p>
          <a:p>
            <a:r>
              <a:rPr lang="ru-RU" sz="1300"/>
              <a:t>Над страной цветут цветы</a:t>
            </a:r>
          </a:p>
          <a:p>
            <a:r>
              <a:rPr lang="ru-RU" sz="1300"/>
              <a:t>Небывалой красоты.</a:t>
            </a:r>
          </a:p>
          <a:p>
            <a:r>
              <a:rPr lang="ru-RU" sz="1300"/>
              <a:t>В темном небе словно сад </a:t>
            </a:r>
          </a:p>
          <a:p>
            <a:r>
              <a:rPr lang="ru-RU" sz="1300"/>
              <a:t>Огоньки ракет летят.</a:t>
            </a:r>
          </a:p>
          <a:p>
            <a:r>
              <a:rPr lang="ru-RU" sz="1300" i="1"/>
              <a:t>Танец «Салют».</a:t>
            </a:r>
          </a:p>
          <a:p>
            <a:r>
              <a:rPr lang="ru-RU" sz="1300" b="1"/>
              <a:t>Ведущий: </a:t>
            </a:r>
            <a:r>
              <a:rPr lang="ru-RU" sz="1300"/>
              <a:t>На свете живут разноцветные дети</a:t>
            </a:r>
          </a:p>
          <a:p>
            <a:r>
              <a:rPr lang="ru-RU" sz="1300"/>
              <a:t>Живут на одной разноцветной планете</a:t>
            </a:r>
          </a:p>
          <a:p>
            <a:r>
              <a:rPr lang="ru-RU" sz="1300"/>
              <a:t>И эта планета на все времена</a:t>
            </a:r>
          </a:p>
        </p:txBody>
      </p:sp>
      <p:pic>
        <p:nvPicPr>
          <p:cNvPr id="38916" name="Рисунок 9" descr="D:\Мама\фото 5 гр\P101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952875"/>
            <a:ext cx="26860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7" descr="D:\Мама\фото 5 гр\P1010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6753225"/>
            <a:ext cx="2698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3246438" y="6191250"/>
            <a:ext cx="3240087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У всех разноцветных всего лишь одна.</a:t>
            </a:r>
          </a:p>
          <a:p>
            <a:r>
              <a:rPr lang="ru-RU" sz="1300"/>
              <a:t>Давайте, ребята, назло непогодам</a:t>
            </a:r>
          </a:p>
          <a:p>
            <a:r>
              <a:rPr lang="ru-RU" sz="1300"/>
              <a:t>Обнимем планету своим хороводом.</a:t>
            </a:r>
          </a:p>
          <a:p>
            <a:r>
              <a:rPr lang="ru-RU" sz="1300" i="1"/>
              <a:t>«Парный танец»</a:t>
            </a:r>
          </a:p>
          <a:p>
            <a:r>
              <a:rPr lang="ru-RU" sz="1300" b="1"/>
              <a:t>Дети: </a:t>
            </a:r>
            <a:r>
              <a:rPr lang="ru-RU" sz="1300"/>
              <a:t>В небе голубь мой летает</a:t>
            </a:r>
          </a:p>
          <a:p>
            <a:r>
              <a:rPr lang="ru-RU" sz="1300"/>
              <a:t>Вольно крылья расправляет</a:t>
            </a:r>
          </a:p>
          <a:p>
            <a:r>
              <a:rPr lang="ru-RU" sz="1300"/>
              <a:t>Белые и чистые воздухом душистые</a:t>
            </a:r>
          </a:p>
          <a:p>
            <a:r>
              <a:rPr lang="ru-RU" sz="1300"/>
              <a:t>А потом на крышу сел,</a:t>
            </a:r>
          </a:p>
          <a:p>
            <a:r>
              <a:rPr lang="ru-RU" sz="1300"/>
              <a:t>А затем на лесенку</a:t>
            </a:r>
          </a:p>
          <a:p>
            <a:r>
              <a:rPr lang="ru-RU" sz="1300"/>
              <a:t>Спел о небе песенку.</a:t>
            </a:r>
          </a:p>
          <a:p>
            <a:r>
              <a:rPr lang="ru-RU" sz="1300"/>
              <a:t>Складную, хорошую</a:t>
            </a:r>
          </a:p>
          <a:p>
            <a:r>
              <a:rPr lang="ru-RU" sz="1300"/>
              <a:t>И на стих похожую.</a:t>
            </a:r>
          </a:p>
          <a:p>
            <a:r>
              <a:rPr lang="ru-RU" sz="1300" i="1"/>
              <a:t> «Танец с голубями»</a:t>
            </a:r>
            <a:r>
              <a:rPr lang="ru-RU" sz="1300"/>
              <a:t/>
            </a:r>
            <a:br>
              <a:rPr lang="ru-RU" sz="1300"/>
            </a:br>
            <a:r>
              <a:rPr lang="ru-RU" sz="1300" b="1"/>
              <a:t>Дети: «</a:t>
            </a:r>
            <a:r>
              <a:rPr lang="ru-RU" sz="1300"/>
              <a:t>Почему ты шинель  бережешь?»</a:t>
            </a:r>
          </a:p>
          <a:p>
            <a:r>
              <a:rPr lang="ru-RU" sz="1300"/>
              <a:t>Я у папы спросила.</a:t>
            </a:r>
          </a:p>
          <a:p>
            <a:r>
              <a:rPr lang="ru-RU" sz="1300"/>
              <a:t>«Почему не сожжешь, не порвешь?»</a:t>
            </a:r>
          </a:p>
          <a:p>
            <a:endParaRPr lang="ru-RU" sz="1300"/>
          </a:p>
        </p:txBody>
      </p:sp>
      <p:sp>
        <p:nvSpPr>
          <p:cNvPr id="38919" name="Нижний колонтитул 6"/>
          <p:cNvSpPr txBox="1">
            <a:spLocks/>
          </p:cNvSpPr>
          <p:nvPr/>
        </p:nvSpPr>
        <p:spPr bwMode="auto">
          <a:xfrm>
            <a:off x="2428875" y="92392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8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6875"/>
            <a:ext cx="6858000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7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57188" y="238125"/>
            <a:ext cx="6215062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Я у папы спросила.</a:t>
            </a:r>
          </a:p>
          <a:p>
            <a:r>
              <a:rPr lang="ru-RU" sz="1300"/>
              <a:t>«Ведь она и стара и грязна</a:t>
            </a:r>
          </a:p>
          <a:p>
            <a:r>
              <a:rPr lang="ru-RU" sz="1300"/>
              <a:t>Приглядись-ка получше.</a:t>
            </a:r>
          </a:p>
          <a:p>
            <a:r>
              <a:rPr lang="ru-RU" sz="1300"/>
              <a:t>На спине вон какая дыра</a:t>
            </a:r>
          </a:p>
          <a:p>
            <a:r>
              <a:rPr lang="ru-RU" sz="1300"/>
              <a:t>Приглядись-ка получше».</a:t>
            </a:r>
          </a:p>
          <a:p>
            <a:r>
              <a:rPr lang="ru-RU" sz="1300"/>
              <a:t>«Потому  я ее берегу»,-</a:t>
            </a:r>
          </a:p>
          <a:p>
            <a:r>
              <a:rPr lang="ru-RU" sz="1300"/>
              <a:t>Отвечает мне папа,</a:t>
            </a:r>
          </a:p>
          <a:p>
            <a:r>
              <a:rPr lang="ru-RU" sz="1300"/>
              <a:t>«Потому не порву, сожгу»,-</a:t>
            </a:r>
          </a:p>
          <a:p>
            <a:r>
              <a:rPr lang="ru-RU" sz="1300"/>
              <a:t>Отвечает мне папа.</a:t>
            </a:r>
          </a:p>
          <a:p>
            <a:r>
              <a:rPr lang="ru-RU" sz="1300"/>
              <a:t>«Потому мне она дорога, </a:t>
            </a:r>
          </a:p>
          <a:p>
            <a:r>
              <a:rPr lang="ru-RU" sz="1300"/>
              <a:t>Что вот в этой шинели</a:t>
            </a:r>
          </a:p>
          <a:p>
            <a:r>
              <a:rPr lang="ru-RU" sz="1300"/>
              <a:t>Мы ходили, дружок, на врага</a:t>
            </a:r>
          </a:p>
          <a:p>
            <a:r>
              <a:rPr lang="ru-RU" sz="1300"/>
              <a:t>И его одолели».</a:t>
            </a:r>
          </a:p>
          <a:p>
            <a:r>
              <a:rPr lang="ru-RU" sz="1300"/>
              <a:t>Еще тогда нас не было на свете,	</a:t>
            </a:r>
          </a:p>
          <a:p>
            <a:r>
              <a:rPr lang="ru-RU" sz="1300"/>
              <a:t>Когда гремел салют из края в край</a:t>
            </a:r>
          </a:p>
          <a:p>
            <a:r>
              <a:rPr lang="ru-RU" sz="1300"/>
              <a:t>Солдаты, подарили вы планете</a:t>
            </a:r>
          </a:p>
          <a:p>
            <a:r>
              <a:rPr lang="ru-RU" sz="1300"/>
              <a:t>Веселый май, победный май.</a:t>
            </a:r>
          </a:p>
          <a:p>
            <a:r>
              <a:rPr lang="ru-RU" sz="1300"/>
              <a:t>Еще тогда нас не было на свете</a:t>
            </a:r>
          </a:p>
          <a:p>
            <a:r>
              <a:rPr lang="ru-RU" sz="1300"/>
              <a:t>Когда с победой вы домой пришли.</a:t>
            </a:r>
          </a:p>
          <a:p>
            <a:r>
              <a:rPr lang="ru-RU" sz="1300"/>
              <a:t>Солдаты мая, слава вам навеки</a:t>
            </a:r>
          </a:p>
          <a:p>
            <a:r>
              <a:rPr lang="ru-RU" sz="1300"/>
              <a:t>От всей земли, от всей земли!</a:t>
            </a:r>
          </a:p>
          <a:p>
            <a:r>
              <a:rPr lang="ru-RU" sz="1300"/>
              <a:t>Благодарим, солдаты вас</a:t>
            </a:r>
          </a:p>
          <a:p>
            <a:r>
              <a:rPr lang="ru-RU" sz="1300"/>
              <a:t>За жизнь, за детство, за весну.</a:t>
            </a:r>
          </a:p>
          <a:p>
            <a:r>
              <a:rPr lang="ru-RU" sz="1300"/>
              <a:t>За тишину, за мирный дом…</a:t>
            </a:r>
          </a:p>
          <a:p>
            <a:r>
              <a:rPr lang="ru-RU" sz="1300"/>
              <a:t>За мир, в котором мы живем!</a:t>
            </a:r>
          </a:p>
          <a:p>
            <a:r>
              <a:rPr lang="ru-RU" sz="1300" i="1"/>
              <a:t>Песня «Славься…»   сл. Е.Карасева, муз. М.Абрамова</a:t>
            </a:r>
            <a:endParaRPr lang="ru-RU" i="1"/>
          </a:p>
        </p:txBody>
      </p:sp>
      <p:pic>
        <p:nvPicPr>
          <p:cNvPr id="39941" name="Рисунок 6" descr="D:\Мама\фото 5 гр\P1010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666750"/>
            <a:ext cx="2500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5" descr="D:\Мама\фото 5 гр\P1010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5953125"/>
            <a:ext cx="3429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3096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Нижний колонтитул 6"/>
          <p:cNvSpPr txBox="1">
            <a:spLocks/>
          </p:cNvSpPr>
          <p:nvPr/>
        </p:nvSpPr>
        <p:spPr bwMode="auto">
          <a:xfrm>
            <a:off x="2428875" y="895350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38</a:t>
            </a:r>
            <a:endParaRPr lang="ru-RU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2071688" y="809625"/>
            <a:ext cx="4429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«Организация  совместной деятельности  педагогов  и  родителей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в физическом  воспитании  детей»</a:t>
            </a:r>
            <a:endParaRPr lang="ru-RU" sz="2000">
              <a:latin typeface="Monotype Corsiva" pitchFamily="66" charset="0"/>
            </a:endParaRPr>
          </a:p>
          <a:p>
            <a:endParaRPr lang="ru-RU"/>
          </a:p>
        </p:txBody>
      </p:sp>
      <p:sp>
        <p:nvSpPr>
          <p:cNvPr id="40966" name="WordArt 11"/>
          <p:cNvSpPr>
            <a:spLocks noChangeArrowheads="1" noChangeShapeType="1" noTextEdit="1"/>
          </p:cNvSpPr>
          <p:nvPr/>
        </p:nvSpPr>
        <p:spPr bwMode="auto">
          <a:xfrm>
            <a:off x="642938" y="238125"/>
            <a:ext cx="54292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инструктора  по физической  культуре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0063" y="666750"/>
            <a:ext cx="5857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Рисунок 10" descr="SANY00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09625"/>
            <a:ext cx="12684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214313" y="2524125"/>
            <a:ext cx="20716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Инструктор по физической  культуре  </a:t>
            </a:r>
          </a:p>
          <a:p>
            <a:pPr algn="ctr"/>
            <a:r>
              <a:rPr lang="ru-RU" sz="1100" b="1" i="1"/>
              <a:t>Белова О.М. </a:t>
            </a:r>
          </a:p>
          <a:p>
            <a:pPr algn="ctr"/>
            <a:r>
              <a:rPr lang="ru-RU" sz="1100" i="1"/>
              <a:t>МДОУ «Детский сад  комбинированного вида  </a:t>
            </a:r>
          </a:p>
          <a:p>
            <a:pPr algn="ctr"/>
            <a:r>
              <a:rPr lang="ru-RU" sz="1100" i="1"/>
              <a:t>№ 45» г.Энгельса Саратовской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438" y="2166938"/>
            <a:ext cx="42862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6700" algn="just">
              <a:defRPr/>
            </a:pPr>
            <a:r>
              <a:rPr lang="ru-RU" sz="1300" dirty="0"/>
              <a:t>Одним из современных, инновационных форм обучения на сегодняшний день является метод проектов.</a:t>
            </a:r>
          </a:p>
          <a:p>
            <a:pPr indent="266700" algn="just">
              <a:defRPr/>
            </a:pPr>
            <a:r>
              <a:rPr lang="ru-RU" sz="1300" dirty="0"/>
              <a:t>Так же «метод проектов» можно рассматривать как механизм взаимодействия ДОУ и семьи. Родители могут быть не только источниками информации и реальной помощи в процессе работы над проектом, а непосредственными участниками образовательного процесса. У них появится возможность обогатить свой педагогический опыт, испытать чувство сопричастности и удовлетворения от своих успехов и успехов ребенка.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50" y="4167188"/>
            <a:ext cx="6357938" cy="490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300" dirty="0"/>
              <a:t>Таким образом, метод проектов актуален и очень эффективен. Внедрение в образовательный процесс такой технологии способствует развитию личности, а если конкретно говорить о физическом здоровье, то развитию осознанного отношения к своему здоровью, формированию потребности в здоровом образе жизни, совершенствованию процесса развития двигательных способностей.</a:t>
            </a:r>
          </a:p>
          <a:p>
            <a:pPr indent="361950" algn="just">
              <a:defRPr/>
            </a:pPr>
            <a:r>
              <a:rPr lang="ru-RU" sz="1300" dirty="0"/>
              <a:t>Разработанный нами  информационно – </a:t>
            </a:r>
            <a:r>
              <a:rPr lang="ru-RU" sz="1300" dirty="0" err="1"/>
              <a:t>практико</a:t>
            </a:r>
            <a:r>
              <a:rPr lang="ru-RU" sz="1300" dirty="0"/>
              <a:t>- ориентированный проект «Организация совместной деятельности педагогов и родителей в физическом воспитании детей» был реализован в течение двух месяцев.</a:t>
            </a:r>
          </a:p>
          <a:p>
            <a:pPr algn="just">
              <a:defRPr/>
            </a:pPr>
            <a:r>
              <a:rPr lang="ru-RU" sz="1300" dirty="0"/>
              <a:t>      Здоровье – великая ценность каждого человека. Вырастить ребёнка сильным, крепким, здоровым – это желание родителей и одна из ведущих задач, стоящих перед дошкольным учреждением. Семья и детский сад – те социальные структуры, которые в основном определяют уровень здоровья ребёнка.        Поступая в детский сад, многие дети имеют отклонения в физическом развитии: нарушение осанки, излишний вес, недостаточно развитые физические показатели быстроты, ловкости, координации движений. И одна из причин таких результатов является неосведомлённость родителей в вопросах физического воспитания детей.   Так, анкетирование родителей детского сада, по вопросам педагогической компетентности в физическом развитии детей показало, что только 30% родителей уверены в своих знаниях, около 20% постоянно знакомятся с рекомендациями по воспитанию детей, а 50% испытывают потребность в консультациях и рекомендациях по физическому воспитанию (закаливание, укрепление здоровья с помощью физических упражнений, подвижных игр).  Это означает, что сотрудникам дошкольного учреждения необходимо осуществлять систематическое, разностороннее</a:t>
            </a:r>
            <a:r>
              <a:rPr lang="ru-RU" sz="1400" dirty="0"/>
              <a:t> </a:t>
            </a:r>
            <a:r>
              <a:rPr lang="ru-RU" sz="1300" dirty="0"/>
              <a:t>педагогическое просвещение родителей и способствовать распространению семейного опыта воспитания детей. Оказывать по-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39</a:t>
            </a:r>
            <a:endParaRPr lang="ru-RU"/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85750" y="309563"/>
            <a:ext cx="6286500" cy="87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мощь в приобретении теоретических знаний и практических навыков,  знакомить  с</a:t>
            </a:r>
          </a:p>
          <a:p>
            <a:pPr algn="just"/>
            <a:r>
              <a:rPr lang="ru-RU" sz="1300"/>
              <a:t>общеразвивающими упражнениями и подвижными играми, способствующими развитию у детей двигательных навыков, чтобы в домашних условиях родители могли их закрепить.</a:t>
            </a:r>
          </a:p>
          <a:p>
            <a:pPr algn="just"/>
            <a:r>
              <a:rPr lang="ru-RU" sz="1300"/>
              <a:t>        Таким образом, становится актуальным взаимодействие и организация совместной деятельности педагогов и родителей в физическом воспитании детей.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Содержание проекта</a:t>
            </a:r>
          </a:p>
          <a:p>
            <a:r>
              <a:rPr lang="ru-RU" sz="1300" b="1"/>
              <a:t>         Цель проекта</a:t>
            </a:r>
            <a:r>
              <a:rPr lang="ru-RU" sz="1300"/>
              <a:t>: Педагогическое просвещение и приобщение родителей к работе по оздоровлению и физическому воспитанию детей.</a:t>
            </a:r>
          </a:p>
          <a:p>
            <a:r>
              <a:rPr lang="ru-RU" sz="1300" b="1"/>
              <a:t>         Задачи:</a:t>
            </a:r>
            <a:endParaRPr lang="ru-RU" sz="1300"/>
          </a:p>
          <a:p>
            <a:r>
              <a:rPr lang="ru-RU" sz="1300"/>
              <a:t>1. Повысить эффективность работы по оздоровлению воспитанников.</a:t>
            </a:r>
          </a:p>
          <a:p>
            <a:r>
              <a:rPr lang="ru-RU" sz="1300"/>
              <a:t>2. Познакомить с работой детского сада по физическому развитию детей.</a:t>
            </a:r>
          </a:p>
          <a:p>
            <a:r>
              <a:rPr lang="ru-RU" sz="1300"/>
              <a:t>3. Помочь родителям получить новые необходимые знания о физическом развитии ребёнка.</a:t>
            </a:r>
          </a:p>
          <a:p>
            <a:r>
              <a:rPr lang="ru-RU" sz="1300"/>
              <a:t>4. Сформировать потребность в здоровом образе жизни в каждой семье.</a:t>
            </a:r>
          </a:p>
          <a:p>
            <a:r>
              <a:rPr lang="ru-RU" sz="1300"/>
              <a:t>5. Обеспечить преемственность методов и приёмов по физическому воспитанию детей в семье и в детском саду.</a:t>
            </a:r>
          </a:p>
          <a:p>
            <a:r>
              <a:rPr lang="ru-RU" sz="1300"/>
              <a:t>6. Создать атмосферу праздника в совместной спортивной деятельности.</a:t>
            </a:r>
            <a:r>
              <a:rPr lang="ru-RU" sz="1300" b="1"/>
              <a:t>  </a:t>
            </a:r>
          </a:p>
          <a:p>
            <a:r>
              <a:rPr lang="ru-RU" sz="1300" b="1"/>
              <a:t>         Предположительные результаты работы:</a:t>
            </a:r>
            <a:endParaRPr lang="ru-RU" sz="1300"/>
          </a:p>
          <a:p>
            <a:r>
              <a:rPr lang="ru-RU" sz="1300"/>
              <a:t>1.Заинтересованное сотрудничество педагогов ДОУ и родителей по формированию у детей осознанного отношения к своему здоровью.</a:t>
            </a:r>
          </a:p>
          <a:p>
            <a:r>
              <a:rPr lang="ru-RU" sz="1300"/>
              <a:t>2.Повышение интереса у воспитанников к физкультурным занятиям.</a:t>
            </a:r>
          </a:p>
          <a:p>
            <a:r>
              <a:rPr lang="ru-RU" sz="1300"/>
              <a:t>3.Улучшение отношений в структуре: педагоги – дети – родители.</a:t>
            </a:r>
          </a:p>
          <a:p>
            <a:r>
              <a:rPr lang="ru-RU" sz="1300"/>
              <a:t>4.Внедрение положительных результатов проекта в практику ДОУ.</a:t>
            </a:r>
          </a:p>
          <a:p>
            <a:r>
              <a:rPr lang="ru-RU" sz="1300"/>
              <a:t>Этапы  проекта:</a:t>
            </a:r>
          </a:p>
          <a:p>
            <a:r>
              <a:rPr lang="ru-RU" sz="1300" b="1"/>
              <a:t>1 Этап . Подготовительный:</a:t>
            </a:r>
          </a:p>
          <a:p>
            <a:r>
              <a:rPr lang="ru-RU" sz="1300"/>
              <a:t>1.Анкетирование родителей  по теме: «Физическое  </a:t>
            </a:r>
          </a:p>
          <a:p>
            <a:r>
              <a:rPr lang="ru-RU" sz="1300"/>
              <a:t>воспитание  и развитие детей  в семье  и  в </a:t>
            </a:r>
          </a:p>
          <a:p>
            <a:r>
              <a:rPr lang="ru-RU" sz="1300"/>
              <a:t>детском  саду».</a:t>
            </a:r>
          </a:p>
          <a:p>
            <a:r>
              <a:rPr lang="ru-RU" sz="1300"/>
              <a:t>2.Участие  в родительском  собрании:</a:t>
            </a:r>
          </a:p>
          <a:p>
            <a:r>
              <a:rPr lang="ru-RU" sz="1300"/>
              <a:t>  - формирование  установки  на  сотрудничество;</a:t>
            </a:r>
          </a:p>
          <a:p>
            <a:r>
              <a:rPr lang="ru-RU" sz="1300"/>
              <a:t>  -представление  результатов  анкетирования;</a:t>
            </a:r>
          </a:p>
          <a:p>
            <a:r>
              <a:rPr lang="ru-RU" sz="1300"/>
              <a:t>  - знакомство  родителей  с результатами  </a:t>
            </a:r>
          </a:p>
          <a:p>
            <a:r>
              <a:rPr lang="ru-RU" sz="1300"/>
              <a:t>диагностического  обследования  физической  </a:t>
            </a:r>
          </a:p>
          <a:p>
            <a:r>
              <a:rPr lang="ru-RU" sz="1300"/>
              <a:t>подготовленности  детей  группы; </a:t>
            </a:r>
          </a:p>
          <a:p>
            <a:r>
              <a:rPr lang="ru-RU" sz="1300"/>
              <a:t>- знакомство  родителей  с проектом.</a:t>
            </a:r>
          </a:p>
          <a:p>
            <a:r>
              <a:rPr lang="ru-RU" sz="1300"/>
              <a:t> 3.Подбор методической  литературы.</a:t>
            </a:r>
          </a:p>
          <a:p>
            <a:r>
              <a:rPr lang="ru-RU" sz="1300" b="1"/>
              <a:t>2 Этап. Основной:</a:t>
            </a:r>
          </a:p>
          <a:p>
            <a:r>
              <a:rPr lang="ru-RU" sz="1300"/>
              <a:t>1.Составление плана работы  по проекту.</a:t>
            </a:r>
          </a:p>
          <a:p>
            <a:r>
              <a:rPr lang="ru-RU" sz="1300"/>
              <a:t>2.Выставка  рисунков:</a:t>
            </a:r>
          </a:p>
          <a:p>
            <a:r>
              <a:rPr lang="ru-RU" sz="1300"/>
              <a:t> - «Моя семья»;</a:t>
            </a:r>
          </a:p>
          <a:p>
            <a:r>
              <a:rPr lang="ru-RU" sz="1300"/>
              <a:t> - «Папа, мама, я – спортивная семья».</a:t>
            </a:r>
          </a:p>
        </p:txBody>
      </p:sp>
      <p:pic>
        <p:nvPicPr>
          <p:cNvPr id="41990" name="Рисунок 5" descr="Фото01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566737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40</a:t>
            </a:r>
            <a:endParaRPr lang="ru-RU"/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285750" y="309563"/>
            <a:ext cx="62865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3.Организация фото - выставки: «Мы – будущие спортсмены».</a:t>
            </a:r>
          </a:p>
          <a:p>
            <a:pPr algn="just"/>
            <a:r>
              <a:rPr lang="ru-RU" sz="1300"/>
              <a:t>4.Подготовка к походу:</a:t>
            </a:r>
          </a:p>
          <a:p>
            <a:pPr algn="just"/>
            <a:r>
              <a:rPr lang="ru-RU" sz="1300"/>
              <a:t>-домашнее задание «Что с собой возьмём в поход»;</a:t>
            </a:r>
          </a:p>
          <a:p>
            <a:pPr algn="just"/>
            <a:r>
              <a:rPr lang="ru-RU" sz="1300"/>
              <a:t> -викторина «Что мы знаем о природе, как ведём себя в походе?»;</a:t>
            </a:r>
          </a:p>
          <a:p>
            <a:pPr algn="just"/>
            <a:r>
              <a:rPr lang="ru-RU" sz="1300"/>
              <a:t> -изготовление родителями карты-схемы нашего маршрута движения в походе (на основе спутниковой версии «</a:t>
            </a:r>
            <a:r>
              <a:rPr lang="en-US" sz="1300"/>
              <a:t>google</a:t>
            </a:r>
            <a:r>
              <a:rPr lang="ru-RU" sz="1300"/>
              <a:t>»-карты). </a:t>
            </a:r>
          </a:p>
          <a:p>
            <a:pPr algn="just"/>
            <a:r>
              <a:rPr lang="ru-RU" sz="1300"/>
              <a:t>5.Осенний пешеходный поход «В гости к Старичку - Лесовичку».</a:t>
            </a:r>
          </a:p>
          <a:p>
            <a:pPr algn="just"/>
            <a:r>
              <a:rPr lang="ru-RU" sz="1300"/>
              <a:t>6.Презентация «Как ходили мы в поход».</a:t>
            </a:r>
          </a:p>
          <a:p>
            <a:pPr algn="just"/>
            <a:r>
              <a:rPr lang="ru-RU" sz="1300"/>
              <a:t>7.Подготовка фотоматериалов совместно с детьми и родителями по выбранным направлениям проекта:</a:t>
            </a:r>
          </a:p>
          <a:p>
            <a:pPr algn="just"/>
            <a:r>
              <a:rPr lang="ru-RU" sz="1300"/>
              <a:t>- «Утренняя гимнастика»; </a:t>
            </a:r>
          </a:p>
          <a:p>
            <a:pPr algn="just"/>
            <a:r>
              <a:rPr lang="ru-RU" sz="1300"/>
              <a:t>- «Совместные подвижные игры и игровые упражнения дошкольников с младшими школьниками и с родителями»;</a:t>
            </a:r>
          </a:p>
          <a:p>
            <a:pPr algn="just"/>
            <a:r>
              <a:rPr lang="ru-RU" sz="1300"/>
              <a:t>- «Физкультурные занятия для дошколят в детском саду».</a:t>
            </a:r>
          </a:p>
          <a:p>
            <a:pPr algn="just"/>
            <a:r>
              <a:rPr lang="ru-RU" sz="1300"/>
              <a:t>8.Оформление фотоконсультаций и фотосообщений для родителей.</a:t>
            </a:r>
          </a:p>
          <a:p>
            <a:pPr algn="just"/>
            <a:r>
              <a:rPr lang="ru-RU" sz="1300"/>
              <a:t>9.Проведение практикума для родителей и детей «Профилактика плоскостопия» с фото-отчётом для распространения родительского опыта.</a:t>
            </a:r>
          </a:p>
          <a:p>
            <a:pPr algn="just"/>
            <a:r>
              <a:rPr lang="ru-RU" sz="1300"/>
              <a:t>10. «Моя спортивная семья» - разработка совместного спортивного развлечения:</a:t>
            </a:r>
          </a:p>
          <a:p>
            <a:pPr algn="just"/>
            <a:r>
              <a:rPr lang="ru-RU" sz="1300"/>
              <a:t>  - домашнее задание: беседа родителей с детьми «Что возьмём с собой в поход»;</a:t>
            </a:r>
          </a:p>
          <a:p>
            <a:pPr algn="just"/>
            <a:r>
              <a:rPr lang="ru-RU" sz="1300"/>
              <a:t>  - подготовка оборудования и атрибутов совместно с родителями;</a:t>
            </a:r>
          </a:p>
          <a:p>
            <a:pPr algn="just"/>
            <a:r>
              <a:rPr lang="ru-RU" sz="1300"/>
              <a:t>  - проведение мероприятия.</a:t>
            </a:r>
          </a:p>
          <a:p>
            <a:pPr algn="just"/>
            <a:r>
              <a:rPr lang="ru-RU" sz="1300"/>
              <a:t>  11.Опрос родителей о полученной информации и их отзывы об участии в проекте. </a:t>
            </a:r>
          </a:p>
          <a:p>
            <a:pPr algn="just"/>
            <a:r>
              <a:rPr lang="ru-RU" sz="1300" b="1"/>
              <a:t>3 этап. Заключительный:</a:t>
            </a:r>
          </a:p>
          <a:p>
            <a:pPr algn="just"/>
            <a:r>
              <a:rPr lang="ru-RU" sz="1300"/>
              <a:t>  1.Анализ проделанной работы и отчёт на педагогическом часе.</a:t>
            </a:r>
          </a:p>
          <a:p>
            <a:pPr algn="just"/>
            <a:r>
              <a:rPr lang="ru-RU" sz="1300"/>
              <a:t>  2.Презентация проекта на методическом объединении по теме: «Особенности проектной деятельности  физкультурно-оздоровительной работы ДОУ» для инструкторов по физической культуре. </a:t>
            </a:r>
          </a:p>
          <a:p>
            <a:pPr algn="just"/>
            <a:r>
              <a:rPr lang="ru-RU" sz="1300"/>
              <a:t>  3.Оформление благодарственных писем родителям – участникам проекта.</a:t>
            </a:r>
          </a:p>
          <a:p>
            <a:pPr algn="just"/>
            <a:endParaRPr lang="ru-RU" sz="1300"/>
          </a:p>
          <a:p>
            <a:pPr algn="just"/>
            <a:endParaRPr lang="ru-RU" sz="1300"/>
          </a:p>
        </p:txBody>
      </p:sp>
      <p:pic>
        <p:nvPicPr>
          <p:cNvPr id="7" name="Рисунок 6" descr="456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26" y="6096008"/>
            <a:ext cx="3376216" cy="253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41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595313"/>
          <a:ext cx="6143668" cy="8456603"/>
        </p:xfrm>
        <a:graphic>
          <a:graphicData uri="http://schemas.openxmlformats.org/drawingml/2006/table">
            <a:tbl>
              <a:tblPr/>
              <a:tblGrid>
                <a:gridCol w="297274"/>
                <a:gridCol w="1882736"/>
                <a:gridCol w="1387280"/>
                <a:gridCol w="693640"/>
                <a:gridCol w="827677"/>
                <a:gridCol w="1055061"/>
              </a:tblGrid>
              <a:tr h="14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Виды деятельности, содержание работ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Организация творческой группы определение сроков проекта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Ст.воспитатель, 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,               педагог-психолог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Составление плана работ по проекту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1-2дня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,               педагог-психолог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Анкетирование родителей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3-5 дней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Проведение родительского собрания 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с целью 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информирования о проекте, формирования установки на сотрудничество.       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Ст.воспитатель, физ.инструктор,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,    педагог-психолог, заведующая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 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Литературный поиск +икт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Воспитатели, 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Организация выставки рисунков:«Моя семья»,     «Папа, мама , я – спортивная  семья»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Организация фото – выставки: «Мы – будущие спортсмены»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Воспитатели, 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 недели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Подготовка к походу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Ст.воспитатель, физ.инструктор,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,    педагог-психолог,  музыкальный руководитель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2-3дня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Поход «В гости к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Лесовичку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Подготовка презентации «Как ходили мы в поход»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1-2дня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10.1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Выпуск фото-отчёта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 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11.0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Подготовка фотоматериалов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Воспитатели  группы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11.1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«Утренняя гимнастика»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3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2-3дня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11.2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«Совместные подвижные игры и игровые упражнения»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11.3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«Физкультурные  занятия для дошколят»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5-10 дней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Оформление 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фото-консуль-таций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Практикум  для родителей и детей «Профилактика плоскостопия»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13.1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Выпуск  фото-отчёта 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1-2дня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Разработка спортивного развлечения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Старший </a:t>
                      </a:r>
                      <a:r>
                        <a:rPr lang="ru-RU" sz="1000" dirty="0" err="1" smtClean="0">
                          <a:latin typeface="+mn-lt"/>
                          <a:ea typeface="Calibri"/>
                          <a:cs typeface="Times New Roman"/>
                        </a:rPr>
                        <a:t>воспитат</a:t>
                      </a: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Музыкальный  руководитель, воспитатели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Дети, родители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14.1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Подготовка  атрибутов и оборудования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Муз.  руководитель, воспитатели,  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2-3дня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Спортивное   развлечение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Подготовка проекта к презентации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000" smtClean="0">
                          <a:latin typeface="+mn-lt"/>
                          <a:ea typeface="Calibri"/>
                          <a:cs typeface="Times New Roman"/>
                        </a:rPr>
                        <a:t>еделя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Творческая  группа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Презентация проекта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Физ.инструктор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день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Творческая  группа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677" marR="3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202" name="TextBox 5"/>
          <p:cNvSpPr txBox="1">
            <a:spLocks noChangeArrowheads="1"/>
          </p:cNvSpPr>
          <p:nvPr/>
        </p:nvSpPr>
        <p:spPr bwMode="auto">
          <a:xfrm>
            <a:off x="714375" y="166688"/>
            <a:ext cx="585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Monotype Corsiva" pitchFamily="66" charset="0"/>
              </a:rPr>
              <a:t> </a:t>
            </a:r>
            <a:r>
              <a:rPr lang="ru-RU" sz="1600" b="1">
                <a:latin typeface="Monotype Corsiva" pitchFamily="66" charset="0"/>
              </a:rPr>
              <a:t>Календарный план работы над проектом (примерный)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3" descr="21767be7d1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82063"/>
            <a:ext cx="557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 descr="df01465fd3ac.png"/>
          <p:cNvPicPr>
            <a:picLocks noChangeAspect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785813" y="1296988"/>
            <a:ext cx="5143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Нижний колонтитул 6"/>
          <p:cNvSpPr txBox="1">
            <a:spLocks/>
          </p:cNvSpPr>
          <p:nvPr/>
        </p:nvSpPr>
        <p:spPr bwMode="auto">
          <a:xfrm>
            <a:off x="2357438" y="902493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42</a:t>
            </a:r>
            <a:endParaRPr lang="ru-RU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57188" y="166688"/>
            <a:ext cx="6215062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Длительность проекта:   </a:t>
            </a:r>
            <a:r>
              <a:rPr lang="ru-RU" sz="1300"/>
              <a:t>2 месяца.</a:t>
            </a:r>
          </a:p>
          <a:p>
            <a:r>
              <a:rPr lang="ru-RU" sz="1300" b="1"/>
              <a:t>Анализ проектной деятельности: </a:t>
            </a:r>
            <a:r>
              <a:rPr lang="ru-RU" sz="1300"/>
              <a:t>В результате реализации проекта:</a:t>
            </a:r>
          </a:p>
          <a:p>
            <a:r>
              <a:rPr lang="ru-RU" sz="1300"/>
              <a:t>1. Произошло повышение эффективности работы по оздоровлению детей через инновационные формы взаимодействия с родителями и вовлечение в совместную проектную деятельность по физическому воспитанию. </a:t>
            </a:r>
          </a:p>
          <a:p>
            <a:r>
              <a:rPr lang="ru-RU" sz="1300"/>
              <a:t>2. Подготовлены фото-версии:   «Утренней гимнастики», «Физкультурного занятия», </a:t>
            </a:r>
          </a:p>
          <a:p>
            <a:r>
              <a:rPr lang="ru-RU" sz="1300"/>
              <a:t>«Совместных подвижных игр».   </a:t>
            </a:r>
          </a:p>
          <a:p>
            <a:r>
              <a:rPr lang="ru-RU" sz="1300"/>
              <a:t>3. Родители получили информацию о физическом развитии ребёнка: листы здоровья, результаты диагностического обследования физической подготовленности детей.</a:t>
            </a:r>
          </a:p>
          <a:p>
            <a:r>
              <a:rPr lang="ru-RU" sz="1300"/>
              <a:t>4. Получены практические навыки детьми и родителями в выполнении упражнений по профилактике плоскостопия.</a:t>
            </a:r>
          </a:p>
          <a:p>
            <a:r>
              <a:rPr lang="ru-RU" sz="1300"/>
              <a:t>5. Подготовлен материал для обмена опытом с родителями и детьми:</a:t>
            </a:r>
          </a:p>
          <a:p>
            <a:r>
              <a:rPr lang="ru-RU" sz="1300"/>
              <a:t>- комплекс упражнений по профилактике плоскостопия; </a:t>
            </a:r>
          </a:p>
          <a:p>
            <a:r>
              <a:rPr lang="ru-RU" sz="1300"/>
              <a:t>- фото - выставка «Мы – будущие спортсмены»;</a:t>
            </a:r>
          </a:p>
          <a:p>
            <a:r>
              <a:rPr lang="ru-RU" sz="1300"/>
              <a:t>- выставка рисунков «Моя спортивная семья».</a:t>
            </a:r>
          </a:p>
          <a:p>
            <a:r>
              <a:rPr lang="ru-RU" sz="1300"/>
              <a:t>6. Более 30% родителей после знакомства с фото – материалами стали заниматься с детьми утренней гимнастикой дома.</a:t>
            </a:r>
          </a:p>
          <a:p>
            <a:r>
              <a:rPr lang="ru-RU" sz="1300"/>
              <a:t>7. У детей повысился интерес к физкультурным занятиям. </a:t>
            </a:r>
          </a:p>
          <a:p>
            <a:r>
              <a:rPr lang="ru-RU" sz="1300"/>
              <a:t>8. Родители участвуют в совместных спортивных мероприятиях с детьми в ДОУ.</a:t>
            </a:r>
          </a:p>
        </p:txBody>
      </p:sp>
      <p:pic>
        <p:nvPicPr>
          <p:cNvPr id="45062" name="Picture 2" descr="SANY0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381500"/>
            <a:ext cx="26114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3071813" y="4238625"/>
            <a:ext cx="3571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/>
              <a:t>Библиографический  список:</a:t>
            </a:r>
            <a:endParaRPr lang="ru-RU" sz="1200" i="1"/>
          </a:p>
          <a:p>
            <a:r>
              <a:rPr lang="ru-RU" sz="1200" i="1"/>
              <a:t> 1. Степаненкова Э.Я. «Физическое воспитание в детском саду. Программа и методические рекомендации». – М.: «Мозаика-Синтез»,2005г.</a:t>
            </a:r>
          </a:p>
          <a:p>
            <a:r>
              <a:rPr lang="ru-RU" sz="1200" i="1"/>
              <a:t> 2. Романова М.В. «Организация физкультурно-оздоровительной работы в дошкольных образовательных учреждениях». – Саратов: ГОУ ДПО «СарИПКиПРО»,2007г.</a:t>
            </a:r>
          </a:p>
          <a:p>
            <a:r>
              <a:rPr lang="ru-RU" sz="1200" i="1"/>
              <a:t>3. Журавлёва В.Н. «Проектная деятельность старших дошкольников». –Волгоград: «Учитель»,2009г.</a:t>
            </a:r>
          </a:p>
          <a:p>
            <a:r>
              <a:rPr lang="ru-RU" sz="1200" i="1"/>
              <a:t>4. Кузнецова М.Н. «Оздоровление детей в детском</a:t>
            </a:r>
            <a:endParaRPr lang="ru-RU"/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357188" y="6453188"/>
            <a:ext cx="6286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саду. Система мероприятий». – М.: «Айрис-пресс»,2008г.</a:t>
            </a:r>
          </a:p>
          <a:p>
            <a:r>
              <a:rPr lang="ru-RU" sz="1200" i="1"/>
              <a:t>5. Казина О.Б. «Весёлая физкультура для детей и их родителей. Занятия, развлечения, праздники, походы». – Ярославль: Академия развития; Владимир: ВКТ,2008г.</a:t>
            </a:r>
          </a:p>
          <a:p>
            <a:r>
              <a:rPr lang="ru-RU" sz="1200" i="1"/>
              <a:t>6. Казина О.Б. «Лучшие спортивные занятия, праздники и развлечения в детском саду». – Ярославль: Академия развития,2009г.</a:t>
            </a:r>
          </a:p>
          <a:p>
            <a:r>
              <a:rPr lang="ru-RU" sz="1200" i="1"/>
              <a:t>7. Лосева В.С. «Плоскостопие у детей 6-7лет: профилактика и лечение». – М.: «ТЦ Сфера»,2004г.</a:t>
            </a:r>
          </a:p>
          <a:p>
            <a:r>
              <a:rPr lang="ru-RU" sz="1200" i="1"/>
              <a:t>8. Анисимова Т.Г., Ульянова С.А. «Формирование правильной осанки и коррекция плоскостопия у дошкольников: рекомендации, занятия, игры, упражнения». – Волгоград: «Учитель»,2009г.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3514</Words>
  <Application>Microsoft Office PowerPoint</Application>
  <PresentationFormat>Лист A4 (210x297 мм)</PresentationFormat>
  <Paragraphs>552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JackWestern</cp:lastModifiedBy>
  <cp:revision>237</cp:revision>
  <dcterms:created xsi:type="dcterms:W3CDTF">2010-06-22T04:39:50Z</dcterms:created>
  <dcterms:modified xsi:type="dcterms:W3CDTF">2012-02-13T11:44:37Z</dcterms:modified>
</cp:coreProperties>
</file>