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00" r:id="rId2"/>
    <p:sldId id="377" r:id="rId3"/>
    <p:sldId id="378" r:id="rId4"/>
    <p:sldId id="379" r:id="rId5"/>
    <p:sldId id="359" r:id="rId6"/>
    <p:sldId id="360" r:id="rId7"/>
    <p:sldId id="361" r:id="rId8"/>
    <p:sldId id="364" r:id="rId9"/>
    <p:sldId id="363" r:id="rId10"/>
    <p:sldId id="367" r:id="rId11"/>
    <p:sldId id="368" r:id="rId12"/>
    <p:sldId id="369" r:id="rId13"/>
    <p:sldId id="311" r:id="rId14"/>
    <p:sldId id="351" r:id="rId15"/>
    <p:sldId id="352" r:id="rId16"/>
    <p:sldId id="353" r:id="rId17"/>
    <p:sldId id="354" r:id="rId18"/>
  </p:sldIdLst>
  <p:sldSz cx="6858000" cy="9906000" type="A4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clrMru>
    <a:srgbClr val="EE0006"/>
    <a:srgbClr val="FA7073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>
    <p:restoredLeft sz="34615" autoAdjust="0"/>
    <p:restoredTop sz="86408" autoAdjust="0"/>
  </p:normalViewPr>
  <p:slideViewPr>
    <p:cSldViewPr>
      <p:cViewPr>
        <p:scale>
          <a:sx n="100" d="100"/>
          <a:sy n="100" d="100"/>
        </p:scale>
        <p:origin x="-288" y="984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2075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43125" y="750888"/>
            <a:ext cx="2601913" cy="3757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759325"/>
            <a:ext cx="5510213" cy="451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7063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2075" y="9517063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1D619376-DAF1-4ADC-9C54-95B577DFA0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3076708"/>
            <a:ext cx="5829300" cy="212394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38BDD-B4C9-43C8-97DD-FF4CE42F01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272B7-2ECC-4E2D-9DFF-511D9DBBA3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886326" y="880533"/>
            <a:ext cx="1457325" cy="7924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4351" y="880533"/>
            <a:ext cx="4219575" cy="7924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36A51-E0E1-4AEE-A5EC-7D2639AF07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0758B-74BC-4048-88DD-FDA818C458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38" y="6364949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338" y="4198012"/>
            <a:ext cx="5829300" cy="21669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E5D57-532B-454E-BF2B-1519780F10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0" y="2861733"/>
            <a:ext cx="283845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5200" y="2861733"/>
            <a:ext cx="283845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B54C0-1172-4D75-B64F-B871A5EA9D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7272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216812"/>
            <a:ext cx="3030538" cy="92524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3142060"/>
            <a:ext cx="3030538" cy="57062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4564" y="2216812"/>
            <a:ext cx="3030537" cy="92524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4564" y="3142060"/>
            <a:ext cx="3030537" cy="57062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91EF8-F343-462C-A5A6-D34851881B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A9277-4093-4464-929C-2AF1130863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BFA0C-5076-4BFD-9095-6D104E4512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3833"/>
            <a:ext cx="2255838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8" y="393833"/>
            <a:ext cx="3833812" cy="845449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2072350"/>
            <a:ext cx="2255838" cy="677597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D40F6-1EDC-4FB7-82E5-73BB41950F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613" y="6934200"/>
            <a:ext cx="4114800" cy="81862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613" y="885693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613" y="7752821"/>
            <a:ext cx="4114800" cy="116257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7CACD-ADA4-4052-B2A9-BBBB687CB5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881063"/>
            <a:ext cx="58293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2862263"/>
            <a:ext cx="58293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9024938"/>
            <a:ext cx="142875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9024938"/>
            <a:ext cx="21717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9024938"/>
            <a:ext cx="142875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D695484-767E-4C63-B476-23960CFCDE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4" descr="normal_WCHH_5016.jpg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6858000" cy="990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WordArt 11"/>
          <p:cNvSpPr>
            <a:spLocks noChangeArrowheads="1" noChangeShapeType="1" noTextEdit="1"/>
          </p:cNvSpPr>
          <p:nvPr/>
        </p:nvSpPr>
        <p:spPr bwMode="auto">
          <a:xfrm>
            <a:off x="1571625" y="238125"/>
            <a:ext cx="3455988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>
                <a:ln w="3175">
                  <a:solidFill>
                    <a:srgbClr val="96969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Школа  руководителя</a:t>
            </a:r>
          </a:p>
        </p:txBody>
      </p:sp>
      <p:sp>
        <p:nvSpPr>
          <p:cNvPr id="19460" name="Line 11"/>
          <p:cNvSpPr>
            <a:spLocks noChangeShapeType="1"/>
          </p:cNvSpPr>
          <p:nvPr/>
        </p:nvSpPr>
        <p:spPr bwMode="auto">
          <a:xfrm>
            <a:off x="1143000" y="809625"/>
            <a:ext cx="4321175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1" name="Нижний колонтитул 6"/>
          <p:cNvSpPr txBox="1">
            <a:spLocks/>
          </p:cNvSpPr>
          <p:nvPr/>
        </p:nvSpPr>
        <p:spPr bwMode="auto">
          <a:xfrm>
            <a:off x="2492375" y="9201150"/>
            <a:ext cx="21717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>
                <a:solidFill>
                  <a:srgbClr val="898989"/>
                </a:solidFill>
                <a:latin typeface="Calibri" pitchFamily="34" charset="0"/>
              </a:rPr>
              <a:t>17</a:t>
            </a:r>
            <a:endParaRPr lang="ru-RU"/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817563"/>
            <a:ext cx="1436688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TextBox 6"/>
          <p:cNvSpPr txBox="1">
            <a:spLocks noChangeArrowheads="1"/>
          </p:cNvSpPr>
          <p:nvPr/>
        </p:nvSpPr>
        <p:spPr bwMode="auto">
          <a:xfrm>
            <a:off x="1785938" y="1238250"/>
            <a:ext cx="35004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Monotype Corsiva" pitchFamily="66" charset="0"/>
              </a:rPr>
              <a:t>Организация на базе  ДОУ</a:t>
            </a:r>
            <a:endParaRPr lang="ru-RU" sz="2000">
              <a:latin typeface="Monotype Corsiva" pitchFamily="66" charset="0"/>
            </a:endParaRPr>
          </a:p>
          <a:p>
            <a:pPr algn="ctr"/>
            <a:r>
              <a:rPr lang="ru-RU" sz="2000" b="1">
                <a:latin typeface="Monotype Corsiva" pitchFamily="66" charset="0"/>
              </a:rPr>
              <a:t>мини-музея «Космос»</a:t>
            </a:r>
            <a:endParaRPr lang="ru-RU" sz="2000">
              <a:latin typeface="Monotype Corsiva" pitchFamily="66" charset="0"/>
            </a:endParaRPr>
          </a:p>
        </p:txBody>
      </p:sp>
      <p:sp>
        <p:nvSpPr>
          <p:cNvPr id="19464" name="TextBox 8"/>
          <p:cNvSpPr txBox="1">
            <a:spLocks noChangeArrowheads="1"/>
          </p:cNvSpPr>
          <p:nvPr/>
        </p:nvSpPr>
        <p:spPr bwMode="auto">
          <a:xfrm>
            <a:off x="101600" y="2592388"/>
            <a:ext cx="17145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100" i="1"/>
              <a:t>Заведующая </a:t>
            </a:r>
          </a:p>
          <a:p>
            <a:pPr algn="ctr"/>
            <a:r>
              <a:rPr lang="ru-RU" sz="1100" b="1" i="1"/>
              <a:t>Боярова Н.И.</a:t>
            </a:r>
          </a:p>
          <a:p>
            <a:pPr algn="ctr"/>
            <a:r>
              <a:rPr lang="ru-RU" sz="1100" i="1"/>
              <a:t>МДОУ «Детский сад  комбинированного вида № 63» г.Энгельса Саратовской  области</a:t>
            </a:r>
          </a:p>
        </p:txBody>
      </p:sp>
      <p:sp>
        <p:nvSpPr>
          <p:cNvPr id="19465" name="TextBox 8"/>
          <p:cNvSpPr txBox="1">
            <a:spLocks noChangeArrowheads="1"/>
          </p:cNvSpPr>
          <p:nvPr/>
        </p:nvSpPr>
        <p:spPr bwMode="auto">
          <a:xfrm>
            <a:off x="1755775" y="2633663"/>
            <a:ext cx="3165475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tabLst>
                <a:tab pos="361950" algn="l"/>
              </a:tabLst>
            </a:pPr>
            <a:r>
              <a:rPr lang="ru-RU" sz="1300"/>
              <a:t>        О патриотизме написано и сказано столько, что, кажется, добавить нечего. Но  сегодня это чувство подвергается серьезным испытаниям.  Во все времена люди почитали своих героев. Они были национальной гордостью народов, о них передавались предания из поколения в</a:t>
            </a:r>
          </a:p>
        </p:txBody>
      </p:sp>
      <p:sp>
        <p:nvSpPr>
          <p:cNvPr id="19466" name="TextBox 9"/>
          <p:cNvSpPr txBox="1">
            <a:spLocks noChangeArrowheads="1"/>
          </p:cNvSpPr>
          <p:nvPr/>
        </p:nvSpPr>
        <p:spPr bwMode="auto">
          <a:xfrm>
            <a:off x="285750" y="4016375"/>
            <a:ext cx="6286500" cy="549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/>
              <a:t> поколени</a:t>
            </a:r>
            <a:r>
              <a:rPr lang="ru-RU" sz="1300" b="1"/>
              <a:t>е,</a:t>
            </a:r>
            <a:r>
              <a:rPr lang="ru-RU" sz="1300"/>
              <a:t> складывались легенды. </a:t>
            </a:r>
          </a:p>
          <a:p>
            <a:pPr algn="just"/>
            <a:r>
              <a:rPr lang="ru-RU" sz="1300"/>
              <a:t>     Подвиги наших соотечественников: Юрия Гагарина, Валентины Терешковой, Германа Титова, Алексея Леонова являются примером мужества и героизма. Именно на примере их жизни мы сможем раскрыть перед детьми три грани самовоспитанности: познавательные, духовные и волевые.</a:t>
            </a:r>
          </a:p>
          <a:p>
            <a:pPr algn="just"/>
            <a:r>
              <a:rPr lang="ru-RU" sz="1300"/>
              <a:t>      Русские люди первые открыли недоступные секреты космоса. Космонавтика окружена ореолом романтики, героизма, подвига. Ведь не зря ученые утверждают: в потаенной глубине человеческого сознания живет жажда увидеть невиданное, изведать непознанное. Чтобы воспитать настоящего патриота необходим системный подход к вопросам патриотического и гражданского воспитания, где особая роль принадлежит проектной деятельности. </a:t>
            </a:r>
          </a:p>
          <a:p>
            <a:pPr algn="just"/>
            <a:r>
              <a:rPr lang="ru-RU" sz="1300"/>
              <a:t>      Так как 2011 год посвящен 50-летию Российской космонавтики и полету первого космонавта Ю.А.Гагарина в космос, мы приняли решение организовать педагогический проект по оснащению и использованию мини-музея Космонавтики на базе МДОУ № 63, который будет являться одной из форм повышения квалификации воспитателей в патриотическом воспитании детей. </a:t>
            </a:r>
          </a:p>
          <a:p>
            <a:pPr algn="just"/>
            <a:r>
              <a:rPr lang="ru-RU" sz="1300"/>
              <a:t>     Педагогический проект «Космос» открывает широкие возможности для творчества педагогов, обуславливает интенсивный педагогический поиск, мотивирует потребность у педагогов в изучении и анализе научно-популярной, детской художественной литературы, что обеспечивает повышение их теоретического и методического уровня, является эффективным стимулом формирования гражданственности и патриотизма у детей, педагогов, родителей. </a:t>
            </a:r>
          </a:p>
          <a:p>
            <a:pPr algn="just"/>
            <a:r>
              <a:rPr lang="ru-RU" sz="1300"/>
              <a:t>      Проект «Космос»  обеспечит возможность организации непрерывного музейно-педагогического процесса через преемственность с социумом (сотрудничество с музеем Краеведения, ДК «Дружба», проведение экскурсий, организация тематической выставки рисунков и т.п.).</a:t>
            </a:r>
            <a:endParaRPr lang="ru-RU"/>
          </a:p>
        </p:txBody>
      </p:sp>
      <p:pic>
        <p:nvPicPr>
          <p:cNvPr id="19467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57788" y="817563"/>
            <a:ext cx="1338262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8" name="Прямоугольник 2"/>
          <p:cNvSpPr>
            <a:spLocks noChangeArrowheads="1"/>
          </p:cNvSpPr>
          <p:nvPr/>
        </p:nvSpPr>
        <p:spPr bwMode="auto">
          <a:xfrm>
            <a:off x="4868863" y="2630488"/>
            <a:ext cx="1938337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100" i="1"/>
              <a:t>Старший воспитатель </a:t>
            </a:r>
          </a:p>
          <a:p>
            <a:pPr algn="ctr"/>
            <a:r>
              <a:rPr lang="ru-RU" sz="1100" i="1"/>
              <a:t>Титаренко В.Б.</a:t>
            </a:r>
          </a:p>
          <a:p>
            <a:pPr algn="ctr"/>
            <a:r>
              <a:rPr lang="ru-RU" sz="1100" i="1"/>
              <a:t>МДОУ «Детский сад  комбинированного вида № 63» г.Энгельса Саратовской 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11" descr="3a274f3cfd56.png"/>
          <p:cNvPicPr>
            <a:picLocks noChangeAspect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-285750" y="3024188"/>
            <a:ext cx="5143500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Рисунок 3" descr="C:\Users\Inspiron\Desktop\на отправку\106___12\IMG_089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666750"/>
            <a:ext cx="1146175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WordArt 11"/>
          <p:cNvSpPr>
            <a:spLocks noChangeArrowheads="1" noChangeShapeType="1" noTextEdit="1"/>
          </p:cNvSpPr>
          <p:nvPr/>
        </p:nvSpPr>
        <p:spPr bwMode="auto">
          <a:xfrm>
            <a:off x="1663700" y="200025"/>
            <a:ext cx="3960813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>
                <a:ln w="3175">
                  <a:solidFill>
                    <a:srgbClr val="96969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Страница  старшего  воспитателя</a:t>
            </a:r>
          </a:p>
        </p:txBody>
      </p:sp>
      <p:sp>
        <p:nvSpPr>
          <p:cNvPr id="28677" name="Line 11"/>
          <p:cNvSpPr>
            <a:spLocks noChangeShapeType="1"/>
          </p:cNvSpPr>
          <p:nvPr/>
        </p:nvSpPr>
        <p:spPr bwMode="auto">
          <a:xfrm>
            <a:off x="1622425" y="558800"/>
            <a:ext cx="4321175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78" name="TextBox 6"/>
          <p:cNvSpPr txBox="1">
            <a:spLocks noChangeArrowheads="1"/>
          </p:cNvSpPr>
          <p:nvPr/>
        </p:nvSpPr>
        <p:spPr bwMode="auto">
          <a:xfrm>
            <a:off x="0" y="2381250"/>
            <a:ext cx="18573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100" i="1"/>
              <a:t>Воспитатель </a:t>
            </a:r>
          </a:p>
          <a:p>
            <a:pPr algn="ctr"/>
            <a:r>
              <a:rPr lang="ru-RU" sz="1100" b="1" i="1"/>
              <a:t>Гусева Л.А.</a:t>
            </a:r>
          </a:p>
          <a:p>
            <a:pPr algn="ctr"/>
            <a:r>
              <a:rPr lang="ru-RU" sz="1100" i="1"/>
              <a:t>ГДОУ</a:t>
            </a:r>
          </a:p>
          <a:p>
            <a:pPr algn="ctr"/>
            <a:r>
              <a:rPr lang="ru-RU" sz="1100" i="1"/>
              <a:t>«Детский сад №16» г.Энгельса Саратовской области</a:t>
            </a:r>
            <a:endParaRPr lang="ru-RU" i="1"/>
          </a:p>
        </p:txBody>
      </p:sp>
      <p:sp>
        <p:nvSpPr>
          <p:cNvPr id="28679" name="TextBox 7"/>
          <p:cNvSpPr txBox="1">
            <a:spLocks noChangeArrowheads="1"/>
          </p:cNvSpPr>
          <p:nvPr/>
        </p:nvSpPr>
        <p:spPr bwMode="auto">
          <a:xfrm>
            <a:off x="1714500" y="666750"/>
            <a:ext cx="34940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Monotype Corsiva" pitchFamily="66" charset="0"/>
              </a:rPr>
              <a:t>ПРОЕКТ</a:t>
            </a:r>
            <a:endParaRPr lang="ru-RU" sz="2000">
              <a:latin typeface="Monotype Corsiva" pitchFamily="66" charset="0"/>
            </a:endParaRPr>
          </a:p>
          <a:p>
            <a:pPr algn="ctr"/>
            <a:r>
              <a:rPr lang="ru-RU" sz="2000">
                <a:latin typeface="Monotype Corsiva" pitchFamily="66" charset="0"/>
              </a:rPr>
              <a:t>  </a:t>
            </a:r>
            <a:r>
              <a:rPr lang="ru-RU" sz="2000" b="1">
                <a:latin typeface="Monotype Corsiva" pitchFamily="66" charset="0"/>
              </a:rPr>
              <a:t>«Этих дней не смолкнет слава»</a:t>
            </a:r>
            <a:endParaRPr lang="ru-RU" sz="2000">
              <a:latin typeface="Monotype Corsiva" pitchFamily="66" charset="0"/>
            </a:endParaRPr>
          </a:p>
          <a:p>
            <a:pPr algn="ctr"/>
            <a:r>
              <a:rPr lang="ru-RU" sz="2000" b="1">
                <a:latin typeface="Monotype Corsiva" pitchFamily="66" charset="0"/>
              </a:rPr>
              <a:t>подготовительная  группа</a:t>
            </a:r>
            <a:endParaRPr lang="ru-RU"/>
          </a:p>
        </p:txBody>
      </p:sp>
      <p:sp>
        <p:nvSpPr>
          <p:cNvPr id="28680" name="TextBox 8"/>
          <p:cNvSpPr txBox="1">
            <a:spLocks noChangeArrowheads="1"/>
          </p:cNvSpPr>
          <p:nvPr/>
        </p:nvSpPr>
        <p:spPr bwMode="auto">
          <a:xfrm>
            <a:off x="1785938" y="1666875"/>
            <a:ext cx="3514725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300" b="1"/>
              <a:t>Цель:</a:t>
            </a:r>
            <a:r>
              <a:rPr lang="ru-RU" sz="1300"/>
              <a:t> формирование и накопление нравственного ценностного отношения к миру; воспитание у дошкольников патриотических чувств, гордости за</a:t>
            </a:r>
          </a:p>
          <a:p>
            <a:pPr algn="just"/>
            <a:r>
              <a:rPr lang="ru-RU" sz="1300"/>
              <a:t>Родину, уважения к ветеранам ВОВ.</a:t>
            </a:r>
          </a:p>
          <a:p>
            <a:r>
              <a:rPr lang="ru-RU" sz="1300" b="1"/>
              <a:t>Задачи:</a:t>
            </a:r>
            <a:endParaRPr lang="ru-RU" sz="1300"/>
          </a:p>
          <a:p>
            <a:r>
              <a:rPr lang="ru-RU" sz="1300"/>
              <a:t>- обобщить и дополнить знания детей о Великой  Отечественной войне на примерах подвигов земляков, семейных героев;</a:t>
            </a:r>
            <a:endParaRPr lang="ru-RU"/>
          </a:p>
        </p:txBody>
      </p:sp>
      <p:sp>
        <p:nvSpPr>
          <p:cNvPr id="28681" name="TextBox 9"/>
          <p:cNvSpPr txBox="1">
            <a:spLocks noChangeArrowheads="1"/>
          </p:cNvSpPr>
          <p:nvPr/>
        </p:nvSpPr>
        <p:spPr bwMode="auto">
          <a:xfrm>
            <a:off x="285750" y="3667125"/>
            <a:ext cx="62865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/>
              <a:t>- активизировать имеющиеся знания у дошкольников;</a:t>
            </a:r>
          </a:p>
          <a:p>
            <a:pPr>
              <a:buFontTx/>
              <a:buChar char="-"/>
            </a:pPr>
            <a:r>
              <a:rPr lang="ru-RU" sz="1300"/>
              <a:t>дать представления детям о жизни и быте народа и детей – их сверстников –</a:t>
            </a:r>
          </a:p>
          <a:p>
            <a:r>
              <a:rPr lang="ru-RU" sz="1300"/>
              <a:t> в годы войны;</a:t>
            </a:r>
          </a:p>
          <a:p>
            <a:pPr algn="just"/>
            <a:r>
              <a:rPr lang="ru-RU" sz="1400"/>
              <a:t>- </a:t>
            </a:r>
            <a:r>
              <a:rPr lang="ru-RU" sz="1300"/>
              <a:t>воспитывать уважение к ветеранам войны, чувство гордости за их подвиги;</a:t>
            </a:r>
          </a:p>
          <a:p>
            <a:pPr algn="just"/>
            <a:r>
              <a:rPr lang="ru-RU" sz="1300"/>
              <a:t>- познакомить с памятниками ВОВ в родном городе;</a:t>
            </a:r>
          </a:p>
          <a:p>
            <a:pPr algn="just"/>
            <a:r>
              <a:rPr lang="ru-RU" sz="1300"/>
              <a:t>- познакомить с городами - героями  ВОВ;</a:t>
            </a:r>
          </a:p>
          <a:p>
            <a:pPr algn="just"/>
            <a:r>
              <a:rPr lang="ru-RU" sz="1300"/>
              <a:t>- познакомить с орденами и медалями ВОВ;</a:t>
            </a:r>
          </a:p>
          <a:p>
            <a:pPr algn="just"/>
            <a:r>
              <a:rPr lang="ru-RU" sz="1300"/>
              <a:t>- воспитывать эмоционально – положительное отношение к воинам;</a:t>
            </a:r>
          </a:p>
          <a:p>
            <a:pPr algn="just">
              <a:buFontTx/>
              <a:buChar char="-"/>
            </a:pPr>
            <a:r>
              <a:rPr lang="ru-RU" sz="1300"/>
              <a:t>создать общее праздничное настроение, способствовать развитию эмоциональной восприимчивости.</a:t>
            </a:r>
          </a:p>
          <a:p>
            <a:endParaRPr lang="ru-RU" sz="1300" b="1"/>
          </a:p>
          <a:p>
            <a:r>
              <a:rPr lang="en-US" sz="1300" b="1"/>
              <a:t>I</a:t>
            </a:r>
            <a:r>
              <a:rPr lang="ru-RU" sz="1300" b="1"/>
              <a:t> этап</a:t>
            </a:r>
            <a:endParaRPr lang="ru-RU" sz="1300"/>
          </a:p>
          <a:p>
            <a:r>
              <a:rPr lang="ru-RU" sz="1300" b="1"/>
              <a:t>Выставка книг о ВОВ в уголке «Библиотека»</a:t>
            </a:r>
            <a:endParaRPr lang="ru-RU" sz="1300"/>
          </a:p>
          <a:p>
            <a:r>
              <a:rPr lang="ru-RU" sz="1300" b="1"/>
              <a:t>Цель:</a:t>
            </a:r>
            <a:r>
              <a:rPr lang="ru-RU" sz="1300"/>
              <a:t> познакомить детей с разнообразием книг о ВОВ. </a:t>
            </a:r>
          </a:p>
          <a:p>
            <a:r>
              <a:rPr lang="ru-RU" sz="1300" b="1"/>
              <a:t>Чтение книг, рассматривание иллюстраций, беседы о прочитанном.</a:t>
            </a:r>
            <a:endParaRPr lang="ru-RU" sz="1300"/>
          </a:p>
          <a:p>
            <a:r>
              <a:rPr lang="ru-RU" sz="1300" b="1"/>
              <a:t>Цель:</a:t>
            </a:r>
            <a:r>
              <a:rPr lang="ru-RU" sz="1300"/>
              <a:t> уточнить и расширить знания детей о защитниках страны в годы войны; дать представления  о жизни и быте народа и детей – их сверстников в годы войны.</a:t>
            </a:r>
          </a:p>
        </p:txBody>
      </p:sp>
      <p:pic>
        <p:nvPicPr>
          <p:cNvPr id="28682" name="Рисунок 10" descr="G:\DCIM\106___12\IMG_09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0" y="7096125"/>
            <a:ext cx="2130425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3" name="TextBox 11"/>
          <p:cNvSpPr txBox="1">
            <a:spLocks noChangeArrowheads="1"/>
          </p:cNvSpPr>
          <p:nvPr/>
        </p:nvSpPr>
        <p:spPr bwMode="auto">
          <a:xfrm>
            <a:off x="285750" y="7096125"/>
            <a:ext cx="3857625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 b="1"/>
              <a:t>Рассматривание альбома «Города – Герои»</a:t>
            </a:r>
            <a:endParaRPr lang="ru-RU" sz="1300"/>
          </a:p>
          <a:p>
            <a:r>
              <a:rPr lang="ru-RU" sz="1300" b="1"/>
              <a:t>Цель:</a:t>
            </a:r>
            <a:r>
              <a:rPr lang="ru-RU" sz="1300"/>
              <a:t> познакомить детей с понятием «город – герой», дать представление за что давали такое звание, познакомить с городами- героями.</a:t>
            </a:r>
          </a:p>
          <a:p>
            <a:r>
              <a:rPr lang="ru-RU" sz="1300" b="1"/>
              <a:t>Рассматривание альбома «Ордена и медали ВОВ»</a:t>
            </a:r>
            <a:endParaRPr lang="ru-RU" sz="1300"/>
          </a:p>
          <a:p>
            <a:r>
              <a:rPr lang="ru-RU" sz="1300" b="1"/>
              <a:t>Цель:</a:t>
            </a:r>
            <a:r>
              <a:rPr lang="ru-RU" sz="1300"/>
              <a:t> познакомить с орденами и медалями ВОВ.</a:t>
            </a:r>
          </a:p>
          <a:p>
            <a:r>
              <a:rPr lang="ru-RU" sz="1300" b="1"/>
              <a:t>Заучивание пословиц и поговорок</a:t>
            </a:r>
            <a:endParaRPr lang="ru-RU" sz="1300"/>
          </a:p>
          <a:p>
            <a:r>
              <a:rPr lang="ru-RU" sz="1300" b="1"/>
              <a:t>Цель:</a:t>
            </a:r>
            <a:r>
              <a:rPr lang="ru-RU" sz="1300"/>
              <a:t> познакомить с пословицами и поговорками о смелости, доблести и храбрости солдат.</a:t>
            </a:r>
            <a:endParaRPr lang="ru-RU"/>
          </a:p>
        </p:txBody>
      </p:sp>
      <p:sp>
        <p:nvSpPr>
          <p:cNvPr id="28684" name="Нижний колонтитул 6"/>
          <p:cNvSpPr txBox="1">
            <a:spLocks/>
          </p:cNvSpPr>
          <p:nvPr/>
        </p:nvSpPr>
        <p:spPr bwMode="auto">
          <a:xfrm>
            <a:off x="2492375" y="9056688"/>
            <a:ext cx="21717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>
                <a:solidFill>
                  <a:srgbClr val="898989"/>
                </a:solidFill>
                <a:latin typeface="Calibri" pitchFamily="34" charset="0"/>
              </a:rPr>
              <a:t>26</a:t>
            </a:r>
            <a:endParaRPr lang="ru-RU"/>
          </a:p>
        </p:txBody>
      </p:sp>
      <p:pic>
        <p:nvPicPr>
          <p:cNvPr id="28685" name="Рисунок 12" descr="P5162020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16563" y="776288"/>
            <a:ext cx="96678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6" name="TextBox 6"/>
          <p:cNvSpPr txBox="1">
            <a:spLocks noChangeArrowheads="1"/>
          </p:cNvSpPr>
          <p:nvPr/>
        </p:nvSpPr>
        <p:spPr bwMode="auto">
          <a:xfrm>
            <a:off x="5013325" y="2360613"/>
            <a:ext cx="16176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100" i="1"/>
              <a:t>Старший воспитатель </a:t>
            </a:r>
          </a:p>
          <a:p>
            <a:pPr algn="ctr"/>
            <a:r>
              <a:rPr lang="ru-RU" sz="1100" b="1" i="1"/>
              <a:t>Никулина Т.В.</a:t>
            </a:r>
          </a:p>
          <a:p>
            <a:pPr algn="ctr"/>
            <a:r>
              <a:rPr lang="ru-RU" sz="1100" i="1"/>
              <a:t>ГДОУ</a:t>
            </a:r>
          </a:p>
          <a:p>
            <a:pPr algn="ctr"/>
            <a:r>
              <a:rPr lang="ru-RU" sz="1100" i="1"/>
              <a:t>«Детский сад №16» г.Энгельса Саратовской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8" descr="3a274f3cfd56.png"/>
          <p:cNvPicPr>
            <a:picLocks noChangeAspect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1714500" y="0"/>
            <a:ext cx="5143500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G:\DCIM\106___12\IMG_0911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60" y="238092"/>
            <a:ext cx="1500198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G:\DCIM\106___12\IMG_0906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86058" y="309530"/>
            <a:ext cx="1428760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G:\DCIM\106___12\IMG_0903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66" y="309530"/>
            <a:ext cx="1928826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702" name="TextBox 6"/>
          <p:cNvSpPr txBox="1">
            <a:spLocks noChangeArrowheads="1"/>
          </p:cNvSpPr>
          <p:nvPr/>
        </p:nvSpPr>
        <p:spPr bwMode="auto">
          <a:xfrm>
            <a:off x="357188" y="2452688"/>
            <a:ext cx="6143625" cy="506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300" b="1"/>
              <a:t>II</a:t>
            </a:r>
            <a:r>
              <a:rPr lang="ru-RU" sz="1300" b="1"/>
              <a:t> этап</a:t>
            </a:r>
            <a:endParaRPr lang="ru-RU" sz="1300"/>
          </a:p>
          <a:p>
            <a:r>
              <a:rPr lang="ru-RU" sz="1300" b="1"/>
              <a:t>Посещение музея «Боевой славы»</a:t>
            </a:r>
            <a:endParaRPr lang="ru-RU" sz="1300"/>
          </a:p>
          <a:p>
            <a:r>
              <a:rPr lang="ru-RU" sz="1300" b="1"/>
              <a:t>Цель:</a:t>
            </a:r>
            <a:r>
              <a:rPr lang="ru-RU" sz="1300"/>
              <a:t> познакомить детей с военной техникой и оружием ВОВ.</a:t>
            </a:r>
          </a:p>
          <a:p>
            <a:r>
              <a:rPr lang="ru-RU" sz="1300" b="1"/>
              <a:t>Занятие «Письмо с фронта»</a:t>
            </a:r>
            <a:endParaRPr lang="ru-RU" sz="1300"/>
          </a:p>
          <a:p>
            <a:pPr algn="just"/>
            <a:r>
              <a:rPr lang="ru-RU" sz="1300" b="1"/>
              <a:t>Цель:</a:t>
            </a:r>
            <a:r>
              <a:rPr lang="ru-RU" sz="1300"/>
              <a:t> дать детям представление о письмах с фронта – солдатских треугольниках; рассказать о чувствах и переживаниях  людей во время войны; научить детей складывать солдатский треугольник в технике оригами.</a:t>
            </a:r>
          </a:p>
          <a:p>
            <a:pPr algn="just"/>
            <a:r>
              <a:rPr lang="ru-RU" sz="1300" b="1"/>
              <a:t>Занятие «Дедушкин орден»</a:t>
            </a:r>
            <a:endParaRPr lang="ru-RU" sz="1300"/>
          </a:p>
          <a:p>
            <a:pPr algn="just"/>
            <a:r>
              <a:rPr lang="ru-RU" sz="1300" b="1"/>
              <a:t>Цель:</a:t>
            </a:r>
            <a:r>
              <a:rPr lang="ru-RU" sz="1300"/>
              <a:t> продолжать знакомство детей с социальной действительностью – «День победы»; расширять знания о наградах на войне; познакомить с понятием «Юбилейная медаль»; воспитывать уважение и чувства благодарности к ветеранам войны.</a:t>
            </a:r>
          </a:p>
          <a:p>
            <a:r>
              <a:rPr lang="en-US" sz="1300" b="1"/>
              <a:t>III</a:t>
            </a:r>
            <a:r>
              <a:rPr lang="ru-RU" sz="1300" b="1"/>
              <a:t> этап</a:t>
            </a:r>
            <a:endParaRPr lang="ru-RU" sz="1300"/>
          </a:p>
          <a:p>
            <a:r>
              <a:rPr lang="ru-RU" sz="1300" b="1"/>
              <a:t>Сбор информации и оформление альбомов: «Они прославили землю Покровскую», « Памятники  ВОВ в нашем городе».</a:t>
            </a:r>
            <a:endParaRPr lang="ru-RU" sz="1300"/>
          </a:p>
          <a:p>
            <a:r>
              <a:rPr lang="ru-RU" sz="1300" i="1"/>
              <a:t>(Совместная деятельность родителей, детей и педагогов ДОУ).</a:t>
            </a:r>
            <a:endParaRPr lang="ru-RU" sz="1300"/>
          </a:p>
          <a:p>
            <a:pPr algn="just"/>
            <a:r>
              <a:rPr lang="ru-RU" sz="1300" b="1"/>
              <a:t>Цель:</a:t>
            </a:r>
            <a:r>
              <a:rPr lang="ru-RU" sz="1300"/>
              <a:t> сбор информации и оформление альбомов; продолжать формировать патриотические чувства на основе ознакомления с героями – земляками, достопримечательностями родного города; привлечение внимания родителей к проекту.</a:t>
            </a:r>
          </a:p>
          <a:p>
            <a:pPr algn="just"/>
            <a:r>
              <a:rPr lang="ru-RU" sz="1300" b="1"/>
              <a:t>Семейный творческий конкурс «Мы помним» (рисунки, поделки)</a:t>
            </a:r>
            <a:endParaRPr lang="ru-RU" sz="1300"/>
          </a:p>
          <a:p>
            <a:pPr algn="just"/>
            <a:r>
              <a:rPr lang="ru-RU" sz="1300" b="1"/>
              <a:t>Цель:</a:t>
            </a:r>
            <a:r>
              <a:rPr lang="ru-RU" sz="1300"/>
              <a:t> воспитывать любовь и уважение к защитникам Родины; выражать свое эмоциональное отношение в изобразительной деятельности.</a:t>
            </a:r>
          </a:p>
          <a:p>
            <a:endParaRPr lang="ru-RU"/>
          </a:p>
        </p:txBody>
      </p:sp>
      <p:pic>
        <p:nvPicPr>
          <p:cNvPr id="29703" name="Рисунок 7" descr="C:\Users\Inspiron\Desktop\на отправку\IMG_362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3" y="7167563"/>
            <a:ext cx="2643187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Рисунок 8" descr="G:\DCIM\106___12\IMG_090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9000" y="7167563"/>
            <a:ext cx="2928938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5" name="Нижний колонтитул 6"/>
          <p:cNvSpPr txBox="1">
            <a:spLocks/>
          </p:cNvSpPr>
          <p:nvPr/>
        </p:nvSpPr>
        <p:spPr bwMode="auto">
          <a:xfrm>
            <a:off x="2492375" y="9056688"/>
            <a:ext cx="21717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>
                <a:solidFill>
                  <a:srgbClr val="898989"/>
                </a:solidFill>
                <a:latin typeface="Calibri" pitchFamily="34" charset="0"/>
              </a:rPr>
              <a:t>27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3" descr="3a274f3cfd56.png"/>
          <p:cNvPicPr>
            <a:picLocks noChangeAspect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-285750" y="3024188"/>
            <a:ext cx="5143500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Box 3"/>
          <p:cNvSpPr txBox="1">
            <a:spLocks noChangeArrowheads="1"/>
          </p:cNvSpPr>
          <p:nvPr/>
        </p:nvSpPr>
        <p:spPr bwMode="auto">
          <a:xfrm>
            <a:off x="357188" y="309563"/>
            <a:ext cx="6215062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 b="1"/>
              <a:t>Конкурс чтецов, посвященный ВОВ</a:t>
            </a:r>
            <a:endParaRPr lang="ru-RU" sz="1300"/>
          </a:p>
          <a:p>
            <a:pPr algn="just"/>
            <a:r>
              <a:rPr lang="ru-RU" sz="1300" b="1"/>
              <a:t>Цель:</a:t>
            </a:r>
            <a:r>
              <a:rPr lang="ru-RU" sz="1300"/>
              <a:t> привить детям чувство гордости за Родину, победившую в Великой Отечественной войне; отрабатывать интонационную выразительность речи.</a:t>
            </a:r>
          </a:p>
          <a:p>
            <a:pPr algn="just"/>
            <a:r>
              <a:rPr lang="ru-RU" sz="1300" b="1"/>
              <a:t>Оформление стенгазеты «Семейный герой»</a:t>
            </a:r>
            <a:endParaRPr lang="ru-RU" sz="1300"/>
          </a:p>
          <a:p>
            <a:pPr algn="just"/>
            <a:r>
              <a:rPr lang="ru-RU" sz="1300" b="1"/>
              <a:t>Цель:</a:t>
            </a:r>
            <a:r>
              <a:rPr lang="ru-RU" sz="1300"/>
              <a:t> обобщить и дополнить знания детей о войне на примере своих родственников; воспитывать гордость и уважение к семейным героям.</a:t>
            </a:r>
          </a:p>
          <a:p>
            <a:pPr algn="just"/>
            <a:r>
              <a:rPr lang="ru-RU" sz="1300" b="1"/>
              <a:t>Изготовление атрибутов для украшения группы и участка к празднику (флажки, звезды и т.п.)</a:t>
            </a:r>
            <a:endParaRPr lang="ru-RU" sz="1300"/>
          </a:p>
          <a:p>
            <a:pPr algn="just"/>
            <a:r>
              <a:rPr lang="ru-RU" sz="1300" b="1"/>
              <a:t>Цель:</a:t>
            </a:r>
            <a:r>
              <a:rPr lang="ru-RU" sz="1300"/>
              <a:t> развивать творчество и фантазию детей; навыки работы с ножницами, бумагой и клеем.</a:t>
            </a:r>
          </a:p>
          <a:p>
            <a:pPr algn="just"/>
            <a:r>
              <a:rPr lang="en-US" sz="1300" b="1"/>
              <a:t>IV</a:t>
            </a:r>
            <a:r>
              <a:rPr lang="ru-RU" sz="1300" b="1"/>
              <a:t> этап</a:t>
            </a:r>
            <a:endParaRPr lang="ru-RU" sz="1300"/>
          </a:p>
          <a:p>
            <a:pPr algn="just"/>
            <a:r>
              <a:rPr lang="ru-RU" sz="1300" b="1"/>
              <a:t>Встреча с ветеранами ВОВ</a:t>
            </a:r>
            <a:endParaRPr lang="ru-RU" sz="1300"/>
          </a:p>
          <a:p>
            <a:pPr algn="just"/>
            <a:r>
              <a:rPr lang="ru-RU" sz="1300" b="1"/>
              <a:t>Цель:</a:t>
            </a:r>
            <a:r>
              <a:rPr lang="ru-RU" sz="1300"/>
              <a:t> привить детям чувство гордости за Родину, победившую в Великой Отечественной войне.  Вызвать положительные эмоции по отношению к ветеранам Великой Отечественное войны. </a:t>
            </a:r>
          </a:p>
          <a:p>
            <a:pPr algn="just"/>
            <a:r>
              <a:rPr lang="ru-RU" sz="1300" b="1"/>
              <a:t>Возложение цветов к памятнику героя ВОВ – Марии Расковой</a:t>
            </a:r>
            <a:endParaRPr lang="ru-RU" sz="1300"/>
          </a:p>
          <a:p>
            <a:pPr algn="just"/>
            <a:r>
              <a:rPr lang="ru-RU" sz="1300" b="1"/>
              <a:t>Цель: </a:t>
            </a:r>
            <a:r>
              <a:rPr lang="ru-RU" sz="1300"/>
              <a:t>продолжать воспитывать патриотические чувства; чувства уважения и почтения к героям ВОВ. </a:t>
            </a:r>
          </a:p>
          <a:p>
            <a:pPr algn="just"/>
            <a:r>
              <a:rPr lang="ru-RU" sz="1300" b="1"/>
              <a:t>Праздничный концерт «Этих дней не смолкнет слава»</a:t>
            </a:r>
            <a:endParaRPr lang="ru-RU" sz="1300"/>
          </a:p>
          <a:p>
            <a:pPr algn="just"/>
            <a:r>
              <a:rPr lang="ru-RU" sz="1300" b="1"/>
              <a:t>Цель: </a:t>
            </a:r>
            <a:r>
              <a:rPr lang="ru-RU" sz="1300"/>
              <a:t>создать праздничное настроение; продолжать знакомить детей с защитниками нашей Родины в годы Великой Отечественной войны; закреплять знания о городах - героях, о памятниках воинов –освободителей; воспитывать чувство гордости за героизм нашего народа и чувство благодарности к погибшим героям; вызвать положительные эмоции по отношению к ветеранам войны.</a:t>
            </a:r>
            <a:endParaRPr lang="ru-RU"/>
          </a:p>
        </p:txBody>
      </p:sp>
      <p:sp>
        <p:nvSpPr>
          <p:cNvPr id="30724" name="Нижний колонтитул 6"/>
          <p:cNvSpPr txBox="1">
            <a:spLocks/>
          </p:cNvSpPr>
          <p:nvPr/>
        </p:nvSpPr>
        <p:spPr bwMode="auto">
          <a:xfrm>
            <a:off x="2492375" y="9056688"/>
            <a:ext cx="21717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>
                <a:solidFill>
                  <a:srgbClr val="898989"/>
                </a:solidFill>
                <a:latin typeface="Calibri" pitchFamily="34" charset="0"/>
              </a:rPr>
              <a:t>28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15" descr="74f25afec7b1.png"/>
          <p:cNvPicPr>
            <a:picLocks noChangeAspect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1665288"/>
            <a:ext cx="6858000" cy="657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WordArt 11"/>
          <p:cNvSpPr>
            <a:spLocks noChangeArrowheads="1" noChangeShapeType="1" noTextEdit="1"/>
          </p:cNvSpPr>
          <p:nvPr/>
        </p:nvSpPr>
        <p:spPr bwMode="auto">
          <a:xfrm>
            <a:off x="1428750" y="238125"/>
            <a:ext cx="3960813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>
                <a:ln w="3175">
                  <a:solidFill>
                    <a:srgbClr val="96969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Страница  воспитателя</a:t>
            </a:r>
          </a:p>
        </p:txBody>
      </p:sp>
      <p:sp>
        <p:nvSpPr>
          <p:cNvPr id="31748" name="Line 11"/>
          <p:cNvSpPr>
            <a:spLocks noChangeShapeType="1"/>
          </p:cNvSpPr>
          <p:nvPr/>
        </p:nvSpPr>
        <p:spPr bwMode="auto">
          <a:xfrm>
            <a:off x="1143000" y="666750"/>
            <a:ext cx="4321175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49" name="Нижний колонтитул 6"/>
          <p:cNvSpPr txBox="1">
            <a:spLocks/>
          </p:cNvSpPr>
          <p:nvPr/>
        </p:nvSpPr>
        <p:spPr bwMode="auto">
          <a:xfrm>
            <a:off x="2492375" y="9201150"/>
            <a:ext cx="21717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>
                <a:solidFill>
                  <a:srgbClr val="898989"/>
                </a:solidFill>
                <a:latin typeface="Calibri" pitchFamily="34" charset="0"/>
              </a:rPr>
              <a:t>29</a:t>
            </a:r>
            <a:endParaRPr lang="ru-RU"/>
          </a:p>
        </p:txBody>
      </p:sp>
      <p:sp>
        <p:nvSpPr>
          <p:cNvPr id="31750" name="TextBox 12"/>
          <p:cNvSpPr txBox="1">
            <a:spLocks noChangeArrowheads="1"/>
          </p:cNvSpPr>
          <p:nvPr/>
        </p:nvSpPr>
        <p:spPr bwMode="auto">
          <a:xfrm>
            <a:off x="357188" y="2738438"/>
            <a:ext cx="6215062" cy="669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61950" algn="just"/>
            <a:r>
              <a:rPr lang="ru-RU" sz="1300"/>
              <a:t>Патриотическое воспитание является одним из важнейших факторов становления достойного гражданина общества. </a:t>
            </a:r>
          </a:p>
          <a:p>
            <a:pPr indent="361950" algn="just"/>
            <a:r>
              <a:rPr lang="ru-RU" sz="1300"/>
              <a:t>Тема ВОВ как никакая другая является очень успешным примером патриотизма  многих народов огромной страны. </a:t>
            </a:r>
          </a:p>
          <a:p>
            <a:pPr indent="361950" algn="just"/>
            <a:r>
              <a:rPr lang="ru-RU" sz="1300"/>
              <a:t>Наш проект направлен на ознакомление детей с подвигом солдат, с примерами героизма народа, страны в целом; воспитание у дошкольников чувства причастности к великим победам нашей страны в ВОВ; сохранение памяти этих событий и формирование чувства уважения к ветеранам.</a:t>
            </a:r>
          </a:p>
          <a:p>
            <a:pPr indent="361950" algn="just"/>
            <a:r>
              <a:rPr lang="ru-RU" sz="1300"/>
              <a:t>Проект может быть полезен педагогам ДОУ.</a:t>
            </a:r>
          </a:p>
          <a:p>
            <a:pPr indent="361950" algn="just"/>
            <a:r>
              <a:rPr lang="ru-RU" sz="1300"/>
              <a:t>Государственная программа «Патриотическое воспитание граждан Российской Федерации на 2006 – 2010 годы», утверждённая Постановлением Правительства РФ от 11.07.2005 года, определили основные пути патриотического воспитания, цели и задачи, которые направлены на «формирование и развитие личности, обладающей качествами гражданина-патриота Родины и способной успешно выполнять гражданские обязанности в мирное и военное время».</a:t>
            </a:r>
          </a:p>
          <a:p>
            <a:pPr indent="361950" algn="just"/>
            <a:r>
              <a:rPr lang="ru-RU" sz="1300"/>
              <a:t>Любовь к Родине, преданность, ответственность и гордость, желание трудиться на благо родной страны, беречь и умножать её богатства – начинает формироваться уже в дошкольном возрасте. Невозможно воспитать чувство собственного достоинства, уверенность в себе, а, следовательно, полноценную личность, без уважения к истории и культуре своего Отечества, к его государственной символике («Концепция патриотического воспитания граждан РФ»).</a:t>
            </a:r>
          </a:p>
          <a:p>
            <a:pPr indent="361950" algn="just"/>
            <a:r>
              <a:rPr lang="ru-RU" sz="1300"/>
              <a:t>Нельзя быть патриотом, не чувствуя личной связи с Родиной, не зная, как любили и берегли её наши предки, наши отцы и деды. Нет сомнения в том, что уже в детском саду в результате целенаправленной воспитательной, систематической работы, у детей могут быть сформированы элементы гражданственности и патриотизма.</a:t>
            </a:r>
          </a:p>
          <a:p>
            <a:pPr indent="361950" algn="just"/>
            <a:r>
              <a:rPr lang="ru-RU" sz="1300"/>
              <a:t>Время летит неумолимо, со дня великой Победы нашего народа в ВОВ прошло 65 лет. Огромный срок для человеческой жизни. В живых остались ветераны, которые отдали войне самые молодые годы своей жизни, сыны полка. </a:t>
            </a:r>
          </a:p>
          <a:p>
            <a:pPr indent="361950" algn="just"/>
            <a:r>
              <a:rPr lang="ru-RU" sz="1300"/>
              <a:t>С помощью проектной деятельности мы планировали:</a:t>
            </a:r>
          </a:p>
          <a:p>
            <a:pPr indent="361950" algn="just">
              <a:buFont typeface="Arial" charset="0"/>
              <a:buChar char="•"/>
            </a:pPr>
            <a:r>
              <a:rPr lang="ru-RU" sz="1300"/>
              <a:t>взволновать сердца наших детей, побудить задуматься о великом подвиге тех, кто не жалел своей жизни;</a:t>
            </a:r>
          </a:p>
        </p:txBody>
      </p:sp>
      <p:sp>
        <p:nvSpPr>
          <p:cNvPr id="31751" name="TextBox 13"/>
          <p:cNvSpPr txBox="1">
            <a:spLocks noChangeArrowheads="1"/>
          </p:cNvSpPr>
          <p:nvPr/>
        </p:nvSpPr>
        <p:spPr bwMode="auto">
          <a:xfrm>
            <a:off x="1571625" y="1809750"/>
            <a:ext cx="37147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Monotype Corsiva" pitchFamily="66" charset="0"/>
              </a:rPr>
              <a:t>Проект</a:t>
            </a:r>
          </a:p>
          <a:p>
            <a:pPr algn="ctr"/>
            <a:r>
              <a:rPr lang="ru-RU" sz="2000" b="1">
                <a:latin typeface="Monotype Corsiva" pitchFamily="66" charset="0"/>
              </a:rPr>
              <a:t>«Почему ты шинель бережёшь?»</a:t>
            </a:r>
          </a:p>
          <a:p>
            <a:pPr algn="ctr"/>
            <a:r>
              <a:rPr lang="ru-RU" sz="2000" b="1">
                <a:latin typeface="Monotype Corsiva" pitchFamily="66" charset="0"/>
              </a:rPr>
              <a:t>в подготовительной к школе группе </a:t>
            </a:r>
          </a:p>
        </p:txBody>
      </p:sp>
      <p:sp>
        <p:nvSpPr>
          <p:cNvPr id="31752" name="TextBox 6"/>
          <p:cNvSpPr txBox="1">
            <a:spLocks noChangeArrowheads="1"/>
          </p:cNvSpPr>
          <p:nvPr/>
        </p:nvSpPr>
        <p:spPr bwMode="auto">
          <a:xfrm>
            <a:off x="2286000" y="738188"/>
            <a:ext cx="235743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100" i="1"/>
              <a:t>Воспитатели </a:t>
            </a:r>
          </a:p>
          <a:p>
            <a:pPr algn="ctr"/>
            <a:r>
              <a:rPr lang="ru-RU" sz="1100" b="1" i="1"/>
              <a:t>Латушкина Е.Н.,</a:t>
            </a:r>
          </a:p>
          <a:p>
            <a:pPr algn="ctr"/>
            <a:r>
              <a:rPr lang="ru-RU" sz="1100" b="1" i="1"/>
              <a:t>Помазан И.П.</a:t>
            </a:r>
          </a:p>
          <a:p>
            <a:pPr algn="ctr"/>
            <a:r>
              <a:rPr lang="ru-RU" sz="1100" i="1"/>
              <a:t>МДОУ «Детский сад  комбинированного вида № 55» г.Энгельса Саратовской области</a:t>
            </a:r>
          </a:p>
        </p:txBody>
      </p:sp>
      <p:pic>
        <p:nvPicPr>
          <p:cNvPr id="31753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963" y="674688"/>
            <a:ext cx="1387475" cy="169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05413" y="660400"/>
            <a:ext cx="1346200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5" descr="74f25afec7b1.png"/>
          <p:cNvPicPr>
            <a:picLocks noChangeAspect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1665288"/>
            <a:ext cx="6858000" cy="657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57188" y="238125"/>
            <a:ext cx="6143625" cy="8494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361950" algn="just">
              <a:buFont typeface="Arial" pitchFamily="34" charset="0"/>
              <a:buChar char="•"/>
              <a:defRPr/>
            </a:pPr>
            <a:r>
              <a:rPr lang="ru-RU" sz="1300" dirty="0"/>
              <a:t>познакомить с подвигом городов – героев, расширить знания географии России;</a:t>
            </a:r>
          </a:p>
          <a:p>
            <a:pPr indent="361950" algn="just">
              <a:buFont typeface="Arial" pitchFamily="34" charset="0"/>
              <a:buChar char="•"/>
              <a:defRPr/>
            </a:pPr>
            <a:r>
              <a:rPr lang="ru-RU" sz="1300" dirty="0"/>
              <a:t>закрепить с помощью дидактических игр, чтение художественной литературы о войне знания детей о военной технике, разновидностях войск;</a:t>
            </a:r>
          </a:p>
          <a:p>
            <a:pPr indent="361950" algn="just">
              <a:buFont typeface="Arial" pitchFamily="34" charset="0"/>
              <a:buChar char="•"/>
              <a:defRPr/>
            </a:pPr>
            <a:r>
              <a:rPr lang="ru-RU" sz="1300" dirty="0"/>
              <a:t>вызвать чувство гордости за свою Родину;</a:t>
            </a:r>
          </a:p>
          <a:p>
            <a:pPr indent="361950" algn="just">
              <a:buFont typeface="Arial" pitchFamily="34" charset="0"/>
              <a:buChar char="•"/>
              <a:defRPr/>
            </a:pPr>
            <a:r>
              <a:rPr lang="ru-RU" sz="1300" dirty="0"/>
              <a:t> продолжать воспитывать уважительное отношение к пожилым людям, сочувствие к ним;</a:t>
            </a:r>
          </a:p>
          <a:p>
            <a:pPr indent="361950" algn="just">
              <a:buFont typeface="Arial" pitchFamily="34" charset="0"/>
              <a:buChar char="•"/>
              <a:defRPr/>
            </a:pPr>
            <a:r>
              <a:rPr lang="ru-RU" sz="1300" dirty="0"/>
              <a:t>расширить словарный запас детей.</a:t>
            </a:r>
          </a:p>
          <a:p>
            <a:pPr indent="361950" algn="just">
              <a:defRPr/>
            </a:pPr>
            <a:r>
              <a:rPr lang="ru-RU" sz="1300" dirty="0"/>
              <a:t>В нашей группе всего у двух детей живы прабабушки, участницы ВОВ. Одна из них согласилась придти в детский сад и рассказать детям о не лёгких годах фронтовой жизни. Для неё, с помощью музыкального работника, дети подготовили концерт, прочитали стихи разных авторов на тему победы в ВОВ, исполнили песни о героизме народа, продемонстрировали танцы.</a:t>
            </a:r>
          </a:p>
          <a:p>
            <a:pPr indent="361950" algn="just">
              <a:defRPr/>
            </a:pPr>
            <a:r>
              <a:rPr lang="ru-RU" sz="1300" dirty="0"/>
              <a:t>Концерт стал заключительным этапом нашего проекта.</a:t>
            </a:r>
          </a:p>
          <a:p>
            <a:pPr indent="361950" algn="just">
              <a:defRPr/>
            </a:pPr>
            <a:r>
              <a:rPr lang="ru-RU" sz="1300" dirty="0"/>
              <a:t>Ожидаемый результат от подготовки проекта - эмоциональное, прочувствованное исполнение детьми номеров концерта; возникновение у детей чувства искренней благодарности всем фронтовикам в лице приглашённого ветерана, более осознанное понимание значимости Дня Победы 9 мая для всего мира и для каждого человека в частности.</a:t>
            </a:r>
          </a:p>
          <a:p>
            <a:pPr algn="just">
              <a:defRPr/>
            </a:pPr>
            <a:r>
              <a:rPr lang="ru-RU" sz="1300" b="1" dirty="0"/>
              <a:t>1.Тип проекта</a:t>
            </a:r>
            <a:endParaRPr lang="ru-RU" sz="1300" dirty="0"/>
          </a:p>
          <a:p>
            <a:pPr algn="just">
              <a:defRPr/>
            </a:pPr>
            <a:r>
              <a:rPr lang="ru-RU" sz="1300" dirty="0"/>
              <a:t>По доминирующей деятельности:</a:t>
            </a:r>
          </a:p>
          <a:p>
            <a:pPr algn="just">
              <a:defRPr/>
            </a:pPr>
            <a:r>
              <a:rPr lang="ru-RU" sz="1300" dirty="0"/>
              <a:t>Информационно-практический</a:t>
            </a:r>
          </a:p>
          <a:p>
            <a:pPr algn="just">
              <a:defRPr/>
            </a:pPr>
            <a:r>
              <a:rPr lang="ru-RU" sz="1300" dirty="0"/>
              <a:t>По времени проведения:</a:t>
            </a:r>
          </a:p>
          <a:p>
            <a:pPr algn="just">
              <a:defRPr/>
            </a:pPr>
            <a:r>
              <a:rPr lang="ru-RU" sz="1300" dirty="0"/>
              <a:t>Долгосрочный ( более месяца)</a:t>
            </a:r>
          </a:p>
          <a:p>
            <a:pPr algn="just">
              <a:defRPr/>
            </a:pPr>
            <a:r>
              <a:rPr lang="ru-RU" sz="1300" dirty="0"/>
              <a:t>По числу участников:</a:t>
            </a:r>
          </a:p>
          <a:p>
            <a:pPr algn="just">
              <a:defRPr/>
            </a:pPr>
            <a:r>
              <a:rPr lang="ru-RU" sz="1300" dirty="0"/>
              <a:t>Подготовительная к школе группа №5 в составе 24 детей.</a:t>
            </a:r>
          </a:p>
          <a:p>
            <a:pPr algn="just">
              <a:defRPr/>
            </a:pPr>
            <a:r>
              <a:rPr lang="ru-RU" sz="1300" b="1" dirty="0"/>
              <a:t>2.Актуальность проблемы:</a:t>
            </a:r>
            <a:endParaRPr lang="ru-RU" sz="1300" dirty="0"/>
          </a:p>
          <a:p>
            <a:pPr algn="just">
              <a:defRPr/>
            </a:pPr>
            <a:r>
              <a:rPr lang="ru-RU" sz="1300" dirty="0"/>
              <a:t>             Тема ВОВ, подвига русского народа (военного и гражданского населения) является одним из немногих в наше время примеров, на которых возможно воспитание патриотизма у детей. 65 лет - большой отрезок времени. Все меньше остается в живых тех, кто помнит эти годы великих испытаний для нашей страны. Родители наших воспитанников знают о ВОВ из фильмов, да краткого курса истории в  школьные годы. Поэтому в семьях, где нет никого из родственников, переживших те страшные годы, не уделяется должного внимания теме ВОВ. Мы хотели затронуть сердца детей, рассказать им о подвиге тех, кто не дал поработить нашу страну  и вызвать у ребят чувство глубокой благодарности и уважения к фронтовикам и труженикам тыла, чувство гордости за нашу великую страну.</a:t>
            </a:r>
          </a:p>
          <a:p>
            <a:pPr algn="just">
              <a:defRPr/>
            </a:pPr>
            <a:r>
              <a:rPr lang="ru-RU" sz="1300" b="1" dirty="0"/>
              <a:t>3.Цель проекта:</a:t>
            </a:r>
            <a:endParaRPr lang="ru-RU" sz="1300" dirty="0"/>
          </a:p>
          <a:p>
            <a:pPr algn="just">
              <a:defRPr/>
            </a:pPr>
            <a:r>
              <a:rPr lang="ru-RU" sz="1300" dirty="0"/>
              <a:t>            Формировать представление детей о героических поступках и патриотических чувствах. Способствовать  расширению социальных представлений детей и формированию у них интереса, симпатии и уважительного отношения к ветеранам, людям старшего поколения.</a:t>
            </a:r>
          </a:p>
        </p:txBody>
      </p:sp>
      <p:sp>
        <p:nvSpPr>
          <p:cNvPr id="32772" name="Нижний колонтитул 6"/>
          <p:cNvSpPr txBox="1">
            <a:spLocks/>
          </p:cNvSpPr>
          <p:nvPr/>
        </p:nvSpPr>
        <p:spPr bwMode="auto">
          <a:xfrm>
            <a:off x="2492375" y="9056688"/>
            <a:ext cx="21717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>
                <a:solidFill>
                  <a:srgbClr val="898989"/>
                </a:solidFill>
                <a:latin typeface="Calibri" pitchFamily="34" charset="0"/>
              </a:rPr>
              <a:t>30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5" descr="74f25afec7b1.png"/>
          <p:cNvPicPr>
            <a:picLocks noChangeAspect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238125"/>
            <a:ext cx="6858000" cy="657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57188" y="381000"/>
            <a:ext cx="6215062" cy="11141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300" b="1" dirty="0"/>
              <a:t>4.Задачи проекта:</a:t>
            </a:r>
            <a:endParaRPr lang="ru-RU" sz="1300" dirty="0"/>
          </a:p>
          <a:p>
            <a:pPr algn="just">
              <a:defRPr/>
            </a:pPr>
            <a:r>
              <a:rPr lang="ru-RU" sz="1300" dirty="0"/>
              <a:t> -Обобщить, расширить представления детей о ВОВ, городах героях. Обосновать понятие «герой войны». Дать представление о том, как народ чтит память о них.   </a:t>
            </a:r>
          </a:p>
          <a:p>
            <a:pPr algn="just">
              <a:defRPr/>
            </a:pPr>
            <a:r>
              <a:rPr lang="ru-RU" sz="1300" dirty="0"/>
              <a:t>- Развивать творческий потенциал, образное мышление, воображение, память. Формировать умение самостоятельно анализировать и систематизировать полученные знания. Активизировать словарь детей.  </a:t>
            </a:r>
          </a:p>
          <a:p>
            <a:pPr algn="just">
              <a:defRPr/>
            </a:pPr>
            <a:r>
              <a:rPr lang="ru-RU" sz="1300" dirty="0"/>
              <a:t>- Воспитывать уважение к защитникам Родины. Формировать у детей чувство исторической сопричастности к своему народу.</a:t>
            </a:r>
          </a:p>
          <a:p>
            <a:pPr algn="just">
              <a:defRPr/>
            </a:pPr>
            <a:r>
              <a:rPr lang="ru-RU" sz="1300" dirty="0"/>
              <a:t>   </a:t>
            </a:r>
            <a:r>
              <a:rPr lang="ru-RU" sz="1300" b="1" dirty="0"/>
              <a:t>Участники проекта: </a:t>
            </a:r>
          </a:p>
          <a:p>
            <a:pPr algn="just">
              <a:defRPr/>
            </a:pPr>
            <a:r>
              <a:rPr lang="ru-RU" sz="1300" dirty="0"/>
              <a:t>    Педагоги группы, воспитанники группы № 5, музыкальный работник, приглашенные гости, родители.</a:t>
            </a:r>
          </a:p>
          <a:p>
            <a:pPr algn="just">
              <a:defRPr/>
            </a:pPr>
            <a:r>
              <a:rPr lang="ru-RU" sz="1300" b="1" dirty="0"/>
              <a:t>5.Обеспечение проектной деятельности:</a:t>
            </a:r>
            <a:endParaRPr lang="ru-RU" sz="1300" dirty="0"/>
          </a:p>
          <a:p>
            <a:pPr algn="just">
              <a:defRPr/>
            </a:pPr>
            <a:r>
              <a:rPr lang="ru-RU" sz="1300" dirty="0"/>
              <a:t>     </a:t>
            </a:r>
            <a:r>
              <a:rPr lang="ru-RU" sz="1300" dirty="0" err="1"/>
              <a:t>Учебно</a:t>
            </a:r>
            <a:r>
              <a:rPr lang="ru-RU" sz="1300" dirty="0"/>
              <a:t> – методическое: подбор познавательного материала и художественной литературы о ВОВ; разработка бесед, занятий по ознакомлению с окружающим, рисованию, лепке, ознакомлению с художественной литературой; подготовка программы концерта; организация встречи с ветераном ВОВ; разучивание стихотворений, песен к концерту; организация экскурсий в музей, к памятным местам; работа с родителями по принятию ими активного участия в реализации экскурсий детей к памятным местам и изготовлению поделок по теме проекта.  </a:t>
            </a:r>
          </a:p>
          <a:p>
            <a:pPr algn="just">
              <a:defRPr/>
            </a:pPr>
            <a:r>
              <a:rPr lang="ru-RU" sz="1300" dirty="0"/>
              <a:t>      Материально – техническое: приобретение плакатов для оформления тематических уголков; приобретение игрушечной военной техники, оружия для организации выставки; оформление фотовыставки на военную тематику; оформление выставки экспонатов принадлежностей  военного человека (вещевая сумка, фляжка, бинокль, муляж гранаты, патронташ, каска и пр.), принесенных родителями детей; приобретение цветов для приглашенного ветерана ВОВ; приобретение открыток «Города Герои».</a:t>
            </a:r>
          </a:p>
          <a:p>
            <a:pPr algn="just">
              <a:defRPr/>
            </a:pPr>
            <a:r>
              <a:rPr lang="ru-RU" sz="1300" dirty="0"/>
              <a:t>       </a:t>
            </a:r>
            <a:r>
              <a:rPr lang="ru-RU" sz="1300" dirty="0" err="1"/>
              <a:t>Диагностико</a:t>
            </a:r>
            <a:r>
              <a:rPr lang="ru-RU" sz="1300" dirty="0"/>
              <a:t> – дидактическое: организация выставки рисунков детей на тему  «Пограничник с собакой», «Военная техника»; организация выставки совместных с родителями детских поделок на тему ВОВ; проведение дидактических игр «Виды войск», «Военная техника».</a:t>
            </a:r>
          </a:p>
          <a:p>
            <a:pPr algn="just">
              <a:defRPr/>
            </a:pPr>
            <a:r>
              <a:rPr lang="ru-RU" sz="1300" b="1" dirty="0"/>
              <a:t>6.Этапы проекта:</a:t>
            </a:r>
            <a:endParaRPr lang="ru-RU" sz="1300" dirty="0"/>
          </a:p>
          <a:p>
            <a:pPr algn="just">
              <a:defRPr/>
            </a:pPr>
            <a:r>
              <a:rPr lang="ru-RU" sz="1300" dirty="0"/>
              <a:t>Подготовительный этап:</a:t>
            </a:r>
          </a:p>
          <a:p>
            <a:pPr algn="just">
              <a:defRPr/>
            </a:pPr>
            <a:r>
              <a:rPr lang="ru-RU" sz="1300" dirty="0"/>
              <a:t>- беседы по теме проекта;</a:t>
            </a:r>
          </a:p>
          <a:p>
            <a:pPr algn="just">
              <a:defRPr/>
            </a:pPr>
            <a:r>
              <a:rPr lang="ru-RU" sz="1300" dirty="0"/>
              <a:t>- разучивание стихотворений, песен на  военную тематику;</a:t>
            </a:r>
          </a:p>
          <a:p>
            <a:pPr algn="just">
              <a:defRPr/>
            </a:pPr>
            <a:r>
              <a:rPr lang="ru-RU" sz="1300" dirty="0"/>
              <a:t>- чтение художественной литературы  о Красной армии, Советской армии, рассказов о ВОВ для детей: В.Коржиков «Вот какой Пахомов», Е.Благинина «Почему ты шинель бережешь?», А.Митяев «Землянка», А.Гайдар «Сказка о военной тайне, о </a:t>
            </a:r>
            <a:r>
              <a:rPr lang="ru-RU" sz="1300" dirty="0" err="1"/>
              <a:t>мальчише</a:t>
            </a:r>
            <a:r>
              <a:rPr lang="ru-RU" sz="1300" dirty="0"/>
              <a:t> - </a:t>
            </a:r>
            <a:r>
              <a:rPr lang="ru-RU" sz="1300" dirty="0" err="1"/>
              <a:t>кибальчише</a:t>
            </a:r>
            <a:r>
              <a:rPr lang="ru-RU" sz="1300" dirty="0"/>
              <a:t> и его твердом слове», </a:t>
            </a:r>
            <a:r>
              <a:rPr lang="ru-RU" sz="1300" dirty="0" err="1"/>
              <a:t>С.Баруздин</a:t>
            </a:r>
            <a:r>
              <a:rPr lang="ru-RU" sz="1300" dirty="0"/>
              <a:t> «Шел по улице солдат», </a:t>
            </a:r>
            <a:r>
              <a:rPr lang="ru-RU" sz="1300" dirty="0" err="1"/>
              <a:t>А.Барто</a:t>
            </a:r>
            <a:r>
              <a:rPr lang="ru-RU" sz="1300" dirty="0"/>
              <a:t> «На заставе», </a:t>
            </a:r>
            <a:r>
              <a:rPr lang="ru-RU" sz="1300" dirty="0" err="1"/>
              <a:t>Э.М.Голубева</a:t>
            </a:r>
            <a:r>
              <a:rPr lang="ru-RU" sz="1300" dirty="0"/>
              <a:t> «Рисуют дети блокады», сборник стихотворений «Был трудный бой»;</a:t>
            </a:r>
          </a:p>
          <a:p>
            <a:pPr algn="just">
              <a:defRPr/>
            </a:pPr>
            <a:r>
              <a:rPr lang="ru-RU" sz="1300" dirty="0"/>
              <a:t>- привлечение родителей для организации выставок, поездок;</a:t>
            </a:r>
          </a:p>
          <a:p>
            <a:pPr algn="just">
              <a:defRPr/>
            </a:pPr>
            <a:r>
              <a:rPr lang="ru-RU" sz="1300" dirty="0"/>
              <a:t>- изготовление дидактических игр на военную тематику;</a:t>
            </a:r>
          </a:p>
          <a:p>
            <a:pPr algn="just">
              <a:defRPr/>
            </a:pPr>
            <a:r>
              <a:rPr lang="ru-RU" sz="1300" dirty="0"/>
              <a:t>- проведение занятий по ИЗО- деятельности с военной тематикой;</a:t>
            </a:r>
          </a:p>
          <a:p>
            <a:pPr algn="just">
              <a:defRPr/>
            </a:pPr>
            <a:r>
              <a:rPr lang="ru-RU" sz="1300" dirty="0"/>
              <a:t>- выявление наличия в семьях детей участников ВОВ (работа с родителями);</a:t>
            </a:r>
          </a:p>
          <a:p>
            <a:pPr algn="just">
              <a:defRPr/>
            </a:pPr>
            <a:r>
              <a:rPr lang="ru-RU" sz="1300" dirty="0"/>
              <a:t>- организация фотоальбома «Защитники отечества»;</a:t>
            </a:r>
          </a:p>
          <a:p>
            <a:pPr indent="361950" algn="just">
              <a:defRPr/>
            </a:pPr>
            <a:endParaRPr lang="ru-RU" dirty="0"/>
          </a:p>
          <a:p>
            <a:pPr indent="361950" algn="just">
              <a:defRPr/>
            </a:pPr>
            <a:endParaRPr lang="ru-RU" dirty="0"/>
          </a:p>
          <a:p>
            <a:pPr indent="361950" algn="just"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  <p:sp>
        <p:nvSpPr>
          <p:cNvPr id="33796" name="Нижний колонтитул 6"/>
          <p:cNvSpPr txBox="1">
            <a:spLocks/>
          </p:cNvSpPr>
          <p:nvPr/>
        </p:nvSpPr>
        <p:spPr bwMode="auto">
          <a:xfrm>
            <a:off x="2428875" y="9239250"/>
            <a:ext cx="21717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>
                <a:solidFill>
                  <a:srgbClr val="898989"/>
                </a:solidFill>
                <a:latin typeface="Calibri" pitchFamily="34" charset="0"/>
              </a:rPr>
              <a:t>31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5" descr="74f25afec7b1.png"/>
          <p:cNvPicPr>
            <a:picLocks noChangeAspect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1665288"/>
            <a:ext cx="6858000" cy="657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extBox 3"/>
          <p:cNvSpPr txBox="1">
            <a:spLocks noChangeArrowheads="1"/>
          </p:cNvSpPr>
          <p:nvPr/>
        </p:nvSpPr>
        <p:spPr bwMode="auto">
          <a:xfrm>
            <a:off x="428625" y="309563"/>
            <a:ext cx="6072188" cy="712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300"/>
              <a:t>- фотовыставка: «Этих дней не смолкнет слава» ;</a:t>
            </a:r>
          </a:p>
          <a:p>
            <a:pPr algn="just"/>
            <a:r>
              <a:rPr lang="ru-RU" sz="1300"/>
              <a:t>- организация уголка посвященного дню Победы;</a:t>
            </a:r>
          </a:p>
          <a:p>
            <a:pPr algn="just"/>
            <a:r>
              <a:rPr lang="ru-RU" sz="1300"/>
              <a:t>- изготовление родителями совместно с детьми поделок на военную тематику.</a:t>
            </a:r>
          </a:p>
          <a:p>
            <a:pPr algn="just"/>
            <a:r>
              <a:rPr lang="ru-RU" sz="1300" b="1"/>
              <a:t>Исследовательский этап: </a:t>
            </a:r>
            <a:endParaRPr lang="ru-RU" sz="1300"/>
          </a:p>
          <a:p>
            <a:pPr algn="just"/>
            <a:r>
              <a:rPr lang="ru-RU" sz="1300"/>
              <a:t>- занятие по ознакомлению с окружающим на тему «Города-герои»;</a:t>
            </a:r>
          </a:p>
          <a:p>
            <a:pPr algn="just"/>
            <a:r>
              <a:rPr lang="ru-RU" sz="1300"/>
              <a:t>- показ открытого занятия «О защитниках Отечества»;</a:t>
            </a:r>
          </a:p>
          <a:p>
            <a:pPr algn="just">
              <a:buFontTx/>
              <a:buChar char="-"/>
            </a:pPr>
            <a:r>
              <a:rPr lang="ru-RU" sz="1300"/>
              <a:t>посещение краеведческого музея;</a:t>
            </a:r>
          </a:p>
          <a:p>
            <a:pPr algn="just">
              <a:buFontTx/>
              <a:buChar char="-"/>
            </a:pPr>
            <a:r>
              <a:rPr lang="ru-RU" sz="1300"/>
              <a:t> занятие на тему: «Письма с фронта»;   </a:t>
            </a:r>
          </a:p>
          <a:p>
            <a:pPr algn="just"/>
            <a:r>
              <a:rPr lang="ru-RU" sz="1300"/>
              <a:t>- выставка детско-родительского творчества, посвященная 65 годовщине со дня Победы в ВОВ;</a:t>
            </a:r>
          </a:p>
          <a:p>
            <a:pPr algn="just"/>
            <a:r>
              <a:rPr lang="ru-RU" sz="1300"/>
              <a:t>- поездка в парк Победы в г. Саратов;</a:t>
            </a:r>
          </a:p>
          <a:p>
            <a:pPr algn="just"/>
            <a:r>
              <a:rPr lang="ru-RU" sz="1300"/>
              <a:t>- встреча с ветераном ВОВ Булавиной Антониной Васильевной – медицинским работником военных лет;</a:t>
            </a:r>
          </a:p>
          <a:p>
            <a:pPr algn="just"/>
            <a:r>
              <a:rPr lang="ru-RU" sz="1300"/>
              <a:t>- организация дидактических игр: «Военная техника», «Виды войск»;</a:t>
            </a:r>
          </a:p>
          <a:p>
            <a:pPr algn="just"/>
            <a:r>
              <a:rPr lang="ru-RU" sz="1300"/>
              <a:t>- акция возложения цветов к памятнику летчице Валерии Дмитриевне Хомяковой.   </a:t>
            </a:r>
          </a:p>
          <a:p>
            <a:pPr algn="just"/>
            <a:r>
              <a:rPr lang="ru-RU" sz="1300" b="1"/>
              <a:t>Заключительный этап:</a:t>
            </a:r>
            <a:endParaRPr lang="ru-RU" sz="1300"/>
          </a:p>
          <a:p>
            <a:pPr algn="just"/>
            <a:r>
              <a:rPr lang="ru-RU" sz="1300"/>
              <a:t>   Концерт для приглашенного ветерана ВОВ Булавиной Антонины  Васильевны и детей подготовительной к школе гр. № 6 в  исполнении детей подготовительной группы №5.</a:t>
            </a:r>
          </a:p>
          <a:p>
            <a:endParaRPr lang="ru-RU" sz="1300" u="sng"/>
          </a:p>
          <a:p>
            <a:r>
              <a:rPr lang="ru-RU" sz="1300" u="sng"/>
              <a:t>Список использованной литературы</a:t>
            </a:r>
            <a:endParaRPr lang="ru-RU" sz="1300"/>
          </a:p>
          <a:p>
            <a:r>
              <a:rPr lang="ru-RU" sz="1200"/>
              <a:t>Алёшина Н. В. «Ознакомление дошкольников с окружающим».</a:t>
            </a:r>
          </a:p>
          <a:p>
            <a:r>
              <a:rPr lang="ru-RU" sz="1200"/>
              <a:t>Алёшина Н. В. «Патриотическое воспитание дошкольников».</a:t>
            </a:r>
          </a:p>
          <a:p>
            <a:r>
              <a:rPr lang="ru-RU" sz="1200"/>
              <a:t>Белкина С. И. Песни, стихи, сценарии для детей «День Победы».</a:t>
            </a:r>
          </a:p>
          <a:p>
            <a:r>
              <a:rPr lang="ru-RU" sz="1200"/>
              <a:t>Ванкевич Л. Г. Путеводитель по мемориальному комплексу «Хатынь».</a:t>
            </a:r>
          </a:p>
          <a:p>
            <a:r>
              <a:rPr lang="ru-RU" sz="1200"/>
              <a:t>Голубева Э. К., Крестинская А. А. «Рисуют дети блокады», изд-во «Аврора», - Ленинград.</a:t>
            </a:r>
          </a:p>
          <a:p>
            <a:r>
              <a:rPr lang="ru-RU" sz="1200"/>
              <a:t>Дерюгин Ю., Селеков К. «На Красной площади парад».</a:t>
            </a:r>
          </a:p>
          <a:p>
            <a:r>
              <a:rPr lang="ru-RU" sz="1200"/>
              <a:t>Михалков С. «День Родины».</a:t>
            </a:r>
          </a:p>
          <a:p>
            <a:r>
              <a:rPr lang="ru-RU" sz="1200"/>
              <a:t>Никольский Б. «Солдатские часы».</a:t>
            </a:r>
          </a:p>
          <a:p>
            <a:r>
              <a:rPr lang="ru-RU" sz="1200"/>
              <a:t>Клёнов Е., Трахтенберг Д. «Города - герои», фотоальбом.</a:t>
            </a:r>
          </a:p>
          <a:p>
            <a:r>
              <a:rPr lang="ru-RU" sz="1200"/>
              <a:t>Сорокина Л. «Дети Сталинграда».</a:t>
            </a:r>
          </a:p>
          <a:p>
            <a:r>
              <a:rPr lang="ru-RU" sz="1200"/>
              <a:t>Наглядно – дидактическое пособие. Рассказы по картинкам «Защитники отечества».</a:t>
            </a:r>
          </a:p>
          <a:p>
            <a:r>
              <a:rPr lang="ru-RU" sz="1200"/>
              <a:t>Сборник стихов «Был трудный бой», детская литература, - М., 1985г.</a:t>
            </a:r>
          </a:p>
          <a:p>
            <a:r>
              <a:rPr lang="ru-RU" sz="1200"/>
              <a:t>Ушакова О. С., Гавриш Н. В. «Знакомим дошкольников с литературой».</a:t>
            </a:r>
          </a:p>
          <a:p>
            <a:pPr algn="ctr"/>
            <a:endParaRPr lang="ru-RU" sz="1400"/>
          </a:p>
          <a:p>
            <a:pPr algn="ctr"/>
            <a:r>
              <a:rPr lang="ru-RU" sz="1400"/>
              <a:t>Выставка детских рисунков «Военная техника»</a:t>
            </a:r>
            <a:endParaRPr lang="ru-RU" sz="1300"/>
          </a:p>
        </p:txBody>
      </p:sp>
      <p:pic>
        <p:nvPicPr>
          <p:cNvPr id="34820" name="Рисунок 1" descr="J:\фото патриотич. уголка\P10102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7167563"/>
            <a:ext cx="5678487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Нижний колонтитул 6"/>
          <p:cNvSpPr txBox="1">
            <a:spLocks/>
          </p:cNvSpPr>
          <p:nvPr/>
        </p:nvSpPr>
        <p:spPr bwMode="auto">
          <a:xfrm>
            <a:off x="2492375" y="9056688"/>
            <a:ext cx="21717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>
                <a:solidFill>
                  <a:srgbClr val="898989"/>
                </a:solidFill>
                <a:latin typeface="Calibri" pitchFamily="34" charset="0"/>
              </a:rPr>
              <a:t>32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Рисунок 19" descr="74f25afec7b1.png"/>
          <p:cNvPicPr>
            <a:picLocks noChangeAspect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1665288"/>
            <a:ext cx="6858000" cy="657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Box 3"/>
          <p:cNvSpPr txBox="1">
            <a:spLocks noChangeArrowheads="1"/>
          </p:cNvSpPr>
          <p:nvPr/>
        </p:nvSpPr>
        <p:spPr bwMode="auto">
          <a:xfrm>
            <a:off x="1000125" y="238125"/>
            <a:ext cx="52863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300"/>
              <a:t>Выставка детских рисунков «Пограничник с собакой»</a:t>
            </a:r>
            <a:endParaRPr lang="ru-RU"/>
          </a:p>
        </p:txBody>
      </p:sp>
      <p:pic>
        <p:nvPicPr>
          <p:cNvPr id="35844" name="Рисунок 1" descr="J:\фото патриотич. уголка\P10102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595313"/>
            <a:ext cx="4286250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Рисунок 2" descr="P204039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75" y="3738563"/>
            <a:ext cx="207645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Рисунок 6" descr="P204038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3" y="3738563"/>
            <a:ext cx="192881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Рисунок 5" descr="P204038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8" y="3738563"/>
            <a:ext cx="2090737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Рисунок 4" descr="P204037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57313" y="5453063"/>
            <a:ext cx="2163762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Рисунок 1" descr="P204039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00438" y="5453063"/>
            <a:ext cx="2143125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0" name="Rectangle 22"/>
          <p:cNvSpPr>
            <a:spLocks noChangeArrowheads="1"/>
          </p:cNvSpPr>
          <p:nvPr/>
        </p:nvSpPr>
        <p:spPr bwMode="auto">
          <a:xfrm>
            <a:off x="1428750" y="3238500"/>
            <a:ext cx="4643438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1300">
                <a:ea typeface="Calibri" pitchFamily="34" charset="0"/>
                <a:cs typeface="Times New Roman" pitchFamily="18" charset="0"/>
              </a:rPr>
              <a:t>Мы в краеведческом музее на занятии «Письма с фронта»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5851" name="Rectangle 23"/>
          <p:cNvSpPr>
            <a:spLocks noChangeArrowheads="1"/>
          </p:cNvSpPr>
          <p:nvPr/>
        </p:nvSpPr>
        <p:spPr bwMode="auto">
          <a:xfrm>
            <a:off x="0" y="2714625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800">
                <a:ea typeface="Calibri" pitchFamily="34" charset="0"/>
                <a:cs typeface="Times New Roman" pitchFamily="18" charset="0"/>
              </a:rPr>
              <a:t>  </a:t>
            </a:r>
            <a:endParaRPr lang="en-US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5852" name="Rectangle 24"/>
          <p:cNvSpPr>
            <a:spLocks noChangeArrowheads="1"/>
          </p:cNvSpPr>
          <p:nvPr/>
        </p:nvSpPr>
        <p:spPr bwMode="auto">
          <a:xfrm>
            <a:off x="0" y="4962525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800">
                <a:ea typeface="Calibri" pitchFamily="34" charset="0"/>
                <a:cs typeface="Times New Roman" pitchFamily="18" charset="0"/>
              </a:rPr>
              <a:t>  </a:t>
            </a:r>
            <a:endParaRPr lang="en-US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5853" name="Rectangle 25"/>
          <p:cNvSpPr>
            <a:spLocks noChangeArrowheads="1"/>
          </p:cNvSpPr>
          <p:nvPr/>
        </p:nvSpPr>
        <p:spPr bwMode="auto">
          <a:xfrm>
            <a:off x="0" y="7210425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35854" name="Rectangle 26"/>
          <p:cNvSpPr>
            <a:spLocks noChangeArrowheads="1"/>
          </p:cNvSpPr>
          <p:nvPr/>
        </p:nvSpPr>
        <p:spPr bwMode="auto">
          <a:xfrm>
            <a:off x="0" y="9677400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800">
                <a:ea typeface="Calibri" pitchFamily="34" charset="0"/>
                <a:cs typeface="Times New Roman" pitchFamily="18" charset="0"/>
              </a:rPr>
              <a:t>  </a:t>
            </a:r>
            <a:endParaRPr lang="en-US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5855" name="Rectangle 27"/>
          <p:cNvSpPr>
            <a:spLocks noChangeArrowheads="1"/>
          </p:cNvSpPr>
          <p:nvPr/>
        </p:nvSpPr>
        <p:spPr bwMode="auto">
          <a:xfrm>
            <a:off x="0" y="12144375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800">
                <a:ea typeface="Calibri" pitchFamily="34" charset="0"/>
                <a:cs typeface="Times New Roman" pitchFamily="18" charset="0"/>
              </a:rPr>
              <a:t>  </a:t>
            </a:r>
            <a:endParaRPr lang="en-US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5856" name="Rectangle 28"/>
          <p:cNvSpPr>
            <a:spLocks noChangeArrowheads="1"/>
          </p:cNvSpPr>
          <p:nvPr/>
        </p:nvSpPr>
        <p:spPr bwMode="auto">
          <a:xfrm>
            <a:off x="0" y="14620875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pic>
        <p:nvPicPr>
          <p:cNvPr id="35857" name="Рисунок 1" descr="J:\фото патриотич. уголка\P1010250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8625" y="7167563"/>
            <a:ext cx="1714500" cy="22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8" name="TextBox 32"/>
          <p:cNvSpPr txBox="1">
            <a:spLocks noChangeArrowheads="1"/>
          </p:cNvSpPr>
          <p:nvPr/>
        </p:nvSpPr>
        <p:spPr bwMode="auto">
          <a:xfrm>
            <a:off x="2286000" y="7881938"/>
            <a:ext cx="24288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300"/>
              <a:t>Уголок военной  славы  в группе</a:t>
            </a:r>
          </a:p>
        </p:txBody>
      </p:sp>
      <p:pic>
        <p:nvPicPr>
          <p:cNvPr id="35859" name="Рисунок 1" descr="J:\фото патриотич. уголка\P1010251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714875" y="7167563"/>
            <a:ext cx="177165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60" name="Нижний колонтитул 6"/>
          <p:cNvSpPr txBox="1">
            <a:spLocks/>
          </p:cNvSpPr>
          <p:nvPr/>
        </p:nvSpPr>
        <p:spPr bwMode="auto">
          <a:xfrm>
            <a:off x="2492375" y="9056688"/>
            <a:ext cx="21717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>
                <a:solidFill>
                  <a:srgbClr val="898989"/>
                </a:solidFill>
                <a:latin typeface="Calibri" pitchFamily="34" charset="0"/>
              </a:rPr>
              <a:t>33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4" descr="normal_WCHH_5016.jpg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6858000" cy="990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Нижний колонтитул 6"/>
          <p:cNvSpPr txBox="1">
            <a:spLocks/>
          </p:cNvSpPr>
          <p:nvPr/>
        </p:nvSpPr>
        <p:spPr bwMode="auto">
          <a:xfrm>
            <a:off x="2492375" y="9201150"/>
            <a:ext cx="21717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>
                <a:solidFill>
                  <a:srgbClr val="898989"/>
                </a:solidFill>
                <a:latin typeface="Calibri" pitchFamily="34" charset="0"/>
              </a:rPr>
              <a:t>18</a:t>
            </a:r>
            <a:endParaRPr lang="ru-RU"/>
          </a:p>
        </p:txBody>
      </p:sp>
      <p:sp>
        <p:nvSpPr>
          <p:cNvPr id="20484" name="TextBox 7"/>
          <p:cNvSpPr txBox="1">
            <a:spLocks noChangeArrowheads="1"/>
          </p:cNvSpPr>
          <p:nvPr/>
        </p:nvSpPr>
        <p:spPr bwMode="auto">
          <a:xfrm>
            <a:off x="285750" y="309563"/>
            <a:ext cx="6357938" cy="929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Monotype Corsiva" pitchFamily="66" charset="0"/>
              </a:rPr>
              <a:t>Характерные особенности и этапы </a:t>
            </a:r>
          </a:p>
          <a:p>
            <a:pPr algn="ctr"/>
            <a:r>
              <a:rPr lang="ru-RU" sz="1600" b="1">
                <a:latin typeface="Monotype Corsiva" pitchFamily="66" charset="0"/>
              </a:rPr>
              <a:t>разработки проекта «Космос»</a:t>
            </a:r>
          </a:p>
          <a:p>
            <a:r>
              <a:rPr lang="ru-RU" sz="1300" b="1"/>
              <a:t>1. Признаки проекта:</a:t>
            </a:r>
            <a:endParaRPr lang="ru-RU" sz="1300"/>
          </a:p>
          <a:p>
            <a:r>
              <a:rPr lang="ru-RU" sz="1300"/>
              <a:t>- по количеству участников- коллективный;</a:t>
            </a:r>
          </a:p>
          <a:p>
            <a:r>
              <a:rPr lang="ru-RU" sz="1300"/>
              <a:t>- по направленности- предметный;</a:t>
            </a:r>
          </a:p>
          <a:p>
            <a:r>
              <a:rPr lang="ru-RU" sz="1300"/>
              <a:t>- по приоритету- творческий;</a:t>
            </a:r>
          </a:p>
          <a:p>
            <a:r>
              <a:rPr lang="ru-RU" sz="1300"/>
              <a:t>- по контингенту участников- смешанный.</a:t>
            </a:r>
          </a:p>
          <a:p>
            <a:r>
              <a:rPr lang="ru-RU" sz="1300" b="1"/>
              <a:t>2. Тип проекта:</a:t>
            </a:r>
            <a:endParaRPr lang="ru-RU" sz="1300"/>
          </a:p>
          <a:p>
            <a:r>
              <a:rPr lang="ru-RU" sz="1300"/>
              <a:t>Информационно – практико-ориентированный.</a:t>
            </a:r>
          </a:p>
          <a:p>
            <a:r>
              <a:rPr lang="ru-RU" sz="1300"/>
              <a:t>Коллективный по количеству участников.</a:t>
            </a:r>
          </a:p>
          <a:p>
            <a:r>
              <a:rPr lang="ru-RU" sz="1300" b="1"/>
              <a:t>3. Вид проекта:</a:t>
            </a:r>
            <a:endParaRPr lang="ru-RU" sz="1300"/>
          </a:p>
          <a:p>
            <a:r>
              <a:rPr lang="ru-RU" sz="1300"/>
              <a:t>средней продолжительности (более месяца)</a:t>
            </a:r>
          </a:p>
          <a:p>
            <a:r>
              <a:rPr lang="ru-RU" sz="1300" b="1"/>
              <a:t>4. Актуальность темы:</a:t>
            </a:r>
            <a:endParaRPr lang="ru-RU" sz="1300"/>
          </a:p>
          <a:p>
            <a:r>
              <a:rPr lang="ru-RU" sz="1300"/>
              <a:t>- создание условий для воспитания и развития личности гражданина и патриота России, способного отстаивать интересы своей страны;</a:t>
            </a:r>
          </a:p>
          <a:p>
            <a:r>
              <a:rPr lang="ru-RU" sz="1300"/>
              <a:t>- организация мини-музея Космонавтики на базе МДОУ, посвященного 50-летию Российской космонавтики, полета первого космонавта Ю.А.Гагарина в космос;</a:t>
            </a:r>
          </a:p>
          <a:p>
            <a:r>
              <a:rPr lang="ru-RU" sz="1300"/>
              <a:t>- тема космоса очень интересна детям;</a:t>
            </a:r>
          </a:p>
          <a:p>
            <a:r>
              <a:rPr lang="ru-RU" sz="1300"/>
              <a:t>- активизация творческой деятельности педагогов по созданию мини-музея Космонавтики.</a:t>
            </a:r>
          </a:p>
          <a:p>
            <a:r>
              <a:rPr lang="ru-RU" sz="1300" b="1"/>
              <a:t>5. Целеполагание </a:t>
            </a:r>
            <a:endParaRPr lang="ru-RU" sz="1300"/>
          </a:p>
          <a:p>
            <a:r>
              <a:rPr lang="ru-RU" sz="1300" u="sng"/>
              <a:t>Цель  проекта:</a:t>
            </a:r>
            <a:endParaRPr lang="ru-RU" sz="1300"/>
          </a:p>
          <a:p>
            <a:r>
              <a:rPr lang="ru-RU" sz="1300"/>
              <a:t>- повысить квалификацию педагогов в сфере Космонавтики через проектную деятельность;</a:t>
            </a:r>
          </a:p>
          <a:p>
            <a:r>
              <a:rPr lang="ru-RU" sz="1300"/>
              <a:t>- обогатить  предметно-развивающую среду;</a:t>
            </a:r>
          </a:p>
          <a:p>
            <a:r>
              <a:rPr lang="ru-RU" sz="1300"/>
              <a:t>- вовлечь педагогов в научно-исследовательскую деятельность;</a:t>
            </a:r>
          </a:p>
          <a:p>
            <a:r>
              <a:rPr lang="ru-RU" sz="1300"/>
              <a:t>- создать на базе ДОУ мини-музей «Космос».</a:t>
            </a:r>
          </a:p>
          <a:p>
            <a:r>
              <a:rPr lang="ru-RU" sz="1300" b="1"/>
              <a:t>6. Задачи:</a:t>
            </a:r>
            <a:endParaRPr lang="ru-RU" sz="1300"/>
          </a:p>
          <a:p>
            <a:r>
              <a:rPr lang="ru-RU" sz="1300"/>
              <a:t>- помочь педагогам в апробации ситуации поискового характера, овладении интерактивными методиками педагогического труда;</a:t>
            </a:r>
          </a:p>
          <a:p>
            <a:pPr>
              <a:buFontTx/>
              <a:buChar char="-"/>
            </a:pPr>
            <a:r>
              <a:rPr lang="ru-RU" sz="1300"/>
              <a:t>побудить педагогов к размышлению и поиску новых форм и методов работы с детьми;</a:t>
            </a:r>
          </a:p>
          <a:p>
            <a:r>
              <a:rPr lang="ru-RU" sz="1300"/>
              <a:t>- развивать творческую активность педагогов на основе включения в исследовательскую деятельность;</a:t>
            </a:r>
          </a:p>
          <a:p>
            <a:r>
              <a:rPr lang="ru-RU" sz="1300"/>
              <a:t>- помочь педагогам обогатить содержание методического обеспечения для занятий с детьми;</a:t>
            </a:r>
          </a:p>
          <a:p>
            <a:r>
              <a:rPr lang="ru-RU" sz="1300"/>
              <a:t>- расширить кругозор педагогов, детей, родителей в данной области знаний;</a:t>
            </a:r>
          </a:p>
          <a:p>
            <a:r>
              <a:rPr lang="ru-RU" sz="1300"/>
              <a:t>- повысить интерес детей, родителей, педагогов к личности Ю.А.Гагарина;</a:t>
            </a:r>
          </a:p>
          <a:p>
            <a:r>
              <a:rPr lang="ru-RU" sz="1300"/>
              <a:t>- способствовать расширению мировоззрения педагогов;</a:t>
            </a:r>
          </a:p>
          <a:p>
            <a:r>
              <a:rPr lang="ru-RU" sz="1300"/>
              <a:t>- воспитывать патриотизм и гражданственность детей, педагогов, родителей.</a:t>
            </a:r>
          </a:p>
          <a:p>
            <a:r>
              <a:rPr lang="ru-RU" sz="1300" b="1"/>
              <a:t>7. Участники проекта</a:t>
            </a:r>
            <a:endParaRPr lang="ru-RU" sz="1300"/>
          </a:p>
          <a:p>
            <a:r>
              <a:rPr lang="ru-RU" sz="1300" u="sng"/>
              <a:t>Кто выполняет:</a:t>
            </a:r>
            <a:r>
              <a:rPr lang="ru-RU" sz="1300"/>
              <a:t> педагоги ДОУ, дети, родители;</a:t>
            </a:r>
          </a:p>
          <a:p>
            <a:r>
              <a:rPr lang="ru-RU" sz="1300" u="sng"/>
              <a:t>Кто помогает</a:t>
            </a:r>
            <a:r>
              <a:rPr lang="ru-RU" sz="1300"/>
              <a:t>: </a:t>
            </a:r>
          </a:p>
          <a:p>
            <a:r>
              <a:rPr lang="ru-RU" sz="1300"/>
              <a:t>- старший воспитатель – руководство в организации мини-музея;</a:t>
            </a:r>
          </a:p>
          <a:p>
            <a:r>
              <a:rPr lang="ru-RU" sz="1300"/>
              <a:t>- родители – изготовление экспонатов музея.</a:t>
            </a:r>
            <a:endParaRPr lang="ru-RU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38" y="381000"/>
            <a:ext cx="135731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4" descr="normal_WCHH_5016.jpg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6858000" cy="990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Нижний колонтитул 6"/>
          <p:cNvSpPr txBox="1">
            <a:spLocks/>
          </p:cNvSpPr>
          <p:nvPr/>
        </p:nvSpPr>
        <p:spPr bwMode="auto">
          <a:xfrm>
            <a:off x="2492375" y="9201150"/>
            <a:ext cx="21717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>
                <a:solidFill>
                  <a:srgbClr val="898989"/>
                </a:solidFill>
                <a:latin typeface="Calibri" pitchFamily="34" charset="0"/>
              </a:rPr>
              <a:t>19</a:t>
            </a:r>
            <a:endParaRPr lang="ru-RU"/>
          </a:p>
        </p:txBody>
      </p:sp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428625" y="238125"/>
            <a:ext cx="6072188" cy="891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 b="1"/>
              <a:t>8. Разработка проекта – плана деятельности по достижению намеченной цели</a:t>
            </a:r>
            <a:endParaRPr lang="ru-RU" sz="1300"/>
          </a:p>
          <a:p>
            <a:pPr algn="just"/>
            <a:r>
              <a:rPr lang="ru-RU" sz="1300" b="1"/>
              <a:t>1 этап: </a:t>
            </a:r>
            <a:r>
              <a:rPr lang="ru-RU" sz="1300" u="sng"/>
              <a:t>Информационно-исследовательский</a:t>
            </a:r>
            <a:endParaRPr lang="ru-RU" sz="1300"/>
          </a:p>
          <a:p>
            <a:pPr algn="just"/>
            <a:r>
              <a:rPr lang="ru-RU" sz="1300"/>
              <a:t>- опрос-диагностика детей с целью выяснения уровня знаний о космосе, космонавтах у детей;</a:t>
            </a:r>
          </a:p>
          <a:p>
            <a:pPr algn="just"/>
            <a:r>
              <a:rPr lang="ru-RU" sz="1300"/>
              <a:t>- диагностика рисунков, сочинение рассказов с родителями на тему: «Необъятный космос» с целью  выявления уровня знаний о космосе и космонавтике у детей и родителей.</a:t>
            </a:r>
          </a:p>
          <a:p>
            <a:pPr algn="just"/>
            <a:r>
              <a:rPr lang="ru-RU" sz="1300" b="1"/>
              <a:t>2 этап: </a:t>
            </a:r>
            <a:r>
              <a:rPr lang="ru-RU" sz="1300" u="sng"/>
              <a:t>Практико-ориентировочный</a:t>
            </a:r>
            <a:endParaRPr lang="ru-RU" sz="1300"/>
          </a:p>
          <a:p>
            <a:pPr algn="just"/>
            <a:r>
              <a:rPr lang="ru-RU" sz="1300"/>
              <a:t>- распределение педагогов на группы для выполнения практических шагов к намеченной цели (старший воспитатель выступает в качестве консультанта).</a:t>
            </a:r>
          </a:p>
          <a:p>
            <a:pPr algn="just"/>
            <a:r>
              <a:rPr lang="ru-RU" sz="1300" b="1"/>
              <a:t>3 этап: </a:t>
            </a:r>
            <a:r>
              <a:rPr lang="ru-RU" sz="1300" u="sng"/>
              <a:t>Продуктивно-творческий – презентация проекта</a:t>
            </a:r>
            <a:endParaRPr lang="ru-RU" sz="1300"/>
          </a:p>
          <a:p>
            <a:pPr algn="just"/>
            <a:r>
              <a:rPr lang="ru-RU" sz="1300"/>
              <a:t>- компьютерная презентация;</a:t>
            </a:r>
          </a:p>
          <a:p>
            <a:pPr algn="just"/>
            <a:r>
              <a:rPr lang="ru-RU" sz="1300"/>
              <a:t>- создание учебного оборудования;</a:t>
            </a:r>
          </a:p>
          <a:p>
            <a:pPr algn="just"/>
            <a:r>
              <a:rPr lang="ru-RU" sz="1300"/>
              <a:t>- организация экскурсий в условиях ДОУ;</a:t>
            </a:r>
          </a:p>
          <a:p>
            <a:pPr algn="just"/>
            <a:r>
              <a:rPr lang="ru-RU" sz="1300"/>
              <a:t>- создание иллюстрационной книги о космосе и космонавтах.</a:t>
            </a:r>
          </a:p>
          <a:p>
            <a:pPr algn="just"/>
            <a:r>
              <a:rPr lang="ru-RU" sz="1300" b="1"/>
              <a:t>4 этап: </a:t>
            </a:r>
            <a:r>
              <a:rPr lang="ru-RU" sz="1300" u="sng"/>
              <a:t>Предварительная работа</a:t>
            </a:r>
            <a:endParaRPr lang="ru-RU" sz="1300"/>
          </a:p>
          <a:p>
            <a:pPr algn="just"/>
            <a:r>
              <a:rPr lang="ru-RU" sz="1300"/>
              <a:t>- сбор информации о космосе, космонавтах – работа с художественной, методической литературой в библиотеке, методическом кабинете ДОУ, по Интернету, работа с родителями;</a:t>
            </a:r>
          </a:p>
          <a:p>
            <a:pPr algn="just"/>
            <a:r>
              <a:rPr lang="ru-RU" sz="1300"/>
              <a:t>- экскурсия в краеведческий музей, приглашение сотрудников музея для проведения занятий на базе мини-музея «Космос» в ДОУ;</a:t>
            </a:r>
          </a:p>
          <a:p>
            <a:pPr algn="just"/>
            <a:r>
              <a:rPr lang="ru-RU" sz="1300"/>
              <a:t>- поездка к месту приземления Ю.А.Гагарина.</a:t>
            </a:r>
          </a:p>
          <a:p>
            <a:pPr algn="just"/>
            <a:r>
              <a:rPr lang="ru-RU" sz="1300" b="1"/>
              <a:t>5 этап: </a:t>
            </a:r>
            <a:r>
              <a:rPr lang="ru-RU" sz="1300" u="sng"/>
              <a:t>Предполагаемый результат</a:t>
            </a:r>
            <a:endParaRPr lang="ru-RU" sz="1300"/>
          </a:p>
          <a:p>
            <a:pPr algn="just"/>
            <a:r>
              <a:rPr lang="ru-RU" sz="1300"/>
              <a:t>- повысится интерес у педагогов, детей и  родителей по теме «Космос»;</a:t>
            </a:r>
          </a:p>
          <a:p>
            <a:pPr algn="just"/>
            <a:r>
              <a:rPr lang="ru-RU" sz="1300"/>
              <a:t>- педагоги будут иметь возможность самореализовываться и проявить творчество в соответствии со своим профессиональным уровнем;</a:t>
            </a:r>
          </a:p>
          <a:p>
            <a:pPr algn="just"/>
            <a:r>
              <a:rPr lang="ru-RU" sz="1300"/>
              <a:t>- преемственность с социумом – через проведение экскурсий для детей школы № 9, 3 организации тематической выставки рисунков в ДК «Дружба».</a:t>
            </a:r>
            <a:r>
              <a:rPr lang="ru-RU" sz="1400" b="1"/>
              <a:t> </a:t>
            </a:r>
          </a:p>
          <a:p>
            <a:pPr algn="just"/>
            <a:r>
              <a:rPr lang="ru-RU" sz="1300" b="1"/>
              <a:t>6 этап: </a:t>
            </a:r>
            <a:r>
              <a:rPr lang="ru-RU" sz="1300" u="sng"/>
              <a:t>Выполнение проекта</a:t>
            </a:r>
            <a:endParaRPr lang="ru-RU" sz="1300"/>
          </a:p>
          <a:p>
            <a:pPr algn="just"/>
            <a:r>
              <a:rPr lang="ru-RU" sz="1300"/>
              <a:t>1. определение места организации мини-музея (творческая группа, старший воспитатель);</a:t>
            </a:r>
          </a:p>
          <a:p>
            <a:pPr algn="just"/>
            <a:r>
              <a:rPr lang="ru-RU" sz="1300"/>
              <a:t>2. разработка вопросов для детей по опрос - диагностике (ст. воспитатель);</a:t>
            </a:r>
          </a:p>
          <a:p>
            <a:pPr algn="just"/>
            <a:r>
              <a:rPr lang="ru-RU" sz="1300"/>
              <a:t>3. составление набора атрибутов для мини-музея (творческая группа);</a:t>
            </a:r>
          </a:p>
          <a:p>
            <a:pPr algn="just"/>
            <a:r>
              <a:rPr lang="ru-RU" sz="1300"/>
              <a:t>4. распределение педагогов на группы для выполнения практических заданий </a:t>
            </a:r>
          </a:p>
          <a:p>
            <a:pPr algn="just"/>
            <a:r>
              <a:rPr lang="ru-RU" sz="1300"/>
              <a:t>(педагоги, муз. работники, физ. инструктор, логопед, психолог, ст. воспитатель):</a:t>
            </a:r>
          </a:p>
          <a:p>
            <a:pPr algn="just"/>
            <a:r>
              <a:rPr lang="ru-RU" sz="1300"/>
              <a:t>- разработка конспектов занятий; </a:t>
            </a:r>
          </a:p>
          <a:p>
            <a:pPr algn="just"/>
            <a:r>
              <a:rPr lang="ru-RU" sz="1300"/>
              <a:t>- разработка сюжетно-ролевых игр;</a:t>
            </a:r>
          </a:p>
          <a:p>
            <a:pPr algn="just"/>
            <a:r>
              <a:rPr lang="ru-RU" sz="1300"/>
              <a:t>- разработка технологии изготовления экспонатов музея;</a:t>
            </a:r>
          </a:p>
          <a:p>
            <a:pPr algn="just"/>
            <a:r>
              <a:rPr lang="ru-RU" sz="1300"/>
              <a:t>- изготовление атрибутов;</a:t>
            </a:r>
          </a:p>
          <a:p>
            <a:pPr algn="just"/>
            <a:r>
              <a:rPr lang="ru-RU" sz="1300"/>
              <a:t>- создание художественно-творческих работ для оформления музея;</a:t>
            </a:r>
          </a:p>
          <a:p>
            <a:pPr algn="just"/>
            <a:r>
              <a:rPr lang="ru-RU" sz="1300"/>
              <a:t>- подбор познавательного и художественного материала;</a:t>
            </a:r>
          </a:p>
          <a:p>
            <a:pPr algn="just"/>
            <a:r>
              <a:rPr lang="ru-RU" sz="1300"/>
              <a:t>- изготовление дидактических игр;</a:t>
            </a:r>
          </a:p>
          <a:p>
            <a:pPr algn="just"/>
            <a:r>
              <a:rPr lang="ru-RU" sz="1300"/>
              <a:t>- разработка правил поведения в музее;</a:t>
            </a:r>
          </a:p>
          <a:p>
            <a:pPr algn="just"/>
            <a:r>
              <a:rPr lang="ru-RU" sz="1300"/>
              <a:t>- создание иллюстрационной книги о космосе и космонавтах.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4" descr="normal_WCHH_5016.jpg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6858000" cy="990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Box 3"/>
          <p:cNvSpPr txBox="1">
            <a:spLocks noChangeArrowheads="1"/>
          </p:cNvSpPr>
          <p:nvPr/>
        </p:nvSpPr>
        <p:spPr bwMode="auto">
          <a:xfrm>
            <a:off x="357188" y="381000"/>
            <a:ext cx="6215062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 b="1"/>
              <a:t>7 этап: </a:t>
            </a:r>
            <a:r>
              <a:rPr lang="ru-RU" sz="1300" u="sng"/>
              <a:t>Продукт проектной деятельности</a:t>
            </a:r>
            <a:endParaRPr lang="ru-RU" sz="1300"/>
          </a:p>
          <a:p>
            <a:r>
              <a:rPr lang="ru-RU" sz="1300"/>
              <a:t>мини-музей Космонавтики</a:t>
            </a:r>
          </a:p>
          <a:p>
            <a:r>
              <a:rPr lang="ru-RU" sz="1300" b="1"/>
              <a:t>8 этап: </a:t>
            </a:r>
            <a:r>
              <a:rPr lang="ru-RU" sz="1300" u="sng"/>
              <a:t>Подведение итогов</a:t>
            </a:r>
            <a:endParaRPr lang="ru-RU" sz="1300"/>
          </a:p>
          <a:p>
            <a:r>
              <a:rPr lang="ru-RU" sz="1300"/>
              <a:t>- проведение экскурсий;</a:t>
            </a:r>
          </a:p>
          <a:p>
            <a:r>
              <a:rPr lang="ru-RU" sz="1300"/>
              <a:t>- обобщение опыта по организации мини-музея в условиях ДОУ через открытые мероприятия; </a:t>
            </a:r>
          </a:p>
          <a:p>
            <a:r>
              <a:rPr lang="ru-RU" sz="1300"/>
              <a:t>- подготовка печатной продукции, записи занятий на видео.</a:t>
            </a:r>
          </a:p>
          <a:p>
            <a:r>
              <a:rPr lang="ru-RU" sz="1300" b="1"/>
              <a:t>9 этап: </a:t>
            </a:r>
            <a:r>
              <a:rPr lang="ru-RU" sz="1300" u="sng"/>
              <a:t>Презентация проекта</a:t>
            </a:r>
            <a:endParaRPr lang="ru-RU" sz="1300"/>
          </a:p>
          <a:p>
            <a:r>
              <a:rPr lang="ru-RU" sz="1300"/>
              <a:t>- организация экскурсий по музею;</a:t>
            </a:r>
          </a:p>
          <a:p>
            <a:r>
              <a:rPr lang="ru-RU" sz="1300"/>
              <a:t>- компьютерная презентация.</a:t>
            </a:r>
          </a:p>
          <a:p>
            <a:r>
              <a:rPr lang="ru-RU" sz="1300" b="1"/>
              <a:t>Проблемы: </a:t>
            </a:r>
            <a:endParaRPr lang="ru-RU" sz="1300"/>
          </a:p>
          <a:p>
            <a:r>
              <a:rPr lang="ru-RU" sz="1300"/>
              <a:t>- организация и активизация педагогов для участия в инновационной деятельности;</a:t>
            </a:r>
          </a:p>
          <a:p>
            <a:r>
              <a:rPr lang="ru-RU" sz="1300"/>
              <a:t>- выбор места для организации музея;</a:t>
            </a:r>
          </a:p>
          <a:p>
            <a:r>
              <a:rPr lang="ru-RU" sz="1300"/>
              <a:t>-  наполнение содержания музея;</a:t>
            </a:r>
          </a:p>
          <a:p>
            <a:r>
              <a:rPr lang="ru-RU" sz="1300"/>
              <a:t>- выбор материала для изготовления атрибутов для музея;</a:t>
            </a:r>
          </a:p>
          <a:p>
            <a:r>
              <a:rPr lang="ru-RU" sz="1300"/>
              <a:t>-   сбор информации.</a:t>
            </a:r>
            <a:endParaRPr lang="ru-RU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38" y="3738563"/>
            <a:ext cx="3643312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5381625"/>
            <a:ext cx="35337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13" y="6810375"/>
            <a:ext cx="3143250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Нижний колонтитул 6"/>
          <p:cNvSpPr txBox="1">
            <a:spLocks/>
          </p:cNvSpPr>
          <p:nvPr/>
        </p:nvSpPr>
        <p:spPr bwMode="auto">
          <a:xfrm>
            <a:off x="2492375" y="9056688"/>
            <a:ext cx="21717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>
                <a:solidFill>
                  <a:srgbClr val="898989"/>
                </a:solidFill>
                <a:latin typeface="Calibri" pitchFamily="34" charset="0"/>
              </a:rPr>
              <a:t>20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3a274f3cfd56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30000"/>
          </a:blip>
          <a:srcRect/>
          <a:stretch>
            <a:fillRect/>
          </a:stretch>
        </p:blipFill>
        <p:spPr>
          <a:xfrm>
            <a:off x="214290" y="2309794"/>
            <a:ext cx="6286544" cy="7286677"/>
          </a:xfrm>
          <a:prstGeom prst="rect">
            <a:avLst/>
          </a:prstGeom>
        </p:spPr>
      </p:pic>
      <p:sp>
        <p:nvSpPr>
          <p:cNvPr id="23555" name="WordArt 11"/>
          <p:cNvSpPr>
            <a:spLocks noChangeArrowheads="1" noChangeShapeType="1" noTextEdit="1"/>
          </p:cNvSpPr>
          <p:nvPr/>
        </p:nvSpPr>
        <p:spPr bwMode="auto">
          <a:xfrm>
            <a:off x="785813" y="238125"/>
            <a:ext cx="5572125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>
                <a:ln w="3175">
                  <a:solidFill>
                    <a:srgbClr val="96969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Страница  старшего   воспитателя</a:t>
            </a:r>
          </a:p>
        </p:txBody>
      </p:sp>
      <p:sp>
        <p:nvSpPr>
          <p:cNvPr id="23556" name="Line 11"/>
          <p:cNvSpPr>
            <a:spLocks noChangeShapeType="1"/>
          </p:cNvSpPr>
          <p:nvPr/>
        </p:nvSpPr>
        <p:spPr bwMode="auto">
          <a:xfrm>
            <a:off x="1428750" y="666750"/>
            <a:ext cx="4321175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3557" name="Рисунок 5" descr="воспит. Н.С.Сайфудинова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809625"/>
            <a:ext cx="1125537" cy="16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Рисунок 6" descr="ст.воспитатель Е.Г.Черноморец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313" y="809625"/>
            <a:ext cx="1214437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TextBox 7"/>
          <p:cNvSpPr txBox="1">
            <a:spLocks noChangeArrowheads="1"/>
          </p:cNvSpPr>
          <p:nvPr/>
        </p:nvSpPr>
        <p:spPr bwMode="auto">
          <a:xfrm>
            <a:off x="1071563" y="3309938"/>
            <a:ext cx="5072062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Monotype Corsiva" pitchFamily="66" charset="0"/>
              </a:rPr>
              <a:t>Использование инновационной проектной деятельности в ДОУ </a:t>
            </a:r>
            <a:endParaRPr lang="ru-RU" sz="2000">
              <a:latin typeface="Monotype Corsiva" pitchFamily="66" charset="0"/>
            </a:endParaRPr>
          </a:p>
          <a:p>
            <a:endParaRPr lang="ru-RU"/>
          </a:p>
        </p:txBody>
      </p:sp>
      <p:sp>
        <p:nvSpPr>
          <p:cNvPr id="23560" name="TextBox 8"/>
          <p:cNvSpPr txBox="1">
            <a:spLocks noChangeArrowheads="1"/>
          </p:cNvSpPr>
          <p:nvPr/>
        </p:nvSpPr>
        <p:spPr bwMode="auto">
          <a:xfrm>
            <a:off x="500063" y="4310063"/>
            <a:ext cx="6000750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61950" algn="just"/>
            <a:r>
              <a:rPr lang="ru-RU" sz="1300"/>
              <a:t>Интенсивное изменение окружающей жизни, активное проникновение научно-технического прогресса во все ее сферы ставят педагога перед необходимостью искать и выбирать более эффективные средства обучения и воспитания на основе современных методов и новых интегрированных технологий. Одним из перспективных методов, способствующих решению этой проблемы, является метод проектной деятельности.</a:t>
            </a:r>
          </a:p>
          <a:p>
            <a:pPr indent="361950"/>
            <a:r>
              <a:rPr lang="ru-RU" sz="1300"/>
              <a:t>Проектная деятельность дает возможность воспитывать «деятеля», а не «исполнителя», развивать волевые качества личности, навыки партнерского взаимодействия.</a:t>
            </a:r>
            <a:br>
              <a:rPr lang="ru-RU" sz="1300"/>
            </a:br>
            <a:r>
              <a:rPr lang="ru-RU" sz="1300"/>
              <a:t>        Как показывают исследования, проектная деятельность способствует:</a:t>
            </a:r>
            <a:br>
              <a:rPr lang="ru-RU" sz="1300"/>
            </a:br>
            <a:r>
              <a:rPr lang="ru-RU" sz="1300"/>
              <a:t>- формированию проектного мировоззрения и мышления;</a:t>
            </a:r>
            <a:br>
              <a:rPr lang="ru-RU" sz="1300"/>
            </a:br>
            <a:r>
              <a:rPr lang="ru-RU" sz="1300"/>
              <a:t>- развитию творческих способностей и активности;</a:t>
            </a:r>
            <a:br>
              <a:rPr lang="ru-RU" sz="1300"/>
            </a:br>
            <a:r>
              <a:rPr lang="ru-RU" sz="1300"/>
              <a:t>- адаптации к современным социально - экономическим условиям жизни;</a:t>
            </a:r>
            <a:br>
              <a:rPr lang="ru-RU" sz="1300"/>
            </a:br>
            <a:r>
              <a:rPr lang="ru-RU" sz="1300"/>
              <a:t>- развитию эрудиции и широкого кругозора. </a:t>
            </a:r>
          </a:p>
        </p:txBody>
      </p:sp>
      <p:sp>
        <p:nvSpPr>
          <p:cNvPr id="23561" name="TextBox 9"/>
          <p:cNvSpPr txBox="1">
            <a:spLocks noChangeArrowheads="1"/>
          </p:cNvSpPr>
          <p:nvPr/>
        </p:nvSpPr>
        <p:spPr bwMode="auto">
          <a:xfrm>
            <a:off x="500063" y="2452688"/>
            <a:ext cx="30003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100" i="1"/>
              <a:t>Старший воспитатель  </a:t>
            </a:r>
          </a:p>
          <a:p>
            <a:pPr algn="ctr"/>
            <a:r>
              <a:rPr lang="ru-RU" sz="1100" b="1" i="1"/>
              <a:t>Черноморец Е.Г. </a:t>
            </a:r>
          </a:p>
          <a:p>
            <a:pPr algn="ctr"/>
            <a:r>
              <a:rPr lang="ru-RU" sz="1100" i="1"/>
              <a:t>МДОУ «Детский сад  № 51»  г. Энгельса Саратовской  области</a:t>
            </a:r>
          </a:p>
        </p:txBody>
      </p:sp>
      <p:sp>
        <p:nvSpPr>
          <p:cNvPr id="23562" name="TextBox 10"/>
          <p:cNvSpPr txBox="1">
            <a:spLocks noChangeArrowheads="1"/>
          </p:cNvSpPr>
          <p:nvPr/>
        </p:nvSpPr>
        <p:spPr bwMode="auto">
          <a:xfrm>
            <a:off x="3643313" y="2452688"/>
            <a:ext cx="292893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100" i="1"/>
              <a:t>Воспитатель </a:t>
            </a:r>
          </a:p>
          <a:p>
            <a:pPr algn="ctr"/>
            <a:r>
              <a:rPr lang="ru-RU" sz="1100" b="1"/>
              <a:t>Сайфудинова Н.С. </a:t>
            </a:r>
          </a:p>
          <a:p>
            <a:pPr algn="ctr"/>
            <a:r>
              <a:rPr lang="ru-RU" sz="1100" i="1"/>
              <a:t>МДОУ «Детский сад № 51»  г. Энгельса Саратовской  области</a:t>
            </a:r>
          </a:p>
        </p:txBody>
      </p:sp>
      <p:sp>
        <p:nvSpPr>
          <p:cNvPr id="23563" name="TextBox 9"/>
          <p:cNvSpPr txBox="1">
            <a:spLocks noChangeArrowheads="1"/>
          </p:cNvSpPr>
          <p:nvPr/>
        </p:nvSpPr>
        <p:spPr bwMode="auto">
          <a:xfrm>
            <a:off x="500063" y="6953250"/>
            <a:ext cx="3286125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</a:t>
            </a:r>
            <a:r>
              <a:rPr lang="ru-RU" sz="1300"/>
              <a:t>Предпосылками использования метода проекта в нашем ДОУ явились следующие моменты:</a:t>
            </a:r>
            <a:br>
              <a:rPr lang="ru-RU" sz="1300"/>
            </a:br>
            <a:r>
              <a:rPr lang="ru-RU" sz="1300"/>
              <a:t>- совершенствуется развивающая среда в детском саду;</a:t>
            </a:r>
            <a:br>
              <a:rPr lang="ru-RU" sz="1300"/>
            </a:br>
            <a:r>
              <a:rPr lang="ru-RU" sz="1300"/>
              <a:t>- специалисты постоянно повышают свою квалификацию;</a:t>
            </a:r>
            <a:br>
              <a:rPr lang="ru-RU" sz="1300"/>
            </a:br>
            <a:r>
              <a:rPr lang="ru-RU" sz="1300"/>
              <a:t>- используются комплексные, вариативные и парциальные программы, инновационные технологии; </a:t>
            </a:r>
            <a:br>
              <a:rPr lang="ru-RU" sz="1300"/>
            </a:br>
            <a:endParaRPr lang="ru-RU" sz="1300"/>
          </a:p>
        </p:txBody>
      </p:sp>
      <p:pic>
        <p:nvPicPr>
          <p:cNvPr id="23564" name="Picture 8" descr="C:\Documents and Settings\Loner\Рабочий стол\мое\к журналу  10\МДОУ № 51\к стат.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50" y="7167563"/>
            <a:ext cx="2714625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5" name="Нижний колонтитул 6"/>
          <p:cNvSpPr txBox="1">
            <a:spLocks/>
          </p:cNvSpPr>
          <p:nvPr/>
        </p:nvSpPr>
        <p:spPr bwMode="auto">
          <a:xfrm>
            <a:off x="2492375" y="9056688"/>
            <a:ext cx="21717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>
                <a:solidFill>
                  <a:srgbClr val="898989"/>
                </a:solidFill>
                <a:latin typeface="Calibri" pitchFamily="34" charset="0"/>
              </a:rPr>
              <a:t>21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a274f3cfd56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20000"/>
          </a:blip>
          <a:srcRect/>
          <a:stretch>
            <a:fillRect/>
          </a:stretch>
        </p:blipFill>
        <p:spPr>
          <a:xfrm rot="10800000">
            <a:off x="1142984" y="166654"/>
            <a:ext cx="5429288" cy="6429420"/>
          </a:xfrm>
          <a:prstGeom prst="rect">
            <a:avLst/>
          </a:prstGeom>
        </p:spPr>
      </p:pic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285750" y="238125"/>
            <a:ext cx="6286500" cy="589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  <a:defRPr/>
            </a:pPr>
            <a:r>
              <a:rPr lang="ru-RU" sz="1300" dirty="0"/>
              <a:t>возникает потребность педагогов в инновационной деятельности;</a:t>
            </a:r>
            <a:br>
              <a:rPr lang="ru-RU" sz="1300" dirty="0"/>
            </a:br>
            <a:r>
              <a:rPr lang="ru-RU" sz="1300" dirty="0"/>
              <a:t>- происходит систематическое вовлечение семей в воспитательно-образовательный процесс;</a:t>
            </a:r>
            <a:br>
              <a:rPr lang="ru-RU" sz="1300" dirty="0"/>
            </a:br>
            <a:r>
              <a:rPr lang="ru-RU" sz="1300" dirty="0"/>
              <a:t>- осуществляется взаимодействие с социумом. </a:t>
            </a:r>
          </a:p>
          <a:p>
            <a:pPr algn="just">
              <a:defRPr/>
            </a:pPr>
            <a:r>
              <a:rPr lang="ru-RU" sz="1300" dirty="0"/>
              <a:t>         Метод проектной деятельности в нашем детском саду мы используем в работе как с младшими, так и со старшими дошкольниками. В младшем дошкольном возрасте привлекают к себе внимание герои, которые идут с детьми по пути всего проекта. С ними происходят удивительные истории, где дети познают новое, неизведанное или учатся простым вещам, но в более интересной, новой форме. Старший дошкольный возраст характеризуется более устойчивым вниманием, наблюдательностью, способностью к началам анализа, синтеза, самооценке, а также стремлением к совместной деятельности. В проекте стараемся объединить содержание образования из различных областей знаний, кроме того, открываем широкие возможности в организации совместной познавательно-поисковой деятельности дошкольников, педагогов и родителей.</a:t>
            </a:r>
          </a:p>
          <a:p>
            <a:pPr indent="361950" algn="just">
              <a:defRPr/>
            </a:pPr>
            <a:r>
              <a:rPr lang="ru-RU" sz="1300" dirty="0"/>
              <a:t>Тематика и содержание проектов проводимых в ДОУ очень разнообразна,  игровые («В гости к </a:t>
            </a:r>
            <a:r>
              <a:rPr lang="ru-RU" sz="1300" dirty="0" err="1"/>
              <a:t>Мойдодыру</a:t>
            </a:r>
            <a:r>
              <a:rPr lang="ru-RU" sz="1300" dirty="0"/>
              <a:t>», «Сказочное дерево» и др.), творческие («Рыбки», «Русские богатыри»и др.), познавательные («Я помню, Я горжусь», «Цветы», «</a:t>
            </a:r>
            <a:r>
              <a:rPr lang="ru-RU" sz="1300" dirty="0" err="1"/>
              <a:t>Несакомые</a:t>
            </a:r>
            <a:r>
              <a:rPr lang="ru-RU" sz="1300" dirty="0"/>
              <a:t>» и т.д.). </a:t>
            </a:r>
          </a:p>
          <a:p>
            <a:pPr indent="361950">
              <a:defRPr/>
            </a:pPr>
            <a:r>
              <a:rPr lang="ru-RU" sz="1300" dirty="0"/>
              <a:t>По продолжительности используем  в ДОУ проекты краткосрочные (от 1 занятия до 1 дня) и длительные (от 1 недели до 3-6 месяцев).</a:t>
            </a:r>
            <a:br>
              <a:rPr lang="ru-RU" sz="1300" dirty="0"/>
            </a:br>
            <a:r>
              <a:rPr lang="ru-RU" sz="1300" dirty="0"/>
              <a:t>         Проектная деятельность включает в себя три этапа:</a:t>
            </a:r>
            <a:br>
              <a:rPr lang="ru-RU" sz="1300" dirty="0"/>
            </a:br>
            <a:r>
              <a:rPr lang="ru-RU" sz="1300" dirty="0"/>
              <a:t>1.Подготовительный (организационный) этап – определяется тема, цели, задачи, проб </a:t>
            </a:r>
            <a:r>
              <a:rPr lang="ru-RU" sz="1300" dirty="0" err="1"/>
              <a:t>лемы</a:t>
            </a:r>
            <a:r>
              <a:rPr lang="ru-RU" sz="1300" dirty="0"/>
              <a:t>, формируются команды, составляется план работы, назначаются ответственные.</a:t>
            </a:r>
            <a:br>
              <a:rPr lang="ru-RU" sz="1300" dirty="0"/>
            </a:br>
            <a:r>
              <a:rPr lang="ru-RU" sz="1300" dirty="0"/>
              <a:t>2.Основной этап – реализация проекта (проведение основных мероприятий по плану)</a:t>
            </a:r>
            <a:br>
              <a:rPr lang="ru-RU" sz="1300" dirty="0"/>
            </a:br>
            <a:r>
              <a:rPr lang="ru-RU" sz="1300" dirty="0"/>
              <a:t>3.Заключительный этап:</a:t>
            </a:r>
            <a:br>
              <a:rPr lang="ru-RU" sz="1300" dirty="0"/>
            </a:br>
            <a:r>
              <a:rPr lang="ru-RU" sz="1300" dirty="0"/>
              <a:t>а) защита проекта, оценка полученных результатов в свете поставленной цели;</a:t>
            </a:r>
            <a:br>
              <a:rPr lang="ru-RU" sz="1300" dirty="0"/>
            </a:br>
            <a:r>
              <a:rPr lang="ru-RU" sz="1300" dirty="0"/>
              <a:t>б) определение перспектив развития проекта. </a:t>
            </a:r>
            <a:endParaRPr lang="ru-RU" dirty="0"/>
          </a:p>
        </p:txBody>
      </p:sp>
      <p:sp>
        <p:nvSpPr>
          <p:cNvPr id="24580" name="TextBox 2"/>
          <p:cNvSpPr txBox="1">
            <a:spLocks noChangeArrowheads="1"/>
          </p:cNvSpPr>
          <p:nvPr/>
        </p:nvSpPr>
        <p:spPr bwMode="auto">
          <a:xfrm>
            <a:off x="2714625" y="5810250"/>
            <a:ext cx="3857625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61950" algn="just">
              <a:tabLst>
                <a:tab pos="447675" algn="l"/>
              </a:tabLst>
            </a:pPr>
            <a:r>
              <a:rPr lang="ru-RU" sz="1300"/>
              <a:t>Используя  метод проектов в работе ДОУ со старшими дошкольниками, мы обязательно организуем сотрудничество воспитателей, детей, родителей, а порой и всего персонала детского сада. Поэтому темы проектов, их формы и подробный план действия обсуждаются на административно групповых совещаниях. На этапе разработки педагогами содержания занятий, игр, прогулок, наблюдений, экскурсий и других видов деятельности, связанных с темой проекта,  продумывается и организовывается в ДОУ предметная среда таким образом, чтобы она являлась «фоном» к поисковой деятельности. </a:t>
            </a:r>
          </a:p>
          <a:p>
            <a:pPr indent="361950">
              <a:tabLst>
                <a:tab pos="447675" algn="l"/>
              </a:tabLst>
            </a:pPr>
            <a:r>
              <a:rPr lang="ru-RU" sz="1300"/>
              <a:t> Например, работая над проектом организации мини-музея «Подводное царство», в книжном уголке для детей выставляли яркие книги — </a:t>
            </a:r>
          </a:p>
        </p:txBody>
      </p:sp>
      <p:pic>
        <p:nvPicPr>
          <p:cNvPr id="24581" name="Picture 4" descr="C:\Documents and Settings\Loner\Рабочий стол\мое\к журналу  10\МДОУ № 51\к прое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5881688"/>
            <a:ext cx="2071687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Нижний колонтитул 6"/>
          <p:cNvSpPr txBox="1">
            <a:spLocks/>
          </p:cNvSpPr>
          <p:nvPr/>
        </p:nvSpPr>
        <p:spPr bwMode="auto">
          <a:xfrm>
            <a:off x="2492375" y="9056688"/>
            <a:ext cx="21717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>
                <a:solidFill>
                  <a:srgbClr val="898989"/>
                </a:solidFill>
                <a:latin typeface="Calibri" pitchFamily="34" charset="0"/>
              </a:rPr>
              <a:t>22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3a274f3cfd56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20000"/>
          </a:blip>
          <a:srcRect/>
          <a:stretch>
            <a:fillRect/>
          </a:stretch>
        </p:blipFill>
        <p:spPr>
          <a:xfrm>
            <a:off x="214290" y="2309794"/>
            <a:ext cx="6286544" cy="7286677"/>
          </a:xfrm>
          <a:prstGeom prst="rect">
            <a:avLst/>
          </a:prstGeom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57188" y="309563"/>
            <a:ext cx="6215062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300" dirty="0"/>
              <a:t>энциклопедии для детей, альбомы с изображением рыб, животных и растений подводного мира. В игровом уголке воспитатели изготовили дидактические игры на морскую тематику. На заключительном этапе в группе была организована выставка «Подводное царство», где были представлены детские работы, детско-взрослые работы (выполненные из пластилина, аппликации из ракушек и т.д.), экспонаты собранные детьми вместе с родителями во время отдыха на море, реке. </a:t>
            </a:r>
          </a:p>
          <a:p>
            <a:pPr indent="361950" algn="just">
              <a:defRPr/>
            </a:pPr>
            <a:r>
              <a:rPr lang="ru-RU" sz="1300" dirty="0"/>
              <a:t>   Последний этап проекта — защита — всегда самый зрелищный. На защиту данного проекта пригласили гостей, родителей, малышей. Дети, работающие над проектом, легко могли провести экскурсию в мини-музее организованном в группе, рассказать о море и его обитателях. Защита проекта была яркой, интересной, дети</a:t>
            </a:r>
          </a:p>
          <a:p>
            <a:pPr algn="just">
              <a:defRPr/>
            </a:pPr>
            <a:r>
              <a:rPr lang="ru-RU" sz="1300" dirty="0"/>
              <a:t>увидели значимость своей работы в проекте.</a:t>
            </a:r>
          </a:p>
          <a:p>
            <a:pPr algn="just">
              <a:defRPr/>
            </a:pPr>
            <a:r>
              <a:rPr lang="ru-RU" sz="1300" dirty="0"/>
              <a:t>        Работа над проектом имеет большое значение для развития познавательных интересов ребенка. В этот период происходит интеграция между общими способами решения учебных и творческих задач, общими способами мыслительной, речевой, художественной и другими видами деятельности. Через объединение различных областей знаний формируется целостное видение картины окружающего мира. Коллективная работа детей в подгруппах дает им возможность проявить себя в различных видах ролевой деятельности. Общее дело развивает коммуникативные и нравственные качества.</a:t>
            </a:r>
          </a:p>
          <a:p>
            <a:pPr algn="just">
              <a:defRPr/>
            </a:pPr>
            <a:r>
              <a:rPr lang="ru-RU" sz="1300" dirty="0"/>
              <a:t>       Дидактический смысл проектной деятельности заключается в том, что она помогает связать обучение с жизнью, формирует навыки исследовательской деятельности, развивает познавательную активность, самостоятельность, творчество, умение планировать, работать в коллективе. Такие качества способствуют успешному обучению детей в школе.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85750" y="5167313"/>
            <a:ext cx="6143625" cy="846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b="1" dirty="0">
                <a:latin typeface="Monotype Corsiva" pitchFamily="66" charset="0"/>
              </a:rPr>
              <a:t>«Водное царство живого уголка»</a:t>
            </a:r>
            <a:endParaRPr lang="ru-RU" sz="1800" dirty="0">
              <a:latin typeface="Monotype Corsiva" pitchFamily="66" charset="0"/>
            </a:endParaRPr>
          </a:p>
          <a:p>
            <a:pPr algn="ctr">
              <a:defRPr/>
            </a:pPr>
            <a:r>
              <a:rPr lang="ru-RU" sz="1800" b="1" dirty="0">
                <a:latin typeface="Monotype Corsiva" pitchFamily="66" charset="0"/>
              </a:rPr>
              <a:t>творческий проект  в средней группе</a:t>
            </a:r>
          </a:p>
          <a:p>
            <a:pPr algn="r">
              <a:defRPr/>
            </a:pPr>
            <a:r>
              <a:rPr lang="ru-RU" sz="1300" dirty="0">
                <a:latin typeface="+mj-lt"/>
              </a:rPr>
              <a:t>воспитатель Н.С. </a:t>
            </a:r>
            <a:r>
              <a:rPr lang="ru-RU" sz="1300" dirty="0" err="1">
                <a:latin typeface="+mj-lt"/>
              </a:rPr>
              <a:t>Сайфудинова</a:t>
            </a:r>
            <a:endParaRPr lang="ru-RU" sz="1300" dirty="0">
              <a:latin typeface="+mj-lt"/>
            </a:endParaRPr>
          </a:p>
        </p:txBody>
      </p:sp>
      <p:sp>
        <p:nvSpPr>
          <p:cNvPr id="25605" name="TextBox 3"/>
          <p:cNvSpPr txBox="1">
            <a:spLocks noChangeArrowheads="1"/>
          </p:cNvSpPr>
          <p:nvPr/>
        </p:nvSpPr>
        <p:spPr bwMode="auto">
          <a:xfrm>
            <a:off x="357188" y="5953125"/>
            <a:ext cx="62865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300"/>
              <a:t>     Творческий проект «Водное царство живого уголка» охватывает различные виды деятельности: речевую, продуктивную, познавательную. Данный проект рассчитан на  участие детей  4 – 5 лет, содержит в себе элементы экологического воспитания детей. Может использоваться педагогами для  повышения интереса детей к обитателям живого уголка, аквариумным рыбкам.</a:t>
            </a:r>
          </a:p>
          <a:p>
            <a:r>
              <a:rPr lang="ru-RU" sz="1300"/>
              <a:t> </a:t>
            </a:r>
            <a:r>
              <a:rPr lang="ru-RU" sz="1300" u="sng"/>
              <a:t>ЦЕЛЬ:</a:t>
            </a:r>
            <a:r>
              <a:rPr lang="ru-RU" sz="1300"/>
              <a:t>  Помочь детям понять, что аквариумные рыбки нуждаются во внимании и уходе, заботе человека.</a:t>
            </a:r>
          </a:p>
        </p:txBody>
      </p:sp>
      <p:sp>
        <p:nvSpPr>
          <p:cNvPr id="25606" name="TextBox 4"/>
          <p:cNvSpPr txBox="1">
            <a:spLocks noChangeArrowheads="1"/>
          </p:cNvSpPr>
          <p:nvPr/>
        </p:nvSpPr>
        <p:spPr bwMode="auto">
          <a:xfrm>
            <a:off x="357188" y="7381875"/>
            <a:ext cx="3357562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 u="sng"/>
              <a:t>ЗАДАЧИ : </a:t>
            </a:r>
            <a:endParaRPr lang="ru-RU" sz="1300"/>
          </a:p>
          <a:p>
            <a:r>
              <a:rPr lang="ru-RU" sz="1300" u="sng"/>
              <a:t>РАЗВИВАЮЩИЕ </a:t>
            </a:r>
            <a:endParaRPr lang="ru-RU" sz="1300"/>
          </a:p>
          <a:p>
            <a:pPr algn="just"/>
            <a:r>
              <a:rPr lang="ru-RU" sz="1300"/>
              <a:t>Развивать умение анализировать структуру объекта, выделять отличительные признаки; развивать логическое мышление, познавательный интерес ко всему живому.</a:t>
            </a:r>
          </a:p>
          <a:p>
            <a:r>
              <a:rPr lang="ru-RU" sz="1300" u="sng"/>
              <a:t>ОБУЧАЮЩИЕ</a:t>
            </a:r>
            <a:endParaRPr lang="ru-RU" sz="1300"/>
          </a:p>
          <a:p>
            <a:r>
              <a:rPr lang="ru-RU" sz="1300"/>
              <a:t>Знакомство детей с разнообразием аквариумных рыбок, участие в эксперимен- тальной деятельности.</a:t>
            </a:r>
            <a:endParaRPr lang="ru-RU"/>
          </a:p>
        </p:txBody>
      </p:sp>
      <p:pic>
        <p:nvPicPr>
          <p:cNvPr id="25607" name="Picture 2" descr="C:\Documents and Settings\Loner\Рабочий стол\мое\к журналу  10\МДОУ № 51\к прое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14750" y="7453313"/>
            <a:ext cx="285273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Нижний колонтитул 6"/>
          <p:cNvSpPr txBox="1">
            <a:spLocks/>
          </p:cNvSpPr>
          <p:nvPr/>
        </p:nvSpPr>
        <p:spPr bwMode="auto">
          <a:xfrm>
            <a:off x="2492375" y="9056688"/>
            <a:ext cx="21717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>
                <a:solidFill>
                  <a:srgbClr val="898989"/>
                </a:solidFill>
                <a:latin typeface="Calibri" pitchFamily="34" charset="0"/>
              </a:rPr>
              <a:t>23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a274f3cfd56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20000"/>
          </a:blip>
          <a:srcRect/>
          <a:stretch>
            <a:fillRect/>
          </a:stretch>
        </p:blipFill>
        <p:spPr>
          <a:xfrm rot="10800000">
            <a:off x="1142984" y="166654"/>
            <a:ext cx="5429288" cy="6429420"/>
          </a:xfrm>
          <a:prstGeom prst="rect">
            <a:avLst/>
          </a:prstGeom>
        </p:spPr>
      </p:pic>
      <p:sp>
        <p:nvSpPr>
          <p:cNvPr id="26627" name="TextBox 1"/>
          <p:cNvSpPr txBox="1">
            <a:spLocks noChangeArrowheads="1"/>
          </p:cNvSpPr>
          <p:nvPr/>
        </p:nvSpPr>
        <p:spPr bwMode="auto">
          <a:xfrm>
            <a:off x="285750" y="238125"/>
            <a:ext cx="6215063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 u="sng"/>
              <a:t>ВОСПИТАТЕЛЬНЫЕ </a:t>
            </a:r>
            <a:endParaRPr lang="ru-RU" sz="1300"/>
          </a:p>
          <a:p>
            <a:r>
              <a:rPr lang="ru-RU" sz="1300"/>
              <a:t>Воспитывать экологическую культуру, отзывчивость, доброту, желание ухаживать за обитателями аквариума.</a:t>
            </a:r>
          </a:p>
          <a:p>
            <a:r>
              <a:rPr lang="ru-RU" sz="1300" u="sng"/>
              <a:t>ВИД ПРОЕКТА :</a:t>
            </a:r>
            <a:r>
              <a:rPr lang="ru-RU" sz="1300"/>
              <a:t>  детско – взрослый</a:t>
            </a:r>
          </a:p>
          <a:p>
            <a:r>
              <a:rPr lang="ru-RU" sz="1300" u="sng"/>
              <a:t> АДРЕСАЦИЯ :</a:t>
            </a:r>
            <a:r>
              <a:rPr lang="ru-RU" sz="1300"/>
              <a:t>  развитие экологического сознания детей. </a:t>
            </a:r>
          </a:p>
          <a:p>
            <a:r>
              <a:rPr lang="ru-RU" sz="1300" u="sng"/>
              <a:t>УЧАСТНИКИ ПРОЕКТА :</a:t>
            </a:r>
            <a:r>
              <a:rPr lang="ru-RU" sz="1300"/>
              <a:t>  дети, родители, педагоги.</a:t>
            </a:r>
          </a:p>
          <a:p>
            <a:r>
              <a:rPr lang="ru-RU" sz="1300" u="sng"/>
              <a:t>ВРЕМЯ РЕАЛИЗАЦИИ ПРОЕКТА :</a:t>
            </a:r>
            <a:r>
              <a:rPr lang="ru-RU" sz="1300"/>
              <a:t> март 2009г. (02.03 по 27.03)</a:t>
            </a:r>
          </a:p>
          <a:p>
            <a:r>
              <a:rPr lang="ru-RU" sz="1300" u="sng"/>
              <a:t>АКТУАЛЬНОСТЬ ПРОЕКТА :</a:t>
            </a:r>
            <a:r>
              <a:rPr lang="ru-RU" sz="1300"/>
              <a:t> единство человека и природы, как основа экологического сознания.</a:t>
            </a:r>
            <a:endParaRPr lang="ru-RU" sz="1400"/>
          </a:p>
          <a:p>
            <a:r>
              <a:rPr lang="ru-RU" sz="1300" u="sng"/>
              <a:t>2. РАЗРАБОТКА ПРОЕКТА  / НЕОБХОДИМЫЙ ИНСТРУМЕНТАРИЙ/</a:t>
            </a:r>
            <a:endParaRPr lang="ru-RU" sz="1300"/>
          </a:p>
          <a:p>
            <a:r>
              <a:rPr lang="ru-RU" sz="1300"/>
              <a:t>- разработка познавательных видов деятельности (беседы, занятия, наблюдения, оформление выставок);</a:t>
            </a:r>
          </a:p>
          <a:p>
            <a:r>
              <a:rPr lang="ru-RU" sz="1300"/>
              <a:t>- подбор литературных произведений;</a:t>
            </a:r>
          </a:p>
          <a:p>
            <a:r>
              <a:rPr lang="ru-RU" sz="1300"/>
              <a:t>- разработка видов продуктивной деятельности;</a:t>
            </a:r>
          </a:p>
          <a:p>
            <a:r>
              <a:rPr lang="ru-RU" sz="1300"/>
              <a:t>- создание развивающей среды.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88" y="3881438"/>
          <a:ext cx="6143625" cy="5069080"/>
        </p:xfrm>
        <a:graphic>
          <a:graphicData uri="http://schemas.openxmlformats.org/drawingml/2006/table">
            <a:tbl>
              <a:tblPr/>
              <a:tblGrid>
                <a:gridCol w="1686485"/>
                <a:gridCol w="4457140"/>
              </a:tblGrid>
              <a:tr h="5603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РАЗДЕЛЫ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040" marR="370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ВИДЫ ДЕТСКО – ВЗРОСЛОЙ ДЕЯТЕЛЬНОСТИ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ЧТО ВАМИ ПРОВОДИТСЯ, ОРГАНИЗУЕТСЯ.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040" marR="370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5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Игровая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040" marR="370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«Танграм», «Зоологическое лото», «Кто где живет?», «Где спряталась рыбка?», «Заселяем аквариум».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040" marR="370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8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 –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нравственное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воспитание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040" marR="370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Решение проблемных ситуаций, подбор  фотографий для составления альбома «Домашние питомцы наших воспитанников».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040" marR="370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5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Речевое развитие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040" marR="370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Заучивание потешек, отгадывание загадок, занятие «Наблюдение за карасиком».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040" marR="370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Познавательное развитие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040" marR="370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Выставка «Наши питомцы», наблюдения, рассматривание набора открыток «Пестрый мир аквариума», моделирование.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040" marR="370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7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Художественная литература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040" marR="370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Ф.Н.Мира «Рыбки»; В.Бианки «Рыбий дом»; И.Токмакова «Где спит рыбка»; А.С.Пушкин «Сказка о рыбаке и рыбке»; Л.Берг «Рыбка»; Робер Деснос «Щука»; Б.Заходер «Про сома».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040" marR="370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7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Изобразительная деятельность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040" marR="370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Налеп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картоне «Наш аквариум», коллективная аппликация «Водный мир живого уголка», конструирование из природного материала «Рыбка».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040" marR="370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Физическое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040" marR="370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Подвижные игры :«Караси и щука», «Море волнуется раз»; пальчиковая гимнастика «Рыбки плавают в воде».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040" marR="370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5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 с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родителями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040" marR="370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фотовыставки, создание шумовых инструментов «Ракушки – погремушки».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040" marR="370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60" name="TextBox 5"/>
          <p:cNvSpPr txBox="1">
            <a:spLocks noChangeArrowheads="1"/>
          </p:cNvSpPr>
          <p:nvPr/>
        </p:nvSpPr>
        <p:spPr bwMode="auto">
          <a:xfrm>
            <a:off x="500063" y="3452813"/>
            <a:ext cx="58578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300" u="sng"/>
              <a:t>3. СХЕМА РЕАЛИЗАЦИИ ПРОЕКТА</a:t>
            </a:r>
            <a:endParaRPr lang="ru-RU"/>
          </a:p>
        </p:txBody>
      </p:sp>
      <p:sp>
        <p:nvSpPr>
          <p:cNvPr id="26661" name="Нижний колонтитул 6"/>
          <p:cNvSpPr txBox="1">
            <a:spLocks/>
          </p:cNvSpPr>
          <p:nvPr/>
        </p:nvSpPr>
        <p:spPr bwMode="auto">
          <a:xfrm>
            <a:off x="2492375" y="9056688"/>
            <a:ext cx="21717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>
                <a:solidFill>
                  <a:srgbClr val="898989"/>
                </a:solidFill>
                <a:latin typeface="Calibri" pitchFamily="34" charset="0"/>
              </a:rPr>
              <a:t>24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3a274f3cfd56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20000"/>
          </a:blip>
          <a:srcRect/>
          <a:stretch>
            <a:fillRect/>
          </a:stretch>
        </p:blipFill>
        <p:spPr>
          <a:xfrm>
            <a:off x="214290" y="2309794"/>
            <a:ext cx="6286544" cy="7286677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88" y="2309813"/>
          <a:ext cx="6072186" cy="3648074"/>
        </p:xfrm>
        <a:graphic>
          <a:graphicData uri="http://schemas.openxmlformats.org/drawingml/2006/table">
            <a:tbl>
              <a:tblPr/>
              <a:tblGrid>
                <a:gridCol w="2024062"/>
                <a:gridCol w="2024062"/>
                <a:gridCol w="2024062"/>
              </a:tblGrid>
              <a:tr h="10973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СИСТЕМАТИЗАЦИЯ ИНФОРМАЦИИ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040" marR="370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рассматривание иллюстраций;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заучивание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потешек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стихов;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отгадывание загадок;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моделирование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040" marR="370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изготовление моделей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040" marR="370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79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ПРАКТИЧЕСКАЯ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ДЕТЕЙ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040" marR="370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Продуктивная деятельность: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налеп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картоне;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коллективная аппликация;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конструирование из природного материала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040" marR="370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написание конспектов;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подготовка материалов для работы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040" marR="370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5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ОФОРМЛЕНИЕ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040" marR="370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Сбор фотографий для выставки, альбома «Наши питомцы», оформление выставки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040" marR="370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экскурсий для других групп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040" marR="370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12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ПРЕЗЕНТАЦИЯ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040" marR="370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1.Выставка детских работ.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2.Открытое комплексное занятие  для родителей «Аквариумные рыбки».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040" marR="370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фотоотчет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 проделанной работе;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оформление результатов проекта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040" marR="370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673" name="TextBox 2"/>
          <p:cNvSpPr txBox="1">
            <a:spLocks noChangeArrowheads="1"/>
          </p:cNvSpPr>
          <p:nvPr/>
        </p:nvSpPr>
        <p:spPr bwMode="auto">
          <a:xfrm>
            <a:off x="285750" y="8096250"/>
            <a:ext cx="60007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 u="sng"/>
              <a:t>4. ОПРЕДЕЛЕНИЕ ЗАДАЧ ДЛЯ НОВЫХ ПРОЕКТОВ</a:t>
            </a:r>
            <a:endParaRPr lang="ru-RU" sz="1300"/>
          </a:p>
          <a:p>
            <a:r>
              <a:rPr lang="ru-RU" sz="1300"/>
              <a:t>- Расширять направления экспериментальной деятельности в экологическом воспитании детей.</a:t>
            </a:r>
          </a:p>
        </p:txBody>
      </p:sp>
      <p:pic>
        <p:nvPicPr>
          <p:cNvPr id="27674" name="Picture 9" descr="C:\Documents and Settings\Loner\Рабочий стол\мое\к журналу  10\МДОУ № 51\к стать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5" y="6096000"/>
            <a:ext cx="257175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88" y="523875"/>
          <a:ext cx="6072188" cy="1806575"/>
        </p:xfrm>
        <a:graphic>
          <a:graphicData uri="http://schemas.openxmlformats.org/drawingml/2006/table">
            <a:tbl>
              <a:tblPr/>
              <a:tblGrid>
                <a:gridCol w="2024077"/>
                <a:gridCol w="2024056"/>
                <a:gridCol w="2024055"/>
              </a:tblGrid>
              <a:tr h="5259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ЭТАП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1591" marR="515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 ДЕТЕЙ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1591" marR="515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1591" marR="515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06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ПОДГОТОВИТЕЛЬНЫЙ ЭТАП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1591" marR="515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участие детей в смене воды в аквариуме (мытье камушек, ракушек);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наблюдения;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разучивание пальчиковых игр: «Рыбка», «Улитка», «Водоросли», «Камень»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1591" marR="515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составление плана проекта;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подбор дидактического материала;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проведение занятий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1591" marR="515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689" name="TextBox 3"/>
          <p:cNvSpPr txBox="1">
            <a:spLocks noChangeArrowheads="1"/>
          </p:cNvSpPr>
          <p:nvPr/>
        </p:nvSpPr>
        <p:spPr bwMode="auto">
          <a:xfrm>
            <a:off x="285750" y="238125"/>
            <a:ext cx="61436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300" u="sng"/>
              <a:t>ЭТАПЫ РАБОТЫ НАД ПРОЕКТОМ</a:t>
            </a:r>
            <a:endParaRPr lang="ru-RU"/>
          </a:p>
        </p:txBody>
      </p:sp>
      <p:pic>
        <p:nvPicPr>
          <p:cNvPr id="27690" name="Picture 1" descr="C:\Documents and Settings\Loner\Рабочий стол\мое\к журналу  10\МДОУ № 51\к прое.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6096000"/>
            <a:ext cx="2886075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91" name="Нижний колонтитул 6"/>
          <p:cNvSpPr txBox="1">
            <a:spLocks/>
          </p:cNvSpPr>
          <p:nvPr/>
        </p:nvSpPr>
        <p:spPr bwMode="auto">
          <a:xfrm>
            <a:off x="2492375" y="9056688"/>
            <a:ext cx="21717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>
                <a:solidFill>
                  <a:srgbClr val="898989"/>
                </a:solidFill>
                <a:latin typeface="Calibri" pitchFamily="34" charset="0"/>
              </a:rPr>
              <a:t>25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4533</TotalTime>
  <Words>4148</Words>
  <Application>Microsoft Office PowerPoint</Application>
  <PresentationFormat>Лист A4 (210x297 мм)</PresentationFormat>
  <Paragraphs>391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JackWestern</cp:lastModifiedBy>
  <cp:revision>236</cp:revision>
  <dcterms:created xsi:type="dcterms:W3CDTF">2010-06-22T04:39:50Z</dcterms:created>
  <dcterms:modified xsi:type="dcterms:W3CDTF">2012-02-13T08:17:12Z</dcterms:modified>
</cp:coreProperties>
</file>