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6" r:id="rId2"/>
    <p:sldId id="414" r:id="rId3"/>
    <p:sldId id="265" r:id="rId4"/>
    <p:sldId id="266" r:id="rId5"/>
    <p:sldId id="267" r:id="rId6"/>
    <p:sldId id="276" r:id="rId7"/>
    <p:sldId id="269" r:id="rId8"/>
    <p:sldId id="387" r:id="rId9"/>
    <p:sldId id="388" r:id="rId10"/>
    <p:sldId id="340" r:id="rId11"/>
    <p:sldId id="383" r:id="rId12"/>
    <p:sldId id="384" r:id="rId13"/>
    <p:sldId id="385" r:id="rId14"/>
    <p:sldId id="390" r:id="rId15"/>
    <p:sldId id="391" r:id="rId16"/>
    <p:sldId id="392" r:id="rId17"/>
    <p:sldId id="393" r:id="rId18"/>
  </p:sldIdLst>
  <p:sldSz cx="6858000" cy="9906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EE0006"/>
    <a:srgbClr val="FA7073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15" autoAdjust="0"/>
    <p:restoredTop sz="86408" autoAdjust="0"/>
  </p:normalViewPr>
  <p:slideViewPr>
    <p:cSldViewPr>
      <p:cViewPr>
        <p:scale>
          <a:sx n="100" d="100"/>
          <a:sy n="100" d="100"/>
        </p:scale>
        <p:origin x="-288" y="9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750888"/>
            <a:ext cx="26019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D619376-DAF1-4ADC-9C54-95B577DF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8BDD-B4C9-43C8-97DD-FF4CE42F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72B7-2ECC-4E2D-9DFF-511D9DBB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86326" y="880533"/>
            <a:ext cx="1457325" cy="792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1" y="880533"/>
            <a:ext cx="4219575" cy="792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6A51-E0E1-4AEE-A5EC-7D2639AF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758B-74BC-4048-88DD-FDA818C4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5D57-532B-454E-BF2B-1519780F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286173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86173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54C0-1172-4D75-B64F-B871A5EA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1EF8-F343-462C-A5A6-D34851881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9277-4093-4464-929C-2AF11308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BFA0C-5076-4BFD-9095-6D104E451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40F6-1EDC-4FB7-82E5-73BB4195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CACD-ADA4-4052-B2A9-BBBB687CB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695484-767E-4C63-B476-23960CFC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6858000" cy="989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211138"/>
            <a:ext cx="34258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71405" y="2072680"/>
            <a:ext cx="896937" cy="3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13178" y="2502100"/>
            <a:ext cx="1152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6674" y="2450504"/>
            <a:ext cx="1584325" cy="7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5" name="Рисунок 6" descr="P101005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8" y="3238488"/>
            <a:ext cx="41798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normal_WCHH_6001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7938"/>
            <a:ext cx="6858000" cy="99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11"/>
          <p:cNvSpPr>
            <a:spLocks noChangeShapeType="1"/>
          </p:cNvSpPr>
          <p:nvPr/>
        </p:nvSpPr>
        <p:spPr bwMode="auto">
          <a:xfrm>
            <a:off x="1916113" y="619125"/>
            <a:ext cx="432117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9</a:t>
            </a:r>
            <a:endParaRPr lang="ru-RU"/>
          </a:p>
        </p:txBody>
      </p:sp>
      <p:sp>
        <p:nvSpPr>
          <p:cNvPr id="11269" name="WordArt 11"/>
          <p:cNvSpPr>
            <a:spLocks noChangeArrowheads="1" noChangeShapeType="1" noTextEdit="1"/>
          </p:cNvSpPr>
          <p:nvPr/>
        </p:nvSpPr>
        <p:spPr bwMode="auto">
          <a:xfrm>
            <a:off x="2060575" y="277813"/>
            <a:ext cx="3960813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Страница  гостя</a:t>
            </a:r>
          </a:p>
        </p:txBody>
      </p:sp>
      <p:pic>
        <p:nvPicPr>
          <p:cNvPr id="11270" name="Picture 26" descr="P1010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81000"/>
            <a:ext cx="12223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214313" y="2166938"/>
            <a:ext cx="1857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 Учитель информатики,</a:t>
            </a:r>
          </a:p>
          <a:p>
            <a:pPr algn="ctr"/>
            <a:r>
              <a:rPr lang="ru-RU" sz="1100" i="1"/>
              <a:t>уполномоченный по ЗПУОП</a:t>
            </a:r>
          </a:p>
          <a:p>
            <a:pPr algn="ctr"/>
            <a:r>
              <a:rPr lang="ru-RU" sz="1100" b="1" i="1"/>
              <a:t>  Грачова О.В</a:t>
            </a:r>
          </a:p>
          <a:p>
            <a:pPr algn="ctr"/>
            <a:r>
              <a:rPr lang="ru-RU" sz="1100" i="1"/>
              <a:t>МОУ «СОШ № 18»</a:t>
            </a:r>
            <a:endParaRPr lang="ru-RU" sz="1100" b="1" i="1"/>
          </a:p>
        </p:txBody>
      </p:sp>
      <p:sp>
        <p:nvSpPr>
          <p:cNvPr id="11272" name="Text Box 47"/>
          <p:cNvSpPr txBox="1">
            <a:spLocks noChangeArrowheads="1"/>
          </p:cNvSpPr>
          <p:nvPr/>
        </p:nvSpPr>
        <p:spPr bwMode="auto">
          <a:xfrm>
            <a:off x="1785938" y="809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Monotype Corsiva" pitchFamily="66" charset="0"/>
              </a:rPr>
              <a:t>Проектная  деятельность    в   общеобразовательных    учреждениях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1857375" y="1595438"/>
            <a:ext cx="46434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 algn="r" defTabSz="266700"/>
            <a:r>
              <a:rPr lang="ru-RU" sz="1200" i="1">
                <a:cs typeface="Times New Roman" pitchFamily="18" charset="0"/>
              </a:rPr>
              <a:t>Скажи мне – и я забуду, </a:t>
            </a:r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1200" i="1">
                <a:cs typeface="Times New Roman" pitchFamily="18" charset="0"/>
              </a:rPr>
              <a:t>покажи мне – и я запомню,</a:t>
            </a:r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1200" i="1">
                <a:cs typeface="Times New Roman" pitchFamily="18" charset="0"/>
              </a:rPr>
              <a:t>вовлеки меня – и я научусь. </a:t>
            </a:r>
            <a:endParaRPr lang="ru-RU" sz="1200">
              <a:cs typeface="Times New Roman" pitchFamily="18" charset="0"/>
            </a:endParaRPr>
          </a:p>
          <a:p>
            <a:pPr indent="352425" algn="r" defTabSz="266700"/>
            <a:r>
              <a:rPr lang="ru-RU" sz="1200" b="1" i="1">
                <a:cs typeface="Times New Roman" pitchFamily="18" charset="0"/>
              </a:rPr>
              <a:t> (Китайская  пословица)</a:t>
            </a:r>
            <a:endParaRPr lang="ru-RU">
              <a:cs typeface="Times New Roman" pitchFamily="18" charset="0"/>
            </a:endParaRPr>
          </a:p>
          <a:p>
            <a:pPr indent="352425" algn="just" defTabSz="266700"/>
            <a:r>
              <a:rPr lang="ru-RU" sz="1300">
                <a:cs typeface="Times New Roman" pitchFamily="18" charset="0"/>
              </a:rPr>
              <a:t>Современная школа живет и развивается в динамично изменяющемся мире, который предъявляет к ней все возрастающие требования. Развитие становится для образова-</a:t>
            </a:r>
            <a:endParaRPr lang="ru-RU" sz="1300"/>
          </a:p>
        </p:txBody>
      </p:sp>
      <p:sp>
        <p:nvSpPr>
          <p:cNvPr id="10" name="TextBox 9"/>
          <p:cNvSpPr txBox="1"/>
          <p:nvPr/>
        </p:nvSpPr>
        <p:spPr>
          <a:xfrm>
            <a:off x="285750" y="3024188"/>
            <a:ext cx="62865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266700">
              <a:defRPr/>
            </a:pPr>
            <a:r>
              <a:rPr lang="ru-RU" sz="1300" dirty="0">
                <a:cs typeface="Times New Roman" pitchFamily="18" charset="0"/>
              </a:rPr>
              <a:t>тельного учреждения потребностью и необходимостью. Практика работы нашей школы предполагает подготовку в самом образовательном учреждении современно мыслящих педагогов, способных максимально эффективно обеспечить решение задач, стоящих перед образовательным учреждением. Для того, чтобы жить, работать и соответствовать новым условиям, нам представляется весьма важным аспектом методической работы в школе: формирование проектной культуры отдельного учителя и всего коллектива в целом. </a:t>
            </a:r>
          </a:p>
          <a:p>
            <a:pPr indent="352425" algn="just" defTabSz="266700">
              <a:defRPr/>
            </a:pPr>
            <a:r>
              <a:rPr lang="ru-RU" sz="1300" dirty="0">
                <a:cs typeface="Times New Roman" pitchFamily="18" charset="0"/>
              </a:rPr>
              <a:t>Проектирование – это деятельность по осуществлению изменений в окружающей среде. Проектирование стимулирует педагога к получению новых знаний, к творческим поискам, помогает развивать профессиональную компетентность. Владение технологией проектирования – это признак высокого профессионализма современного педагога.</a:t>
            </a:r>
          </a:p>
          <a:p>
            <a:pPr indent="352425" algn="just" defTabSz="266700">
              <a:defRPr/>
            </a:pPr>
            <a:r>
              <a:rPr lang="ru-RU" sz="1300" dirty="0">
                <a:cs typeface="Times New Roman" pitchFamily="18" charset="0"/>
              </a:rPr>
              <a:t>Цель использования метода проектов  - самостоятельное постижение учащимися  жизненно важных личностно-значимых проблем.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  Работая над проектом, школьники получают возможность видеть результаты своего труда, ведь материальным продуктом проектирования  является учебный проект, который определяется как      самостоятельно принимаемое учащимися развернутое решение проблемы в виде разработок, макетов, карт, схем,  таблиц, а также конкретной деятельности по благоустройству местной окружающей среды, изучению и описанию объектов и процессов природы. Дидактической единицей в методе проектов становится взятая из реальной жизни  и лично значимая для учащихся проблема. Таким образом, проблема и пути её решения приобретают контуры проектной деятельности.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При решении  проекта, наряду с научной (познавательной) стороной содержания, всегда присутствует эмоционально-ценностная (личностная), </a:t>
            </a:r>
            <a:r>
              <a:rPr lang="ru-RU" sz="1300" dirty="0" err="1">
                <a:cs typeface="Times New Roman" pitchFamily="18" charset="0"/>
              </a:rPr>
              <a:t>деятельностная</a:t>
            </a:r>
            <a:r>
              <a:rPr lang="ru-RU" sz="1300" dirty="0">
                <a:cs typeface="Times New Roman" pitchFamily="18" charset="0"/>
              </a:rPr>
              <a:t> и творческая сторона, причем именно две последние стороны определяют, насколько значим для учащихся проект и насколько самостоятельно он выполнен.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 Используемый мною метод проектов позволяет глубже  и основательнее изучить школьные законодательные документы, волонтёрам помочь донести до других участников образовательного процесса права и обязанности школьников, что сближает школьное образование с жизнью, делает процесс обучения более активным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normal_WCHH_6001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7938"/>
            <a:ext cx="6858000" cy="99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238125"/>
            <a:ext cx="6286500" cy="9294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и личностно значимым.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  Ученик выбирает тему проекта, ориентируясь на критерии: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- социальная значимость проекта и значимость данной информации для учащихся;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- воспитательный потенциал проекта;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- связь с изучаемыми темами курса и другими предметами;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- наличие у школьников необходимых знаний и личного опыта.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При работе над проектом прослеживаются все особенности этого метода.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В процессе организации обучения по методу проектов</a:t>
            </a:r>
            <a:r>
              <a:rPr lang="ru-RU" sz="1300" b="1" dirty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каждый школьник становится равноправным членом  коллектива. Работа позволяет учащимся объединяться по интересам, воспитывает обязательность и ответственность при выполнении заданий в намеченные сроки, взаимопомощь в работе.             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В проектную деятельность вовлечены чувства, отношения, мысли и действия  школьников. В процессе выполнения проекта учащиеся могут вступать в диалог как с собственным «Я», так и с другими, ведь в общении формируется опыт.  Решение проблемных ситуаций,  возникших в процессе  работы над проектом, нередко приводит   к оригинальным, нестандартным способам деятельности и результату выполнения. Конструирование учебного процесса, ориентированного на решение учащимися проектов, строится не в логике учебного предмета, а в логике исследовательской деятельности учащихся. </a:t>
            </a:r>
          </a:p>
          <a:p>
            <a:pPr indent="176213" algn="just">
              <a:defRPr/>
            </a:pPr>
            <a:r>
              <a:rPr lang="ru-RU" sz="1300" b="1" dirty="0">
                <a:cs typeface="Times New Roman" pitchFamily="18" charset="0"/>
              </a:rPr>
              <a:t>Проект – это 6 «П»: </a:t>
            </a:r>
            <a:endParaRPr lang="ru-RU" sz="1300" dirty="0">
              <a:cs typeface="Times New Roman" pitchFamily="18" charset="0"/>
            </a:endParaRP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Проблема 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Проектирование 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Поиск информации 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Продукт 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Презентация </a:t>
            </a:r>
          </a:p>
          <a:p>
            <a:pPr indent="176213" algn="just">
              <a:defRPr/>
            </a:pPr>
            <a:r>
              <a:rPr lang="ru-RU" sz="1300" dirty="0" err="1">
                <a:cs typeface="Times New Roman" pitchFamily="18" charset="0"/>
              </a:rPr>
              <a:t>Портфолио</a:t>
            </a:r>
            <a:endParaRPr lang="ru-RU" sz="1300" b="1" dirty="0">
              <a:cs typeface="Times New Roman" pitchFamily="18" charset="0"/>
            </a:endParaRPr>
          </a:p>
          <a:p>
            <a:pPr indent="176213" algn="ctr">
              <a:defRPr/>
            </a:pPr>
            <a:r>
              <a:rPr lang="ru-RU" sz="1300" b="1" dirty="0">
                <a:cs typeface="Times New Roman" pitchFamily="18" charset="0"/>
              </a:rPr>
              <a:t>Классификация проектов </a:t>
            </a:r>
            <a:endParaRPr lang="ru-RU" sz="1300" dirty="0">
              <a:cs typeface="Times New Roman" pitchFamily="18" charset="0"/>
            </a:endParaRP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- по доминирующей деятельности учащихся: практико-ориентированные, исследовательские, информационные, творческие, ролевые;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- по продолжительности: мини-проекты, краткосрочные, длительные;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- по количеству участников: индивидуальные и групповые;</a:t>
            </a: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-по форме продукта: газета, буклет, журнал, словарь, сборник сочинений, спектакль, </a:t>
            </a:r>
            <a:r>
              <a:rPr lang="ru-RU" sz="1300" dirty="0" err="1">
                <a:cs typeface="Times New Roman" pitchFamily="18" charset="0"/>
              </a:rPr>
              <a:t>мультимедийный</a:t>
            </a:r>
            <a:r>
              <a:rPr lang="ru-RU" sz="1300" dirty="0">
                <a:cs typeface="Times New Roman" pitchFamily="18" charset="0"/>
              </a:rPr>
              <a:t> продукт и т.д. </a:t>
            </a:r>
          </a:p>
          <a:p>
            <a:pPr indent="176213" algn="ctr">
              <a:defRPr/>
            </a:pPr>
            <a:r>
              <a:rPr lang="ru-RU" sz="1300" b="1" dirty="0">
                <a:cs typeface="Times New Roman" pitchFamily="18" charset="0"/>
              </a:rPr>
              <a:t>Этапы проектной деятельности </a:t>
            </a:r>
            <a:endParaRPr lang="ru-RU" sz="1300" dirty="0">
              <a:cs typeface="Times New Roman" pitchFamily="18" charset="0"/>
            </a:endParaRPr>
          </a:p>
          <a:p>
            <a:pPr indent="176213" algn="just">
              <a:defRPr/>
            </a:pPr>
            <a:r>
              <a:rPr lang="ru-RU" sz="1300" b="1" i="1" dirty="0">
                <a:latin typeface="Calibri" pitchFamily="34" charset="0"/>
              </a:rPr>
              <a:t>1</a:t>
            </a:r>
            <a:r>
              <a:rPr lang="ru-RU" sz="1300" b="1" i="1" dirty="0">
                <a:cs typeface="Times New Roman" pitchFamily="18" charset="0"/>
              </a:rPr>
              <a:t>. Организационно-подготовительный</a:t>
            </a:r>
            <a:endParaRPr lang="ru-RU" sz="1300" dirty="0">
              <a:cs typeface="Times New Roman" pitchFamily="18" charset="0"/>
            </a:endParaRPr>
          </a:p>
          <a:p>
            <a:pPr indent="176213" algn="just">
              <a:defRPr/>
            </a:pPr>
            <a:r>
              <a:rPr lang="ru-RU" sz="1300" dirty="0">
                <a:cs typeface="Times New Roman" pitchFamily="18" charset="0"/>
              </a:rPr>
              <a:t>Определение темы проекта, его цели и задач, поиск необходимой для начала проектирования информации, разработка плана реализации идеи, формирование микро-групп.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Формирование мотивации участников, создание инициативной группы учащихся, консультирование по выбору тематики и жанра проекта, помощь в подборке необходимых материалов, определение лишь общего направления и главных ориентиров поиска, определение критериев оценки деятельности учащихся на всех этапах.</a:t>
            </a:r>
          </a:p>
          <a:p>
            <a:pPr algn="just">
              <a:defRPr/>
            </a:pPr>
            <a:r>
              <a:rPr lang="ru-RU" sz="1300" b="1" i="1" dirty="0">
                <a:cs typeface="Times New Roman" pitchFamily="18" charset="0"/>
              </a:rPr>
              <a:t>2. Поисковый</a:t>
            </a:r>
            <a:endParaRPr lang="ru-RU" sz="13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Сбор, анализ и систематизация необходимой информации, обсуждение ее в </a:t>
            </a:r>
            <a:r>
              <a:rPr lang="ru-RU" sz="1300" dirty="0" err="1">
                <a:cs typeface="Times New Roman" pitchFamily="18" charset="0"/>
              </a:rPr>
              <a:t>микрогруппах</a:t>
            </a:r>
            <a:r>
              <a:rPr lang="ru-RU" sz="1300" dirty="0">
                <a:cs typeface="Times New Roman" pitchFamily="18" charset="0"/>
              </a:rPr>
              <a:t>, выдвижение и проверка гипотез, оформление макета или модели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normal_WCHH_6001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7938"/>
            <a:ext cx="6858000" cy="99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8" y="166688"/>
            <a:ext cx="6215062" cy="9294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cs typeface="Times New Roman" pitchFamily="18" charset="0"/>
              </a:rPr>
              <a:t>проекта;   самоконтроль.</a:t>
            </a:r>
            <a:br>
              <a:rPr lang="ru-RU" sz="1300" dirty="0">
                <a:cs typeface="Times New Roman" pitchFamily="18" charset="0"/>
              </a:rPr>
            </a:br>
            <a:r>
              <a:rPr lang="ru-RU" sz="1300" dirty="0">
                <a:cs typeface="Times New Roman" pitchFamily="18" charset="0"/>
              </a:rPr>
              <a:t>       Регулярное консультирование по содержанию проекта, помощь в систематизации и обобщении материалов, индивидуальные и групповые консультации по правилам оформления проекта, стимулирование умственной активности учащихся, отслеживание деятельности каждого участника, оценка промежуточных результатов, мониторинг совместной деятельности.</a:t>
            </a:r>
          </a:p>
          <a:p>
            <a:pPr algn="just">
              <a:defRPr/>
            </a:pPr>
            <a:r>
              <a:rPr lang="ru-RU" sz="1300" b="1" i="1" dirty="0">
                <a:cs typeface="Times New Roman" pitchFamily="18" charset="0"/>
              </a:rPr>
              <a:t>3. Итоговый</a:t>
            </a:r>
            <a:endParaRPr lang="ru-RU" sz="13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Оформление пакета документов по проекту и информационных стендов, схем, диаграмм, подготовка устной презентации и защита содержания проекта, рефлексия.</a:t>
            </a:r>
            <a:br>
              <a:rPr lang="ru-RU" sz="1300" dirty="0">
                <a:cs typeface="Times New Roman" pitchFamily="18" charset="0"/>
              </a:rPr>
            </a:br>
            <a:r>
              <a:rPr lang="ru-RU" sz="1300" dirty="0">
                <a:cs typeface="Times New Roman" pitchFamily="18" charset="0"/>
              </a:rPr>
              <a:t>Помощь в разработке отчета о работе, подготовка выступающих к устной защите, отработка умения отвечать на вопросы оппонентов и слушателей, выступление в качестве эксперта на защите проекта, участие в анализе проделанной работы, оценка вклада каждого из исполнителей.</a:t>
            </a:r>
          </a:p>
          <a:p>
            <a:pPr algn="ctr">
              <a:defRPr/>
            </a:pPr>
            <a:r>
              <a:rPr lang="ru-RU" sz="1300" b="1" dirty="0">
                <a:cs typeface="Times New Roman" pitchFamily="18" charset="0"/>
              </a:rPr>
              <a:t>Персональные или групповые проекты: что эффективней?</a:t>
            </a:r>
            <a:endParaRPr lang="ru-RU" sz="13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1300" b="1" i="1" dirty="0">
                <a:cs typeface="Times New Roman" pitchFamily="18" charset="0"/>
              </a:rPr>
              <a:t>     Преимущества персональных проектов:</a:t>
            </a:r>
            <a:r>
              <a:rPr lang="ru-RU" sz="1300" dirty="0"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План работы над проектом может быть выстроен и отслежен с максимальной четкостью.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У учащихся полноценно формируется чувство ответственности, поскольку выполнение проекта зависит только от них самих. Учащийся приобретает опыт деятельности на всех без исключения этапах выполнения проекта – от зарождения идеи до итоговой рефлексии.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Формирование у учащихся важнейших </a:t>
            </a:r>
            <a:r>
              <a:rPr lang="ru-RU" sz="1300" dirty="0" err="1">
                <a:cs typeface="Times New Roman" pitchFamily="18" charset="0"/>
              </a:rPr>
              <a:t>общеучебных</a:t>
            </a:r>
            <a:r>
              <a:rPr lang="ru-RU" sz="1300" dirty="0">
                <a:cs typeface="Times New Roman" pitchFamily="18" charset="0"/>
              </a:rPr>
              <a:t> умений и навыков (исследовательских, презентационных, оценочных) становится управляемым процессом.</a:t>
            </a:r>
          </a:p>
          <a:p>
            <a:pPr algn="just">
              <a:defRPr/>
            </a:pPr>
            <a:r>
              <a:rPr lang="ru-RU" sz="1300" b="1" i="1" dirty="0">
                <a:cs typeface="Times New Roman" pitchFamily="18" charset="0"/>
              </a:rPr>
              <a:t>       Преимущества групповых проектов</a:t>
            </a:r>
            <a:r>
              <a:rPr lang="ru-RU" sz="1300" b="1" dirty="0">
                <a:cs typeface="Times New Roman" pitchFamily="18" charset="0"/>
              </a:rPr>
              <a:t>:</a:t>
            </a:r>
            <a:r>
              <a:rPr lang="ru-RU" sz="1300" dirty="0"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У участников проектной группы формируются навыки сотрудничества, взаимоуважения, взаимопонимания.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Проект может быть выполнен наиболее глубоко и разносторонне.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Каждый этап работы над проектом, как правило, имеет своего ситуативного лидера, и наоборот, каждый учащийся, в зависимости от своих сильных сторон может проявить отличие.</a:t>
            </a:r>
          </a:p>
          <a:p>
            <a:pPr algn="ctr">
              <a:defRPr/>
            </a:pPr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dirty="0">
                <a:cs typeface="Times New Roman" pitchFamily="18" charset="0"/>
              </a:rPr>
              <a:t>Какова роль учителя в проектной деятельности?</a:t>
            </a:r>
            <a:endParaRPr lang="ru-RU" sz="1300" dirty="0">
              <a:cs typeface="Times New Roman" pitchFamily="18" charset="0"/>
            </a:endParaRP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 Авторитет учителя определяется его способностью быть инициатором интересных начинаний. Впереди будет тот, кто инициирует и провоцирует самостоятельную активность учащихся, кто бросает вызов их сообразительности и изобретательности. Это оказывается еще и вызовом самому себе.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     В определенном смысле учитель перестает быть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только «чистым предметником» – он становится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педагогом широкого профиля,  педагогом,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 помогающим ученику увидеть мир  во всем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его единстве, красоте,  многообразии. </a:t>
            </a:r>
          </a:p>
          <a:p>
            <a:pPr algn="just">
              <a:defRPr/>
            </a:pPr>
            <a:r>
              <a:rPr lang="ru-RU" sz="1300" b="1" dirty="0">
                <a:cs typeface="Times New Roman" pitchFamily="18" charset="0"/>
              </a:rPr>
              <a:t>     Перечень ролей, которые предстоит «прожить»</a:t>
            </a:r>
          </a:p>
          <a:p>
            <a:pPr algn="just">
              <a:defRPr/>
            </a:pPr>
            <a:r>
              <a:rPr lang="ru-RU" sz="1300" b="1" dirty="0">
                <a:cs typeface="Times New Roman" pitchFamily="18" charset="0"/>
              </a:rPr>
              <a:t>             учителю в ходе руководства проектом:</a:t>
            </a:r>
          </a:p>
          <a:p>
            <a:pPr indent="176213" algn="just">
              <a:defRPr/>
            </a:pPr>
            <a:r>
              <a:rPr lang="ru-RU" sz="1300" b="1" i="1" dirty="0">
                <a:cs typeface="Times New Roman" pitchFamily="18" charset="0"/>
              </a:rPr>
              <a:t>Энтузиаст</a:t>
            </a:r>
            <a:r>
              <a:rPr lang="ru-RU" sz="1300" dirty="0">
                <a:cs typeface="Times New Roman" pitchFamily="18" charset="0"/>
              </a:rPr>
              <a:t>, который повышает мотивацию </a:t>
            </a:r>
          </a:p>
          <a:p>
            <a:pPr algn="just">
              <a:defRPr/>
            </a:pPr>
            <a:r>
              <a:rPr lang="ru-RU" sz="1300" dirty="0">
                <a:cs typeface="Times New Roman" pitchFamily="18" charset="0"/>
              </a:rPr>
              <a:t>учащихся, поддерживая, поощряя и направляя их  к достижению цели. </a:t>
            </a:r>
            <a:endParaRPr lang="ru-RU" sz="1300" dirty="0"/>
          </a:p>
        </p:txBody>
      </p:sp>
      <p:sp>
        <p:nvSpPr>
          <p:cNvPr id="13316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11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3317" name="Рисунок 5" descr="Пра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25" y="7329488"/>
            <a:ext cx="22129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normal_WCHH_6001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7938"/>
            <a:ext cx="6858000" cy="99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85750" y="238125"/>
            <a:ext cx="63579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>
                <a:cs typeface="Times New Roman" pitchFamily="18" charset="0"/>
              </a:rPr>
              <a:t>       </a:t>
            </a:r>
            <a:endParaRPr lang="ru-RU" sz="1400">
              <a:cs typeface="Times New Roman" pitchFamily="18" charset="0"/>
            </a:endParaRPr>
          </a:p>
        </p:txBody>
      </p:sp>
      <p:pic>
        <p:nvPicPr>
          <p:cNvPr id="14341" name="Picture 2" descr="G:\газета1\Бюллетени\Наркоти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09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214688" y="238125"/>
            <a:ext cx="3429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6213" algn="just"/>
            <a:r>
              <a:rPr lang="ru-RU" sz="1300" b="1" i="1">
                <a:cs typeface="Times New Roman" pitchFamily="18" charset="0"/>
              </a:rPr>
              <a:t>Специалист</a:t>
            </a:r>
            <a:r>
              <a:rPr lang="ru-RU" sz="1300">
                <a:cs typeface="Times New Roman" pitchFamily="18" charset="0"/>
              </a:rPr>
              <a:t>, который компетентен в нескольких (не во всех!) областях.</a:t>
            </a:r>
          </a:p>
          <a:p>
            <a:pPr indent="176213" algn="just"/>
            <a:r>
              <a:rPr lang="ru-RU" sz="1300" b="1" i="1">
                <a:cs typeface="Times New Roman" pitchFamily="18" charset="0"/>
              </a:rPr>
              <a:t>Консультант</a:t>
            </a:r>
            <a:r>
              <a:rPr lang="ru-RU" sz="1300">
                <a:cs typeface="Times New Roman" pitchFamily="18" charset="0"/>
              </a:rPr>
              <a:t>, который может организовать доступ к ресурсам, в том числе к другим специалистам.</a:t>
            </a:r>
          </a:p>
          <a:p>
            <a:pPr indent="176213" algn="just"/>
            <a:r>
              <a:rPr lang="ru-RU" sz="1300" b="1" i="1">
                <a:cs typeface="Times New Roman" pitchFamily="18" charset="0"/>
              </a:rPr>
              <a:t>Руководитель</a:t>
            </a:r>
            <a:r>
              <a:rPr lang="ru-RU" sz="1300">
                <a:cs typeface="Times New Roman" pitchFamily="18" charset="0"/>
              </a:rPr>
              <a:t>, который может четко спланировать и реализовать проект.</a:t>
            </a:r>
          </a:p>
          <a:p>
            <a:pPr indent="176213" algn="just"/>
            <a:r>
              <a:rPr lang="ru-RU" sz="1300" b="1" i="1">
                <a:cs typeface="Times New Roman" pitchFamily="18" charset="0"/>
              </a:rPr>
              <a:t>Психолог</a:t>
            </a:r>
            <a:r>
              <a:rPr lang="ru-RU" sz="1300" b="1">
                <a:cs typeface="Times New Roman" pitchFamily="18" charset="0"/>
              </a:rPr>
              <a:t>, </a:t>
            </a:r>
            <a:r>
              <a:rPr lang="ru-RU" sz="1300">
                <a:cs typeface="Times New Roman" pitchFamily="18" charset="0"/>
              </a:rPr>
              <a:t> который организует обсуждение способов преодоления возникающих трудностей путем косвенных, наводящих вопросов, обнаруживает ошибки и поддерживает обратную связь.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735263"/>
            <a:ext cx="6357938" cy="678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6213" algn="just">
              <a:defRPr/>
            </a:pPr>
            <a:r>
              <a:rPr lang="ru-RU" sz="1300" b="1" i="1" dirty="0">
                <a:cs typeface="Times New Roman" pitchFamily="18" charset="0"/>
              </a:rPr>
              <a:t>Координатор</a:t>
            </a:r>
            <a:r>
              <a:rPr lang="ru-RU" sz="1300" dirty="0">
                <a:cs typeface="Times New Roman" pitchFamily="18" charset="0"/>
              </a:rPr>
              <a:t>, который поддерживает групповой процесс решения проблем.</a:t>
            </a:r>
          </a:p>
          <a:p>
            <a:pPr indent="176213" algn="just">
              <a:defRPr/>
            </a:pPr>
            <a:r>
              <a:rPr lang="ru-RU" sz="1300" b="1" i="1" dirty="0">
                <a:cs typeface="Times New Roman" pitchFamily="18" charset="0"/>
              </a:rPr>
              <a:t>Эксперт</a:t>
            </a:r>
            <a:r>
              <a:rPr lang="ru-RU" sz="1300" dirty="0">
                <a:cs typeface="Times New Roman" pitchFamily="18" charset="0"/>
              </a:rPr>
              <a:t>, который дает четкий анализ результатов как выполненного проекта в целом, так и отдельных его этапов.</a:t>
            </a:r>
          </a:p>
          <a:p>
            <a:pPr indent="176213" algn="just">
              <a:defRPr/>
            </a:pPr>
            <a:r>
              <a:rPr lang="ru-RU" sz="1300" b="1" dirty="0">
                <a:cs typeface="Times New Roman" pitchFamily="18" charset="0"/>
              </a:rPr>
              <a:t>Образовательный потенциал проектной деятельности:</a:t>
            </a:r>
            <a:r>
              <a:rPr lang="ru-RU" sz="1300" dirty="0">
                <a:cs typeface="Times New Roman" pitchFamily="18" charset="0"/>
              </a:rPr>
              <a:t> </a:t>
            </a:r>
          </a:p>
          <a:p>
            <a:pPr indent="176213"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создаёт у учащихся образ цельного знания; </a:t>
            </a:r>
          </a:p>
          <a:p>
            <a:pPr indent="176213"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повышает мотивацию учащихся в получении дополнительных знаний; </a:t>
            </a:r>
          </a:p>
          <a:p>
            <a:pPr indent="176213"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способствует изучению важнейших методов научного познания (выдвинуть и обосновать замысел, самостоятельно поставить и сформулировать задачу проекта, найти метод анализа ситуации); </a:t>
            </a:r>
          </a:p>
          <a:p>
            <a:pPr indent="176213"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помогает интерпретации результатов. </a:t>
            </a:r>
          </a:p>
          <a:p>
            <a:pPr algn="just">
              <a:defRPr/>
            </a:pPr>
            <a:r>
              <a:rPr lang="ru-RU" sz="1300" b="1" dirty="0">
                <a:cs typeface="Times New Roman" pitchFamily="18" charset="0"/>
              </a:rPr>
              <a:t>Воспитывает: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значимые общечеловеческие ценности (социальное партнёрство, толерантность, диалог);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чувства ответственности, самодисциплины;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способности к самоорганизации;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желания делать свою работу качественно. </a:t>
            </a:r>
          </a:p>
          <a:p>
            <a:pPr algn="just">
              <a:defRPr/>
            </a:pPr>
            <a:r>
              <a:rPr lang="ru-RU" sz="1300" b="1" dirty="0">
                <a:cs typeface="Times New Roman" pitchFamily="18" charset="0"/>
              </a:rPr>
              <a:t>Развивает: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исследовательские и творческие способности личности;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способность к самоопределению и </a:t>
            </a:r>
            <a:r>
              <a:rPr lang="ru-RU" sz="1300" dirty="0" err="1">
                <a:cs typeface="Times New Roman" pitchFamily="18" charset="0"/>
              </a:rPr>
              <a:t>целеполаганию</a:t>
            </a:r>
            <a:r>
              <a:rPr lang="ru-RU" sz="1300" dirty="0">
                <a:cs typeface="Times New Roman" pitchFamily="18" charset="0"/>
              </a:rPr>
              <a:t>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умения самостоятельно конструировать свои знания;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коммуникативные умения и навыки;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способность ориентироваться в информационном пространстве;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умение работать с различными типами текстов;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умение планировать свою работу и время;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300" dirty="0">
                <a:cs typeface="Times New Roman" pitchFamily="18" charset="0"/>
              </a:rPr>
              <a:t>навыки анализа и рефлексии, умение представить результаты своей работы. </a:t>
            </a:r>
          </a:p>
          <a:p>
            <a:pPr indent="180975" algn="just">
              <a:defRPr/>
            </a:pPr>
            <a:r>
              <a:rPr lang="ru-RU" sz="1300" dirty="0">
                <a:cs typeface="Times New Roman" pitchFamily="18" charset="0"/>
              </a:rPr>
              <a:t>Проект на основе информационных технологий многогранен, эффективен, перспективен, неисчерпаем. Основная школа в будущем – это школа проектов. </a:t>
            </a:r>
            <a:endParaRPr lang="ru-RU" sz="1300" b="1" dirty="0">
              <a:cs typeface="Times New Roman" pitchFamily="18" charset="0"/>
            </a:endParaRPr>
          </a:p>
          <a:p>
            <a:pPr indent="180975" algn="just">
              <a:defRPr/>
            </a:pPr>
            <a:r>
              <a:rPr lang="ru-RU" sz="1200" b="1" dirty="0">
                <a:cs typeface="Times New Roman" pitchFamily="18" charset="0"/>
              </a:rPr>
              <a:t>Библиографический список</a:t>
            </a:r>
            <a:endParaRPr lang="ru-RU" sz="1200" dirty="0">
              <a:cs typeface="Times New Roman" pitchFamily="18" charset="0"/>
            </a:endParaRPr>
          </a:p>
          <a:p>
            <a:pPr indent="180975" algn="just">
              <a:defRPr/>
            </a:pPr>
            <a:r>
              <a:rPr lang="ru-RU" sz="1200" dirty="0">
                <a:cs typeface="Times New Roman" pitchFamily="18" charset="0"/>
              </a:rPr>
              <a:t>1. </a:t>
            </a:r>
            <a:r>
              <a:rPr lang="ru-RU" sz="1200" dirty="0" err="1">
                <a:cs typeface="Times New Roman" pitchFamily="18" charset="0"/>
              </a:rPr>
              <a:t>Бухтиярова</a:t>
            </a:r>
            <a:r>
              <a:rPr lang="ru-RU" sz="1200" dirty="0">
                <a:cs typeface="Times New Roman" pitchFamily="18" charset="0"/>
              </a:rPr>
              <a:t> И.Н.Метод проектов и индивидуальны программы в продуктивном  обучении. Журнал «Школьные технологии», №2,  2001.</a:t>
            </a:r>
          </a:p>
          <a:p>
            <a:pPr indent="180975" algn="just">
              <a:defRPr/>
            </a:pPr>
            <a:r>
              <a:rPr lang="ru-RU" sz="1200" dirty="0">
                <a:cs typeface="Times New Roman" pitchFamily="18" charset="0"/>
              </a:rPr>
              <a:t> 2. Крылова Н. А.  Проектная деятельность школьника и педагога. Журнал «Народное образование», №7, 2005.</a:t>
            </a:r>
          </a:p>
          <a:p>
            <a:pPr indent="180975" algn="just">
              <a:defRPr/>
            </a:pPr>
            <a:r>
              <a:rPr lang="ru-RU" sz="1200" dirty="0">
                <a:cs typeface="Times New Roman" pitchFamily="18" charset="0"/>
              </a:rPr>
              <a:t> 3. Новикова Т.А. Проектные технологии на уроках и во внеурочной деятельности. Журнал «Школьные технологии», №2, 2001.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толерант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350838"/>
            <a:ext cx="6264275" cy="92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260350" y="0"/>
            <a:ext cx="0" cy="9906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0"/>
            <a:ext cx="433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толерант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50038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6643688" y="193675"/>
            <a:ext cx="0" cy="97123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0"/>
            <a:ext cx="36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Если_ты_попал_в_милиц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93675"/>
            <a:ext cx="6210300" cy="95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33375" y="117475"/>
            <a:ext cx="0" cy="95948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0"/>
            <a:ext cx="43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Если_ты_попал_в_милицию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1775"/>
            <a:ext cx="6211887" cy="932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6643688" y="193675"/>
            <a:ext cx="0" cy="97123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613" y="0"/>
            <a:ext cx="433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6181dc569592.png"/>
          <p:cNvPicPr>
            <a:picLocks noChangeAspect="1"/>
          </p:cNvPicPr>
          <p:nvPr/>
        </p:nvPicPr>
        <p:blipFill>
          <a:blip r:embed="rId2">
            <a:lum bright="66000"/>
          </a:blip>
          <a:srcRect/>
          <a:stretch>
            <a:fillRect/>
          </a:stretch>
        </p:blipFill>
        <p:spPr bwMode="auto">
          <a:xfrm>
            <a:off x="0" y="1101725"/>
            <a:ext cx="6858000" cy="77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1484313" y="1816100"/>
            <a:ext cx="4000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0050" algn="ctr"/>
            <a:endParaRPr lang="ru-RU" b="1">
              <a:solidFill>
                <a:srgbClr val="000000"/>
              </a:solidFill>
              <a:latin typeface="Monotype Corsiva" pitchFamily="66" charset="0"/>
            </a:endParaRPr>
          </a:p>
          <a:p>
            <a:pPr indent="400050" algn="ctr"/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Рецензент:</a:t>
            </a:r>
          </a:p>
          <a:p>
            <a:pPr indent="400050" algn="ctr"/>
            <a:endParaRPr lang="ru-RU" sz="2000">
              <a:solidFill>
                <a:srgbClr val="000000"/>
              </a:solidFill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Муниципальное образовательное       </a:t>
            </a: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учреждение   для детей, нуждающихся </a:t>
            </a:r>
            <a:endParaRPr lang="ru-RU"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в психолого-педагогической </a:t>
            </a:r>
            <a:endParaRPr lang="ru-RU"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и медико-социальной помощи</a:t>
            </a:r>
            <a:endParaRPr lang="ru-RU"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«Центр    психолого-медико-    </a:t>
            </a:r>
          </a:p>
          <a:p>
            <a:pPr indent="400050" algn="ctr"/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социального    сопровождения</a:t>
            </a:r>
            <a:r>
              <a:rPr lang="en-US" b="1">
                <a:solidFill>
                  <a:srgbClr val="000000"/>
                </a:solidFill>
                <a:latin typeface="Monotype Corsiva" pitchFamily="66" charset="0"/>
              </a:rPr>
              <a:t>  </a:t>
            </a:r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«Позитив»</a:t>
            </a:r>
            <a:endParaRPr lang="ru-RU">
              <a:latin typeface="Monotype Corsiva" pitchFamily="66" charset="0"/>
            </a:endParaRPr>
          </a:p>
          <a:p>
            <a:pPr indent="400050" algn="ctr"/>
            <a:endParaRPr lang="ru-RU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928688" y="6500813"/>
            <a:ext cx="4857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0050" algn="ctr" defTabSz="1157288"/>
            <a:r>
              <a:rPr lang="ru-RU" sz="1200">
                <a:latin typeface="Monotype Corsiva" pitchFamily="66" charset="0"/>
                <a:cs typeface="Times New Roman" pitchFamily="18" charset="0"/>
              </a:rPr>
              <a:t>Россия, Саратовская область</a:t>
            </a:r>
          </a:p>
          <a:p>
            <a:pPr indent="400050" algn="ctr" defTabSz="1157288"/>
            <a:r>
              <a:rPr lang="ru-RU" sz="1200">
                <a:latin typeface="Monotype Corsiva" pitchFamily="66" charset="0"/>
                <a:cs typeface="Times New Roman" pitchFamily="18" charset="0"/>
              </a:rPr>
              <a:t> г.Энгельс, ул.Л.Кассиля, д.20, 413100</a:t>
            </a:r>
          </a:p>
          <a:p>
            <a:pPr indent="400050" algn="ctr" defTabSz="1157288"/>
            <a:r>
              <a:rPr lang="ru-RU" sz="1200">
                <a:latin typeface="Monotype Corsiva" pitchFamily="66" charset="0"/>
                <a:cs typeface="Times New Roman" pitchFamily="18" charset="0"/>
              </a:rPr>
              <a:t>     Контактный телефон, факс: (8453) 55-97-86</a:t>
            </a:r>
          </a:p>
          <a:p>
            <a:pPr indent="400050" algn="ctr" defTabSz="1157288"/>
            <a:r>
              <a:rPr lang="en-US" sz="1200">
                <a:latin typeface="Monotype Corsiva" pitchFamily="66" charset="0"/>
                <a:cs typeface="Times New Roman" pitchFamily="18" charset="0"/>
              </a:rPr>
              <a:t>  e-mail: </a:t>
            </a:r>
            <a:r>
              <a:rPr lang="en-US" sz="1200" u="sng">
                <a:latin typeface="Monotype Corsiva" pitchFamily="66" charset="0"/>
                <a:cs typeface="Times New Roman" pitchFamily="18" charset="0"/>
              </a:rPr>
              <a:t>psypozitiv@yandex.ru</a:t>
            </a:r>
            <a:endParaRPr lang="ru-RU" sz="120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6" descr="6a8fa7bc593d.pn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313" y="4167188"/>
            <a:ext cx="65008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11"/>
          <p:cNvSpPr>
            <a:spLocks noChangeArrowheads="1" noChangeShapeType="1" noTextEdit="1"/>
          </p:cNvSpPr>
          <p:nvPr/>
        </p:nvSpPr>
        <p:spPr bwMode="auto">
          <a:xfrm>
            <a:off x="1714500" y="309563"/>
            <a:ext cx="34559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Содержание   номера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500188" y="773113"/>
            <a:ext cx="376078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260350" y="1052513"/>
            <a:ext cx="607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 </a:t>
            </a:r>
            <a:endParaRPr lang="ru-RU" sz="1300" b="1" i="1"/>
          </a:p>
        </p:txBody>
      </p:sp>
      <p:sp>
        <p:nvSpPr>
          <p:cNvPr id="4102" name="Прямоугольник 8"/>
          <p:cNvSpPr>
            <a:spLocks noChangeArrowheads="1"/>
          </p:cNvSpPr>
          <p:nvPr/>
        </p:nvSpPr>
        <p:spPr bwMode="auto">
          <a:xfrm>
            <a:off x="260350" y="149701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1300"/>
              <a:buFont typeface="Wingdings" pitchFamily="2" charset="2"/>
              <a:buChar char="q"/>
            </a:pPr>
            <a:r>
              <a:rPr lang="ru-RU" sz="1300"/>
              <a:t> </a:t>
            </a:r>
            <a:r>
              <a:rPr lang="ru-RU" sz="1300" b="1"/>
              <a:t>Методический справочник</a:t>
            </a:r>
            <a:endParaRPr lang="ru-RU" sz="1200" i="1"/>
          </a:p>
          <a:p>
            <a:r>
              <a:rPr lang="ru-RU" sz="1200" i="1"/>
              <a:t>Методист МОУ ДПОС УМЦ г.Энгельса  Клочкова А.А.------------------------------------------------ </a:t>
            </a:r>
            <a:r>
              <a:rPr lang="en-US" sz="1200" i="1"/>
              <a:t>6</a:t>
            </a:r>
            <a:endParaRPr lang="ru-RU"/>
          </a:p>
        </p:txBody>
      </p:sp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285750" y="2073275"/>
            <a:ext cx="6337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1200"/>
              <a:buFont typeface="Wingdings" pitchFamily="2" charset="2"/>
              <a:buChar char="q"/>
              <a:defRPr/>
            </a:pPr>
            <a:r>
              <a:rPr lang="ru-RU" sz="1200" dirty="0"/>
              <a:t> </a:t>
            </a:r>
            <a:r>
              <a:rPr lang="ru-RU" sz="1300" b="1" dirty="0"/>
              <a:t>Страница гостя</a:t>
            </a:r>
          </a:p>
          <a:p>
            <a:pPr>
              <a:buFontTx/>
              <a:buChar char="•"/>
              <a:defRPr/>
            </a:pPr>
            <a:r>
              <a:rPr lang="ru-RU" sz="1200" dirty="0"/>
              <a:t>  </a:t>
            </a:r>
            <a:r>
              <a:rPr lang="ru-RU" sz="1200" b="1" dirty="0">
                <a:latin typeface="+mn-lt"/>
              </a:rPr>
              <a:t>Проектная  деятельность    в   общеобразовательных    учреждениях</a:t>
            </a:r>
            <a:r>
              <a:rPr lang="ru-RU" sz="1200" dirty="0">
                <a:latin typeface="+mn-lt"/>
              </a:rPr>
              <a:t>.</a:t>
            </a:r>
            <a:r>
              <a:rPr lang="ru-RU" sz="1200" i="1" dirty="0"/>
              <a:t> Учитель информатики </a:t>
            </a:r>
            <a:r>
              <a:rPr lang="ru-RU" sz="1200" i="1" dirty="0" err="1"/>
              <a:t>Грачова</a:t>
            </a:r>
            <a:r>
              <a:rPr lang="ru-RU" sz="1200" i="1" dirty="0"/>
              <a:t> О.В. МОУ «СОШ № 18» г.Энгельса Саратовской области  ---------</a:t>
            </a:r>
            <a:r>
              <a:rPr lang="en-US" sz="1200" i="1" dirty="0"/>
              <a:t>---</a:t>
            </a:r>
            <a:r>
              <a:rPr lang="ru-RU" sz="1200" i="1" dirty="0"/>
              <a:t>- </a:t>
            </a:r>
            <a:r>
              <a:rPr lang="en-US" sz="1200" i="1" dirty="0"/>
              <a:t>9</a:t>
            </a:r>
            <a:endParaRPr lang="ru-RU" sz="1200" i="1" dirty="0"/>
          </a:p>
        </p:txBody>
      </p:sp>
      <p:sp>
        <p:nvSpPr>
          <p:cNvPr id="4104" name="Прямоугольник 3"/>
          <p:cNvSpPr>
            <a:spLocks noChangeArrowheads="1"/>
          </p:cNvSpPr>
          <p:nvPr/>
        </p:nvSpPr>
        <p:spPr bwMode="auto">
          <a:xfrm>
            <a:off x="285750" y="7329488"/>
            <a:ext cx="64087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1300"/>
              <a:buFont typeface="Wingdings" pitchFamily="2" charset="2"/>
              <a:buChar char="q"/>
            </a:pPr>
            <a:r>
              <a:rPr lang="ru-RU" sz="1300" b="1"/>
              <a:t> Страница конкурсов</a:t>
            </a:r>
          </a:p>
          <a:p>
            <a:pPr>
              <a:buFont typeface="Arial" charset="0"/>
              <a:buChar char="•"/>
            </a:pPr>
            <a:r>
              <a:rPr lang="ru-RU" sz="1200" b="1"/>
              <a:t> Приказ  комитета по образованию и молодежной  политике ЭМР</a:t>
            </a:r>
            <a:r>
              <a:rPr lang="ru-RU" sz="1200" b="1" i="1"/>
              <a:t>.  «</a:t>
            </a:r>
            <a:r>
              <a:rPr lang="ru-RU" sz="1200" i="1"/>
              <a:t>Об итогах районного конкурса</a:t>
            </a:r>
            <a:r>
              <a:rPr lang="ru-RU" sz="1200" b="1" i="1"/>
              <a:t>  </a:t>
            </a:r>
            <a:r>
              <a:rPr lang="ru-RU" sz="1200" i="1"/>
              <a:t>педагогов дополнительного</a:t>
            </a:r>
            <a:r>
              <a:rPr lang="ru-RU" sz="1200" b="1" i="1"/>
              <a:t> </a:t>
            </a:r>
            <a:r>
              <a:rPr lang="ru-RU" sz="1200" i="1"/>
              <a:t>образования «Сердце отдаю детям»---------------------- 45</a:t>
            </a:r>
          </a:p>
          <a:p>
            <a:endParaRPr lang="ru-RU" sz="1200" i="1"/>
          </a:p>
          <a:p>
            <a:pPr>
              <a:buFontTx/>
              <a:buChar char="•"/>
            </a:pPr>
            <a:r>
              <a:rPr lang="ru-RU" sz="1200" i="1"/>
              <a:t> </a:t>
            </a:r>
            <a:r>
              <a:rPr lang="ru-RU" sz="1200" b="1"/>
              <a:t>Победители конкурса  «Сердце  отдаю  детям»------------------------------------------------------ </a:t>
            </a:r>
            <a:r>
              <a:rPr lang="ru-RU" sz="1200" i="1"/>
              <a:t>48 </a:t>
            </a:r>
          </a:p>
          <a:p>
            <a:pPr algn="ctr"/>
            <a:endParaRPr lang="ru-RU" sz="1200" i="1"/>
          </a:p>
        </p:txBody>
      </p:sp>
      <p:sp>
        <p:nvSpPr>
          <p:cNvPr id="4105" name="Прямоугольник 7"/>
          <p:cNvSpPr>
            <a:spLocks noChangeArrowheads="1"/>
          </p:cNvSpPr>
          <p:nvPr/>
        </p:nvSpPr>
        <p:spPr bwMode="auto">
          <a:xfrm>
            <a:off x="285750" y="5095875"/>
            <a:ext cx="6337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sz="1200" i="1"/>
          </a:p>
        </p:txBody>
      </p:sp>
      <p:sp>
        <p:nvSpPr>
          <p:cNvPr id="6155" name="Прямоугольник 7"/>
          <p:cNvSpPr>
            <a:spLocks noChangeArrowheads="1"/>
          </p:cNvSpPr>
          <p:nvPr/>
        </p:nvSpPr>
        <p:spPr bwMode="auto">
          <a:xfrm>
            <a:off x="285750" y="3800475"/>
            <a:ext cx="63373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endParaRPr lang="ru-RU" sz="1200" b="1" dirty="0"/>
          </a:p>
          <a:p>
            <a:pPr>
              <a:buFont typeface="Wingdings" pitchFamily="2" charset="2"/>
              <a:buChar char="q"/>
              <a:defRPr/>
            </a:pPr>
            <a:r>
              <a:rPr lang="ru-RU" sz="1200" b="1" dirty="0"/>
              <a:t> </a:t>
            </a:r>
            <a:r>
              <a:rPr lang="ru-RU" sz="1100" dirty="0"/>
              <a:t> </a:t>
            </a:r>
            <a:r>
              <a:rPr lang="ru-RU" sz="1300" b="1" dirty="0"/>
              <a:t>Педагогический калейдоскоп</a:t>
            </a:r>
          </a:p>
          <a:p>
            <a:pPr>
              <a:buFontTx/>
              <a:buChar char="•"/>
              <a:defRPr/>
            </a:pPr>
            <a:r>
              <a:rPr lang="ru-RU" sz="1200" b="1" dirty="0">
                <a:latin typeface="+mj-lt"/>
              </a:rPr>
              <a:t>Использование инновационной проектной деятельности в ДОУ. </a:t>
            </a:r>
            <a:r>
              <a:rPr lang="ru-RU" sz="1200" i="1" dirty="0"/>
              <a:t>Старший воспитатель  Черноморец Е.Г</a:t>
            </a:r>
            <a:r>
              <a:rPr lang="ru-RU" sz="1200" b="1" i="1" dirty="0"/>
              <a:t>. </a:t>
            </a:r>
            <a:r>
              <a:rPr lang="ru-RU" sz="1200" i="1" dirty="0"/>
              <a:t>, воспитатель </a:t>
            </a:r>
            <a:r>
              <a:rPr lang="ru-RU" sz="1200" dirty="0" err="1"/>
              <a:t>Сайфудинова</a:t>
            </a:r>
            <a:r>
              <a:rPr lang="ru-RU" sz="1200" dirty="0"/>
              <a:t> Н.С.  </a:t>
            </a:r>
            <a:r>
              <a:rPr lang="ru-RU" sz="1200" i="1" dirty="0"/>
              <a:t>МДОУ «Детский сад  № 51»  г. Энгельса Саратовской  области -------------------------------------------------------------------------------------- 2</a:t>
            </a:r>
            <a:r>
              <a:rPr lang="en-US" sz="1200" i="1" dirty="0"/>
              <a:t>1</a:t>
            </a:r>
            <a:endParaRPr lang="ru-RU" sz="1200" i="1" dirty="0"/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260350" y="741363"/>
            <a:ext cx="63373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1200"/>
              <a:buFont typeface="Wingdings" pitchFamily="2" charset="2"/>
              <a:buChar char="q"/>
            </a:pPr>
            <a:r>
              <a:rPr lang="ru-RU"/>
              <a:t> </a:t>
            </a:r>
            <a:r>
              <a:rPr lang="ru-RU" sz="1300" b="1"/>
              <a:t>Интервью с директором МОУ ДПОС «Учебно - методический центр» г.Энгельса Саратовской области </a:t>
            </a:r>
            <a:r>
              <a:rPr lang="ru-RU" sz="1200" i="1"/>
              <a:t>Губановой Валентиной Леонидовной</a:t>
            </a:r>
            <a:r>
              <a:rPr lang="ru-RU" sz="1200" b="1" i="1"/>
              <a:t> </a:t>
            </a:r>
            <a:r>
              <a:rPr lang="ru-RU" sz="1200" i="1"/>
              <a:t> -------------------  4</a:t>
            </a:r>
          </a:p>
          <a:p>
            <a:pPr>
              <a:buClr>
                <a:schemeClr val="tx1"/>
              </a:buClr>
              <a:buSzPts val="1200"/>
              <a:buFont typeface="Wingdings" pitchFamily="2" charset="2"/>
              <a:buChar char="q"/>
            </a:pPr>
            <a:endParaRPr lang="ru-RU" sz="1200" i="1"/>
          </a:p>
        </p:txBody>
      </p:sp>
      <p:sp>
        <p:nvSpPr>
          <p:cNvPr id="6157" name="Прямоугольник 7"/>
          <p:cNvSpPr>
            <a:spLocks noChangeArrowheads="1"/>
          </p:cNvSpPr>
          <p:nvPr/>
        </p:nvSpPr>
        <p:spPr bwMode="auto">
          <a:xfrm>
            <a:off x="357188" y="5024438"/>
            <a:ext cx="6264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Проект </a:t>
            </a:r>
            <a:r>
              <a:rPr lang="ru-RU" sz="1200" dirty="0">
                <a:latin typeface="+mj-lt"/>
              </a:rPr>
              <a:t>   </a:t>
            </a:r>
            <a:r>
              <a:rPr lang="ru-RU" sz="1200" b="1" dirty="0">
                <a:latin typeface="+mj-lt"/>
              </a:rPr>
              <a:t>«Этих дней не смолкнет слава»</a:t>
            </a:r>
            <a:r>
              <a:rPr lang="ru-RU" sz="1200" dirty="0">
                <a:latin typeface="+mj-lt"/>
              </a:rPr>
              <a:t>  </a:t>
            </a:r>
            <a:r>
              <a:rPr lang="ru-RU" sz="1200" b="1" dirty="0">
                <a:latin typeface="+mj-lt"/>
              </a:rPr>
              <a:t>подготовительная  группа. </a:t>
            </a:r>
            <a:r>
              <a:rPr lang="ru-RU" sz="1200" i="1" dirty="0">
                <a:latin typeface="+mj-lt"/>
              </a:rPr>
              <a:t>Старший воспитатель Никулина Т.В.,</a:t>
            </a:r>
            <a:r>
              <a:rPr lang="ru-RU" sz="1200" dirty="0">
                <a:latin typeface="+mj-lt"/>
              </a:rPr>
              <a:t> </a:t>
            </a:r>
            <a:r>
              <a:rPr lang="ru-RU" sz="1200" i="1" dirty="0"/>
              <a:t>воспитатель  Гусева Л.А. ГДОУ «Детский сад №16» г.Энгельса Саратовской области--------------------------------------------------------------------------------------- 2</a:t>
            </a:r>
            <a:r>
              <a:rPr lang="en-US" sz="1200" i="1" dirty="0"/>
              <a:t>6</a:t>
            </a:r>
            <a:endParaRPr lang="ru-RU" sz="1200" i="1" dirty="0"/>
          </a:p>
          <a:p>
            <a:pPr>
              <a:defRPr/>
            </a:pPr>
            <a:endParaRPr lang="en-US" sz="1200" i="1" dirty="0"/>
          </a:p>
          <a:p>
            <a:pPr>
              <a:defRPr/>
            </a:pPr>
            <a:r>
              <a:rPr lang="ru-RU" sz="1200" b="1" dirty="0"/>
              <a:t> Проект  «Почему ты шинель бережёшь?» в подготовительной к школе группе. </a:t>
            </a:r>
            <a:r>
              <a:rPr lang="ru-RU" sz="1200" i="1" dirty="0"/>
              <a:t>Воспитатели  </a:t>
            </a:r>
            <a:r>
              <a:rPr lang="ru-RU" sz="1200" i="1" dirty="0" err="1"/>
              <a:t>Латушкина</a:t>
            </a:r>
            <a:r>
              <a:rPr lang="ru-RU" sz="1200" i="1" dirty="0"/>
              <a:t> Е.Н., Помазан И.П.  МДОУ «Детский сад  комбинированного вида № 55» г.Энгельса Саратовской области---------------------------------------------------------------- </a:t>
            </a:r>
            <a:r>
              <a:rPr lang="en-US" sz="1200" i="1" dirty="0"/>
              <a:t>29</a:t>
            </a:r>
            <a:endParaRPr lang="ru-RU" sz="1200" i="1" dirty="0"/>
          </a:p>
          <a:p>
            <a:pPr>
              <a:defRPr/>
            </a:pPr>
            <a:endParaRPr lang="ru-RU" sz="12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1200" b="1" dirty="0"/>
              <a:t>Проект «Организация совместной деятельности педагогов и родителей в физическом воспитании детей». </a:t>
            </a:r>
            <a:r>
              <a:rPr lang="ru-RU" sz="1200" i="1" dirty="0"/>
              <a:t>Инструктор по физической культуре Белова О.М. МДОУ «Детский сад комбинированного вида № 45» г.Энгельса Саратовской области -------------------------------- </a:t>
            </a:r>
            <a:r>
              <a:rPr lang="en-US" sz="1200" i="1" dirty="0"/>
              <a:t>38</a:t>
            </a:r>
            <a:endParaRPr lang="ru-RU" sz="1200" dirty="0"/>
          </a:p>
        </p:txBody>
      </p:sp>
      <p:sp>
        <p:nvSpPr>
          <p:cNvPr id="6160" name="Прямоугольник 8"/>
          <p:cNvSpPr>
            <a:spLocks noChangeArrowheads="1"/>
          </p:cNvSpPr>
          <p:nvPr/>
        </p:nvSpPr>
        <p:spPr bwMode="auto">
          <a:xfrm>
            <a:off x="285750" y="2936875"/>
            <a:ext cx="62642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1300"/>
              <a:buFont typeface="Wingdings" pitchFamily="2" charset="2"/>
              <a:buChar char="q"/>
              <a:defRPr/>
            </a:pPr>
            <a:r>
              <a:rPr lang="ru-RU" sz="1300" dirty="0"/>
              <a:t> </a:t>
            </a:r>
            <a:r>
              <a:rPr lang="ru-RU" sz="1300" b="1" dirty="0"/>
              <a:t>Школа руководителя</a:t>
            </a:r>
            <a:endParaRPr lang="ru-RU" sz="1200" i="1" dirty="0"/>
          </a:p>
          <a:p>
            <a:pPr>
              <a:defRPr/>
            </a:pPr>
            <a:r>
              <a:rPr lang="ru-RU" sz="1200" b="1" dirty="0">
                <a:latin typeface="+mj-lt"/>
              </a:rPr>
              <a:t>Организация на базе  ДОУ мини-музея «Космос».  </a:t>
            </a:r>
            <a:r>
              <a:rPr lang="ru-RU" sz="1200" i="1" dirty="0"/>
              <a:t>Заведующая  Боярова Н.И., старший воспитатель  Титаренко В.Б. МДОУ «Детский сад  комбинированного вида № 63» г.Энгельса Саратовской  области------------------------------------------------------------------------ </a:t>
            </a:r>
            <a:r>
              <a:rPr lang="en-US" sz="1200" i="1" dirty="0"/>
              <a:t>17</a:t>
            </a:r>
            <a:endParaRPr lang="ru-RU" sz="1200" i="1" dirty="0"/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46de1804df6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017588"/>
            <a:ext cx="6858000" cy="78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549275" y="1281113"/>
            <a:ext cx="6072188" cy="809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latin typeface="Monotype Corsiva" pitchFamily="66" charset="0"/>
            </a:endParaRPr>
          </a:p>
          <a:p>
            <a:pPr algn="ctr"/>
            <a:r>
              <a:rPr lang="ru-RU" b="1" i="1">
                <a:latin typeface="Monotype Corsiva" pitchFamily="66" charset="0"/>
              </a:rPr>
              <a:t>Уважаемые коллеги!</a:t>
            </a:r>
          </a:p>
          <a:p>
            <a:pPr algn="ctr"/>
            <a:endParaRPr lang="ru-RU" b="1" i="1">
              <a:latin typeface="Monotype Corsiva" pitchFamily="66" charset="0"/>
            </a:endParaRPr>
          </a:p>
          <a:p>
            <a:pPr algn="just"/>
            <a:r>
              <a:rPr lang="ru-RU" sz="1400" i="1"/>
              <a:t>     Представляем Вам десятый номер журнала «Разноцветный детский сад», посвященный проектной деятельности.</a:t>
            </a:r>
          </a:p>
          <a:p>
            <a:pPr algn="just"/>
            <a:r>
              <a:rPr lang="ru-RU" sz="1400" i="1"/>
              <a:t>     В рубрике «Интервью» Вас ждет встреча с директором МОУ ДПОС «Учебно-методический центр» г.Энгельса Губановой Валентиной Леонидовной .</a:t>
            </a:r>
          </a:p>
          <a:p>
            <a:pPr algn="just"/>
            <a:r>
              <a:rPr lang="ru-RU" sz="1400" i="1"/>
              <a:t>      В «Методическом справочнике»  методист УМЦ Клочкова Анна Анатольевна расскажет  об использовании метода проекта в практике ДОУ.</a:t>
            </a:r>
          </a:p>
          <a:p>
            <a:pPr algn="just"/>
            <a:r>
              <a:rPr lang="ru-RU" sz="1400" i="1"/>
              <a:t>     На «Странице гостя» Вы познакомитесь с учителем информатики МОУ «СОШ № 18» Грачовой Оксаной Викторовной, которая активно применяет в своей работе с обучающимися проектные методики.</a:t>
            </a:r>
          </a:p>
          <a:p>
            <a:pPr algn="just"/>
            <a:r>
              <a:rPr lang="ru-RU" sz="1400" i="1"/>
              <a:t>     В рубрике «Школа руководителя»  представлен опыт работы педагогов МДОУ № </a:t>
            </a:r>
            <a:r>
              <a:rPr lang="en-US" sz="1400" i="1"/>
              <a:t>63</a:t>
            </a:r>
            <a:r>
              <a:rPr lang="ru-RU" sz="1400" i="1"/>
              <a:t> по организации мини-музея в ДОУ.</a:t>
            </a:r>
          </a:p>
          <a:p>
            <a:pPr algn="just"/>
            <a:r>
              <a:rPr lang="ru-RU" sz="1400" i="1"/>
              <a:t>     В «Педагогическом калейдоскопе» старшие воспитатели МДОУ № 51 и ГДОУ № 16 раскроют вопросы использования проектов в учебно- воспитательном процессе дошкольного учреждения.</a:t>
            </a:r>
          </a:p>
          <a:p>
            <a:pPr algn="just"/>
            <a:r>
              <a:rPr lang="ru-RU" sz="1400" i="1"/>
              <a:t>     Вас  так же ждет встреча с воспитателями МДОУ № 55, которые  расскажут о своем опыте работы в подготовительной к школе группе.</a:t>
            </a:r>
          </a:p>
          <a:p>
            <a:pPr algn="just"/>
            <a:r>
              <a:rPr lang="ru-RU" sz="1400" i="1"/>
              <a:t>      На «Странице инструктора по физической культуре» специалист МДОУ № 45 познакомит Вас  проектной деятельностью по организации совместной работы педагогов и родителей в направлении физического воспитания дошкольников.</a:t>
            </a:r>
          </a:p>
          <a:p>
            <a:pPr algn="just"/>
            <a:r>
              <a:rPr lang="ru-RU" sz="1400" i="1"/>
              <a:t>      На  конкурсной страничке представлен приказ комитета по образованию и молодежной политике АЭМР «Об итогах проведения районного конкурса педагогов дополнительного образования «Сердце отдаю детям»  и информация о победителях конкурса.</a:t>
            </a:r>
          </a:p>
          <a:p>
            <a:pPr algn="just"/>
            <a:r>
              <a:rPr lang="ru-RU" sz="1400" i="1"/>
              <a:t>     </a:t>
            </a:r>
          </a:p>
          <a:p>
            <a:pPr algn="just"/>
            <a:r>
              <a:rPr lang="ru-RU" sz="1400" i="1"/>
              <a:t>     Поздравляем Вас с наступающими новогодними праздниками!</a:t>
            </a:r>
          </a:p>
          <a:p>
            <a:pPr algn="just"/>
            <a:r>
              <a:rPr lang="ru-RU" sz="1400" i="1"/>
              <a:t>     </a:t>
            </a:r>
          </a:p>
          <a:p>
            <a:pPr algn="just"/>
            <a:r>
              <a:rPr lang="ru-RU" sz="1400" i="1"/>
              <a:t>    </a:t>
            </a:r>
          </a:p>
          <a:p>
            <a:pPr algn="just"/>
            <a:endParaRPr lang="ru-RU" sz="1400" i="1"/>
          </a:p>
          <a:p>
            <a:pPr algn="r"/>
            <a:r>
              <a:rPr lang="ru-RU" sz="1400" i="1"/>
              <a:t>Редакция</a:t>
            </a:r>
          </a:p>
        </p:txBody>
      </p:sp>
      <p:sp>
        <p:nvSpPr>
          <p:cNvPr id="5124" name="WordArt 11"/>
          <p:cNvSpPr>
            <a:spLocks noChangeArrowheads="1" noChangeShapeType="1" noTextEdit="1"/>
          </p:cNvSpPr>
          <p:nvPr/>
        </p:nvSpPr>
        <p:spPr bwMode="auto">
          <a:xfrm>
            <a:off x="2708275" y="549275"/>
            <a:ext cx="2279650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Предисловие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79588" y="933450"/>
            <a:ext cx="42164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26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0" descr="e2782a138980.png"/>
          <p:cNvPicPr>
            <a:picLocks noChangeAspect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1157288"/>
            <a:ext cx="68580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33600" y="611188"/>
            <a:ext cx="4216400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3213100" y="193675"/>
            <a:ext cx="18716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Интервью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428875" y="666750"/>
            <a:ext cx="3743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/>
              <a:t>Директор  МОУ ДПОС «Учебно- методический центр» г. Энгельса Саратовской области</a:t>
            </a:r>
          </a:p>
          <a:p>
            <a:pPr algn="ctr"/>
            <a:r>
              <a:rPr lang="ru-RU" sz="1200" b="1" i="1"/>
              <a:t>Губанова Валентина Леонидовна</a:t>
            </a:r>
          </a:p>
        </p:txBody>
      </p:sp>
      <p:sp>
        <p:nvSpPr>
          <p:cNvPr id="6150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4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625" y="2381250"/>
            <a:ext cx="6096000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dirty="0"/>
              <a:t>        Использование проектной деятельности действительно актуально в учебно- воспитательном процессе. Я не думаю, что она достаточно изучена и апробирована.</a:t>
            </a:r>
          </a:p>
          <a:p>
            <a:pPr algn="just">
              <a:defRPr/>
            </a:pPr>
            <a:r>
              <a:rPr lang="ru-RU" sz="1300" dirty="0"/>
              <a:t>        Исследовательская и проектная деятельность учащихся является инновационной образовательной технологией и служит средством комплексного решения задач воспитания, образования, развития личности в современном социуме, трансляции норм и ценностей научного сообщества в образовательную систему.</a:t>
            </a:r>
          </a:p>
          <a:p>
            <a:pPr algn="just">
              <a:defRPr/>
            </a:pPr>
            <a:r>
              <a:rPr lang="ru-RU" sz="1300" dirty="0"/>
              <a:t>         Проектная деятельность может осуществляться в двух направлениях:</a:t>
            </a:r>
          </a:p>
          <a:p>
            <a:pPr algn="just">
              <a:defRPr/>
            </a:pPr>
            <a:r>
              <a:rPr lang="ru-RU" sz="1300" dirty="0"/>
              <a:t>-     применение метода учебного проекта на уроке, занятиях (если это ДОУ);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300" dirty="0"/>
              <a:t>использование в процессе социально- значимой внеурочной деятельности.</a:t>
            </a:r>
          </a:p>
          <a:p>
            <a:pPr algn="just">
              <a:defRPr/>
            </a:pPr>
            <a:r>
              <a:rPr lang="ru-RU" sz="1300" b="1" i="1" dirty="0"/>
              <a:t>          Должен ли каждый современный педагог владеть техникой проектирования?</a:t>
            </a:r>
            <a:r>
              <a:rPr lang="ru-RU" sz="1300" dirty="0"/>
              <a:t> </a:t>
            </a:r>
          </a:p>
          <a:p>
            <a:pPr algn="just">
              <a:defRPr/>
            </a:pPr>
            <a:r>
              <a:rPr lang="ru-RU" sz="1300" dirty="0"/>
              <a:t>          Конечно, это требование времени.</a:t>
            </a:r>
          </a:p>
          <a:p>
            <a:pPr algn="just">
              <a:defRPr/>
            </a:pPr>
            <a:r>
              <a:rPr lang="ru-RU" sz="1300" b="1" i="1" dirty="0"/>
              <a:t>         Расскажите о преимуществах проектной деятельности?</a:t>
            </a:r>
          </a:p>
          <a:p>
            <a:pPr algn="just">
              <a:defRPr/>
            </a:pPr>
            <a:r>
              <a:rPr lang="ru-RU" sz="1300" dirty="0"/>
              <a:t>         Проектное обучение создает положительную мотивацию для самообразования. Поиск нужных материалов, комплектующих требует систематической работы со справочной литературой. Выполняя проект, как показывают наблюдения, 70% учащихся обращаются не только к учебникам, но и к другой учебно- методической литературе, к ресурсам сети Интернет, школьной </a:t>
            </a:r>
            <a:r>
              <a:rPr lang="ru-RU" sz="1300" dirty="0" err="1"/>
              <a:t>медиатеке</a:t>
            </a:r>
            <a:r>
              <a:rPr lang="ru-RU" sz="1300" dirty="0"/>
              <a:t>. Таким образом, включение проектной деятельности в учебно- воспитательный процесс способствует повышению уровня компетентности ребенка в области решения проблем коммуникаций.</a:t>
            </a:r>
          </a:p>
          <a:p>
            <a:pPr algn="just">
              <a:defRPr/>
            </a:pPr>
            <a:r>
              <a:rPr lang="ru-RU" sz="1300" b="1" i="1" dirty="0"/>
              <a:t>         Является ли обязательным условием завершения проектной деятельности выход какого-либо продукта (газета, бюллетень, мультимедийная презентация и т.д.)?</a:t>
            </a:r>
          </a:p>
          <a:p>
            <a:pPr algn="just">
              <a:defRPr/>
            </a:pPr>
            <a:r>
              <a:rPr lang="ru-RU" sz="1300" dirty="0"/>
              <a:t>         Результаты выполненных проектов должны быть «осязаемы». Если это теоретическая проблема- это конкретное ее решение, если практическая- конкретный результат, готовый к внедрению.</a:t>
            </a:r>
          </a:p>
          <a:p>
            <a:pPr algn="just">
              <a:defRPr/>
            </a:pPr>
            <a:r>
              <a:rPr lang="ru-RU" sz="1300" dirty="0"/>
              <a:t>         Некоторые виды проектов предполагают в качестве конечного продукта изготовление плакатов, написание репортажей, эссе, исследований и т.д.</a:t>
            </a:r>
          </a:p>
          <a:p>
            <a:pPr algn="just">
              <a:defRPr/>
            </a:pPr>
            <a:r>
              <a:rPr lang="ru-RU" sz="1300" b="1" i="1" dirty="0"/>
              <a:t>         Расскажите о наиболее значимых результатах проектирования в образовательных учреждениях? </a:t>
            </a:r>
          </a:p>
          <a:p>
            <a:pPr algn="just">
              <a:defRPr/>
            </a:pPr>
            <a:r>
              <a:rPr lang="ru-RU" sz="1300" dirty="0"/>
              <a:t>         Еще один вид проектной деятельности- это </a:t>
            </a:r>
            <a:r>
              <a:rPr lang="ru-RU" sz="1300" dirty="0" err="1"/>
              <a:t>межпредметные</a:t>
            </a:r>
            <a:r>
              <a:rPr lang="ru-RU" sz="1300" dirty="0"/>
              <a:t> и </a:t>
            </a:r>
            <a:r>
              <a:rPr lang="ru-RU" sz="1300" dirty="0" err="1"/>
              <a:t>надпредметные</a:t>
            </a:r>
            <a:endParaRPr lang="ru-RU" sz="1300" dirty="0"/>
          </a:p>
          <a:p>
            <a:pPr algn="just">
              <a:defRPr/>
            </a:pPr>
            <a:endParaRPr lang="ru-RU" sz="1300" b="1" i="1" dirty="0"/>
          </a:p>
        </p:txBody>
      </p:sp>
      <p:pic>
        <p:nvPicPr>
          <p:cNvPr id="6152" name="Picture 49" descr="P1010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8125"/>
            <a:ext cx="13382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71688" y="1381125"/>
            <a:ext cx="44291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 i="1"/>
              <a:t>         Как Вы считаете, в настоящий момент является ли использование проектной деятельности актуальной в учебно- воспитательном процессе образовательных учреждений или она уже достаточно изучена и апробирована?</a:t>
            </a:r>
            <a:endParaRPr lang="ru-RU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5</a:t>
            </a:r>
            <a:endParaRPr lang="ru-RU"/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404813" y="273050"/>
            <a:ext cx="6192837" cy="90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проекты, которые разрабатываются на стыке нескольких учебных дисциплин и требует большой эрудиции и интеграции полученных знаний, умений и навыков.        Проектная деятельность такого характера выполняется по свободному выбору учащихся.</a:t>
            </a:r>
          </a:p>
          <a:p>
            <a:pPr algn="just"/>
            <a:r>
              <a:rPr lang="ru-RU" sz="1300"/>
              <a:t>      Проектная деятельность детей младшего возраста (предшкольное образование, начальные классы) подкреплена любознательностью детей, а так же мотивированностью родителей показать успехи своих детей.</a:t>
            </a:r>
          </a:p>
          <a:p>
            <a:pPr algn="just"/>
            <a:r>
              <a:rPr lang="ru-RU" sz="1300"/>
              <a:t>      Особенно актуальными эти технологии становятся с введением ФГОС.</a:t>
            </a:r>
          </a:p>
          <a:p>
            <a:pPr algn="just"/>
            <a:r>
              <a:rPr lang="ru-RU" sz="1300"/>
              <a:t>       Возросла роль некоторых качеств личности как способность ориентироваться в меняющемся мире, осваивать новые профессии и области знаний. Умение находить общий язык с людьми разных профессий, культур. Эти качества получили название «ключевые компетентции». Под «компетенцией» мы подразумеваем «результат образования», готовность к достижению поставленной цели. Поэтому следует активно использовать преимущества проектной деятельности как основы формирования ключевых компетенций учащихся.</a:t>
            </a:r>
          </a:p>
          <a:p>
            <a:pPr algn="just"/>
            <a:r>
              <a:rPr lang="ru-RU" sz="1300" b="1" i="1"/>
              <a:t>        Каким должен быть  проект на основе современных информационных технологий?</a:t>
            </a:r>
          </a:p>
          <a:p>
            <a:pPr algn="just"/>
            <a:r>
              <a:rPr lang="ru-RU" sz="1300"/>
              <a:t>        Актуальна не только работа над проектом, но и непосредственно грамотный аутсорсинг проекта.</a:t>
            </a:r>
          </a:p>
          <a:p>
            <a:pPr algn="just"/>
            <a:r>
              <a:rPr lang="ru-RU" sz="1300"/>
              <a:t>        Новая модель обучения школьников работе со знаниями в пространстве   Интернета получило название «Эпистемотека». Разрабатываются новые образовательные модели, позволяющие обучать современное поколение детей работе со знаниями в насыщенной  информационной среде и противостоять некоторым вредным воздействиям интернета. Это уникальная модель обучения. Она является средством трансляции результатов новейших научных открытий в систему образования.</a:t>
            </a:r>
          </a:p>
          <a:p>
            <a:pPr algn="just"/>
            <a:r>
              <a:rPr lang="ru-RU" sz="1300"/>
              <a:t>         Как же создавать проект, не изучив новых технологий работы, без расширения поля коммуникаций.</a:t>
            </a:r>
          </a:p>
          <a:p>
            <a:pPr algn="just"/>
            <a:r>
              <a:rPr lang="ru-RU" sz="1300"/>
              <a:t>         Мне кажется за этим будущее.</a:t>
            </a:r>
          </a:p>
          <a:p>
            <a:pPr algn="just"/>
            <a:r>
              <a:rPr lang="ru-RU" sz="1300" b="1" i="1"/>
              <a:t>         Какие перспективы дальнейшего развития в целом ставит перед собой учебно-методический центр г. Энгельса?</a:t>
            </a:r>
          </a:p>
          <a:p>
            <a:pPr algn="just"/>
            <a:r>
              <a:rPr lang="ru-RU" sz="1300"/>
              <a:t>         Планы и перспективы большие, даже амбициозные. Конечно, прежде всего развитие «Технопарка», создание инновационного комплекса на территории ЭМР, более глубокое сотрудничество с представителями науки.</a:t>
            </a:r>
          </a:p>
          <a:p>
            <a:pPr algn="just"/>
            <a:r>
              <a:rPr lang="ru-RU" sz="1300"/>
              <a:t>        </a:t>
            </a:r>
            <a:r>
              <a:rPr lang="ru-RU" sz="1300" b="1" i="1"/>
              <a:t>Ваши пожелания педагогическим работникам Энгельсского муниципального района в преддверии наступающего Нового года?</a:t>
            </a:r>
          </a:p>
          <a:p>
            <a:pPr algn="just"/>
            <a:r>
              <a:rPr lang="ru-RU" sz="1300"/>
              <a:t>Уважаемые коллеги!</a:t>
            </a:r>
          </a:p>
          <a:p>
            <a:pPr algn="just"/>
            <a:r>
              <a:rPr lang="ru-RU" sz="1300"/>
              <a:t>Поздравляю с наступающим Новым годом! Хочется пожелать прежде всего здоровья, душевного покоя, много любви, счастья. Пусть вас окрыляет надежда и бережет судьба.</a:t>
            </a:r>
          </a:p>
          <a:p>
            <a:pPr algn="ctr"/>
            <a:r>
              <a:rPr lang="ru-RU" sz="1300"/>
              <a:t>Желаю Вам любви  и ласки.</a:t>
            </a:r>
          </a:p>
          <a:p>
            <a:pPr algn="ctr"/>
            <a:r>
              <a:rPr lang="ru-RU" sz="1300"/>
              <a:t>Желаю в жизни  доброй сказки!</a:t>
            </a:r>
          </a:p>
          <a:p>
            <a:pPr algn="ctr"/>
            <a:r>
              <a:rPr lang="ru-RU" sz="1300"/>
              <a:t>Пусть Новый год </a:t>
            </a:r>
          </a:p>
          <a:p>
            <a:pPr algn="ctr"/>
            <a:r>
              <a:rPr lang="ru-RU" sz="1300"/>
              <a:t>Вам принесет</a:t>
            </a:r>
          </a:p>
          <a:p>
            <a:pPr algn="ctr"/>
            <a:r>
              <a:rPr lang="ru-RU" sz="1300"/>
              <a:t>Удач на много лет вперед!</a:t>
            </a:r>
          </a:p>
        </p:txBody>
      </p:sp>
      <p:pic>
        <p:nvPicPr>
          <p:cNvPr id="7172" name="Рисунок 4" descr="e2782a138980.pn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14313" y="1497013"/>
            <a:ext cx="6643687" cy="70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" y="3309938"/>
            <a:ext cx="6286500" cy="609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dirty="0"/>
              <a:t> программ. Кроме того, не владеют технологией </a:t>
            </a:r>
            <a:r>
              <a:rPr lang="ru-RU" sz="1300" dirty="0" err="1"/>
              <a:t>целеполагания</a:t>
            </a:r>
            <a:r>
              <a:rPr lang="ru-RU" sz="1300" dirty="0"/>
              <a:t> и обоснования концептуальных положений программ развития по отдельным видам деятельности и различным направлениям, что негативно сказывается на ходе и результатах деятельности.</a:t>
            </a:r>
          </a:p>
          <a:p>
            <a:pPr indent="361950" algn="just">
              <a:tabLst>
                <a:tab pos="361950" algn="l"/>
              </a:tabLst>
              <a:defRPr/>
            </a:pPr>
            <a:r>
              <a:rPr lang="ru-RU" sz="1300" dirty="0"/>
              <a:t>Поэтому в качестве одной из принципиально новых стратегий реформирования системы образования в ЭМР является ориентация на овладение педагогами различных технологий творческого проектирования объектов образовательной деятельности. Это обусловлено тем, что проектирование во всех сферах человеческой деятельности становится универсальным инструментарием, позволяющим обеспечить ее системность, </a:t>
            </a:r>
            <a:r>
              <a:rPr lang="ru-RU" sz="1300" dirty="0" err="1"/>
              <a:t>целеориентированность</a:t>
            </a:r>
            <a:r>
              <a:rPr lang="ru-RU" sz="1300" dirty="0"/>
              <a:t> и результативность.</a:t>
            </a:r>
          </a:p>
          <a:p>
            <a:pPr indent="361950" algn="just">
              <a:defRPr/>
            </a:pPr>
            <a:r>
              <a:rPr lang="ru-RU" sz="1300" dirty="0"/>
              <a:t>Об актуальности использования метода проектов свидетельствует то, что в научной педагогической литературе он упоминается в контексте с </a:t>
            </a:r>
            <a:r>
              <a:rPr lang="ru-RU" sz="1300" dirty="0" err="1"/>
              <a:t>гуманизацией</a:t>
            </a:r>
            <a:r>
              <a:rPr lang="ru-RU" sz="1300" dirty="0"/>
              <a:t> образования, проблемным и развивающим обучением, педагогикой сотрудничества, личностно-ориентированным и </a:t>
            </a:r>
            <a:r>
              <a:rPr lang="ru-RU" sz="1300" dirty="0" err="1"/>
              <a:t>деятельностным</a:t>
            </a:r>
            <a:r>
              <a:rPr lang="ru-RU" sz="1300" dirty="0"/>
              <a:t> подходами, интеграцией знаний, социальным воспитанием, совместным творческим созиданием и др.</a:t>
            </a:r>
          </a:p>
          <a:p>
            <a:pPr indent="361950" algn="just">
              <a:defRPr/>
            </a:pPr>
            <a:r>
              <a:rPr lang="ru-RU" sz="1300" dirty="0"/>
              <a:t>Перспективность метода проектов заключается в том, что он дает возможность развития наблюдения и анализа явлений, проведения сравнения, обобщения и умения делать выводы, творческого мышления, логики познания, пытливости ума, совместной познавательно-поисковой и исследовательской деятельности, коммуникативных и рефлексивных навыков и многое другое, что является составляющими успешной личности.</a:t>
            </a:r>
          </a:p>
          <a:p>
            <a:pPr indent="361950" algn="just">
              <a:defRPr/>
            </a:pPr>
            <a:r>
              <a:rPr lang="ru-RU" sz="1300" dirty="0"/>
              <a:t>В европейских языках слово «проект» заимствовано из латыни и означает «выброшенный вперед», «выступающий», «бросающийся в глаза».</a:t>
            </a:r>
          </a:p>
          <a:p>
            <a:pPr indent="361950" algn="just">
              <a:defRPr/>
            </a:pPr>
            <a:r>
              <a:rPr lang="ru-RU" sz="1300" dirty="0"/>
              <a:t>Сегодня этот термин связывается с понятием «проблема». В этимологическом словаре проект как  проблема «может означать подлинную ситуацию творчества, где человек перестает быть просто собственником идей, отказывается от своего частного, чтобы получить шанс натолкнуться на что-то другое, наполниться им, проявить его в своем творчестве». Именно такое толкование проекта открывает широкие возможности для его использования в образовательном процессе.</a:t>
            </a:r>
          </a:p>
        </p:txBody>
      </p:sp>
      <p:grpSp>
        <p:nvGrpSpPr>
          <p:cNvPr id="8195" name="Группа 19"/>
          <p:cNvGrpSpPr>
            <a:grpSpLocks/>
          </p:cNvGrpSpPr>
          <p:nvPr/>
        </p:nvGrpSpPr>
        <p:grpSpPr bwMode="auto">
          <a:xfrm>
            <a:off x="1571625" y="738188"/>
            <a:ext cx="4349750" cy="6865937"/>
            <a:chOff x="1571612" y="738158"/>
            <a:chExt cx="4350154" cy="6866502"/>
          </a:xfrm>
        </p:grpSpPr>
        <p:pic>
          <p:nvPicPr>
            <p:cNvPr id="12" name="Рисунок 11" descr="0003bx1p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1643050" y="738158"/>
              <a:ext cx="1491374" cy="1500198"/>
            </a:xfrm>
            <a:prstGeom prst="rect">
              <a:avLst/>
            </a:prstGeom>
          </p:spPr>
        </p:pic>
        <p:pic>
          <p:nvPicPr>
            <p:cNvPr id="13" name="Рисунок 12" descr="0003bx1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 contrast="10000"/>
            </a:blip>
            <a:stretch>
              <a:fillRect/>
            </a:stretch>
          </p:blipFill>
          <p:spPr>
            <a:xfrm>
              <a:off x="2786058" y="6167446"/>
              <a:ext cx="1428760" cy="1437214"/>
            </a:xfrm>
            <a:prstGeom prst="rect">
              <a:avLst/>
            </a:prstGeom>
          </p:spPr>
        </p:pic>
        <p:pic>
          <p:nvPicPr>
            <p:cNvPr id="14" name="Рисунок 13" descr="0003bx1p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4643446" y="4024306"/>
              <a:ext cx="1278320" cy="1285884"/>
            </a:xfrm>
            <a:prstGeom prst="rect">
              <a:avLst/>
            </a:prstGeom>
          </p:spPr>
        </p:pic>
        <p:pic>
          <p:nvPicPr>
            <p:cNvPr id="15" name="Рисунок 14" descr="0003bx1p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1571612" y="4310058"/>
              <a:ext cx="571504" cy="574886"/>
            </a:xfrm>
            <a:prstGeom prst="rect">
              <a:avLst/>
            </a:prstGeom>
          </p:spPr>
        </p:pic>
        <p:pic>
          <p:nvPicPr>
            <p:cNvPr id="16" name="Рисунок 15" descr="0003bx1p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5214950" y="1738290"/>
              <a:ext cx="571504" cy="574886"/>
            </a:xfrm>
            <a:prstGeom prst="rect">
              <a:avLst/>
            </a:prstGeom>
          </p:spPr>
        </p:pic>
      </p:grp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1928813" y="1738313"/>
            <a:ext cx="46434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         Сегодня образование является одной из самых значительных сфер человеческой деятельности. В связи с этим возросли требования к технологичности воспитательно -образовательного процесса, возникла острая потребность в обязательном предвидении результатов и перспектив развития.            </a:t>
            </a:r>
          </a:p>
          <a:p>
            <a:pPr algn="just"/>
            <a:r>
              <a:rPr lang="ru-RU" sz="1300"/>
              <a:t>          Педагоги дошкольных образовательных учреждений на сегодняшний день испытывают трудности в построении личностной модели   реализации содержания современных</a:t>
            </a:r>
            <a:endParaRPr lang="ru-RU"/>
          </a:p>
        </p:txBody>
      </p:sp>
      <p:pic>
        <p:nvPicPr>
          <p:cNvPr id="8197" name="Рисунок 16" descr="2b326ec6bd7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9024938"/>
            <a:ext cx="56435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16113" y="741363"/>
            <a:ext cx="4216400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99" name="Нижний колонтитул 6"/>
          <p:cNvSpPr txBox="1">
            <a:spLocks/>
          </p:cNvSpPr>
          <p:nvPr/>
        </p:nvSpPr>
        <p:spPr bwMode="auto">
          <a:xfrm>
            <a:off x="2357438" y="92392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8200" name="WordArt 11"/>
          <p:cNvSpPr>
            <a:spLocks noChangeArrowheads="1" noChangeShapeType="1" noTextEdit="1"/>
          </p:cNvSpPr>
          <p:nvPr/>
        </p:nvSpPr>
        <p:spPr bwMode="auto">
          <a:xfrm>
            <a:off x="2060575" y="273050"/>
            <a:ext cx="3960813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Методический  справочник</a:t>
            </a: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214313" y="2381250"/>
            <a:ext cx="1714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cs typeface="Times New Roman" pitchFamily="18" charset="0"/>
              </a:rPr>
              <a:t>Методист</a:t>
            </a:r>
          </a:p>
          <a:p>
            <a:pPr algn="ctr"/>
            <a:r>
              <a:rPr lang="ru-RU" sz="1100" b="1" i="1">
                <a:cs typeface="Times New Roman" pitchFamily="18" charset="0"/>
              </a:rPr>
              <a:t>Клочкова  А.А.</a:t>
            </a:r>
            <a:endParaRPr lang="ru-RU" sz="1100" i="1">
              <a:cs typeface="Times New Roman" pitchFamily="18" charset="0"/>
            </a:endParaRPr>
          </a:p>
          <a:p>
            <a:pPr algn="ctr"/>
            <a:r>
              <a:rPr lang="ru-RU" sz="1100" i="1">
                <a:cs typeface="Times New Roman" pitchFamily="18" charset="0"/>
              </a:rPr>
              <a:t>МОУ ДПОС</a:t>
            </a:r>
            <a:endParaRPr lang="ru-RU" sz="1100">
              <a:cs typeface="Times New Roman" pitchFamily="18" charset="0"/>
            </a:endParaRPr>
          </a:p>
          <a:p>
            <a:pPr algn="ctr"/>
            <a:r>
              <a:rPr lang="ru-RU" sz="1100" i="1">
                <a:cs typeface="Times New Roman" pitchFamily="18" charset="0"/>
              </a:rPr>
              <a:t>«Учебно-методический центр» г. Энгельса</a:t>
            </a:r>
            <a:endParaRPr lang="ru-RU" sz="1100">
              <a:cs typeface="Times New Roman" pitchFamily="18" charset="0"/>
            </a:endParaRPr>
          </a:p>
          <a:p>
            <a:pPr algn="ctr"/>
            <a:endParaRPr lang="ru-RU" sz="1100">
              <a:cs typeface="Times New Roman" pitchFamily="18" charset="0"/>
            </a:endParaRPr>
          </a:p>
        </p:txBody>
      </p:sp>
      <p:sp>
        <p:nvSpPr>
          <p:cNvPr id="8202" name="TextBox 7"/>
          <p:cNvSpPr txBox="1">
            <a:spLocks noChangeArrowheads="1"/>
          </p:cNvSpPr>
          <p:nvPr/>
        </p:nvSpPr>
        <p:spPr bwMode="auto">
          <a:xfrm>
            <a:off x="2143125" y="1095375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Метод проектов в практике ДОУ</a:t>
            </a:r>
            <a:endParaRPr lang="ru-RU" sz="2000">
              <a:latin typeface="Monotype Corsiva" pitchFamily="66" charset="0"/>
            </a:endParaRPr>
          </a:p>
        </p:txBody>
      </p:sp>
      <p:pic>
        <p:nvPicPr>
          <p:cNvPr id="8203" name="Рисунок 18" descr="фото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81000"/>
            <a:ext cx="12223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6"/>
          <p:cNvSpPr txBox="1">
            <a:spLocks/>
          </p:cNvSpPr>
          <p:nvPr/>
        </p:nvSpPr>
        <p:spPr bwMode="auto">
          <a:xfrm>
            <a:off x="2492375" y="9129713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357188" y="381000"/>
            <a:ext cx="6215062" cy="86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/>
              <a:t>Интерес к проекту как способу организации жизнедеятельности детей объясняется его потенциальной интегративностью, соответствием технологии развивающего обучения, обеспечением активности детей в учебном процессе.</a:t>
            </a:r>
          </a:p>
          <a:p>
            <a:pPr indent="361950" algn="just"/>
            <a:r>
              <a:rPr lang="ru-RU" sz="1300"/>
              <a:t>В научно-педагогической литературе много написано о сущности и современном прочтении метода проектов, активно разрабатываются теоретические основы проектирования отдельных образовательных систем и технологий (В. С. Безруков, В. П. Беспалько, В. И. Загвязинский, В. В. Краевский, М. М. Поташник, И. С. Якиманская и др.). Проект понимается как специально организованный педагогом и самостоятельно выполняемый обучающимися комплекс действий, завершающихся созданием творческого продукта. Объектом проектирования, по мнению исследователей, может стать педагогическая система ДОУ, педагога, отдельной программы как единство системы целей образования и всех факторов педагогического процесса, способствующих достижению целей. Между тем для каждого педагога важнейшим являются вопросы, связанные с проектированием  образовательного процесса по конкретной методике, индивидуальной воспитательной системы, отдельного специально-организованного занятия, педагогической ситуации.</a:t>
            </a:r>
          </a:p>
          <a:p>
            <a:pPr indent="361950" algn="just"/>
            <a:r>
              <a:rPr lang="ru-RU" sz="1300" i="1"/>
              <a:t>Метод проектов </a:t>
            </a:r>
            <a:r>
              <a:rPr lang="ru-RU" sz="1300"/>
              <a:t>— совокупность учебно-познавательных приемов, которые позволяют решить ту или иную проблему в результате самостоятельных действий обучающихся с обязательной презентацией этих результатов. Проектное обучение можно представить как способ организации педагогического процесса, основанный на взаимодействии с окружающей средой, поэтапную практическую деятельность по достижению поставленной цели.</a:t>
            </a:r>
          </a:p>
          <a:p>
            <a:pPr indent="361950" algn="just"/>
            <a:r>
              <a:rPr lang="ru-RU" sz="1300"/>
              <a:t>В основу метода проектов заложена идея о направленности познавательной деятельности дошкольников на результат, который достигается в процессе совместной работы педагога, детей над определенной практической проблемой (темой). Решить проблему или работать над проектом в данном случае значит — применить необходимые знания и умения из различных разделов образовательной программы дошкольников и получить ощутимый результат.</a:t>
            </a:r>
          </a:p>
          <a:p>
            <a:pPr indent="361950" algn="just"/>
            <a:r>
              <a:rPr lang="ru-RU" sz="1300"/>
              <a:t>В дошкольном образовании метод проектов рассматривается как один из вариантов интеграции (интеграция на основе единого проекта). Использование метода проектов в обучении дошкольников является подготовительным этапом для дальнейшей его реализации на следующей ступени образования.</a:t>
            </a:r>
          </a:p>
          <a:p>
            <a:pPr indent="361950" algn="just"/>
            <a:r>
              <a:rPr lang="ru-RU" sz="1300"/>
              <a:t>Особенностью проектной деятельности в дошкольной системе образования является то, что ребенок еще не может самостоятельно найти противоречия в окружающем, сформулировать проблему, определить цель (замысел). Поэтому в воспитательно-образовательном процессе ДОУ проектная деятельность носит характер сотрудничества, в котором принимают участие дети и педагоги ДОУ, а также вовлекаются родители и другие члены семьи. Родители могут быть не только источниками информации, реальной помощи и поддержки ребенку и педагогу в процессе работы над проектом, но и стать непосредственными участниками образовательного процесса, обогатить свой педагогический опыт, испытать чувство сопричастности и удовлетворения от  своих успехов и успехов ребенка.</a:t>
            </a:r>
          </a:p>
        </p:txBody>
      </p:sp>
      <p:grpSp>
        <p:nvGrpSpPr>
          <p:cNvPr id="9220" name="Группа 19"/>
          <p:cNvGrpSpPr>
            <a:grpSpLocks/>
          </p:cNvGrpSpPr>
          <p:nvPr/>
        </p:nvGrpSpPr>
        <p:grpSpPr bwMode="auto">
          <a:xfrm>
            <a:off x="1571625" y="738188"/>
            <a:ext cx="4349750" cy="6865937"/>
            <a:chOff x="1571612" y="738158"/>
            <a:chExt cx="4350154" cy="6866502"/>
          </a:xfrm>
        </p:grpSpPr>
        <p:pic>
          <p:nvPicPr>
            <p:cNvPr id="21" name="Рисунок 20" descr="0003bx1p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1643050" y="738158"/>
              <a:ext cx="1491374" cy="1500198"/>
            </a:xfrm>
            <a:prstGeom prst="rect">
              <a:avLst/>
            </a:prstGeom>
          </p:spPr>
        </p:pic>
        <p:pic>
          <p:nvPicPr>
            <p:cNvPr id="22" name="Рисунок 21" descr="0003bx1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 contrast="10000"/>
            </a:blip>
            <a:stretch>
              <a:fillRect/>
            </a:stretch>
          </p:blipFill>
          <p:spPr>
            <a:xfrm>
              <a:off x="2786058" y="6167446"/>
              <a:ext cx="1428760" cy="1437214"/>
            </a:xfrm>
            <a:prstGeom prst="rect">
              <a:avLst/>
            </a:prstGeom>
          </p:spPr>
        </p:pic>
        <p:pic>
          <p:nvPicPr>
            <p:cNvPr id="23" name="Рисунок 22" descr="0003bx1p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4643446" y="4024306"/>
              <a:ext cx="1278320" cy="1285884"/>
            </a:xfrm>
            <a:prstGeom prst="rect">
              <a:avLst/>
            </a:prstGeom>
          </p:spPr>
        </p:pic>
        <p:pic>
          <p:nvPicPr>
            <p:cNvPr id="24" name="Рисунок 23" descr="0003bx1p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1571612" y="4310058"/>
              <a:ext cx="571504" cy="574886"/>
            </a:xfrm>
            <a:prstGeom prst="rect">
              <a:avLst/>
            </a:prstGeom>
          </p:spPr>
        </p:pic>
        <p:pic>
          <p:nvPicPr>
            <p:cNvPr id="25" name="Рисунок 24" descr="0003bx1p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5214950" y="1738290"/>
              <a:ext cx="571504" cy="574886"/>
            </a:xfrm>
            <a:prstGeom prst="rect">
              <a:avLst/>
            </a:prstGeom>
          </p:spPr>
        </p:pic>
      </p:grpSp>
      <p:pic>
        <p:nvPicPr>
          <p:cNvPr id="9221" name="Рисунок 25" descr="2b326ec6bd7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50" y="9024938"/>
            <a:ext cx="56435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Нижний колонтитул 6"/>
          <p:cNvSpPr txBox="1">
            <a:spLocks/>
          </p:cNvSpPr>
          <p:nvPr/>
        </p:nvSpPr>
        <p:spPr bwMode="auto">
          <a:xfrm>
            <a:off x="2357438" y="92392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738188"/>
            <a:ext cx="6215063" cy="5862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1300" dirty="0"/>
              <a:t>Проекты, вне зависимости от вида: творческие, исследовательские, информационные, открытые, игровые, практико-ориентированные и др., нуждаются в постоянном внимании, помощи и сопровождении со стороны взрослых на каждом этапе реализации. Спецификой использования метода проектов в дошкольной практике является то, что взрослым необходимо «наводить» ребенка, помогать обнаруживать проблему или даже провоцировать ее возникновение, вызвать к ней интерес и «втягивать» детей в совместный проект, при этом не переусердствовать с опекой и помощью родителей.</a:t>
            </a:r>
          </a:p>
          <a:p>
            <a:pPr indent="361950" algn="just">
              <a:defRPr/>
            </a:pPr>
            <a:r>
              <a:rPr lang="ru-RU" sz="1300" dirty="0"/>
              <a:t>Что, на наш взгляд, должна принести такая деятельность? Основываясь на личностно-ориентированном подходе к обучению и воспитанию, в конечном итоге, она должна способствовать развитию индивидуально-творческой деятельности педагогов в разработке стратегии, тактики и технологии образовательного процесса, способствовать личностному развитию воспитанников, обеспечить качественные результаты педагогической деятельности.</a:t>
            </a:r>
          </a:p>
          <a:p>
            <a:pPr indent="361950" algn="just">
              <a:defRPr/>
            </a:pPr>
            <a:r>
              <a:rPr lang="ru-RU" sz="1300" dirty="0"/>
              <a:t>Таким образом, рассмотренные выше методологические основы проектной деятельности дают представления о высокой степени адаптивности инновационных технологий к специфике ДОУ. Мы полагаем, что метод  проектов в работе с дошкольниками сегодня — это оптимальный, инновационный и перспективный метод, который должен занять свое достойное место в системе дошкольного образования.</a:t>
            </a:r>
          </a:p>
          <a:p>
            <a:pPr indent="361950" algn="just">
              <a:defRPr/>
            </a:pPr>
            <a:r>
              <a:rPr lang="ru-RU" sz="1300" b="1" dirty="0"/>
              <a:t> Рекомендуемая литература поможет в более детальном рассмотрении вопроса:</a:t>
            </a:r>
            <a:endParaRPr lang="ru-RU" sz="1300" dirty="0"/>
          </a:p>
          <a:p>
            <a:pPr indent="361950" algn="just">
              <a:defRPr/>
            </a:pPr>
            <a:r>
              <a:rPr lang="ru-RU" sz="1300" dirty="0"/>
              <a:t>1. </a:t>
            </a:r>
            <a:r>
              <a:rPr lang="ru-RU" sz="1300" dirty="0" err="1"/>
              <a:t>Веракса</a:t>
            </a:r>
            <a:r>
              <a:rPr lang="ru-RU" sz="1300" dirty="0"/>
              <a:t> Н. Е., </a:t>
            </a:r>
            <a:r>
              <a:rPr lang="ru-RU" sz="1300" dirty="0" err="1"/>
              <a:t>Веракса</a:t>
            </a:r>
            <a:r>
              <a:rPr lang="ru-RU" sz="1300" dirty="0"/>
              <a:t> А. Н. Проектная деятельность дошкольников. Пособие для педагогов дошкольных учреждений.— М.: Мозаика — Синтез, 2008. — 112 с.</a:t>
            </a:r>
          </a:p>
          <a:p>
            <a:pPr indent="361950" algn="just">
              <a:defRPr/>
            </a:pPr>
            <a:r>
              <a:rPr lang="ru-RU" sz="1300" dirty="0"/>
              <a:t>2. Проектный метод в деятельности дошкольного учреждения: Пособие для руководителей и практических работников ДОУ//Авт. — сост.: Л. С. </a:t>
            </a:r>
            <a:r>
              <a:rPr lang="ru-RU" sz="1300" dirty="0" err="1"/>
              <a:t>Кисилева,Т</a:t>
            </a:r>
            <a:r>
              <a:rPr lang="ru-RU" sz="1300" dirty="0"/>
              <a:t>. А. Данилина, Т. С. </a:t>
            </a:r>
            <a:r>
              <a:rPr lang="ru-RU" sz="1300" dirty="0" err="1"/>
              <a:t>Лагода</a:t>
            </a:r>
            <a:r>
              <a:rPr lang="ru-RU" sz="1300" dirty="0"/>
              <a:t>, М. Б. Зуйкова.— М.: АРКТИ, 2003 — 96 с.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243" name="Нижний колонтитул 6"/>
          <p:cNvSpPr txBox="1">
            <a:spLocks/>
          </p:cNvSpPr>
          <p:nvPr/>
        </p:nvSpPr>
        <p:spPr bwMode="auto">
          <a:xfrm>
            <a:off x="2492375" y="9129713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10</a:t>
            </a:r>
          </a:p>
        </p:txBody>
      </p:sp>
      <p:grpSp>
        <p:nvGrpSpPr>
          <p:cNvPr id="10244" name="Группа 14"/>
          <p:cNvGrpSpPr>
            <a:grpSpLocks/>
          </p:cNvGrpSpPr>
          <p:nvPr/>
        </p:nvGrpSpPr>
        <p:grpSpPr bwMode="auto">
          <a:xfrm>
            <a:off x="1571625" y="738188"/>
            <a:ext cx="4349750" cy="6865937"/>
            <a:chOff x="1571612" y="738158"/>
            <a:chExt cx="4350154" cy="6866502"/>
          </a:xfrm>
        </p:grpSpPr>
        <p:pic>
          <p:nvPicPr>
            <p:cNvPr id="16" name="Рисунок 15" descr="0003bx1p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1643050" y="738158"/>
              <a:ext cx="1491374" cy="1500198"/>
            </a:xfrm>
            <a:prstGeom prst="rect">
              <a:avLst/>
            </a:prstGeom>
          </p:spPr>
        </p:pic>
        <p:pic>
          <p:nvPicPr>
            <p:cNvPr id="17" name="Рисунок 16" descr="0003bx1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 contrast="10000"/>
            </a:blip>
            <a:stretch>
              <a:fillRect/>
            </a:stretch>
          </p:blipFill>
          <p:spPr>
            <a:xfrm>
              <a:off x="2786058" y="6167446"/>
              <a:ext cx="1428760" cy="1437214"/>
            </a:xfrm>
            <a:prstGeom prst="rect">
              <a:avLst/>
            </a:prstGeom>
          </p:spPr>
        </p:pic>
        <p:pic>
          <p:nvPicPr>
            <p:cNvPr id="18" name="Рисунок 17" descr="0003bx1p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4643446" y="4024306"/>
              <a:ext cx="1278320" cy="1285884"/>
            </a:xfrm>
            <a:prstGeom prst="rect">
              <a:avLst/>
            </a:prstGeom>
          </p:spPr>
        </p:pic>
        <p:pic>
          <p:nvPicPr>
            <p:cNvPr id="19" name="Рисунок 18" descr="0003bx1p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1571612" y="4310058"/>
              <a:ext cx="571504" cy="574886"/>
            </a:xfrm>
            <a:prstGeom prst="rect">
              <a:avLst/>
            </a:prstGeom>
          </p:spPr>
        </p:pic>
        <p:pic>
          <p:nvPicPr>
            <p:cNvPr id="20" name="Рисунок 19" descr="0003bx1p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30000"/>
            </a:blip>
            <a:stretch>
              <a:fillRect/>
            </a:stretch>
          </p:blipFill>
          <p:spPr>
            <a:xfrm>
              <a:off x="5214950" y="1738290"/>
              <a:ext cx="571504" cy="574886"/>
            </a:xfrm>
            <a:prstGeom prst="rect">
              <a:avLst/>
            </a:prstGeom>
          </p:spPr>
        </p:pic>
      </p:grpSp>
      <p:pic>
        <p:nvPicPr>
          <p:cNvPr id="10245" name="Рисунок 20" descr="2b326ec6bd7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9024938"/>
            <a:ext cx="56435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Нижний колонтитул 6"/>
          <p:cNvSpPr txBox="1">
            <a:spLocks/>
          </p:cNvSpPr>
          <p:nvPr/>
        </p:nvSpPr>
        <p:spPr bwMode="auto">
          <a:xfrm>
            <a:off x="2357438" y="92392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3195</Words>
  <Application>Microsoft Office PowerPoint</Application>
  <PresentationFormat>Лист A4 (210x297 мм)</PresentationFormat>
  <Paragraphs>224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JackWestern</cp:lastModifiedBy>
  <cp:revision>237</cp:revision>
  <dcterms:created xsi:type="dcterms:W3CDTF">2010-06-22T04:39:50Z</dcterms:created>
  <dcterms:modified xsi:type="dcterms:W3CDTF">2012-02-13T08:11:39Z</dcterms:modified>
</cp:coreProperties>
</file>