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5" r:id="rId3"/>
    <p:sldId id="339" r:id="rId4"/>
    <p:sldId id="292" r:id="rId5"/>
    <p:sldId id="270" r:id="rId6"/>
    <p:sldId id="318" r:id="rId7"/>
    <p:sldId id="320" r:id="rId8"/>
    <p:sldId id="340" r:id="rId9"/>
    <p:sldId id="341" r:id="rId10"/>
    <p:sldId id="342" r:id="rId11"/>
    <p:sldId id="343" r:id="rId12"/>
    <p:sldId id="344" r:id="rId13"/>
    <p:sldId id="345" r:id="rId14"/>
    <p:sldId id="346" r:id="rId15"/>
    <p:sldId id="347" r:id="rId16"/>
    <p:sldId id="348" r:id="rId17"/>
    <p:sldId id="296" r:id="rId18"/>
    <p:sldId id="317" r:id="rId19"/>
    <p:sldId id="316" r:id="rId20"/>
    <p:sldId id="319" r:id="rId21"/>
    <p:sldId id="276" r:id="rId22"/>
    <p:sldId id="306" r:id="rId23"/>
    <p:sldId id="308" r:id="rId24"/>
    <p:sldId id="307" r:id="rId25"/>
    <p:sldId id="328" r:id="rId26"/>
    <p:sldId id="297" r:id="rId27"/>
    <p:sldId id="321" r:id="rId28"/>
    <p:sldId id="322" r:id="rId29"/>
    <p:sldId id="323" r:id="rId30"/>
    <p:sldId id="324" r:id="rId31"/>
    <p:sldId id="327" r:id="rId32"/>
    <p:sldId id="326" r:id="rId33"/>
    <p:sldId id="333" r:id="rId34"/>
    <p:sldId id="336" r:id="rId35"/>
    <p:sldId id="334" r:id="rId36"/>
    <p:sldId id="337" r:id="rId37"/>
    <p:sldId id="256" r:id="rId38"/>
    <p:sldId id="262" r:id="rId39"/>
    <p:sldId id="263" r:id="rId40"/>
    <p:sldId id="264" r:id="rId41"/>
    <p:sldId id="267" r:id="rId42"/>
    <p:sldId id="266" r:id="rId43"/>
    <p:sldId id="272" r:id="rId44"/>
    <p:sldId id="303" r:id="rId45"/>
    <p:sldId id="304" r:id="rId46"/>
    <p:sldId id="305" r:id="rId47"/>
    <p:sldId id="274" r:id="rId48"/>
    <p:sldId id="300" r:id="rId49"/>
    <p:sldId id="302" r:id="rId50"/>
    <p:sldId id="301" r:id="rId51"/>
    <p:sldId id="295" r:id="rId52"/>
    <p:sldId id="299" r:id="rId53"/>
    <p:sldId id="298" r:id="rId54"/>
    <p:sldId id="349" r:id="rId55"/>
    <p:sldId id="291" r:id="rId56"/>
    <p:sldId id="290" r:id="rId57"/>
  </p:sldIdLst>
  <p:sldSz cx="6858000" cy="9906000" type="A4"/>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FF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89" autoAdjust="0"/>
    <p:restoredTop sz="94660"/>
  </p:normalViewPr>
  <p:slideViewPr>
    <p:cSldViewPr>
      <p:cViewPr>
        <p:scale>
          <a:sx n="75" d="100"/>
          <a:sy n="75" d="100"/>
        </p:scale>
        <p:origin x="-1734" y="-66"/>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6575"/>
            <a:ext cx="5829300" cy="212407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2DADD4-DA22-417C-82DA-180E686D3D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03EC14-D0A4-46DD-83C5-59110E8FBFE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96875"/>
            <a:ext cx="1543050" cy="84518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96875"/>
            <a:ext cx="4476750" cy="84518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7324ED1-3E87-492B-B346-ECFE62B37D4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42900" y="396875"/>
            <a:ext cx="6172200" cy="84518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07E7CFA-E66C-4F86-9619-FB8D2916E3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13CE09E-E410-4598-8E4E-68E68D63E58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6365875"/>
            <a:ext cx="5829300" cy="196691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46ED830-1309-4B69-991B-F058962F7E4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56AF65-2032-4436-887D-103D681623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9F3FE61-5CD1-49A8-9C62-39E4F19E8AC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DA207B7-E6A5-4FEE-B3AC-69DB31C2E49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2435CAF-6EAE-4C63-8FF4-D6EF4D43015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3700"/>
            <a:ext cx="2255838" cy="16795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3831FDB-56D4-441D-BA89-627E726E503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934200"/>
            <a:ext cx="4114800" cy="8191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68FA4C-2021-464F-B88D-98B4AFEACF7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E671A8-020E-42D2-AA67-EC21E1E7B43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9.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hyperlink" Target="mailto:psypozitiv@yandex.ru"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www.orenipk.ru/kp/distant/do/metod/3_1_1.htm" TargetMode="External"/><Relationship Id="rId5" Type="http://schemas.openxmlformats.org/officeDocument/2006/relationships/image" Target="../media/image56.jpeg"/><Relationship Id="rId10" Type="http://schemas.openxmlformats.org/officeDocument/2006/relationships/image" Target="../media/image60.jpeg"/><Relationship Id="rId4" Type="http://schemas.openxmlformats.org/officeDocument/2006/relationships/image" Target="../media/image55.jpeg"/><Relationship Id="rId9"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png"/><Relationship Id="rId9" Type="http://schemas.openxmlformats.org/officeDocument/2006/relationships/image" Target="../media/image70.jpeg"/></Relationships>
</file>

<file path=ppt/slides/_rels/slide2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0.jpeg"/></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3.jpeg"/></Relationships>
</file>

<file path=ppt/slides/_rels/slide2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3.jpeg"/></Relationships>
</file>

<file path=ppt/slides/_rels/slide3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81.jpeg"/><Relationship Id="rId2"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4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4.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wmf"/><Relationship Id="rId7" Type="http://schemas.openxmlformats.org/officeDocument/2006/relationships/image" Target="../media/image108.jpeg"/><Relationship Id="rId2" Type="http://schemas.openxmlformats.org/officeDocument/2006/relationships/image" Target="../media/image103.wmf"/><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wmf"/><Relationship Id="rId9" Type="http://schemas.openxmlformats.org/officeDocument/2006/relationships/image" Target="../media/image110.jpeg"/></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0459.jpg"/>
          <p:cNvPicPr>
            <a:picLocks noChangeAspect="1"/>
          </p:cNvPicPr>
          <p:nvPr/>
        </p:nvPicPr>
        <p:blipFill>
          <a:blip r:embed="rId2"/>
          <a:stretch>
            <a:fillRect/>
          </a:stretch>
        </p:blipFill>
        <p:spPr>
          <a:xfrm>
            <a:off x="0" y="4221"/>
            <a:ext cx="6858000" cy="9897557"/>
          </a:xfrm>
          <a:prstGeom prst="rect">
            <a:avLst/>
          </a:prstGeom>
        </p:spPr>
      </p:pic>
      <p:sp>
        <p:nvSpPr>
          <p:cNvPr id="2051" name="Text Box 4"/>
          <p:cNvSpPr txBox="1">
            <a:spLocks noChangeArrowheads="1"/>
          </p:cNvSpPr>
          <p:nvPr/>
        </p:nvSpPr>
        <p:spPr bwMode="auto">
          <a:xfrm>
            <a:off x="4973638" y="2657475"/>
            <a:ext cx="1612900" cy="579438"/>
          </a:xfrm>
          <a:prstGeom prst="rect">
            <a:avLst/>
          </a:prstGeom>
          <a:noFill/>
          <a:ln w="9525">
            <a:noFill/>
            <a:round/>
            <a:headEnd/>
            <a:tailEnd/>
          </a:ln>
        </p:spPr>
        <p:txBody>
          <a:bodyPr lIns="90000" tIns="46800" rIns="90000" bIns="46800">
            <a:spAutoFit/>
          </a:bodyPr>
          <a:lstStyle/>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200" b="1">
              <a:solidFill>
                <a:srgbClr val="FF0000"/>
              </a:solidFill>
              <a:latin typeface="Times New Roman" pitchFamily="18" charset="0"/>
              <a:cs typeface="Times New Roman" pitchFamily="18" charset="0"/>
            </a:endParaRPr>
          </a:p>
        </p:txBody>
      </p:sp>
      <p:grpSp>
        <p:nvGrpSpPr>
          <p:cNvPr id="2052" name="Group 16"/>
          <p:cNvGrpSpPr>
            <a:grpSpLocks/>
          </p:cNvGrpSpPr>
          <p:nvPr/>
        </p:nvGrpSpPr>
        <p:grpSpPr bwMode="auto">
          <a:xfrm>
            <a:off x="333375" y="273050"/>
            <a:ext cx="6143625" cy="2963863"/>
            <a:chOff x="210" y="172"/>
            <a:chExt cx="3870" cy="1867"/>
          </a:xfrm>
        </p:grpSpPr>
        <p:grpSp>
          <p:nvGrpSpPr>
            <p:cNvPr id="2054" name="Группа 6"/>
            <p:cNvGrpSpPr>
              <a:grpSpLocks/>
            </p:cNvGrpSpPr>
            <p:nvPr/>
          </p:nvGrpSpPr>
          <p:grpSpPr bwMode="auto">
            <a:xfrm>
              <a:off x="390" y="172"/>
              <a:ext cx="3690" cy="1867"/>
              <a:chOff x="571480" y="428596"/>
              <a:chExt cx="5857915" cy="2738580"/>
            </a:xfrm>
          </p:grpSpPr>
          <p:sp>
            <p:nvSpPr>
              <p:cNvPr id="2057" name="Text Box 4"/>
              <p:cNvSpPr txBox="1">
                <a:spLocks noChangeArrowheads="1"/>
              </p:cNvSpPr>
              <p:nvPr/>
            </p:nvSpPr>
            <p:spPr bwMode="auto">
              <a:xfrm>
                <a:off x="4926022" y="2631781"/>
                <a:ext cx="1503373" cy="535395"/>
              </a:xfrm>
              <a:prstGeom prst="rect">
                <a:avLst/>
              </a:prstGeom>
              <a:noFill/>
              <a:ln w="9525">
                <a:noFill/>
                <a:round/>
                <a:headEnd/>
                <a:tailEnd/>
              </a:ln>
            </p:spPr>
            <p:txBody>
              <a:bodyPr lIns="90000" tIns="46800" rIns="90000" bIns="46800">
                <a:spAutoFit/>
              </a:bodyPr>
              <a:lstStyle/>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200" b="1">
                  <a:solidFill>
                    <a:srgbClr val="FF0000"/>
                  </a:solidFill>
                  <a:latin typeface="Times New Roman" pitchFamily="18" charset="0"/>
                  <a:cs typeface="Times New Roman" pitchFamily="18" charset="0"/>
                </a:endParaRPr>
              </a:p>
            </p:txBody>
          </p:sp>
          <p:pic>
            <p:nvPicPr>
              <p:cNvPr id="2058" name="Picture 5"/>
              <p:cNvPicPr>
                <a:picLocks noChangeAspect="1" noChangeArrowheads="1"/>
              </p:cNvPicPr>
              <p:nvPr/>
            </p:nvPicPr>
            <p:blipFill>
              <a:blip r:embed="rId3"/>
              <a:srcRect/>
              <a:stretch>
                <a:fillRect/>
              </a:stretch>
            </p:blipFill>
            <p:spPr bwMode="auto">
              <a:xfrm>
                <a:off x="1668010" y="428596"/>
                <a:ext cx="3328558" cy="2592272"/>
              </a:xfrm>
              <a:prstGeom prst="rect">
                <a:avLst/>
              </a:prstGeom>
              <a:noFill/>
              <a:ln w="9525">
                <a:noFill/>
                <a:round/>
                <a:headEnd/>
                <a:tailEnd/>
              </a:ln>
            </p:spPr>
          </p:pic>
          <p:sp>
            <p:nvSpPr>
              <p:cNvPr id="2059" name="Text Box 6"/>
              <p:cNvSpPr txBox="1">
                <a:spLocks noChangeArrowheads="1"/>
              </p:cNvSpPr>
              <p:nvPr/>
            </p:nvSpPr>
            <p:spPr bwMode="auto">
              <a:xfrm>
                <a:off x="571480" y="2571467"/>
                <a:ext cx="1401772" cy="592552"/>
              </a:xfrm>
              <a:prstGeom prst="rect">
                <a:avLst/>
              </a:prstGeom>
              <a:noFill/>
              <a:ln w="9525">
                <a:noFill/>
                <a:round/>
                <a:headEnd/>
                <a:tailEnd/>
              </a:ln>
            </p:spPr>
            <p:txBody>
              <a:bodyPr lIns="90000" tIns="46800" rIns="90000" bIns="46800">
                <a:spAutoFit/>
              </a:bodyPr>
              <a:lstStyle/>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600" b="1">
                  <a:solidFill>
                    <a:srgbClr val="00B050"/>
                  </a:solidFill>
                  <a:latin typeface="Monotype Corsiva" pitchFamily="66" charset="0"/>
                  <a:cs typeface="Times New Roman" pitchFamily="18" charset="0"/>
                </a:endParaRPr>
              </a:p>
            </p:txBody>
          </p:sp>
          <p:sp>
            <p:nvSpPr>
              <p:cNvPr id="2060" name="WordArt 7"/>
              <p:cNvSpPr>
                <a:spLocks noChangeArrowheads="1" noChangeShapeType="1" noTextEdit="1"/>
              </p:cNvSpPr>
              <p:nvPr/>
            </p:nvSpPr>
            <p:spPr bwMode="auto">
              <a:xfrm>
                <a:off x="2948637" y="2192520"/>
                <a:ext cx="670550" cy="281477"/>
              </a:xfrm>
              <a:prstGeom prst="rect">
                <a:avLst/>
              </a:prstGeom>
            </p:spPr>
            <p:txBody>
              <a:bodyPr wrap="none" fromWordArt="1">
                <a:prstTxWarp prst="textPlain">
                  <a:avLst>
                    <a:gd name="adj" fmla="val 50000"/>
                  </a:avLst>
                </a:prstTxWarp>
              </a:bodyPr>
              <a:lstStyle/>
              <a:p>
                <a:pPr algn="ctr"/>
                <a:r>
                  <a:rPr lang="ru-RU" sz="4100" b="1" kern="10">
                    <a:ln w="9398">
                      <a:solidFill>
                        <a:schemeClr val="bg1"/>
                      </a:solidFill>
                      <a:miter lim="800000"/>
                      <a:headEnd/>
                      <a:tailEnd/>
                    </a:ln>
                    <a:solidFill>
                      <a:schemeClr val="bg1"/>
                    </a:solidFill>
                    <a:effectLst>
                      <a:outerShdw dist="17819" dir="2700000" algn="ctr" rotWithShape="0">
                        <a:srgbClr val="000000">
                          <a:alpha val="80011"/>
                        </a:srgbClr>
                      </a:outerShdw>
                    </a:effectLst>
                    <a:latin typeface="Monotype Corsiva"/>
                  </a:rPr>
                  <a:t>№ 8</a:t>
                </a:r>
              </a:p>
            </p:txBody>
          </p:sp>
        </p:grpSp>
        <p:sp>
          <p:nvSpPr>
            <p:cNvPr id="2055" name="Rectangle 9"/>
            <p:cNvSpPr>
              <a:spLocks noChangeArrowheads="1"/>
            </p:cNvSpPr>
            <p:nvPr/>
          </p:nvSpPr>
          <p:spPr bwMode="auto">
            <a:xfrm>
              <a:off x="210" y="1598"/>
              <a:ext cx="1043" cy="327"/>
            </a:xfrm>
            <a:prstGeom prst="rect">
              <a:avLst/>
            </a:prstGeom>
            <a:noFill/>
            <a:ln w="9525">
              <a:noFill/>
              <a:miter lim="800000"/>
              <a:headEnd/>
              <a:tailEnd/>
            </a:ln>
          </p:spPr>
          <p:txBody>
            <a:bodyPr>
              <a:spAutoFit/>
            </a:bodyPr>
            <a:lstStyle/>
            <a:p>
              <a:r>
                <a:rPr lang="ru-RU" sz="2800" b="1">
                  <a:solidFill>
                    <a:schemeClr val="bg1"/>
                  </a:solidFill>
                  <a:latin typeface="Monotype Corsiva" pitchFamily="66" charset="0"/>
                </a:rPr>
                <a:t>Сентябрь</a:t>
              </a:r>
            </a:p>
          </p:txBody>
        </p:sp>
        <p:sp>
          <p:nvSpPr>
            <p:cNvPr id="2056" name="Rectangle 10"/>
            <p:cNvSpPr>
              <a:spLocks noChangeArrowheads="1"/>
            </p:cNvSpPr>
            <p:nvPr/>
          </p:nvSpPr>
          <p:spPr bwMode="auto">
            <a:xfrm>
              <a:off x="3158" y="1646"/>
              <a:ext cx="725" cy="288"/>
            </a:xfrm>
            <a:prstGeom prst="rect">
              <a:avLst/>
            </a:prstGeom>
            <a:noFill/>
            <a:ln w="9525">
              <a:noFill/>
              <a:miter lim="800000"/>
              <a:headEnd/>
              <a:tailEnd/>
            </a:ln>
          </p:spPr>
          <p:txBody>
            <a:bodyPr>
              <a:spAutoFit/>
            </a:bodyPr>
            <a:lstStyle/>
            <a:p>
              <a:pPr algn="ctr"/>
              <a:r>
                <a:rPr lang="ru-RU" sz="2400" b="1">
                  <a:solidFill>
                    <a:schemeClr val="bg1"/>
                  </a:solidFill>
                  <a:latin typeface="Monotype Corsiva" pitchFamily="66" charset="0"/>
                </a:rPr>
                <a:t>2010 </a:t>
              </a:r>
            </a:p>
          </p:txBody>
        </p:sp>
      </p:grpSp>
      <p:pic>
        <p:nvPicPr>
          <p:cNvPr id="14" name="Рисунок 13" descr="0849.jpg"/>
          <p:cNvPicPr>
            <a:picLocks noChangeAspect="1"/>
          </p:cNvPicPr>
          <p:nvPr/>
        </p:nvPicPr>
        <p:blipFill>
          <a:blip r:embed="rId4"/>
          <a:stretch>
            <a:fillRect/>
          </a:stretch>
        </p:blipFill>
        <p:spPr>
          <a:xfrm>
            <a:off x="714356" y="3238488"/>
            <a:ext cx="5555676" cy="62756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1267"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1268"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1269"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1270"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1271"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1272"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1273"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1274"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1275"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1276"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1277"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1278"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1279"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1280"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1281"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pic>
        <p:nvPicPr>
          <p:cNvPr id="102418" name="Picture 18" descr="детиии"/>
          <p:cNvPicPr>
            <a:picLocks noChangeAspect="1" noChangeArrowheads="1"/>
          </p:cNvPicPr>
          <p:nvPr/>
        </p:nvPicPr>
        <p:blipFill>
          <a:blip r:embed="rId14" cstate="email"/>
          <a:srcRect/>
          <a:stretch>
            <a:fillRect/>
          </a:stretch>
        </p:blipFill>
        <p:spPr bwMode="auto">
          <a:xfrm>
            <a:off x="404813" y="415925"/>
            <a:ext cx="1846262" cy="2447925"/>
          </a:xfrm>
          <a:prstGeom prst="rect">
            <a:avLst/>
          </a:prstGeom>
          <a:noFill/>
          <a:ln w="57150">
            <a:solidFill>
              <a:srgbClr val="FFCC00"/>
            </a:solidFill>
            <a:miter lim="800000"/>
            <a:headEnd/>
            <a:tailEnd/>
          </a:ln>
        </p:spPr>
      </p:pic>
      <p:sp>
        <p:nvSpPr>
          <p:cNvPr id="11283" name="Text Box 19"/>
          <p:cNvSpPr txBox="1">
            <a:spLocks noChangeArrowheads="1"/>
          </p:cNvSpPr>
          <p:nvPr/>
        </p:nvSpPr>
        <p:spPr bwMode="auto">
          <a:xfrm>
            <a:off x="2420938" y="344488"/>
            <a:ext cx="4103687" cy="2771775"/>
          </a:xfrm>
          <a:prstGeom prst="rect">
            <a:avLst/>
          </a:prstGeom>
          <a:noFill/>
          <a:ln w="9525">
            <a:noFill/>
            <a:miter lim="800000"/>
            <a:headEnd/>
            <a:tailEnd/>
          </a:ln>
        </p:spPr>
        <p:txBody>
          <a:bodyPr>
            <a:spAutoFit/>
          </a:bodyPr>
          <a:lstStyle/>
          <a:p>
            <a:pPr algn="just"/>
            <a:r>
              <a:rPr lang="ru-RU" sz="1300">
                <a:latin typeface="Times New Roman" pitchFamily="18" charset="0"/>
              </a:rPr>
              <a:t>     Существует много концепций способностей. И каждая из них имеет право на существование.</a:t>
            </a:r>
          </a:p>
          <a:p>
            <a:pPr algn="just"/>
            <a:r>
              <a:rPr lang="ru-RU" sz="1300">
                <a:latin typeface="Times New Roman" pitchFamily="18" charset="0"/>
              </a:rPr>
              <a:t>    Но нас как педагогов больше интересует тот факт, что развитие творческих способностей возможно путем создания необходимых условий.</a:t>
            </a:r>
          </a:p>
          <a:p>
            <a:pPr algn="just"/>
            <a:r>
              <a:rPr lang="ru-RU" sz="1300">
                <a:latin typeface="Times New Roman" pitchFamily="18" charset="0"/>
              </a:rPr>
              <a:t>      А потому, чтобы дальше педагогу создавать условия для развития индивидуальных творческих способностей ему «выгодно»  знать как происходило и будет происходить развитие с точки зрения анатомии и психологии.</a:t>
            </a:r>
            <a:endParaRPr lang="ru-RU" sz="1300" b="1">
              <a:latin typeface="Times New Roman" pitchFamily="18" charset="0"/>
            </a:endParaRPr>
          </a:p>
          <a:p>
            <a:pPr algn="just"/>
            <a:r>
              <a:rPr lang="ru-RU" sz="1300" b="1">
                <a:latin typeface="Times New Roman" pitchFamily="18" charset="0"/>
              </a:rPr>
              <a:t>      Проблема оптимальных сроков начала развития творческих способностей.</a:t>
            </a:r>
            <a:endParaRPr lang="ru-RU" sz="1300">
              <a:latin typeface="Times New Roman" pitchFamily="18" charset="0"/>
            </a:endParaRPr>
          </a:p>
          <a:p>
            <a:pPr algn="just">
              <a:spcBef>
                <a:spcPct val="50000"/>
              </a:spcBef>
            </a:pPr>
            <a:endParaRPr lang="ru-RU" sz="1300">
              <a:latin typeface="Times New Roman" pitchFamily="18" charset="0"/>
            </a:endParaRPr>
          </a:p>
        </p:txBody>
      </p:sp>
      <p:sp>
        <p:nvSpPr>
          <p:cNvPr id="11284" name="Text Box 20"/>
          <p:cNvSpPr txBox="1">
            <a:spLocks noChangeArrowheads="1"/>
          </p:cNvSpPr>
          <p:nvPr/>
        </p:nvSpPr>
        <p:spPr bwMode="auto">
          <a:xfrm>
            <a:off x="333375" y="2865438"/>
            <a:ext cx="6191250" cy="6243637"/>
          </a:xfrm>
          <a:prstGeom prst="rect">
            <a:avLst/>
          </a:prstGeom>
          <a:noFill/>
          <a:ln w="9525">
            <a:noFill/>
            <a:miter lim="800000"/>
            <a:headEnd/>
            <a:tailEnd/>
          </a:ln>
        </p:spPr>
        <p:txBody>
          <a:bodyPr>
            <a:spAutoFit/>
          </a:bodyPr>
          <a:lstStyle/>
          <a:p>
            <a:pPr algn="just"/>
            <a:r>
              <a:rPr lang="ru-RU" sz="1300">
                <a:latin typeface="Times New Roman" pitchFamily="18" charset="0"/>
              </a:rPr>
              <a:t>      Говоря о формировании способностей, необходимо остановиться на вопросе о том, когда, с какого возраста  следует  развивать  творческие  способности детей. Психологи называют различные сроки от полутора  до  девяти  лет.  Также существует гипотеза,  что  развивать  творческие  способности  необходимо  с самого раннего возраста. Эта гипотеза находит подтверждение в физиологии.</a:t>
            </a:r>
          </a:p>
          <a:p>
            <a:pPr algn="just"/>
            <a:r>
              <a:rPr lang="ru-RU" sz="1300">
                <a:latin typeface="Times New Roman" pitchFamily="18" charset="0"/>
              </a:rPr>
              <a:t>      Дело в том, что мозг ребёнка особенно быстро растет  и  "дозревает"  в первые годы жизни. Это можно объяснить тем, какое количество связей «задействовано» между клетками мозга. Каждый ребенок имеет при рождении богатейшую </a:t>
            </a:r>
            <a:r>
              <a:rPr lang="ru-RU" sz="1300" u="sng">
                <a:latin typeface="Times New Roman" pitchFamily="18" charset="0"/>
              </a:rPr>
              <a:t>волокнистую сеть, соединяющую клетки мозга</a:t>
            </a:r>
            <a:r>
              <a:rPr lang="ru-RU" sz="1300">
                <a:latin typeface="Times New Roman" pitchFamily="18" charset="0"/>
              </a:rPr>
              <a:t>, но это только потенциальные, возможные связи. Реальными, действующими они становятся только тогда, когда запускаются в ход определенные нервные структуры, когда начинают функционировать те или иные способности и по «линиям связи» начинают проходить биотоки. И чем моложе ребенок, тем образование связей проходит легче, а с возрастом все труднее и труднее.</a:t>
            </a:r>
          </a:p>
          <a:p>
            <a:pPr algn="just"/>
            <a:r>
              <a:rPr lang="ru-RU" sz="1300">
                <a:latin typeface="Times New Roman" pitchFamily="18" charset="0"/>
              </a:rPr>
              <a:t>   Способности – прижизненное, а не врожденное образование. В деятельности, направленной на удовлетворение потребностей, исторически создавались и развивались способности людей. Доказательством является тот факт, что в ходе исторического развития человеческого общества возникли новые потребности, люди создавали новые области деятельности, тем самым стимулируя развитие новых способностей.</a:t>
            </a:r>
          </a:p>
          <a:p>
            <a:pPr algn="just"/>
            <a:r>
              <a:rPr lang="ru-RU" sz="1300">
                <a:latin typeface="Times New Roman" pitchFamily="18" charset="0"/>
              </a:rPr>
              <a:t>    Интересно, что ни у кого не возникает подобного вопроса, когда учат ребенка разговаривать. Никто не задумывается, пора или не пора начинать говорить с ним. С ним просто говорят – со дня его рождения, когда он еще и не воспринимает, кажется ничего. Проходит пять, десять месяцев, наступает момент – произнесено первое слово!</a:t>
            </a:r>
          </a:p>
          <a:p>
            <a:pPr algn="just"/>
            <a:r>
              <a:rPr lang="ru-RU" sz="1300">
                <a:latin typeface="Times New Roman" pitchFamily="18" charset="0"/>
              </a:rPr>
              <a:t>       Условия для того, чтобы это произошло, были обеспечены заранее, они опережали развитие речи, непрерывно стимулировали ее, и созревание соответствующих отделов мозга шло успешно.</a:t>
            </a:r>
          </a:p>
          <a:p>
            <a:pPr algn="just"/>
            <a:r>
              <a:rPr lang="ru-RU" sz="1300">
                <a:latin typeface="Times New Roman" pitchFamily="18" charset="0"/>
              </a:rPr>
              <a:t>       А что если и в развитии других способностей поступить подобным образом: насколько это, возможно, заранее окружить ребенка такой средой и такой системой отношений, которые стимулировали самую разнообразную его творческую </a:t>
            </a:r>
          </a:p>
        </p:txBody>
      </p:sp>
      <p:sp>
        <p:nvSpPr>
          <p:cNvPr id="1128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18"/>
                                        </p:tgtEl>
                                        <p:attrNameLst>
                                          <p:attrName>style.visibility</p:attrName>
                                        </p:attrNameLst>
                                      </p:cBhvr>
                                      <p:to>
                                        <p:strVal val="visible"/>
                                      </p:to>
                                    </p:set>
                                    <p:animEffect transition="in" filter="fade">
                                      <p:cBhvr>
                                        <p:cTn id="7" dur="2000"/>
                                        <p:tgtEl>
                                          <p:spTgt spid="10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2291"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2292"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2293"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2294"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2295"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2296"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2297"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2298"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2299"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2300"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2301"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2302"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2303"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2304"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2305"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2306" name="Text Box 18"/>
          <p:cNvSpPr txBox="1">
            <a:spLocks noChangeArrowheads="1"/>
          </p:cNvSpPr>
          <p:nvPr/>
        </p:nvSpPr>
        <p:spPr bwMode="auto">
          <a:xfrm>
            <a:off x="333375" y="415925"/>
            <a:ext cx="6264275" cy="1497013"/>
          </a:xfrm>
          <a:prstGeom prst="rect">
            <a:avLst/>
          </a:prstGeom>
          <a:noFill/>
          <a:ln w="9525">
            <a:noFill/>
            <a:miter lim="800000"/>
            <a:headEnd/>
            <a:tailEnd/>
          </a:ln>
        </p:spPr>
        <p:txBody>
          <a:bodyPr>
            <a:spAutoFit/>
          </a:bodyPr>
          <a:lstStyle/>
          <a:p>
            <a:pPr algn="just"/>
            <a:r>
              <a:rPr lang="ru-RU" sz="1300">
                <a:latin typeface="Times New Roman" pitchFamily="18" charset="0"/>
              </a:rPr>
              <a:t>деятельность и исподволь развивали бы в нем именно то, что в соответствующий момент способно наиболее эффективно развиваться? Именно в этом и состоит важное условие эффективного развития творческих способностей.</a:t>
            </a:r>
          </a:p>
          <a:p>
            <a:pPr algn="just"/>
            <a:endParaRPr lang="ru-RU" sz="1300">
              <a:latin typeface="Times New Roman" pitchFamily="18" charset="0"/>
            </a:endParaRPr>
          </a:p>
          <a:p>
            <a:endParaRPr lang="ru-RU" sz="1300">
              <a:latin typeface="Times New Roman" pitchFamily="18" charset="0"/>
            </a:endParaRPr>
          </a:p>
          <a:p>
            <a:pPr>
              <a:spcBef>
                <a:spcPct val="50000"/>
              </a:spcBef>
            </a:pPr>
            <a:endParaRPr lang="ru-RU"/>
          </a:p>
        </p:txBody>
      </p:sp>
      <p:pic>
        <p:nvPicPr>
          <p:cNvPr id="103443" name="Picture 19" descr="мозг3"/>
          <p:cNvPicPr>
            <a:picLocks noChangeAspect="1" noChangeArrowheads="1"/>
          </p:cNvPicPr>
          <p:nvPr/>
        </p:nvPicPr>
        <p:blipFill>
          <a:blip r:embed="rId14"/>
          <a:srcRect/>
          <a:stretch>
            <a:fillRect/>
          </a:stretch>
        </p:blipFill>
        <p:spPr bwMode="auto">
          <a:xfrm>
            <a:off x="4581525" y="1065213"/>
            <a:ext cx="1871663" cy="1335087"/>
          </a:xfrm>
          <a:prstGeom prst="rect">
            <a:avLst/>
          </a:prstGeom>
          <a:noFill/>
          <a:ln w="9525">
            <a:noFill/>
            <a:miter lim="800000"/>
            <a:headEnd/>
            <a:tailEnd/>
          </a:ln>
        </p:spPr>
      </p:pic>
      <p:sp>
        <p:nvSpPr>
          <p:cNvPr id="12308" name="Text Box 20"/>
          <p:cNvSpPr txBox="1">
            <a:spLocks noChangeArrowheads="1"/>
          </p:cNvSpPr>
          <p:nvPr/>
        </p:nvSpPr>
        <p:spPr bwMode="auto">
          <a:xfrm>
            <a:off x="333375" y="992188"/>
            <a:ext cx="4176713" cy="1779587"/>
          </a:xfrm>
          <a:prstGeom prst="rect">
            <a:avLst/>
          </a:prstGeom>
          <a:noFill/>
          <a:ln w="9525">
            <a:noFill/>
            <a:miter lim="800000"/>
            <a:headEnd/>
            <a:tailEnd/>
          </a:ln>
        </p:spPr>
        <p:txBody>
          <a:bodyPr>
            <a:spAutoFit/>
          </a:bodyPr>
          <a:lstStyle/>
          <a:p>
            <a:pPr algn="just"/>
            <a:r>
              <a:rPr lang="ru-RU" sz="1300">
                <a:latin typeface="Times New Roman" pitchFamily="18" charset="0"/>
              </a:rPr>
              <a:t>       Доказано, что практически все дети наделены от природы богатой фантазией, способностью творчески мыслить и генерировать необычные идеи. С течением времени, под влиянием взрослых, эти способности затухают. Но где-то в глубине души каждого из нас живёт маленький ребёнок и его нереализованные фантазии и мечты.</a:t>
            </a:r>
          </a:p>
          <a:p>
            <a:pPr>
              <a:spcBef>
                <a:spcPct val="50000"/>
              </a:spcBef>
            </a:pPr>
            <a:endParaRPr lang="ru-RU" sz="1300">
              <a:latin typeface="Times New Roman" pitchFamily="18" charset="0"/>
            </a:endParaRPr>
          </a:p>
        </p:txBody>
      </p:sp>
      <p:sp>
        <p:nvSpPr>
          <p:cNvPr id="12309" name="Text Box 21"/>
          <p:cNvSpPr txBox="1">
            <a:spLocks noChangeArrowheads="1"/>
          </p:cNvSpPr>
          <p:nvPr/>
        </p:nvSpPr>
        <p:spPr bwMode="auto">
          <a:xfrm>
            <a:off x="260350" y="2360613"/>
            <a:ext cx="6337300" cy="6838950"/>
          </a:xfrm>
          <a:prstGeom prst="rect">
            <a:avLst/>
          </a:prstGeom>
          <a:noFill/>
          <a:ln w="9525">
            <a:noFill/>
            <a:miter lim="800000"/>
            <a:headEnd/>
            <a:tailEnd/>
          </a:ln>
        </p:spPr>
        <p:txBody>
          <a:bodyPr>
            <a:spAutoFit/>
          </a:bodyPr>
          <a:lstStyle/>
          <a:p>
            <a:pPr algn="just"/>
            <a:r>
              <a:rPr lang="ru-RU" sz="1300">
                <a:latin typeface="Times New Roman" pitchFamily="18" charset="0"/>
              </a:rPr>
              <a:t>      Мама заявила, что есть проблема: сын при чтении любого произведения начинает изображать, все что прочитал. «Кто так читает!? Читать нужно в тишине, спокойно!»-возмущалась мама. А в школе мы требуем выразить свои впечатления от прочитанного.</a:t>
            </a:r>
          </a:p>
          <a:p>
            <a:pPr algn="just"/>
            <a:r>
              <a:rPr lang="ru-RU" sz="1300">
                <a:latin typeface="Times New Roman" pitchFamily="18" charset="0"/>
              </a:rPr>
              <a:t>     Однако есть следующая опасность, если  соответствующие  способности  не  развиваются,   не функционируют, если ребенок не занимается необходимыми видами  деятельности, то эти возможности начинают утрачиваться, деградировать и тем  быстрее,  чем слабее функционирование. </a:t>
            </a:r>
          </a:p>
          <a:p>
            <a:pPr algn="just"/>
            <a:r>
              <a:rPr lang="ru-RU" sz="1300">
                <a:latin typeface="Times New Roman" pitchFamily="18" charset="0"/>
              </a:rPr>
              <a:t>   Вот почему надо начинать развитие как можно раньше, вот почему первые годы жизни – самое благодатное время, когда наши радужные заботы дадут самые богатые плоды, плоды, которые останутся на всю жизнь.</a:t>
            </a:r>
          </a:p>
          <a:p>
            <a:pPr algn="just"/>
            <a:r>
              <a:rPr lang="ru-RU" sz="1300">
                <a:latin typeface="Times New Roman" pitchFamily="18" charset="0"/>
              </a:rPr>
              <a:t>    В.Г. Белинский писал, что создает человека природа, но развивает и образует его общество.</a:t>
            </a:r>
          </a:p>
          <a:p>
            <a:pPr algn="just"/>
            <a:r>
              <a:rPr lang="ru-RU" sz="1300">
                <a:latin typeface="Times New Roman" pitchFamily="18" charset="0"/>
              </a:rPr>
              <a:t>     У некоторых людей при благоприятных условиях очень рано развиваются  способности. Обычно ранее всего проявляется одаренность к музыке и живописи. Так, М. И. Глинка еще в возрасте 3—4 лет очень любил такую игру: он ударял палкой по разным звучащим предметам (медные тазы, кастрюли). При этом, к удивлению взрослых, у него получались созвучия, которые было приятно слушать. Впоследствии  этот  мальчик  стал  великим  русским композитором. Несколько позднее, чем одаренность к музыке и живописи, у людей обнаруживаются литературные способности, но у некоторых талантливых поэтов и они проявляются очень рано. Так, Пушкин, Лермонтов и Некрасов начали писать стихи, когда им еще не было и десяти лет. Довольно рано (обычно в детском возрасте) обнаруживаются и способности к математике.</a:t>
            </a:r>
          </a:p>
          <a:p>
            <a:pPr algn="just"/>
            <a:r>
              <a:rPr lang="ru-RU" sz="1300">
                <a:latin typeface="Times New Roman" pitchFamily="18" charset="0"/>
              </a:rPr>
              <a:t>       Осложняет положение позиция родителей: проблема развития креативных способностей не выделяется ими как самостоятельная. 88% проходивших тестирование родителей в 2008-2009г.  считают, что творческие способности должны развиваться в учреждениях дополнительного образования; 91% не имеют представления, каким образом они могли бы развивать творческое мышление и творческое воображение своих детей. </a:t>
            </a:r>
          </a:p>
          <a:p>
            <a:pPr algn="just"/>
            <a:r>
              <a:rPr lang="ru-RU" sz="1300">
                <a:latin typeface="Times New Roman" pitchFamily="18" charset="0"/>
              </a:rPr>
              <a:t>       Поэтому предложено решение проблемы развития креативных способностей младших школьников средствами творческих заданий в учебном процессе.</a:t>
            </a:r>
          </a:p>
          <a:p>
            <a:pPr algn="just"/>
            <a:r>
              <a:rPr lang="ru-RU" sz="1300">
                <a:latin typeface="Times New Roman" pitchFamily="18" charset="0"/>
              </a:rPr>
              <a:t>        С   психологической   точки   зрения   дошкольный и младший школьный возраст    самые благоприятные периоды для развития творческих способностей  потому,  что  в</a:t>
            </a:r>
          </a:p>
        </p:txBody>
      </p:sp>
      <p:sp>
        <p:nvSpPr>
          <p:cNvPr id="12310"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43"/>
                                        </p:tgtEl>
                                        <p:attrNameLst>
                                          <p:attrName>style.visibility</p:attrName>
                                        </p:attrNameLst>
                                      </p:cBhvr>
                                      <p:to>
                                        <p:strVal val="visible"/>
                                      </p:to>
                                    </p:set>
                                    <p:animEffect transition="in" filter="fade">
                                      <p:cBhvr>
                                        <p:cTn id="7" dur="2000"/>
                                        <p:tgtEl>
                                          <p:spTgt spid="10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3315"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3316"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3317"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3318"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3319"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3320"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3321"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3322"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3323"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3324"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3325"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3326"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3327"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3328"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3329"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3330" name="Rectangle 18"/>
          <p:cNvSpPr>
            <a:spLocks noChangeArrowheads="1"/>
          </p:cNvSpPr>
          <p:nvPr/>
        </p:nvSpPr>
        <p:spPr bwMode="auto">
          <a:xfrm>
            <a:off x="333375" y="273050"/>
            <a:ext cx="6191250" cy="985838"/>
          </a:xfrm>
          <a:prstGeom prst="rect">
            <a:avLst/>
          </a:prstGeom>
          <a:noFill/>
          <a:ln w="9525">
            <a:noFill/>
            <a:miter lim="800000"/>
            <a:headEnd/>
            <a:tailEnd/>
          </a:ln>
        </p:spPr>
        <p:txBody>
          <a:bodyPr>
            <a:spAutoFit/>
          </a:bodyPr>
          <a:lstStyle/>
          <a:p>
            <a:pPr algn="just"/>
            <a:r>
              <a:rPr lang="ru-RU" sz="1300">
                <a:latin typeface="Times New Roman" pitchFamily="18" charset="0"/>
              </a:rPr>
              <a:t>этом возрасте дети чрезвычайно любознательны, у них  есть  огромное  желание познавать окружающий  мир.</a:t>
            </a:r>
          </a:p>
          <a:p>
            <a:pPr algn="just"/>
            <a:r>
              <a:rPr lang="ru-RU" sz="1300">
                <a:latin typeface="Times New Roman" pitchFamily="18" charset="0"/>
              </a:rPr>
              <a:t>       Школа сегодня может помочь раскрыться подрастающему поколению.</a:t>
            </a:r>
          </a:p>
          <a:p>
            <a:pPr algn="just">
              <a:spcBef>
                <a:spcPct val="50000"/>
              </a:spcBef>
            </a:pPr>
            <a:endParaRPr lang="ru-RU" sz="1300">
              <a:latin typeface="Times New Roman" pitchFamily="18" charset="0"/>
            </a:endParaRPr>
          </a:p>
        </p:txBody>
      </p:sp>
      <p:pic>
        <p:nvPicPr>
          <p:cNvPr id="104467" name="Picture 19" descr="девочка рисует"/>
          <p:cNvPicPr>
            <a:picLocks noChangeAspect="1" noChangeArrowheads="1"/>
          </p:cNvPicPr>
          <p:nvPr/>
        </p:nvPicPr>
        <p:blipFill>
          <a:blip r:embed="rId14"/>
          <a:srcRect/>
          <a:stretch>
            <a:fillRect/>
          </a:stretch>
        </p:blipFill>
        <p:spPr bwMode="auto">
          <a:xfrm>
            <a:off x="404813" y="1136650"/>
            <a:ext cx="2736850" cy="1824038"/>
          </a:xfrm>
          <a:prstGeom prst="rect">
            <a:avLst/>
          </a:prstGeom>
          <a:noFill/>
          <a:ln w="38100">
            <a:solidFill>
              <a:srgbClr val="CC3300"/>
            </a:solidFill>
            <a:miter lim="800000"/>
            <a:headEnd/>
            <a:tailEnd/>
          </a:ln>
        </p:spPr>
      </p:pic>
      <p:sp>
        <p:nvSpPr>
          <p:cNvPr id="13332" name="Text Box 20"/>
          <p:cNvSpPr txBox="1">
            <a:spLocks noChangeArrowheads="1"/>
          </p:cNvSpPr>
          <p:nvPr/>
        </p:nvSpPr>
        <p:spPr bwMode="auto">
          <a:xfrm>
            <a:off x="3213100" y="992188"/>
            <a:ext cx="3311525" cy="2573337"/>
          </a:xfrm>
          <a:prstGeom prst="rect">
            <a:avLst/>
          </a:prstGeom>
          <a:noFill/>
          <a:ln w="9525">
            <a:noFill/>
            <a:miter lim="800000"/>
            <a:headEnd/>
            <a:tailEnd/>
          </a:ln>
        </p:spPr>
        <p:txBody>
          <a:bodyPr>
            <a:spAutoFit/>
          </a:bodyPr>
          <a:lstStyle/>
          <a:p>
            <a:pPr algn="just"/>
            <a:r>
              <a:rPr lang="ru-RU" sz="1300">
                <a:latin typeface="Times New Roman" pitchFamily="18" charset="0"/>
              </a:rPr>
              <a:t>      Однако на сегодняшний день</a:t>
            </a:r>
            <a:r>
              <a:rPr lang="ru-RU" sz="1300" b="1">
                <a:latin typeface="Times New Roman" pitchFamily="18" charset="0"/>
              </a:rPr>
              <a:t> </a:t>
            </a:r>
            <a:r>
              <a:rPr lang="ru-RU" sz="1300">
                <a:latin typeface="Times New Roman" pitchFamily="18" charset="0"/>
              </a:rPr>
              <a:t>современную ситуацию в теории и практике образования можно охарактеризовать сложившимися противоречиями между: </a:t>
            </a:r>
          </a:p>
          <a:p>
            <a:pPr algn="just">
              <a:buFontTx/>
              <a:buChar char="•"/>
            </a:pPr>
            <a:r>
              <a:rPr lang="ru-RU" sz="1300">
                <a:latin typeface="Times New Roman" pitchFamily="18" charset="0"/>
              </a:rPr>
              <a:t> потребностями общества в творчески активных личностях и недостаточной разработанностью педагогических средств и условий, повышающих эффективность процесса организации творческой деятельности личности; </a:t>
            </a:r>
          </a:p>
          <a:p>
            <a:pPr algn="just">
              <a:spcBef>
                <a:spcPct val="50000"/>
              </a:spcBef>
            </a:pPr>
            <a:endParaRPr lang="ru-RU" sz="1300">
              <a:latin typeface="Times New Roman" pitchFamily="18" charset="0"/>
            </a:endParaRPr>
          </a:p>
        </p:txBody>
      </p:sp>
      <p:sp>
        <p:nvSpPr>
          <p:cNvPr id="13333" name="Text Box 21"/>
          <p:cNvSpPr txBox="1">
            <a:spLocks noChangeArrowheads="1"/>
          </p:cNvSpPr>
          <p:nvPr/>
        </p:nvSpPr>
        <p:spPr bwMode="auto">
          <a:xfrm>
            <a:off x="260350" y="3152775"/>
            <a:ext cx="6337300" cy="5251450"/>
          </a:xfrm>
          <a:prstGeom prst="rect">
            <a:avLst/>
          </a:prstGeom>
          <a:noFill/>
          <a:ln w="9525">
            <a:noFill/>
            <a:miter lim="800000"/>
            <a:headEnd/>
            <a:tailEnd/>
          </a:ln>
        </p:spPr>
        <p:txBody>
          <a:bodyPr>
            <a:spAutoFit/>
          </a:bodyPr>
          <a:lstStyle/>
          <a:p>
            <a:pPr algn="just">
              <a:buFontTx/>
              <a:buChar char="•"/>
            </a:pPr>
            <a:r>
              <a:rPr lang="ru-RU" sz="1300">
                <a:latin typeface="Times New Roman" pitchFamily="18" charset="0"/>
              </a:rPr>
              <a:t> повышением требований к уровню знаний, которыми должен обладать младший школьник и существующей организацией учебного процесса начальной школы, не</a:t>
            </a:r>
          </a:p>
          <a:p>
            <a:pPr algn="just"/>
            <a:r>
              <a:rPr lang="ru-RU" sz="1300">
                <a:latin typeface="Times New Roman" pitchFamily="18" charset="0"/>
              </a:rPr>
              <a:t>обеспечивающей необходимого уровня развития креативных способностей учащихся;</a:t>
            </a:r>
          </a:p>
          <a:p>
            <a:pPr algn="just"/>
            <a:r>
              <a:rPr lang="ru-RU" sz="1300">
                <a:latin typeface="Times New Roman" pitchFamily="18" charset="0"/>
              </a:rPr>
              <a:t> необходимостью объективной оценки творческой деятельности учащихся и недостаточной разработанностью педагогического инструментария для оценивания результатов творческой деятельности младших школьников. (Развитый  творческий потенциал младшего школьника, к сожалению, в старших классах все чаще «угасает», т.к. приходиться все силы отдавать на прохождение так необходимых при сдачи экзаменов тестов).</a:t>
            </a:r>
          </a:p>
          <a:p>
            <a:pPr algn="just"/>
            <a:r>
              <a:rPr lang="ru-RU" sz="1300">
                <a:latin typeface="Times New Roman" pitchFamily="18" charset="0"/>
              </a:rPr>
              <a:t>   Кроме того, анализ многих учебных программ начальной общеобразовательной школы показал, что развитие креативных способностей не является основной целью предложенных программ и, следовательно, в них не отведено достаточного времени на обеспечение должного уровня развития творческого мышления, творческого воображения и применения методов творчества в процессе выполнения творческих заданий.    Содержащиеся в учебниках  творческие задания в основном относятся к "условно творческим", большая часть заданий направлена на развитие интуиции учащихся, нахождение нескольких вариантов ответов.        Творческая деятельность младших школьников ориентирована на использование преимущественно методов перебора вариантов, морфологического анализ, аналогию, моделирование, ресурсный подход, некоторых приемов фантазирования, но программы не предусматривают развития креативных индивидуальных способностей учащихся через целенаправленное обучение выполнению творческих заданий с помощью данных методов. Отметим также, что в учебные курсы не включены открытые задания, содержащие противоречия, и не предполагается обучение выполнять такого типа творческие задания. </a:t>
            </a:r>
          </a:p>
          <a:p>
            <a:pPr algn="just"/>
            <a:endParaRPr lang="ru-RU" sz="1300">
              <a:latin typeface="Times New Roman" pitchFamily="18" charset="0"/>
            </a:endParaRPr>
          </a:p>
        </p:txBody>
      </p:sp>
      <p:pic>
        <p:nvPicPr>
          <p:cNvPr id="104470" name="Picture 22" descr="schoolboy2"/>
          <p:cNvPicPr>
            <a:picLocks noChangeAspect="1" noChangeArrowheads="1"/>
          </p:cNvPicPr>
          <p:nvPr/>
        </p:nvPicPr>
        <p:blipFill>
          <a:blip r:embed="rId15" cstate="email"/>
          <a:srcRect/>
          <a:stretch>
            <a:fillRect/>
          </a:stretch>
        </p:blipFill>
        <p:spPr bwMode="auto">
          <a:xfrm>
            <a:off x="4149725" y="8048625"/>
            <a:ext cx="2016125" cy="1425575"/>
          </a:xfrm>
          <a:prstGeom prst="rect">
            <a:avLst/>
          </a:prstGeom>
          <a:noFill/>
          <a:ln w="57150">
            <a:solidFill>
              <a:schemeClr val="accent2"/>
            </a:solidFill>
            <a:miter lim="800000"/>
            <a:headEnd/>
            <a:tailEnd/>
          </a:ln>
        </p:spPr>
      </p:pic>
      <p:sp>
        <p:nvSpPr>
          <p:cNvPr id="1333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4467"/>
                                        </p:tgtEl>
                                        <p:attrNameLst>
                                          <p:attrName>style.visibility</p:attrName>
                                        </p:attrNameLst>
                                      </p:cBhvr>
                                      <p:to>
                                        <p:strVal val="visible"/>
                                      </p:to>
                                    </p:set>
                                    <p:animEffect transition="in" filter="wedge">
                                      <p:cBhvr>
                                        <p:cTn id="7" dur="2000"/>
                                        <p:tgtEl>
                                          <p:spTgt spid="1044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470"/>
                                        </p:tgtEl>
                                        <p:attrNameLst>
                                          <p:attrName>style.visibility</p:attrName>
                                        </p:attrNameLst>
                                      </p:cBhvr>
                                      <p:to>
                                        <p:strVal val="visible"/>
                                      </p:to>
                                    </p:set>
                                    <p:anim calcmode="lin" valueType="num">
                                      <p:cBhvr additive="base">
                                        <p:cTn id="12" dur="500" fill="hold"/>
                                        <p:tgtEl>
                                          <p:spTgt spid="104470"/>
                                        </p:tgtEl>
                                        <p:attrNameLst>
                                          <p:attrName>ppt_x</p:attrName>
                                        </p:attrNameLst>
                                      </p:cBhvr>
                                      <p:tavLst>
                                        <p:tav tm="0">
                                          <p:val>
                                            <p:strVal val="#ppt_x"/>
                                          </p:val>
                                        </p:tav>
                                        <p:tav tm="100000">
                                          <p:val>
                                            <p:strVal val="#ppt_x"/>
                                          </p:val>
                                        </p:tav>
                                      </p:tavLst>
                                    </p:anim>
                                    <p:anim calcmode="lin" valueType="num">
                                      <p:cBhvr additive="base">
                                        <p:cTn id="13" dur="500" fill="hold"/>
                                        <p:tgtEl>
                                          <p:spTgt spid="104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4339"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4340"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4341"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4342"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4343"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4344"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4345"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4346"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4347"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4348"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4349"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4350"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4351"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4352"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4353"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4354" name="Text Box 18"/>
          <p:cNvSpPr txBox="1">
            <a:spLocks noChangeArrowheads="1"/>
          </p:cNvSpPr>
          <p:nvPr/>
        </p:nvSpPr>
        <p:spPr bwMode="auto">
          <a:xfrm>
            <a:off x="260350" y="344488"/>
            <a:ext cx="6264275" cy="4259262"/>
          </a:xfrm>
          <a:prstGeom prst="rect">
            <a:avLst/>
          </a:prstGeom>
          <a:noFill/>
          <a:ln w="9525">
            <a:noFill/>
            <a:miter lim="800000"/>
            <a:headEnd/>
            <a:tailEnd/>
          </a:ln>
        </p:spPr>
        <p:txBody>
          <a:bodyPr>
            <a:spAutoFit/>
          </a:bodyPr>
          <a:lstStyle/>
          <a:p>
            <a:pPr algn="just"/>
            <a:r>
              <a:rPr lang="ru-RU" sz="1300">
                <a:latin typeface="Times New Roman" pitchFamily="18" charset="0"/>
              </a:rPr>
              <a:t>        Решение проблемы развития творческих способностей младших школьников в учебном процессе как ведущего фактора гуманизации образования требует принципиального осмысления важнейших элементов обучения (содержания, форм, методов) с целью их индивидуализации. Стратегическим направлением активизации обучения должно стать не увеличение объема передаваемой информации, не усиление и увеличение    числа контрольных мероприятий, а создание дидактических и психологических условий осмысленности учения, поиск педагогических средств, направленных на включение учащихся в процесс обучения на уровне творческой активности.</a:t>
            </a:r>
            <a:endParaRPr lang="ru-RU" sz="1300" b="1">
              <a:latin typeface="Times New Roman" pitchFamily="18" charset="0"/>
            </a:endParaRPr>
          </a:p>
          <a:p>
            <a:pPr algn="just"/>
            <a:r>
              <a:rPr lang="ru-RU" sz="1300" b="1">
                <a:latin typeface="Times New Roman" pitchFamily="18" charset="0"/>
              </a:rPr>
              <a:t>      Развитие интереса к творчеству. Как этому способствовать в школе?</a:t>
            </a:r>
            <a:endParaRPr lang="ru-RU" sz="1300">
              <a:latin typeface="Times New Roman" pitchFamily="18" charset="0"/>
            </a:endParaRPr>
          </a:p>
          <a:p>
            <a:pPr algn="just"/>
            <a:r>
              <a:rPr lang="ru-RU" sz="1300">
                <a:latin typeface="Times New Roman" pitchFamily="18" charset="0"/>
              </a:rPr>
              <a:t>      На протяжении своей не очень большой, но творческой педагогической деятельности я пришла к выводу, что главным успехом на пути развития индивидуальных способностей является прежде всего привитие желания и интереса у обучающихся к получению знаний. По-моему мнению не сегодняшний день единственно правильным решением является использование на уроках нетрадиционных форм, приемов обучения, а также введение дополнительных занятий по развитию творческих способностей	 обучающихся. Кроме того, сегодня из содержания новых образовательных стандартов видно, как много времени отведено на внеаудиторное обучение.   </a:t>
            </a:r>
          </a:p>
          <a:p>
            <a:pPr algn="just"/>
            <a:r>
              <a:rPr lang="ru-RU" sz="1300">
                <a:latin typeface="Times New Roman" pitchFamily="18" charset="0"/>
              </a:rPr>
              <a:t>      А вот и более подробное описание выше сказанного.</a:t>
            </a:r>
            <a:endParaRPr lang="ru-RU" sz="1300" b="1">
              <a:latin typeface="Times New Roman" pitchFamily="18" charset="0"/>
            </a:endParaRPr>
          </a:p>
          <a:p>
            <a:pPr algn="just"/>
            <a:r>
              <a:rPr lang="ru-RU" sz="1300" b="1">
                <a:latin typeface="Times New Roman" pitchFamily="18" charset="0"/>
              </a:rPr>
              <a:t>     </a:t>
            </a:r>
            <a:endParaRPr lang="ru-RU" sz="1300">
              <a:latin typeface="Times New Roman" pitchFamily="18" charset="0"/>
            </a:endParaRPr>
          </a:p>
        </p:txBody>
      </p:sp>
      <p:pic>
        <p:nvPicPr>
          <p:cNvPr id="105491" name="Picture 19" descr="0_a04e_4217e652_XL"/>
          <p:cNvPicPr>
            <a:picLocks noChangeAspect="1" noChangeArrowheads="1"/>
          </p:cNvPicPr>
          <p:nvPr/>
        </p:nvPicPr>
        <p:blipFill>
          <a:blip r:embed="rId14"/>
          <a:srcRect/>
          <a:stretch>
            <a:fillRect/>
          </a:stretch>
        </p:blipFill>
        <p:spPr bwMode="auto">
          <a:xfrm>
            <a:off x="404813" y="4448175"/>
            <a:ext cx="2303462" cy="1706563"/>
          </a:xfrm>
          <a:prstGeom prst="rect">
            <a:avLst/>
          </a:prstGeom>
          <a:noFill/>
          <a:ln w="57150">
            <a:solidFill>
              <a:schemeClr val="accent2"/>
            </a:solidFill>
            <a:miter lim="800000"/>
            <a:headEnd/>
            <a:tailEnd/>
          </a:ln>
        </p:spPr>
      </p:pic>
      <p:sp>
        <p:nvSpPr>
          <p:cNvPr id="14356" name="Text Box 20"/>
          <p:cNvSpPr txBox="1">
            <a:spLocks noChangeArrowheads="1"/>
          </p:cNvSpPr>
          <p:nvPr/>
        </p:nvSpPr>
        <p:spPr bwMode="auto">
          <a:xfrm>
            <a:off x="2781300" y="4448175"/>
            <a:ext cx="3744913" cy="1878013"/>
          </a:xfrm>
          <a:prstGeom prst="rect">
            <a:avLst/>
          </a:prstGeom>
          <a:noFill/>
          <a:ln w="9525">
            <a:noFill/>
            <a:miter lim="800000"/>
            <a:headEnd/>
            <a:tailEnd/>
          </a:ln>
        </p:spPr>
        <p:txBody>
          <a:bodyPr>
            <a:spAutoFit/>
          </a:bodyPr>
          <a:lstStyle/>
          <a:p>
            <a:pPr algn="just"/>
            <a:r>
              <a:rPr lang="ru-RU" sz="1300" b="1">
                <a:latin typeface="Times New Roman" pitchFamily="18" charset="0"/>
              </a:rPr>
              <a:t>Творческие игры</a:t>
            </a:r>
            <a:r>
              <a:rPr lang="ru-RU" sz="1300">
                <a:latin typeface="Times New Roman" pitchFamily="18" charset="0"/>
              </a:rPr>
              <a:t> – явление многообразное. Их содержание усложняется и развивается в том случае, если они увлекают детей. С помощью творческой игры можно достичь больших успехов в воспитательно- образовательной работе с детьми (дидактические игры достойны на рассмотрение отдельным вопросом).</a:t>
            </a:r>
          </a:p>
          <a:p>
            <a:pPr algn="just"/>
            <a:r>
              <a:rPr lang="ru-RU" sz="1300" b="1">
                <a:latin typeface="Times New Roman" pitchFamily="18" charset="0"/>
              </a:rPr>
              <a:t>Уроки в нетрадиционной форме: </a:t>
            </a:r>
            <a:r>
              <a:rPr lang="ru-RU" sz="1300">
                <a:latin typeface="Times New Roman" pitchFamily="18" charset="0"/>
              </a:rPr>
              <a:t>урок творчества, урок-сказка, урок-утренник, </a:t>
            </a:r>
          </a:p>
        </p:txBody>
      </p:sp>
      <p:sp>
        <p:nvSpPr>
          <p:cNvPr id="14357" name="Text Box 21"/>
          <p:cNvSpPr txBox="1">
            <a:spLocks noChangeArrowheads="1"/>
          </p:cNvSpPr>
          <p:nvPr/>
        </p:nvSpPr>
        <p:spPr bwMode="auto">
          <a:xfrm>
            <a:off x="260350" y="6248400"/>
            <a:ext cx="6265863" cy="3068638"/>
          </a:xfrm>
          <a:prstGeom prst="rect">
            <a:avLst/>
          </a:prstGeom>
          <a:noFill/>
          <a:ln w="9525">
            <a:noFill/>
            <a:miter lim="800000"/>
            <a:headEnd/>
            <a:tailEnd/>
          </a:ln>
        </p:spPr>
        <p:txBody>
          <a:bodyPr>
            <a:spAutoFit/>
          </a:bodyPr>
          <a:lstStyle/>
          <a:p>
            <a:pPr algn="just"/>
            <a:r>
              <a:rPr lang="ru-RU" sz="1300">
                <a:latin typeface="Times New Roman" pitchFamily="18" charset="0"/>
              </a:rPr>
              <a:t>урок-путешествие. Задания, которые получают учащиеся на таких уроках, помогают им жить в атмосфере творческого поиска, действующей на них вдохновляюще.         Существует огромное разнообразие приемов, развивающих индивидуальные способности учащихся: иллюстрирование произведения, прогнозирование текста, словесное рисование, драматизация, стихотворчество, творческий пересказ. </a:t>
            </a:r>
          </a:p>
          <a:p>
            <a:pPr algn="just"/>
            <a:r>
              <a:rPr lang="ru-RU" sz="1300">
                <a:latin typeface="Times New Roman" pitchFamily="18" charset="0"/>
              </a:rPr>
              <a:t>     Однако использование отдельных творческих заданий на уроке без системы не даст желаемого результата.</a:t>
            </a:r>
          </a:p>
          <a:p>
            <a:pPr algn="just"/>
            <a:r>
              <a:rPr lang="ru-RU" sz="1300">
                <a:latin typeface="Times New Roman" pitchFamily="18" charset="0"/>
              </a:rPr>
              <a:t>   Есть великая формула «дедушки» космонавтики К.Э. Циолковского, приоткрывающая завесу над тайной рождения творческого ума: «Сначала я открывал истины, известные многим, затем стал открывать истины, известные некоторым, и, наконец, стал открывать истины, никому еще не известные».</a:t>
            </a:r>
          </a:p>
          <a:p>
            <a:pPr algn="just"/>
            <a:r>
              <a:rPr lang="ru-RU" sz="1300">
                <a:latin typeface="Times New Roman" pitchFamily="18" charset="0"/>
              </a:rPr>
              <a:t>      Одним из основных принципов обучения является принцип от простого к сложному. Этот принцип заключается в </a:t>
            </a:r>
            <a:r>
              <a:rPr lang="ru-RU" sz="1300" b="1">
                <a:latin typeface="Times New Roman" pitchFamily="18" charset="0"/>
              </a:rPr>
              <a:t>постепенном </a:t>
            </a:r>
            <a:r>
              <a:rPr lang="ru-RU" sz="1300">
                <a:latin typeface="Times New Roman" pitchFamily="18" charset="0"/>
              </a:rPr>
              <a:t>и</a:t>
            </a:r>
            <a:r>
              <a:rPr lang="ru-RU" sz="1300" b="1">
                <a:latin typeface="Times New Roman" pitchFamily="18" charset="0"/>
              </a:rPr>
              <a:t> постоянном</a:t>
            </a:r>
            <a:r>
              <a:rPr lang="ru-RU" sz="1300">
                <a:latin typeface="Times New Roman" pitchFamily="18" charset="0"/>
              </a:rPr>
              <a:t>  развитии творческих способностей.</a:t>
            </a:r>
          </a:p>
          <a:p>
            <a:pPr algn="just"/>
            <a:r>
              <a:rPr lang="ru-RU" sz="1300">
                <a:latin typeface="Times New Roman" pitchFamily="18" charset="0"/>
              </a:rPr>
              <a:t>   </a:t>
            </a:r>
          </a:p>
        </p:txBody>
      </p:sp>
      <p:sp>
        <p:nvSpPr>
          <p:cNvPr id="14358"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91"/>
                                        </p:tgtEl>
                                        <p:attrNameLst>
                                          <p:attrName>style.visibility</p:attrName>
                                        </p:attrNameLst>
                                      </p:cBhvr>
                                      <p:to>
                                        <p:strVal val="visible"/>
                                      </p:to>
                                    </p:set>
                                    <p:anim calcmode="lin" valueType="num">
                                      <p:cBhvr additive="base">
                                        <p:cTn id="7" dur="500" fill="hold"/>
                                        <p:tgtEl>
                                          <p:spTgt spid="105491"/>
                                        </p:tgtEl>
                                        <p:attrNameLst>
                                          <p:attrName>ppt_x</p:attrName>
                                        </p:attrNameLst>
                                      </p:cBhvr>
                                      <p:tavLst>
                                        <p:tav tm="0">
                                          <p:val>
                                            <p:strVal val="#ppt_x"/>
                                          </p:val>
                                        </p:tav>
                                        <p:tav tm="100000">
                                          <p:val>
                                            <p:strVal val="#ppt_x"/>
                                          </p:val>
                                        </p:tav>
                                      </p:tavLst>
                                    </p:anim>
                                    <p:anim calcmode="lin" valueType="num">
                                      <p:cBhvr additive="base">
                                        <p:cTn id="8" dur="500" fill="hold"/>
                                        <p:tgtEl>
                                          <p:spTgt spid="105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5363"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5364"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5365"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5366"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5367"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5368"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5369"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5370"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5371"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5372"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5373"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5374"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5375"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5376"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5377"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5378" name="Text Box 18"/>
          <p:cNvSpPr txBox="1">
            <a:spLocks noChangeArrowheads="1"/>
          </p:cNvSpPr>
          <p:nvPr/>
        </p:nvSpPr>
        <p:spPr bwMode="auto">
          <a:xfrm>
            <a:off x="333375" y="344488"/>
            <a:ext cx="6191250" cy="9418637"/>
          </a:xfrm>
          <a:prstGeom prst="rect">
            <a:avLst/>
          </a:prstGeom>
          <a:noFill/>
          <a:ln w="9525">
            <a:noFill/>
            <a:miter lim="800000"/>
            <a:headEnd/>
            <a:tailEnd/>
          </a:ln>
        </p:spPr>
        <p:txBody>
          <a:bodyPr>
            <a:spAutoFit/>
          </a:bodyPr>
          <a:lstStyle/>
          <a:p>
            <a:pPr indent="363538" algn="just"/>
            <a:r>
              <a:rPr lang="ru-RU" sz="1300">
                <a:latin typeface="Times New Roman" pitchFamily="18" charset="0"/>
              </a:rPr>
              <a:t>Но  школьная программа не предусматривает систему творческих заданий, а потому есть альтернативные варианты. Например, дополнительные занятия по развитию индивидуальных творческих способностей, где дети смогут отойдя от страшного «кнута» отметок, творить, создавать, добиваться личного роста, а стремиться к придуманному эталону.</a:t>
            </a:r>
          </a:p>
          <a:p>
            <a:pPr indent="363538" algn="just"/>
            <a:r>
              <a:rPr lang="ru-RU" sz="1300">
                <a:latin typeface="Times New Roman" pitchFamily="18" charset="0"/>
              </a:rPr>
              <a:t>Например, разработать программу или взять готовую. Существует программа Г.В. Тереховой «Уроки творчества».</a:t>
            </a:r>
          </a:p>
          <a:p>
            <a:pPr indent="363538" algn="just"/>
            <a:r>
              <a:rPr lang="ru-RU" sz="1300">
                <a:latin typeface="Times New Roman" pitchFamily="18" charset="0"/>
              </a:rPr>
              <a:t>Реализация программы творческих заданий в рамках учебных дисциплин начальной школы удается только в первом классе. Начиная со второго класса, отсутствие в учебных предметах заданий, содержащих противоречия, и недостаток времени на освоение методов организации творческой деятельности учащихся компенсирует факультативный курс “Уроки творчества”.</a:t>
            </a:r>
          </a:p>
          <a:p>
            <a:pPr indent="363538" algn="just"/>
            <a:r>
              <a:rPr lang="ru-RU" sz="1300" b="1" i="1">
                <a:latin typeface="Times New Roman" pitchFamily="18" charset="0"/>
              </a:rPr>
              <a:t>Цели такого курса</a:t>
            </a:r>
            <a:r>
              <a:rPr lang="ru-RU" sz="1300">
                <a:latin typeface="Times New Roman" pitchFamily="18" charset="0"/>
              </a:rPr>
              <a:t>: развитие системности, диалектичности мышления;</a:t>
            </a:r>
          </a:p>
          <a:p>
            <a:pPr indent="363538" algn="just"/>
            <a:r>
              <a:rPr lang="ru-RU" sz="1300">
                <a:latin typeface="Times New Roman" pitchFamily="18" charset="0"/>
              </a:rPr>
              <a:t>развитие продуктивного, пространственного, управляемого воображения;</a:t>
            </a:r>
          </a:p>
          <a:p>
            <a:pPr indent="363538" algn="just"/>
            <a:r>
              <a:rPr lang="ru-RU" sz="1300">
                <a:latin typeface="Times New Roman" pitchFamily="18" charset="0"/>
              </a:rPr>
              <a:t>обучение целенаправленному использованию эвристических методов для выполнения творческих заданий.</a:t>
            </a:r>
          </a:p>
          <a:p>
            <a:pPr indent="363538" algn="just"/>
            <a:r>
              <a:rPr lang="ru-RU" sz="1300">
                <a:latin typeface="Times New Roman" pitchFamily="18" charset="0"/>
              </a:rPr>
              <a:t>  Курс программы Г.В. Тереховой  рассчитан на 102 учебных часа со второго класса четырехлетней начальной школы и содержит около 500 заданий творческого характера.</a:t>
            </a:r>
          </a:p>
          <a:p>
            <a:pPr indent="363538" algn="just"/>
            <a:r>
              <a:rPr lang="ru-RU" sz="1300">
                <a:latin typeface="Times New Roman" pitchFamily="18" charset="0"/>
              </a:rPr>
              <a:t>    Данные задания содержат все разделы учебной программы, тем самым повышая основные знания, позволяя учащимся применять знания, способы деятельности, полученные на «уроках творчества» на обычных уроках.</a:t>
            </a:r>
          </a:p>
          <a:p>
            <a:pPr indent="363538" algn="just"/>
            <a:r>
              <a:rPr lang="ru-RU" sz="1300">
                <a:latin typeface="Times New Roman" pitchFamily="18" charset="0"/>
              </a:rPr>
              <a:t>     Например, в данной программе могут содержаться следующие темы, интересные учащимся, но ввиду отсутствия времени прохождения их на уроках по основной программе:</a:t>
            </a:r>
          </a:p>
          <a:p>
            <a:pPr indent="363538" algn="just"/>
            <a:r>
              <a:rPr lang="ru-RU" sz="1300">
                <a:latin typeface="Times New Roman" pitchFamily="18" charset="0"/>
              </a:rPr>
              <a:t>Ресурсы человека		</a:t>
            </a:r>
          </a:p>
          <a:p>
            <a:pPr indent="363538" algn="just"/>
            <a:r>
              <a:rPr lang="ru-RU" sz="1300">
                <a:latin typeface="Times New Roman" pitchFamily="18" charset="0"/>
              </a:rPr>
              <a:t>Противоречие	</a:t>
            </a:r>
          </a:p>
          <a:p>
            <a:pPr indent="363538" algn="just"/>
            <a:r>
              <a:rPr lang="ru-RU" sz="1300">
                <a:latin typeface="Times New Roman" pitchFamily="18" charset="0"/>
              </a:rPr>
              <a:t>Приемы фантазирования	</a:t>
            </a:r>
          </a:p>
          <a:p>
            <a:pPr indent="363538" algn="just"/>
            <a:r>
              <a:rPr lang="ru-RU" sz="1300">
                <a:latin typeface="Times New Roman" pitchFamily="18" charset="0"/>
              </a:rPr>
              <a:t>Аналоги	</a:t>
            </a:r>
          </a:p>
          <a:p>
            <a:pPr indent="363538" algn="just"/>
            <a:r>
              <a:rPr lang="ru-RU" sz="1300">
                <a:latin typeface="Times New Roman" pitchFamily="18" charset="0"/>
              </a:rPr>
              <a:t>Приемы разрешения противоречий	</a:t>
            </a:r>
          </a:p>
          <a:p>
            <a:pPr indent="363538" algn="just"/>
            <a:r>
              <a:rPr lang="ru-RU" sz="1300">
                <a:latin typeface="Times New Roman" pitchFamily="18" charset="0"/>
              </a:rPr>
              <a:t>Методы активизации мышления	</a:t>
            </a:r>
          </a:p>
          <a:p>
            <a:pPr indent="363538" algn="just"/>
            <a:r>
              <a:rPr lang="ru-RU" sz="1300">
                <a:latin typeface="Times New Roman" pitchFamily="18" charset="0"/>
              </a:rPr>
              <a:t>Моделирование	</a:t>
            </a:r>
          </a:p>
          <a:p>
            <a:pPr indent="363538" algn="just"/>
            <a:r>
              <a:rPr lang="ru-RU" sz="1300">
                <a:latin typeface="Times New Roman" pitchFamily="18" charset="0"/>
              </a:rPr>
              <a:t>Качества творческой личности	</a:t>
            </a:r>
          </a:p>
          <a:p>
            <a:pPr indent="363538" algn="just"/>
            <a:r>
              <a:rPr lang="ru-RU" sz="1300">
                <a:latin typeface="Times New Roman" pitchFamily="18" charset="0"/>
              </a:rPr>
              <a:t>Так, в разделе “ Объект и его признаки” при изучении темы: “Форма” использовались задания, ориентированные на познание “Создание и преобразование объектов” (составь загадку; придумай новую форму; раздели на группы; соедини объекты природного и технического мира, похожие по форме; найди объекты, похожие на круг, квадрат, треугольник). А в теме “Материал” - задания на познание, создание и использование объектов в новом качестве (“Что из чего?”, “Составь загадку”, “Найди новое применение старой резиновой игрушке”, “Придумай новый материал и объясни как его использовать”).</a:t>
            </a:r>
            <a:endParaRPr lang="ru-RU" sz="1300" b="1">
              <a:latin typeface="Times New Roman" pitchFamily="18" charset="0"/>
            </a:endParaRPr>
          </a:p>
          <a:p>
            <a:pPr indent="363538" algn="just"/>
            <a:r>
              <a:rPr lang="ru-RU" sz="1300" b="1">
                <a:latin typeface="Times New Roman" pitchFamily="18" charset="0"/>
              </a:rPr>
              <a:t>“Уроки творчества” реализуются в следующих направлениях.</a:t>
            </a:r>
            <a:endParaRPr lang="ru-RU" sz="1300" b="1" i="1">
              <a:latin typeface="Times New Roman" pitchFamily="18" charset="0"/>
            </a:endParaRPr>
          </a:p>
          <a:p>
            <a:pPr indent="363538" algn="just"/>
            <a:r>
              <a:rPr lang="ru-RU" sz="1300" b="1" i="1">
                <a:latin typeface="Times New Roman" pitchFamily="18" charset="0"/>
              </a:rPr>
              <a:t>“Познание”.</a:t>
            </a:r>
            <a:endParaRPr lang="ru-RU" sz="1300">
              <a:latin typeface="Times New Roman" pitchFamily="18" charset="0"/>
            </a:endParaRPr>
          </a:p>
          <a:p>
            <a:pPr indent="363538" algn="just"/>
            <a:r>
              <a:rPr lang="ru-RU" sz="1300">
                <a:latin typeface="Times New Roman" pitchFamily="18" charset="0"/>
              </a:rPr>
              <a:t>Реализация первого направления работы: предполагает выполнение учащимися </a:t>
            </a:r>
          </a:p>
          <a:p>
            <a:pPr indent="363538" algn="just"/>
            <a:endParaRPr lang="ru-RU" sz="1300" b="1" i="1">
              <a:latin typeface="Times New Roman" pitchFamily="18" charset="0"/>
            </a:endParaRPr>
          </a:p>
          <a:p>
            <a:pPr indent="363538"/>
            <a:endParaRPr lang="ru-RU" sz="1300">
              <a:latin typeface="Times New Roman" pitchFamily="18" charset="0"/>
            </a:endParaRPr>
          </a:p>
        </p:txBody>
      </p:sp>
      <p:sp>
        <p:nvSpPr>
          <p:cNvPr id="1537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6387"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6388"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6389"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6390"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6391"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6392"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6393"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6394"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6395"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6396"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6397"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6398"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6399"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6400"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6401"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6402" name="Text Box 18"/>
          <p:cNvSpPr txBox="1">
            <a:spLocks noChangeArrowheads="1"/>
          </p:cNvSpPr>
          <p:nvPr/>
        </p:nvSpPr>
        <p:spPr bwMode="auto">
          <a:xfrm>
            <a:off x="333375" y="415925"/>
            <a:ext cx="6119813" cy="8724900"/>
          </a:xfrm>
          <a:prstGeom prst="rect">
            <a:avLst/>
          </a:prstGeom>
          <a:noFill/>
          <a:ln w="9525">
            <a:noFill/>
            <a:miter lim="800000"/>
            <a:headEnd/>
            <a:tailEnd/>
          </a:ln>
        </p:spPr>
        <p:txBody>
          <a:bodyPr>
            <a:spAutoFit/>
          </a:bodyPr>
          <a:lstStyle/>
          <a:p>
            <a:pPr algn="just"/>
            <a:r>
              <a:rPr lang="ru-RU" sz="1300">
                <a:latin typeface="Times New Roman" pitchFamily="18" charset="0"/>
              </a:rPr>
              <a:t>творческих заданий, ориентированных на познание объектов, ситуаций, явлений с целью накопления опыта творческой деятельности. Они представлены следующими тематическими сериями: “ Да-Нетки”, “Признаки”, “Природный мир”, “Технический мир”,”Организм человека”, “Театральная”,”Фантастические сюжеты”, “Что такое хорошо?” Эти задания предполагают применение методов дихотомии, контрольных вопросов, отдельных приемов фантазирования.</a:t>
            </a:r>
            <a:endParaRPr lang="ru-RU" sz="1300" b="1" i="1">
              <a:latin typeface="Times New Roman" pitchFamily="18" charset="0"/>
            </a:endParaRPr>
          </a:p>
          <a:p>
            <a:pPr algn="just"/>
            <a:r>
              <a:rPr lang="ru-RU" sz="1300" b="1" i="1">
                <a:latin typeface="Times New Roman" pitchFamily="18" charset="0"/>
              </a:rPr>
              <a:t>    “Создание нового”</a:t>
            </a:r>
            <a:endParaRPr lang="ru-RU" sz="1300">
              <a:latin typeface="Times New Roman" pitchFamily="18" charset="0"/>
            </a:endParaRPr>
          </a:p>
          <a:p>
            <a:pPr algn="just"/>
            <a:r>
              <a:rPr lang="ru-RU" sz="1300">
                <a:latin typeface="Times New Roman" pitchFamily="18" charset="0"/>
              </a:rPr>
              <a:t>    При реализации второго направления учащимися выполняются творческие задания, ориентированные на создание нового:</a:t>
            </a:r>
          </a:p>
          <a:p>
            <a:pPr algn="just"/>
            <a:r>
              <a:rPr lang="ru-RU" sz="1300">
                <a:latin typeface="Times New Roman" pitchFamily="18" charset="0"/>
              </a:rPr>
              <a:t>“ Моя визитка”;</a:t>
            </a:r>
          </a:p>
          <a:p>
            <a:pPr algn="just"/>
            <a:r>
              <a:rPr lang="ru-RU" sz="1300">
                <a:latin typeface="Times New Roman" pitchFamily="18" charset="0"/>
              </a:rPr>
              <a:t>“ Составь загадку”;</a:t>
            </a:r>
          </a:p>
          <a:p>
            <a:pPr algn="just"/>
            <a:r>
              <a:rPr lang="ru-RU" sz="1300">
                <a:latin typeface="Times New Roman" pitchFamily="18" charset="0"/>
              </a:rPr>
              <a:t>“ Придумайте свой цвет ( форму, материал, признак )”;</a:t>
            </a:r>
          </a:p>
          <a:p>
            <a:pPr algn="just"/>
            <a:r>
              <a:rPr lang="ru-RU" sz="1300">
                <a:latin typeface="Times New Roman" pitchFamily="18" charset="0"/>
              </a:rPr>
              <a:t>“ Изобрази свою память”;</a:t>
            </a:r>
          </a:p>
          <a:p>
            <a:pPr algn="just"/>
            <a:r>
              <a:rPr lang="ru-RU" sz="1300">
                <a:latin typeface="Times New Roman" pitchFamily="18" charset="0"/>
              </a:rPr>
              <a:t>“Придумай сказку ( историю) о……..”.</a:t>
            </a:r>
          </a:p>
          <a:p>
            <a:pPr algn="just"/>
            <a:r>
              <a:rPr lang="ru-RU" sz="1300">
                <a:latin typeface="Times New Roman" pitchFamily="18" charset="0"/>
              </a:rPr>
              <a:t>     Для выполнения этих заданий можно использовать отдельные приемы фантазирования (дробление, объединение, смещение во времени, увеличение, уменьшение, наоборот) и методов активизации мышления – синектики, метода фокальных объектов, морфологического анализа, контрольных вопросов. </a:t>
            </a:r>
            <a:endParaRPr lang="ru-RU" sz="1300" b="1" i="1">
              <a:latin typeface="Times New Roman" pitchFamily="18" charset="0"/>
            </a:endParaRPr>
          </a:p>
          <a:p>
            <a:pPr algn="just"/>
            <a:r>
              <a:rPr lang="ru-RU" sz="1300" b="1" i="1">
                <a:latin typeface="Times New Roman" pitchFamily="18" charset="0"/>
              </a:rPr>
              <a:t>   “Преобразование объектов”</a:t>
            </a:r>
            <a:endParaRPr lang="ru-RU" sz="1300">
              <a:latin typeface="Times New Roman" pitchFamily="18" charset="0"/>
            </a:endParaRPr>
          </a:p>
          <a:p>
            <a:pPr algn="just"/>
            <a:r>
              <a:rPr lang="ru-RU" sz="1300">
                <a:latin typeface="Times New Roman" pitchFamily="18" charset="0"/>
              </a:rPr>
              <a:t>    Для создания опыта творческой деятельности учащимся предлагается выполнить следующие задания по преобразованию объектов, ситуаций, явлений:</a:t>
            </a:r>
          </a:p>
          <a:p>
            <a:pPr algn="just"/>
            <a:r>
              <a:rPr lang="ru-RU" sz="1300">
                <a:latin typeface="Times New Roman" pitchFamily="18" charset="0"/>
              </a:rPr>
              <a:t>“ Вездеход на Марсе”;</a:t>
            </a:r>
          </a:p>
          <a:p>
            <a:pPr algn="just"/>
            <a:r>
              <a:rPr lang="ru-RU" sz="1300">
                <a:latin typeface="Times New Roman" pitchFamily="18" charset="0"/>
              </a:rPr>
              <a:t>“ Задача об укладке фруктов”.</a:t>
            </a:r>
            <a:endParaRPr lang="ru-RU" sz="1300" b="1" i="1">
              <a:latin typeface="Times New Roman" pitchFamily="18" charset="0"/>
            </a:endParaRPr>
          </a:p>
          <a:p>
            <a:pPr algn="just"/>
            <a:r>
              <a:rPr lang="ru-RU" sz="1300" b="1" i="1">
                <a:latin typeface="Times New Roman" pitchFamily="18" charset="0"/>
              </a:rPr>
              <a:t>    “ Использование в новом качестве”</a:t>
            </a:r>
            <a:endParaRPr lang="ru-RU" sz="1300">
              <a:latin typeface="Times New Roman" pitchFamily="18" charset="0"/>
            </a:endParaRPr>
          </a:p>
          <a:p>
            <a:pPr algn="just"/>
            <a:r>
              <a:rPr lang="ru-RU" sz="1300">
                <a:latin typeface="Times New Roman" pitchFamily="18" charset="0"/>
              </a:rPr>
              <a:t>    Особенностью организации работы над творческими заданиями является использование ресурсного подхода в комплексе с ранее использованными методами. Учащимися выполняются следующие творческие задания:</a:t>
            </a:r>
          </a:p>
          <a:p>
            <a:pPr algn="just"/>
            <a:r>
              <a:rPr lang="ru-RU" sz="1300">
                <a:latin typeface="Times New Roman" pitchFamily="18" charset="0"/>
              </a:rPr>
              <a:t>“ Найди применение открытию древних в наши дни”;</a:t>
            </a:r>
          </a:p>
          <a:p>
            <a:pPr algn="just"/>
            <a:r>
              <a:rPr lang="ru-RU" sz="1300">
                <a:latin typeface="Times New Roman" pitchFamily="18" charset="0"/>
              </a:rPr>
              <a:t>“ Павианы и мандарины”;</a:t>
            </a:r>
          </a:p>
          <a:p>
            <a:pPr algn="just"/>
            <a:r>
              <a:rPr lang="ru-RU" sz="1300">
                <a:latin typeface="Times New Roman" pitchFamily="18" charset="0"/>
              </a:rPr>
              <a:t>“Задача о рекламном трюке”;</a:t>
            </a:r>
          </a:p>
          <a:p>
            <a:pPr algn="just"/>
            <a:r>
              <a:rPr lang="ru-RU" sz="1300">
                <a:latin typeface="Times New Roman" pitchFamily="18" charset="0"/>
              </a:rPr>
              <a:t>“ Задача о первых людях на Луне”.</a:t>
            </a:r>
            <a:endParaRPr lang="ru-RU" sz="1300" b="1">
              <a:latin typeface="Times New Roman" pitchFamily="18" charset="0"/>
            </a:endParaRPr>
          </a:p>
          <a:p>
            <a:pPr algn="just"/>
            <a:r>
              <a:rPr lang="ru-RU" sz="1300" b="1">
                <a:latin typeface="Times New Roman" pitchFamily="18" charset="0"/>
              </a:rPr>
              <a:t>       Методики диагностики универсальных творческих способностей для детей. </a:t>
            </a:r>
            <a:r>
              <a:rPr lang="ru-RU" sz="1300">
                <a:latin typeface="Times New Roman" pitchFamily="18" charset="0"/>
              </a:rPr>
              <a:t>Сегодня существует проблема</a:t>
            </a:r>
            <a:r>
              <a:rPr lang="ru-RU" sz="1300" b="1">
                <a:latin typeface="Times New Roman" pitchFamily="18" charset="0"/>
              </a:rPr>
              <a:t> </a:t>
            </a:r>
            <a:r>
              <a:rPr lang="ru-RU" sz="1300">
                <a:latin typeface="Times New Roman" pitchFamily="18" charset="0"/>
              </a:rPr>
              <a:t>определения уровня творческих способностей детей. Соответственно  есть много авторов, которые предлагают провести диагностику способностей. Вот некоторые из них.</a:t>
            </a:r>
            <a:endParaRPr lang="ru-RU" sz="1300" b="1" u="sng">
              <a:latin typeface="Times New Roman" pitchFamily="18" charset="0"/>
            </a:endParaRPr>
          </a:p>
          <a:p>
            <a:pPr algn="just"/>
            <a:r>
              <a:rPr lang="ru-RU" sz="1300" b="1" u="sng">
                <a:latin typeface="Times New Roman" pitchFamily="18" charset="0"/>
              </a:rPr>
              <a:t>8-9 лет (авторы: В. Синельников, В. Кудрявцев)</a:t>
            </a:r>
          </a:p>
          <a:p>
            <a:pPr algn="just"/>
            <a:r>
              <a:rPr lang="ru-RU" sz="1300" b="1" u="sng">
                <a:latin typeface="Times New Roman" pitchFamily="18" charset="0"/>
              </a:rPr>
              <a:t>1. Методика" Солнце в комнате"</a:t>
            </a:r>
            <a:endParaRPr lang="ru-RU" sz="1300" b="1">
              <a:latin typeface="Times New Roman" pitchFamily="18" charset="0"/>
            </a:endParaRPr>
          </a:p>
          <a:p>
            <a:pPr algn="just"/>
            <a:r>
              <a:rPr lang="ru-RU" sz="1300" b="1">
                <a:latin typeface="Times New Roman" pitchFamily="18" charset="0"/>
              </a:rPr>
              <a:t>Основание. Реализация воображения.</a:t>
            </a:r>
          </a:p>
          <a:p>
            <a:pPr algn="just"/>
            <a:r>
              <a:rPr lang="ru-RU" sz="1300" b="1">
                <a:latin typeface="Times New Roman" pitchFamily="18" charset="0"/>
              </a:rPr>
              <a:t>Цель: Выявление способностей ребенка к преобразованию "нереального" в "реальное" в контексте заданной ситуации путем устранения несоответствия.</a:t>
            </a:r>
            <a:endParaRPr lang="ru-RU" sz="1300" u="sng">
              <a:latin typeface="Times New Roman" pitchFamily="18" charset="0"/>
            </a:endParaRPr>
          </a:p>
          <a:p>
            <a:pPr algn="just"/>
            <a:r>
              <a:rPr lang="ru-RU" sz="1300" u="sng">
                <a:latin typeface="Times New Roman" pitchFamily="18" charset="0"/>
              </a:rPr>
              <a:t>Материал: Картинка с изображением комнаты, в которой находится человечек и солнце; карандаш.</a:t>
            </a:r>
          </a:p>
          <a:p>
            <a:pPr algn="just">
              <a:spcBef>
                <a:spcPct val="50000"/>
              </a:spcBef>
            </a:pPr>
            <a:endParaRPr lang="ru-RU" sz="1300">
              <a:latin typeface="Times New Roman" pitchFamily="18" charset="0"/>
            </a:endParaRPr>
          </a:p>
        </p:txBody>
      </p:sp>
      <p:sp>
        <p:nvSpPr>
          <p:cNvPr id="1640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7411"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7412"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7413"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7414"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7415"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7416"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7417"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7418"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7419"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7420"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7421"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7422"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7423"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7424"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7425"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7426" name="Text Box 18"/>
          <p:cNvSpPr txBox="1">
            <a:spLocks noChangeArrowheads="1"/>
          </p:cNvSpPr>
          <p:nvPr/>
        </p:nvSpPr>
        <p:spPr bwMode="auto">
          <a:xfrm>
            <a:off x="404813" y="200025"/>
            <a:ext cx="6119812" cy="7648575"/>
          </a:xfrm>
          <a:prstGeom prst="rect">
            <a:avLst/>
          </a:prstGeom>
          <a:noFill/>
          <a:ln w="9525">
            <a:noFill/>
            <a:miter lim="800000"/>
            <a:headEnd/>
            <a:tailEnd/>
          </a:ln>
        </p:spPr>
        <p:txBody>
          <a:bodyPr>
            <a:spAutoFit/>
          </a:bodyPr>
          <a:lstStyle/>
          <a:p>
            <a:pPr algn="just"/>
            <a:r>
              <a:rPr lang="ru-RU" sz="1300" u="sng">
                <a:latin typeface="Times New Roman" pitchFamily="18" charset="0"/>
              </a:rPr>
              <a:t>Инструкция к проведению:</a:t>
            </a:r>
          </a:p>
          <a:p>
            <a:pPr algn="just"/>
            <a:r>
              <a:rPr lang="ru-RU" sz="1300">
                <a:latin typeface="Times New Roman" pitchFamily="18" charset="0"/>
              </a:rPr>
              <a:t>Психолог, показывая ребенку картинку: "Я даю тебе эту картинку. Посмотри внимательно и скажи, что на ней нарисовано". По перечислении деталей изображения (стол, стул, человечек, лампа, солнышко и т. д.) психолог дает следующее задание: "Правильно. Однако, как видишь, здесь солнышко нарисовано в комнате. Скажи, пожалуйста, так может быть или художник здесь что-то напутал? Попробуй исправить картинку так, чтобы она были правильной".</a:t>
            </a:r>
          </a:p>
          <a:p>
            <a:pPr algn="just"/>
            <a:r>
              <a:rPr lang="ru-RU" sz="1300">
                <a:latin typeface="Times New Roman" pitchFamily="18" charset="0"/>
              </a:rPr>
              <a:t>     Пользоваться карандашом ребенку не обязательно, он может просто объяснить, что нужно сделать для "исправления" картинки.</a:t>
            </a:r>
          </a:p>
          <a:p>
            <a:pPr algn="just"/>
            <a:r>
              <a:rPr lang="ru-RU" sz="1300" u="sng">
                <a:latin typeface="Times New Roman" pitchFamily="18" charset="0"/>
              </a:rPr>
              <a:t>      Обработка данных:</a:t>
            </a:r>
          </a:p>
          <a:p>
            <a:pPr algn="just"/>
            <a:r>
              <a:rPr lang="ru-RU" sz="1300">
                <a:latin typeface="Times New Roman" pitchFamily="18" charset="0"/>
              </a:rPr>
              <a:t>      В ходе обследовании психолог оценивает попытки ребенка исправить рисунок. Обработка данных осуществляется по пятибалльной системе:</a:t>
            </a:r>
          </a:p>
          <a:p>
            <a:pPr algn="just"/>
            <a:r>
              <a:rPr lang="ru-RU" sz="1300">
                <a:latin typeface="Times New Roman" pitchFamily="18" charset="0"/>
              </a:rPr>
              <a:t>1. Отсутствие ответа, непринятие задания ("Не знаю, как исправить", "Картинку исправлять не нужно") - 1 балл.</a:t>
            </a:r>
          </a:p>
          <a:p>
            <a:pPr algn="just"/>
            <a:r>
              <a:rPr lang="ru-RU" sz="1300">
                <a:latin typeface="Times New Roman" pitchFamily="18" charset="0"/>
              </a:rPr>
              <a:t>2.  Формальное устранение несоответствия (стереть, закрасить солнышко) -2 балла.</a:t>
            </a:r>
          </a:p>
          <a:p>
            <a:pPr algn="just"/>
            <a:r>
              <a:rPr lang="ru-RU" sz="1300">
                <a:latin typeface="Times New Roman" pitchFamily="18" charset="0"/>
              </a:rPr>
              <a:t>3.  Содержательное устранение несоответствия: а) простой ответ (нарисовать в другом месте - "Солнышко на улице") -3 балла. б) сложный ответ (переделать рисунок - "Сделать из солнышка лампу") - 4 балла.</a:t>
            </a:r>
          </a:p>
          <a:p>
            <a:pPr algn="just"/>
            <a:r>
              <a:rPr lang="ru-RU" sz="1300">
                <a:latin typeface="Times New Roman" pitchFamily="18" charset="0"/>
              </a:rPr>
              <a:t>4. Конструктивный ответ (отделить несоответствующий элемент от других, сохранив его в контексте заданной ситуации ("Картинку Сделать», "Нарисовать окно", "Посадить солнышко в рамку" и т.д.) -5 баллов.</a:t>
            </a:r>
            <a:endParaRPr lang="ru-RU" sz="1300" b="1">
              <a:latin typeface="Times New Roman" pitchFamily="18" charset="0"/>
            </a:endParaRPr>
          </a:p>
          <a:p>
            <a:pPr algn="just"/>
            <a:r>
              <a:rPr lang="ru-RU" sz="1300" b="1">
                <a:latin typeface="Times New Roman" pitchFamily="18" charset="0"/>
              </a:rPr>
              <a:t>       Заключение.</a:t>
            </a:r>
            <a:endParaRPr lang="ru-RU" sz="1300">
              <a:latin typeface="Times New Roman" pitchFamily="18" charset="0"/>
            </a:endParaRPr>
          </a:p>
          <a:p>
            <a:pPr algn="just"/>
            <a:r>
              <a:rPr lang="ru-RU" sz="1300">
                <a:latin typeface="Times New Roman" pitchFamily="18" charset="0"/>
              </a:rPr>
              <a:t>        Проанализировав тему способностей, я поняла, что реализация способностей личности является решающим критерием уровня и развития общества. Проблема способностей человека - одна из основных теоретических проблем  психологии  и важнейшая практическая проблема.</a:t>
            </a:r>
          </a:p>
          <a:p>
            <a:pPr algn="just"/>
            <a:r>
              <a:rPr lang="ru-RU" sz="1300">
                <a:latin typeface="Times New Roman" pitchFamily="18" charset="0"/>
              </a:rPr>
              <a:t>     Я пришла к выводу, что способности существуют только к известной  деятельности, и потому, пока неясно, какой деятельностью будет заниматься человек, нельзя ничего сказать о его способностях к этой деятельности. Каждый человек индивидуален и способности отражают его характер, склонность к чему-то или увлеченность чем-то. Но способности зависят от желания, постоянных тренировок и совершенствования в какой-либо области. И если у человека нет желания или увлеченности чем-то, то способности в этом случае нельзя развить.   Занимаясь развитием своих способностей, человек должен стремиться к тому, чтобы это развитие не было самоцелью. </a:t>
            </a:r>
          </a:p>
          <a:p>
            <a:pPr algn="just"/>
            <a:r>
              <a:rPr lang="ru-RU" sz="1300">
                <a:latin typeface="Times New Roman" pitchFamily="18" charset="0"/>
              </a:rPr>
              <a:t>      </a:t>
            </a:r>
          </a:p>
          <a:p>
            <a:pPr>
              <a:spcBef>
                <a:spcPct val="50000"/>
              </a:spcBef>
            </a:pPr>
            <a:endParaRPr lang="ru-RU"/>
          </a:p>
        </p:txBody>
      </p:sp>
      <p:pic>
        <p:nvPicPr>
          <p:cNvPr id="17427" name="Picture 19" descr="big_5565"/>
          <p:cNvPicPr>
            <a:picLocks noChangeAspect="1" noChangeArrowheads="1"/>
          </p:cNvPicPr>
          <p:nvPr/>
        </p:nvPicPr>
        <p:blipFill>
          <a:blip r:embed="rId14"/>
          <a:srcRect/>
          <a:stretch>
            <a:fillRect/>
          </a:stretch>
        </p:blipFill>
        <p:spPr bwMode="auto">
          <a:xfrm>
            <a:off x="4221163" y="7040563"/>
            <a:ext cx="2160587" cy="1435100"/>
          </a:xfrm>
          <a:prstGeom prst="rect">
            <a:avLst/>
          </a:prstGeom>
          <a:noFill/>
          <a:ln w="9525">
            <a:noFill/>
            <a:miter lim="800000"/>
            <a:headEnd/>
            <a:tailEnd/>
          </a:ln>
        </p:spPr>
      </p:pic>
      <p:sp>
        <p:nvSpPr>
          <p:cNvPr id="17428" name="Text Box 20"/>
          <p:cNvSpPr txBox="1">
            <a:spLocks noChangeArrowheads="1"/>
          </p:cNvSpPr>
          <p:nvPr/>
        </p:nvSpPr>
        <p:spPr bwMode="auto">
          <a:xfrm>
            <a:off x="333375" y="7113588"/>
            <a:ext cx="3744913" cy="1481137"/>
          </a:xfrm>
          <a:prstGeom prst="rect">
            <a:avLst/>
          </a:prstGeom>
          <a:noFill/>
          <a:ln w="9525">
            <a:noFill/>
            <a:miter lim="800000"/>
            <a:headEnd/>
            <a:tailEnd/>
          </a:ln>
        </p:spPr>
        <p:txBody>
          <a:bodyPr>
            <a:spAutoFit/>
          </a:bodyPr>
          <a:lstStyle/>
          <a:p>
            <a:pPr algn="just"/>
            <a:r>
              <a:rPr lang="ru-RU" sz="1300">
                <a:latin typeface="Times New Roman" pitchFamily="18" charset="0"/>
              </a:rPr>
              <a:t>        Развитие индивидуальных способностей учащихся сегодня возможно. Для этого необходимо не только освоить имеющиеся программы по развитию творческих индивидуальных способностей. Но ,возможно, и потрудиться над созданием новых. Все в наших руках!</a:t>
            </a:r>
          </a:p>
        </p:txBody>
      </p:sp>
      <p:sp>
        <p:nvSpPr>
          <p:cNvPr id="17429" name="Text Box 21"/>
          <p:cNvSpPr txBox="1">
            <a:spLocks noChangeArrowheads="1"/>
          </p:cNvSpPr>
          <p:nvPr/>
        </p:nvSpPr>
        <p:spPr bwMode="auto">
          <a:xfrm>
            <a:off x="333375" y="8523288"/>
            <a:ext cx="6191250" cy="592137"/>
          </a:xfrm>
          <a:prstGeom prst="rect">
            <a:avLst/>
          </a:prstGeom>
          <a:noFill/>
          <a:ln w="9525">
            <a:noFill/>
            <a:miter lim="800000"/>
            <a:headEnd/>
            <a:tailEnd/>
          </a:ln>
        </p:spPr>
        <p:txBody>
          <a:bodyPr>
            <a:spAutoFit/>
          </a:bodyPr>
          <a:lstStyle/>
          <a:p>
            <a:pPr algn="just"/>
            <a:endParaRPr lang="ru-RU" sz="1300">
              <a:latin typeface="Times New Roman" pitchFamily="18" charset="0"/>
            </a:endParaRPr>
          </a:p>
          <a:p>
            <a:pPr algn="just">
              <a:spcBef>
                <a:spcPct val="50000"/>
              </a:spcBef>
            </a:pPr>
            <a:endParaRPr lang="ru-RU" sz="1300">
              <a:latin typeface="Times New Roman" pitchFamily="18" charset="0"/>
            </a:endParaRPr>
          </a:p>
        </p:txBody>
      </p:sp>
      <p:sp>
        <p:nvSpPr>
          <p:cNvPr id="17430"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
          <p:cNvGrpSpPr>
            <a:grpSpLocks/>
          </p:cNvGrpSpPr>
          <p:nvPr/>
        </p:nvGrpSpPr>
        <p:grpSpPr bwMode="auto">
          <a:xfrm rot="2326434">
            <a:off x="0" y="0"/>
            <a:ext cx="908050" cy="1065213"/>
            <a:chOff x="0" y="0"/>
            <a:chExt cx="873" cy="1001"/>
          </a:xfrm>
        </p:grpSpPr>
        <p:pic>
          <p:nvPicPr>
            <p:cNvPr id="18488" name="Picture 2" descr="0"/>
            <p:cNvPicPr>
              <a:picLocks noChangeAspect="1" noChangeArrowheads="1"/>
            </p:cNvPicPr>
            <p:nvPr/>
          </p:nvPicPr>
          <p:blipFill>
            <a:blip r:embed="rId2"/>
            <a:srcRect/>
            <a:stretch>
              <a:fillRect/>
            </a:stretch>
          </p:blipFill>
          <p:spPr bwMode="auto">
            <a:xfrm>
              <a:off x="0" y="0"/>
              <a:ext cx="393" cy="647"/>
            </a:xfrm>
            <a:prstGeom prst="rect">
              <a:avLst/>
            </a:prstGeom>
            <a:noFill/>
            <a:ln w="9525">
              <a:noFill/>
              <a:miter lim="800000"/>
              <a:headEnd/>
              <a:tailEnd/>
            </a:ln>
          </p:spPr>
        </p:pic>
        <p:pic>
          <p:nvPicPr>
            <p:cNvPr id="18489" name="Picture 3"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90" name="Picture 4"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35" name="Group 6"/>
          <p:cNvGrpSpPr>
            <a:grpSpLocks/>
          </p:cNvGrpSpPr>
          <p:nvPr/>
        </p:nvGrpSpPr>
        <p:grpSpPr bwMode="auto">
          <a:xfrm rot="8491566">
            <a:off x="6021388" y="0"/>
            <a:ext cx="836612" cy="1100138"/>
            <a:chOff x="0" y="0"/>
            <a:chExt cx="873" cy="1001"/>
          </a:xfrm>
        </p:grpSpPr>
        <p:pic>
          <p:nvPicPr>
            <p:cNvPr id="18485" name="Picture 7" descr="0"/>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86" name="Picture 8"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87" name="Picture 9"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36" name="Group 10"/>
          <p:cNvGrpSpPr>
            <a:grpSpLocks/>
          </p:cNvGrpSpPr>
          <p:nvPr/>
        </p:nvGrpSpPr>
        <p:grpSpPr bwMode="auto">
          <a:xfrm>
            <a:off x="0" y="8985250"/>
            <a:ext cx="836613" cy="920750"/>
            <a:chOff x="0" y="0"/>
            <a:chExt cx="873" cy="1001"/>
          </a:xfrm>
        </p:grpSpPr>
        <p:pic>
          <p:nvPicPr>
            <p:cNvPr id="18482" name="Picture 11" descr="0"/>
            <p:cNvPicPr>
              <a:picLocks noChangeAspect="1" noChangeArrowheads="1"/>
            </p:cNvPicPr>
            <p:nvPr/>
          </p:nvPicPr>
          <p:blipFill>
            <a:blip r:embed="rId6"/>
            <a:srcRect/>
            <a:stretch>
              <a:fillRect/>
            </a:stretch>
          </p:blipFill>
          <p:spPr bwMode="auto">
            <a:xfrm>
              <a:off x="0" y="0"/>
              <a:ext cx="393" cy="647"/>
            </a:xfrm>
            <a:prstGeom prst="rect">
              <a:avLst/>
            </a:prstGeom>
            <a:noFill/>
            <a:ln w="9525">
              <a:noFill/>
              <a:miter lim="800000"/>
              <a:headEnd/>
              <a:tailEnd/>
            </a:ln>
          </p:spPr>
        </p:pic>
        <p:pic>
          <p:nvPicPr>
            <p:cNvPr id="18483" name="Picture 12"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84" name="Picture 13"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37" name="Group 14"/>
          <p:cNvGrpSpPr>
            <a:grpSpLocks/>
          </p:cNvGrpSpPr>
          <p:nvPr/>
        </p:nvGrpSpPr>
        <p:grpSpPr bwMode="auto">
          <a:xfrm rot="-6759829">
            <a:off x="5907881" y="8955882"/>
            <a:ext cx="992187" cy="908050"/>
            <a:chOff x="0" y="0"/>
            <a:chExt cx="873" cy="1001"/>
          </a:xfrm>
        </p:grpSpPr>
        <p:pic>
          <p:nvPicPr>
            <p:cNvPr id="18479" name="Picture 15" descr="0"/>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80" name="Picture 16"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81" name="Picture 17"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38" name="Group 18"/>
          <p:cNvGrpSpPr>
            <a:grpSpLocks/>
          </p:cNvGrpSpPr>
          <p:nvPr/>
        </p:nvGrpSpPr>
        <p:grpSpPr bwMode="auto">
          <a:xfrm>
            <a:off x="981075" y="9417050"/>
            <a:ext cx="504825" cy="488950"/>
            <a:chOff x="0" y="0"/>
            <a:chExt cx="873" cy="1001"/>
          </a:xfrm>
        </p:grpSpPr>
        <p:pic>
          <p:nvPicPr>
            <p:cNvPr id="18476" name="Picture 1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8477" name="Picture 2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78" name="Picture 2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39" name="Group 22"/>
          <p:cNvGrpSpPr>
            <a:grpSpLocks/>
          </p:cNvGrpSpPr>
          <p:nvPr/>
        </p:nvGrpSpPr>
        <p:grpSpPr bwMode="auto">
          <a:xfrm rot="-6759829">
            <a:off x="6267450" y="8234363"/>
            <a:ext cx="631825" cy="549275"/>
            <a:chOff x="0" y="0"/>
            <a:chExt cx="873" cy="1001"/>
          </a:xfrm>
        </p:grpSpPr>
        <p:pic>
          <p:nvPicPr>
            <p:cNvPr id="18473" name="Picture 2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74" name="Picture 2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75" name="Picture 2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0" name="Group 26"/>
          <p:cNvGrpSpPr>
            <a:grpSpLocks/>
          </p:cNvGrpSpPr>
          <p:nvPr/>
        </p:nvGrpSpPr>
        <p:grpSpPr bwMode="auto">
          <a:xfrm>
            <a:off x="0" y="8337550"/>
            <a:ext cx="504825" cy="488950"/>
            <a:chOff x="0" y="0"/>
            <a:chExt cx="873" cy="1001"/>
          </a:xfrm>
        </p:grpSpPr>
        <p:pic>
          <p:nvPicPr>
            <p:cNvPr id="18470" name="Picture 27"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8471" name="Picture 28"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72" name="Picture 29"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1" name="Group 30"/>
          <p:cNvGrpSpPr>
            <a:grpSpLocks/>
          </p:cNvGrpSpPr>
          <p:nvPr/>
        </p:nvGrpSpPr>
        <p:grpSpPr bwMode="auto">
          <a:xfrm rot="-6759829">
            <a:off x="5332413" y="9315450"/>
            <a:ext cx="631825" cy="549275"/>
            <a:chOff x="0" y="0"/>
            <a:chExt cx="873" cy="1001"/>
          </a:xfrm>
        </p:grpSpPr>
        <p:pic>
          <p:nvPicPr>
            <p:cNvPr id="18467" name="Picture 31"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68" name="Picture 32"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69" name="Picture 33"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2" name="Group 34"/>
          <p:cNvGrpSpPr>
            <a:grpSpLocks/>
          </p:cNvGrpSpPr>
          <p:nvPr/>
        </p:nvGrpSpPr>
        <p:grpSpPr bwMode="auto">
          <a:xfrm>
            <a:off x="981075" y="0"/>
            <a:ext cx="504825" cy="488950"/>
            <a:chOff x="0" y="0"/>
            <a:chExt cx="873" cy="1001"/>
          </a:xfrm>
        </p:grpSpPr>
        <p:pic>
          <p:nvPicPr>
            <p:cNvPr id="18464" name="Picture 35"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8465" name="Picture 36"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66" name="Picture 37"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3" name="Group 38"/>
          <p:cNvGrpSpPr>
            <a:grpSpLocks/>
          </p:cNvGrpSpPr>
          <p:nvPr/>
        </p:nvGrpSpPr>
        <p:grpSpPr bwMode="auto">
          <a:xfrm rot="6683144">
            <a:off x="-7938" y="1289051"/>
            <a:ext cx="504825" cy="488950"/>
            <a:chOff x="0" y="0"/>
            <a:chExt cx="873" cy="1001"/>
          </a:xfrm>
        </p:grpSpPr>
        <p:pic>
          <p:nvPicPr>
            <p:cNvPr id="18461" name="Picture 3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8462" name="Picture 4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63" name="Picture 4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4" name="Group 42"/>
          <p:cNvGrpSpPr>
            <a:grpSpLocks/>
          </p:cNvGrpSpPr>
          <p:nvPr/>
        </p:nvGrpSpPr>
        <p:grpSpPr bwMode="auto">
          <a:xfrm rot="10282345">
            <a:off x="5187950" y="41275"/>
            <a:ext cx="631825" cy="549275"/>
            <a:chOff x="0" y="0"/>
            <a:chExt cx="873" cy="1001"/>
          </a:xfrm>
        </p:grpSpPr>
        <p:pic>
          <p:nvPicPr>
            <p:cNvPr id="18458" name="Picture 4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59" name="Picture 4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60" name="Picture 4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8445" name="Group 46"/>
          <p:cNvGrpSpPr>
            <a:grpSpLocks/>
          </p:cNvGrpSpPr>
          <p:nvPr/>
        </p:nvGrpSpPr>
        <p:grpSpPr bwMode="auto">
          <a:xfrm rot="8409617">
            <a:off x="6226175" y="1065213"/>
            <a:ext cx="631825" cy="549275"/>
            <a:chOff x="0" y="0"/>
            <a:chExt cx="873" cy="1001"/>
          </a:xfrm>
        </p:grpSpPr>
        <p:pic>
          <p:nvPicPr>
            <p:cNvPr id="18455" name="Picture 47"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8456" name="Picture 48"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8457" name="Picture 49"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sp>
        <p:nvSpPr>
          <p:cNvPr id="18446" name="WordArt 11"/>
          <p:cNvSpPr>
            <a:spLocks noChangeArrowheads="1" noChangeShapeType="1" noTextEdit="1"/>
          </p:cNvSpPr>
          <p:nvPr/>
        </p:nvSpPr>
        <p:spPr bwMode="auto">
          <a:xfrm>
            <a:off x="1916113" y="200025"/>
            <a:ext cx="4430712" cy="355600"/>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В  гостях  у  ПМСС - Центр "Позитив"</a:t>
            </a:r>
          </a:p>
        </p:txBody>
      </p:sp>
      <p:cxnSp>
        <p:nvCxnSpPr>
          <p:cNvPr id="6" name="Прямая соединительная линия 5"/>
          <p:cNvCxnSpPr/>
          <p:nvPr/>
        </p:nvCxnSpPr>
        <p:spPr>
          <a:xfrm>
            <a:off x="2349500" y="631825"/>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8448" name="Рисунок 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949950" y="415925"/>
            <a:ext cx="725488" cy="800100"/>
          </a:xfrm>
          <a:prstGeom prst="rect">
            <a:avLst/>
          </a:prstGeom>
          <a:noFill/>
          <a:ln w="9525">
            <a:noFill/>
            <a:miter lim="800000"/>
            <a:headEnd/>
            <a:tailEnd/>
          </a:ln>
        </p:spPr>
      </p:pic>
      <p:pic>
        <p:nvPicPr>
          <p:cNvPr id="18449" name="Picture 53" descr="фотография"/>
          <p:cNvPicPr>
            <a:picLocks noChangeAspect="1" noChangeArrowheads="1"/>
          </p:cNvPicPr>
          <p:nvPr/>
        </p:nvPicPr>
        <p:blipFill>
          <a:blip r:embed="rId15"/>
          <a:srcRect/>
          <a:stretch>
            <a:fillRect/>
          </a:stretch>
        </p:blipFill>
        <p:spPr bwMode="auto">
          <a:xfrm>
            <a:off x="476250" y="273050"/>
            <a:ext cx="1360488" cy="1795463"/>
          </a:xfrm>
          <a:prstGeom prst="rect">
            <a:avLst/>
          </a:prstGeom>
          <a:noFill/>
          <a:ln w="9525">
            <a:noFill/>
            <a:miter lim="800000"/>
            <a:headEnd/>
            <a:tailEnd/>
          </a:ln>
        </p:spPr>
      </p:pic>
      <p:sp>
        <p:nvSpPr>
          <p:cNvPr id="18450" name="Text Box 54"/>
          <p:cNvSpPr txBox="1">
            <a:spLocks noChangeArrowheads="1"/>
          </p:cNvSpPr>
          <p:nvPr/>
        </p:nvSpPr>
        <p:spPr bwMode="auto">
          <a:xfrm>
            <a:off x="2276475" y="992188"/>
            <a:ext cx="3889375" cy="396875"/>
          </a:xfrm>
          <a:prstGeom prst="rect">
            <a:avLst/>
          </a:prstGeom>
          <a:noFill/>
          <a:ln w="9525">
            <a:noFill/>
            <a:miter lim="800000"/>
            <a:headEnd/>
            <a:tailEnd/>
          </a:ln>
        </p:spPr>
        <p:txBody>
          <a:bodyPr>
            <a:spAutoFit/>
          </a:bodyPr>
          <a:lstStyle/>
          <a:p>
            <a:pPr algn="ctr">
              <a:spcBef>
                <a:spcPct val="50000"/>
              </a:spcBef>
            </a:pPr>
            <a:r>
              <a:rPr lang="ru-RU" sz="2000" b="1">
                <a:latin typeface="Monotype Corsiva" pitchFamily="66" charset="0"/>
              </a:rPr>
              <a:t>Школа для родителей </a:t>
            </a:r>
          </a:p>
        </p:txBody>
      </p:sp>
      <p:sp>
        <p:nvSpPr>
          <p:cNvPr id="18451" name="Text Box 55"/>
          <p:cNvSpPr txBox="1">
            <a:spLocks noChangeArrowheads="1"/>
          </p:cNvSpPr>
          <p:nvPr/>
        </p:nvSpPr>
        <p:spPr bwMode="auto">
          <a:xfrm>
            <a:off x="333375" y="2073275"/>
            <a:ext cx="1727200" cy="639763"/>
          </a:xfrm>
          <a:prstGeom prst="rect">
            <a:avLst/>
          </a:prstGeom>
          <a:noFill/>
          <a:ln w="9525">
            <a:noFill/>
            <a:miter lim="800000"/>
            <a:headEnd/>
            <a:tailEnd/>
          </a:ln>
        </p:spPr>
        <p:txBody>
          <a:bodyPr>
            <a:spAutoFit/>
          </a:bodyPr>
          <a:lstStyle/>
          <a:p>
            <a:pPr algn="ctr">
              <a:spcBef>
                <a:spcPct val="50000"/>
              </a:spcBef>
            </a:pPr>
            <a:r>
              <a:rPr lang="ru-RU" sz="1200" i="1">
                <a:latin typeface="Times New Roman" pitchFamily="18" charset="0"/>
              </a:rPr>
              <a:t>Педагог-психолог </a:t>
            </a:r>
            <a:r>
              <a:rPr lang="ru-RU" sz="1200" b="1" i="1">
                <a:latin typeface="Times New Roman" pitchFamily="18" charset="0"/>
              </a:rPr>
              <a:t>Семенова Т.П.</a:t>
            </a:r>
            <a:r>
              <a:rPr lang="ru-RU" sz="1200" i="1">
                <a:latin typeface="Times New Roman" pitchFamily="18" charset="0"/>
              </a:rPr>
              <a:t> </a:t>
            </a:r>
          </a:p>
          <a:p>
            <a:pPr algn="ctr"/>
            <a:r>
              <a:rPr lang="ru-RU" sz="1200" i="1">
                <a:latin typeface="Times New Roman" pitchFamily="18" charset="0"/>
              </a:rPr>
              <a:t>МОУ «СОШ № 32» </a:t>
            </a:r>
          </a:p>
        </p:txBody>
      </p:sp>
      <p:sp>
        <p:nvSpPr>
          <p:cNvPr id="18452" name="Text Box 56"/>
          <p:cNvSpPr txBox="1">
            <a:spLocks noChangeArrowheads="1"/>
          </p:cNvSpPr>
          <p:nvPr/>
        </p:nvSpPr>
        <p:spPr bwMode="auto">
          <a:xfrm>
            <a:off x="404813" y="2868613"/>
            <a:ext cx="6264275" cy="6243637"/>
          </a:xfrm>
          <a:prstGeom prst="rect">
            <a:avLst/>
          </a:prstGeom>
          <a:noFill/>
          <a:ln w="9525">
            <a:noFill/>
            <a:miter lim="800000"/>
            <a:headEnd/>
            <a:tailEnd/>
          </a:ln>
        </p:spPr>
        <p:txBody>
          <a:bodyPr>
            <a:spAutoFit/>
          </a:bodyPr>
          <a:lstStyle/>
          <a:p>
            <a:pPr algn="just">
              <a:tabLst>
                <a:tab pos="361950" algn="l"/>
              </a:tabLst>
            </a:pPr>
            <a:r>
              <a:rPr lang="ru-RU" sz="1300">
                <a:latin typeface="Times New Roman" pitchFamily="18" charset="0"/>
              </a:rPr>
              <a:t>основном через отношение к ним учителя, а причины возникновения дезадаптации</a:t>
            </a:r>
          </a:p>
          <a:p>
            <a:pPr algn="just">
              <a:tabLst>
                <a:tab pos="361950" algn="l"/>
              </a:tabLst>
            </a:pPr>
            <a:r>
              <a:rPr lang="ru-RU" sz="1300">
                <a:latin typeface="Times New Roman" pitchFamily="18" charset="0"/>
              </a:rPr>
              <a:t>часто связаны с отношением к ребёнку и его учёбе в семье». Исходные жизненные позиции и адаптационные механизмы ребёнок получает в семье. Поэтому, рассматривая вопрос готовности  ребенка к школе,  необходимо помнить, что успешность адаптации первоклассника зависит не только от степени готовности самого ребёнка, но и от степени готовности родителей «войти» в новую роль – роль родителя школьника. В предшкольной подготовке важно планировать не только работу с детьми, но и вести просвещение родителей, объяснять  значимость родительской психолого-педагогической компетентности для будущей успешности детей.</a:t>
            </a:r>
          </a:p>
          <a:p>
            <a:pPr algn="just">
              <a:tabLst>
                <a:tab pos="361950" algn="l"/>
              </a:tabLst>
            </a:pPr>
            <a:r>
              <a:rPr lang="ru-RU" sz="1300">
                <a:latin typeface="Times New Roman" pitchFamily="18" charset="0"/>
              </a:rPr>
              <a:t>         С целью профилактики школьной дезадаптации, в нашей школе организуется предшкольная подготовка. Не только с будущими первоклассниками проводят занятия педагоги, психологи и  логопеды, но и с их  родителями. Для этого была разработана  профилактическая психолого-педагогическая программа «Школа родителей»,  которая адресуется школьным психологам и психологам  ДОУ. </a:t>
            </a:r>
          </a:p>
          <a:p>
            <a:pPr algn="just">
              <a:tabLst>
                <a:tab pos="361950" algn="l"/>
              </a:tabLst>
            </a:pPr>
            <a:r>
              <a:rPr lang="ru-RU" sz="1300">
                <a:latin typeface="Times New Roman" pitchFamily="18" charset="0"/>
              </a:rPr>
              <a:t>         </a:t>
            </a:r>
            <a:r>
              <a:rPr lang="ru-RU" sz="1300" b="1">
                <a:latin typeface="Times New Roman" pitchFamily="18" charset="0"/>
              </a:rPr>
              <a:t>Цель программы</a:t>
            </a:r>
            <a:r>
              <a:rPr lang="ru-RU" sz="1300">
                <a:latin typeface="Times New Roman" pitchFamily="18" charset="0"/>
              </a:rPr>
              <a:t>: профилактика школьной дезадаптации детей, через повышение психолого-педагогической грамотности родителей будущих первоклассников (детей 5-7 лет).</a:t>
            </a:r>
            <a:endParaRPr lang="ru-RU" sz="1300" b="1">
              <a:latin typeface="Times New Roman" pitchFamily="18" charset="0"/>
            </a:endParaRPr>
          </a:p>
          <a:p>
            <a:pPr algn="ctr">
              <a:tabLst>
                <a:tab pos="361950" algn="l"/>
              </a:tabLst>
            </a:pPr>
            <a:r>
              <a:rPr lang="ru-RU" sz="1300" b="1">
                <a:latin typeface="Times New Roman" pitchFamily="18" charset="0"/>
              </a:rPr>
              <a:t>     Задачи  «Школы родителей»:</a:t>
            </a:r>
          </a:p>
          <a:p>
            <a:pPr algn="just">
              <a:tabLst>
                <a:tab pos="361950" algn="l"/>
              </a:tabLst>
            </a:pPr>
            <a:r>
              <a:rPr lang="ru-RU" sz="1300">
                <a:latin typeface="Times New Roman" pitchFamily="18" charset="0"/>
              </a:rPr>
              <a:t>       Познакомить родителей с основными возрастными особенностями детей 6-8 лет, чтобы повысить толерантность родителей к поведенческим трудностям детей.</a:t>
            </a:r>
          </a:p>
          <a:p>
            <a:pPr algn="just">
              <a:tabLst>
                <a:tab pos="361950" algn="l"/>
              </a:tabLst>
            </a:pPr>
            <a:r>
              <a:rPr lang="ru-RU" sz="1300">
                <a:latin typeface="Times New Roman" pitchFamily="18" charset="0"/>
              </a:rPr>
              <a:t>       Обучить родителей навыкам самоанализа и анализа социальной позиции ребенка, для наиболее эффективного взаимодействия в паре «родитель – ребенок». </a:t>
            </a:r>
          </a:p>
          <a:p>
            <a:pPr algn="just">
              <a:tabLst>
                <a:tab pos="361950" algn="l"/>
              </a:tabLst>
            </a:pPr>
            <a:r>
              <a:rPr lang="ru-RU" sz="1300">
                <a:latin typeface="Times New Roman" pitchFamily="18" charset="0"/>
              </a:rPr>
              <a:t>       Познакомить родителей с формами и методами развития физической, социальной и интеллектуальной сфер ребенка.</a:t>
            </a:r>
          </a:p>
          <a:p>
            <a:pPr algn="just">
              <a:tabLst>
                <a:tab pos="361950" algn="l"/>
              </a:tabLst>
            </a:pPr>
            <a:r>
              <a:rPr lang="ru-RU" sz="1300">
                <a:latin typeface="Times New Roman" pitchFamily="18" charset="0"/>
              </a:rPr>
              <a:t>     Оптимизировать детско-родительское общение.</a:t>
            </a:r>
          </a:p>
          <a:p>
            <a:pPr algn="just">
              <a:tabLst>
                <a:tab pos="361950" algn="l"/>
              </a:tabLst>
            </a:pPr>
            <a:r>
              <a:rPr lang="ru-RU" sz="1300">
                <a:latin typeface="Times New Roman" pitchFamily="18" charset="0"/>
              </a:rPr>
              <a:t>       По окончании занятий желающим родителям предлагаются распечатки с рекомендациями по темам занятий,  с комплексами упражнений и т.д. Для заинтересованных родителей это ещё одна возможность, в благоприятное для них время, кратко повторить и структурировать содержание занятия.</a:t>
            </a:r>
          </a:p>
          <a:p>
            <a:pPr algn="just">
              <a:tabLst>
                <a:tab pos="361950" algn="l"/>
              </a:tabLst>
            </a:pPr>
            <a:r>
              <a:rPr lang="ru-RU" sz="1300">
                <a:latin typeface="Times New Roman" pitchFamily="18" charset="0"/>
              </a:rPr>
              <a:t>    </a:t>
            </a:r>
          </a:p>
        </p:txBody>
      </p:sp>
      <p:sp>
        <p:nvSpPr>
          <p:cNvPr id="18453" name="Text Box 57"/>
          <p:cNvSpPr txBox="1">
            <a:spLocks noChangeArrowheads="1"/>
          </p:cNvSpPr>
          <p:nvPr/>
        </p:nvSpPr>
        <p:spPr bwMode="auto">
          <a:xfrm>
            <a:off x="1989138" y="1497013"/>
            <a:ext cx="4535487" cy="1481137"/>
          </a:xfrm>
          <a:prstGeom prst="rect">
            <a:avLst/>
          </a:prstGeom>
          <a:noFill/>
          <a:ln w="9525">
            <a:noFill/>
            <a:miter lim="800000"/>
            <a:headEnd/>
            <a:tailEnd/>
          </a:ln>
        </p:spPr>
        <p:txBody>
          <a:bodyPr>
            <a:spAutoFit/>
          </a:bodyPr>
          <a:lstStyle/>
          <a:p>
            <a:pPr algn="just">
              <a:tabLst>
                <a:tab pos="361950" algn="l"/>
              </a:tabLst>
            </a:pPr>
            <a:r>
              <a:rPr lang="ru-RU" sz="1300">
                <a:latin typeface="Times New Roman" pitchFamily="18" charset="0"/>
              </a:rPr>
              <a:t>         Начало обучения –  один из наиболее важных этапов школьной жизни. В этот период изменяется социальная ситуация ребенка: его образ жизни, статус в семье и ближайшем окружении, деятельность. </a:t>
            </a:r>
          </a:p>
          <a:p>
            <a:pPr algn="just">
              <a:tabLst>
                <a:tab pos="361950" algn="l"/>
              </a:tabLst>
            </a:pPr>
            <a:r>
              <a:rPr lang="ru-RU" sz="1300">
                <a:latin typeface="Times New Roman" pitchFamily="18" charset="0"/>
              </a:rPr>
              <a:t>         По мнению Р. Овчаровой, «Одна из причин школьной дезадаптации младших школьников заключается в том, что трудности в учёбе и поведении осознаются детьми в </a:t>
            </a:r>
          </a:p>
        </p:txBody>
      </p:sp>
      <p:sp>
        <p:nvSpPr>
          <p:cNvPr id="18454"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rot="2326434">
            <a:off x="0" y="0"/>
            <a:ext cx="908050" cy="1065213"/>
            <a:chOff x="0" y="0"/>
            <a:chExt cx="873" cy="1001"/>
          </a:xfrm>
        </p:grpSpPr>
        <p:pic>
          <p:nvPicPr>
            <p:cNvPr id="19505" name="Picture 3" descr="0"/>
            <p:cNvPicPr>
              <a:picLocks noChangeAspect="1" noChangeArrowheads="1"/>
            </p:cNvPicPr>
            <p:nvPr/>
          </p:nvPicPr>
          <p:blipFill>
            <a:blip r:embed="rId2"/>
            <a:srcRect/>
            <a:stretch>
              <a:fillRect/>
            </a:stretch>
          </p:blipFill>
          <p:spPr bwMode="auto">
            <a:xfrm>
              <a:off x="0" y="0"/>
              <a:ext cx="393" cy="647"/>
            </a:xfrm>
            <a:prstGeom prst="rect">
              <a:avLst/>
            </a:prstGeom>
            <a:noFill/>
            <a:ln w="9525">
              <a:noFill/>
              <a:miter lim="800000"/>
              <a:headEnd/>
              <a:tailEnd/>
            </a:ln>
          </p:spPr>
        </p:pic>
        <p:pic>
          <p:nvPicPr>
            <p:cNvPr id="19506" name="Picture 4"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507" name="Picture 5"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59" name="Group 6"/>
          <p:cNvGrpSpPr>
            <a:grpSpLocks/>
          </p:cNvGrpSpPr>
          <p:nvPr/>
        </p:nvGrpSpPr>
        <p:grpSpPr bwMode="auto">
          <a:xfrm rot="8491566">
            <a:off x="6021388" y="0"/>
            <a:ext cx="836612" cy="1100138"/>
            <a:chOff x="0" y="0"/>
            <a:chExt cx="873" cy="1001"/>
          </a:xfrm>
        </p:grpSpPr>
        <p:pic>
          <p:nvPicPr>
            <p:cNvPr id="19502" name="Picture 7" descr="0"/>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503" name="Picture 8"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504" name="Picture 9"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0" name="Group 10"/>
          <p:cNvGrpSpPr>
            <a:grpSpLocks/>
          </p:cNvGrpSpPr>
          <p:nvPr/>
        </p:nvGrpSpPr>
        <p:grpSpPr bwMode="auto">
          <a:xfrm>
            <a:off x="0" y="8985250"/>
            <a:ext cx="836613" cy="920750"/>
            <a:chOff x="0" y="0"/>
            <a:chExt cx="873" cy="1001"/>
          </a:xfrm>
        </p:grpSpPr>
        <p:pic>
          <p:nvPicPr>
            <p:cNvPr id="19499" name="Picture 11" descr="0"/>
            <p:cNvPicPr>
              <a:picLocks noChangeAspect="1" noChangeArrowheads="1"/>
            </p:cNvPicPr>
            <p:nvPr/>
          </p:nvPicPr>
          <p:blipFill>
            <a:blip r:embed="rId6"/>
            <a:srcRect/>
            <a:stretch>
              <a:fillRect/>
            </a:stretch>
          </p:blipFill>
          <p:spPr bwMode="auto">
            <a:xfrm>
              <a:off x="0" y="0"/>
              <a:ext cx="393" cy="647"/>
            </a:xfrm>
            <a:prstGeom prst="rect">
              <a:avLst/>
            </a:prstGeom>
            <a:noFill/>
            <a:ln w="9525">
              <a:noFill/>
              <a:miter lim="800000"/>
              <a:headEnd/>
              <a:tailEnd/>
            </a:ln>
          </p:spPr>
        </p:pic>
        <p:pic>
          <p:nvPicPr>
            <p:cNvPr id="19500" name="Picture 12"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501" name="Picture 13"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1" name="Group 14"/>
          <p:cNvGrpSpPr>
            <a:grpSpLocks/>
          </p:cNvGrpSpPr>
          <p:nvPr/>
        </p:nvGrpSpPr>
        <p:grpSpPr bwMode="auto">
          <a:xfrm rot="-6759829">
            <a:off x="5907881" y="8955882"/>
            <a:ext cx="992187" cy="908050"/>
            <a:chOff x="0" y="0"/>
            <a:chExt cx="873" cy="1001"/>
          </a:xfrm>
        </p:grpSpPr>
        <p:pic>
          <p:nvPicPr>
            <p:cNvPr id="19496" name="Picture 15" descr="0"/>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497" name="Picture 16"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98" name="Picture 17"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2" name="Group 18"/>
          <p:cNvGrpSpPr>
            <a:grpSpLocks/>
          </p:cNvGrpSpPr>
          <p:nvPr/>
        </p:nvGrpSpPr>
        <p:grpSpPr bwMode="auto">
          <a:xfrm>
            <a:off x="981075" y="9417050"/>
            <a:ext cx="504825" cy="488950"/>
            <a:chOff x="0" y="0"/>
            <a:chExt cx="873" cy="1001"/>
          </a:xfrm>
        </p:grpSpPr>
        <p:pic>
          <p:nvPicPr>
            <p:cNvPr id="19493" name="Picture 1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9494" name="Picture 2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95" name="Picture 2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3" name="Group 22"/>
          <p:cNvGrpSpPr>
            <a:grpSpLocks/>
          </p:cNvGrpSpPr>
          <p:nvPr/>
        </p:nvGrpSpPr>
        <p:grpSpPr bwMode="auto">
          <a:xfrm rot="-6759829">
            <a:off x="6267450" y="8234363"/>
            <a:ext cx="631825" cy="549275"/>
            <a:chOff x="0" y="0"/>
            <a:chExt cx="873" cy="1001"/>
          </a:xfrm>
        </p:grpSpPr>
        <p:pic>
          <p:nvPicPr>
            <p:cNvPr id="19490" name="Picture 2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491" name="Picture 2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92" name="Picture 2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4" name="Group 26"/>
          <p:cNvGrpSpPr>
            <a:grpSpLocks/>
          </p:cNvGrpSpPr>
          <p:nvPr/>
        </p:nvGrpSpPr>
        <p:grpSpPr bwMode="auto">
          <a:xfrm>
            <a:off x="0" y="8337550"/>
            <a:ext cx="504825" cy="488950"/>
            <a:chOff x="0" y="0"/>
            <a:chExt cx="873" cy="1001"/>
          </a:xfrm>
        </p:grpSpPr>
        <p:pic>
          <p:nvPicPr>
            <p:cNvPr id="19487" name="Picture 27"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9488" name="Picture 28"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89" name="Picture 29"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5" name="Group 30"/>
          <p:cNvGrpSpPr>
            <a:grpSpLocks/>
          </p:cNvGrpSpPr>
          <p:nvPr/>
        </p:nvGrpSpPr>
        <p:grpSpPr bwMode="auto">
          <a:xfrm rot="-6759829">
            <a:off x="5332413" y="9315450"/>
            <a:ext cx="631825" cy="549275"/>
            <a:chOff x="0" y="0"/>
            <a:chExt cx="873" cy="1001"/>
          </a:xfrm>
        </p:grpSpPr>
        <p:pic>
          <p:nvPicPr>
            <p:cNvPr id="19484" name="Picture 31"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485" name="Picture 32"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86" name="Picture 33"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6" name="Group 34"/>
          <p:cNvGrpSpPr>
            <a:grpSpLocks/>
          </p:cNvGrpSpPr>
          <p:nvPr/>
        </p:nvGrpSpPr>
        <p:grpSpPr bwMode="auto">
          <a:xfrm>
            <a:off x="981075" y="0"/>
            <a:ext cx="504825" cy="488950"/>
            <a:chOff x="0" y="0"/>
            <a:chExt cx="873" cy="1001"/>
          </a:xfrm>
        </p:grpSpPr>
        <p:pic>
          <p:nvPicPr>
            <p:cNvPr id="19481" name="Picture 35"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9482" name="Picture 36"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83" name="Picture 37"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7" name="Group 38"/>
          <p:cNvGrpSpPr>
            <a:grpSpLocks/>
          </p:cNvGrpSpPr>
          <p:nvPr/>
        </p:nvGrpSpPr>
        <p:grpSpPr bwMode="auto">
          <a:xfrm rot="6683144">
            <a:off x="-7938" y="1289051"/>
            <a:ext cx="504825" cy="488950"/>
            <a:chOff x="0" y="0"/>
            <a:chExt cx="873" cy="1001"/>
          </a:xfrm>
        </p:grpSpPr>
        <p:pic>
          <p:nvPicPr>
            <p:cNvPr id="19478" name="Picture 3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19479" name="Picture 4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80" name="Picture 4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8" name="Group 42"/>
          <p:cNvGrpSpPr>
            <a:grpSpLocks/>
          </p:cNvGrpSpPr>
          <p:nvPr/>
        </p:nvGrpSpPr>
        <p:grpSpPr bwMode="auto">
          <a:xfrm rot="10282345">
            <a:off x="5187950" y="41275"/>
            <a:ext cx="631825" cy="549275"/>
            <a:chOff x="0" y="0"/>
            <a:chExt cx="873" cy="1001"/>
          </a:xfrm>
        </p:grpSpPr>
        <p:pic>
          <p:nvPicPr>
            <p:cNvPr id="19475" name="Picture 4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476" name="Picture 4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77" name="Picture 4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19469" name="Group 46"/>
          <p:cNvGrpSpPr>
            <a:grpSpLocks/>
          </p:cNvGrpSpPr>
          <p:nvPr/>
        </p:nvGrpSpPr>
        <p:grpSpPr bwMode="auto">
          <a:xfrm rot="8409617">
            <a:off x="6226175" y="1065213"/>
            <a:ext cx="631825" cy="549275"/>
            <a:chOff x="0" y="0"/>
            <a:chExt cx="873" cy="1001"/>
          </a:xfrm>
        </p:grpSpPr>
        <p:pic>
          <p:nvPicPr>
            <p:cNvPr id="19472" name="Picture 47"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19473" name="Picture 48"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19474" name="Picture 49"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sp>
        <p:nvSpPr>
          <p:cNvPr id="19470" name="Text Box 51"/>
          <p:cNvSpPr txBox="1">
            <a:spLocks noChangeArrowheads="1"/>
          </p:cNvSpPr>
          <p:nvPr/>
        </p:nvSpPr>
        <p:spPr bwMode="auto">
          <a:xfrm>
            <a:off x="404813" y="273050"/>
            <a:ext cx="6119812" cy="9021763"/>
          </a:xfrm>
          <a:prstGeom prst="rect">
            <a:avLst/>
          </a:prstGeom>
          <a:noFill/>
          <a:ln w="9525">
            <a:noFill/>
            <a:miter lim="800000"/>
            <a:headEnd/>
            <a:tailEnd/>
          </a:ln>
        </p:spPr>
        <p:txBody>
          <a:bodyPr>
            <a:spAutoFit/>
          </a:bodyPr>
          <a:lstStyle/>
          <a:p>
            <a:pPr marL="85725" indent="180975" algn="just">
              <a:tabLst>
                <a:tab pos="361950" algn="l"/>
              </a:tabLst>
            </a:pPr>
            <a:r>
              <a:rPr lang="ru-RU" sz="1300">
                <a:latin typeface="Times New Roman" pitchFamily="18" charset="0"/>
              </a:rPr>
              <a:t>  Работа с родителями — одно из самых сложных направлений в профессиональной деятельности психологов и педагогов, поскольку требует от специалистов особого профессионального мастерства. Компонентами этого мастерства должны быть серьёзная коммуникативная компетентность, умение координировать действия взрослых, исполнительская чёткость. Занятия требуют серьёзной подготовки, как теоретической, так и практической.</a:t>
            </a:r>
            <a:endParaRPr lang="ru-RU" sz="1300" b="1">
              <a:latin typeface="Times New Roman" pitchFamily="18" charset="0"/>
            </a:endParaRPr>
          </a:p>
          <a:p>
            <a:pPr marL="85725" indent="180975" algn="ctr">
              <a:tabLst>
                <a:tab pos="361950" algn="l"/>
              </a:tabLst>
            </a:pPr>
            <a:r>
              <a:rPr lang="ru-RU" sz="1300" b="1">
                <a:latin typeface="Times New Roman" pitchFamily="18" charset="0"/>
              </a:rPr>
              <a:t>             Алгоритм подготовки к занятиям:</a:t>
            </a:r>
            <a:endParaRPr lang="ru-RU" sz="1300">
              <a:latin typeface="Times New Roman" pitchFamily="18" charset="0"/>
            </a:endParaRPr>
          </a:p>
          <a:p>
            <a:pPr marL="85725" indent="180975" algn="just">
              <a:buFontTx/>
              <a:buAutoNum type="arabicPeriod"/>
              <a:tabLst>
                <a:tab pos="361950" algn="l"/>
              </a:tabLst>
            </a:pPr>
            <a:r>
              <a:rPr lang="ru-RU" sz="1300">
                <a:latin typeface="Times New Roman" pitchFamily="18" charset="0"/>
              </a:rPr>
              <a:t>Ознакомьтесь с содержанием занятия и обдумайте все теоретические положения, включенные в контекст, все понятия и их определения. Сверьтесь с собственными представлениями. Если что-то вызывает у вас сомнение или противоречит вашим собственным взглядам, обратитесь к справочной литературе.</a:t>
            </a:r>
          </a:p>
          <a:p>
            <a:pPr marL="85725" indent="180975" algn="just">
              <a:tabLst>
                <a:tab pos="361950" algn="l"/>
              </a:tabLst>
            </a:pPr>
            <a:r>
              <a:rPr lang="ru-RU" sz="1300">
                <a:latin typeface="Times New Roman" pitchFamily="18" charset="0"/>
              </a:rPr>
              <a:t>Проанализируйте каждое задание. Для этого продумайте, зачем оно</a:t>
            </a:r>
            <a:br>
              <a:rPr lang="ru-RU" sz="1300">
                <a:latin typeface="Times New Roman" pitchFamily="18" charset="0"/>
              </a:rPr>
            </a:br>
            <a:r>
              <a:rPr lang="ru-RU" sz="1300">
                <a:latin typeface="Times New Roman" pitchFamily="18" charset="0"/>
              </a:rPr>
              <a:t>включено в занятие, какие задачи решает, какие навыки тренирует (как правило, каждое задание и упражнение тренируют не только навыки, обозначенные рассматриваемой темой).</a:t>
            </a:r>
          </a:p>
          <a:p>
            <a:pPr marL="85725" indent="180975" algn="just">
              <a:tabLst>
                <a:tab pos="361950" algn="l"/>
              </a:tabLst>
            </a:pPr>
            <a:r>
              <a:rPr lang="ru-RU" sz="1300">
                <a:latin typeface="Times New Roman" pitchFamily="18" charset="0"/>
              </a:rPr>
              <a:t>Продумайте, какие вопросы вы зададите родителям в ходе обсуждения  (это и называется «подвести участников группы к тому или иному выводу»).</a:t>
            </a:r>
          </a:p>
          <a:p>
            <a:pPr marL="85725" indent="180975" algn="just">
              <a:tabLst>
                <a:tab pos="361950" algn="l"/>
              </a:tabLst>
            </a:pPr>
            <a:r>
              <a:rPr lang="ru-RU" sz="1300">
                <a:latin typeface="Times New Roman" pitchFamily="18" charset="0"/>
              </a:rPr>
              <a:t>4. Определитесь с топографией занятия (где и как рассадить родителей, когда и куда переместить, каким способом разделить на подгруппы и т.д.). </a:t>
            </a:r>
          </a:p>
          <a:p>
            <a:pPr marL="85725" indent="180975" algn="just">
              <a:tabLst>
                <a:tab pos="361950" algn="l"/>
              </a:tabLst>
            </a:pPr>
            <a:r>
              <a:rPr lang="ru-RU" sz="1300">
                <a:latin typeface="Times New Roman" pitchFamily="18" charset="0"/>
              </a:rPr>
              <a:t>5. Подготовьте раздаточный материал и оснащение (листы бумаги, тестовые бланки, карточки с заданиями, фломастеры, клейкую ленту и т. д., то есть все, что может понадобиться для того, чтобы сделать занятие ярким, а общую его обстановку комфортной).</a:t>
            </a:r>
          </a:p>
          <a:p>
            <a:pPr marL="85725" indent="180975" algn="just">
              <a:tabLst>
                <a:tab pos="361950" algn="l"/>
              </a:tabLst>
            </a:pPr>
            <a:r>
              <a:rPr lang="ru-RU" sz="1300">
                <a:latin typeface="Times New Roman" pitchFamily="18" charset="0"/>
              </a:rPr>
              <a:t>6. Мысленно проиграйте занятие, точно спланируйте время, продумайте какие задания, вопросы можно будет опустить или перенести на следующую встречу. Поскольку «Школа родителей»  проводится параллельно с детской предшкольной подготовкой, то родителей необходимо отпустить за 3-5 минут до окончания детских занятий.</a:t>
            </a:r>
          </a:p>
          <a:p>
            <a:pPr marL="85725" indent="180975" algn="just">
              <a:tabLst>
                <a:tab pos="361950" algn="l"/>
              </a:tabLst>
            </a:pPr>
            <a:r>
              <a:rPr lang="ru-RU" sz="1300">
                <a:latin typeface="Times New Roman" pitchFamily="18" charset="0"/>
              </a:rPr>
              <a:t> 7.  Помните и учитывайте, что  взрослая аудитория, как правило, гораздо более «закомплексована» и инертна. Поэтому не стоит расстраиваться, если  занятия не будут динамичными, как хотелось бы. Если маленький опыт работы со взрослыми, можно начать с традиционной формы — лекция на тему. </a:t>
            </a:r>
            <a:endParaRPr lang="ru-RU" sz="1300" b="1" i="1">
              <a:latin typeface="Times New Roman" pitchFamily="18" charset="0"/>
            </a:endParaRPr>
          </a:p>
          <a:p>
            <a:pPr marL="85725" indent="180975" algn="just">
              <a:tabLst>
                <a:tab pos="361950" algn="l"/>
              </a:tabLst>
            </a:pPr>
            <a:r>
              <a:rPr lang="ru-RU" sz="1300" b="1" i="1">
                <a:latin typeface="Times New Roman" pitchFamily="18" charset="0"/>
              </a:rPr>
              <a:t>Примечания:</a:t>
            </a:r>
            <a:endParaRPr lang="ru-RU" sz="1300">
              <a:latin typeface="Times New Roman" pitchFamily="18" charset="0"/>
            </a:endParaRPr>
          </a:p>
          <a:p>
            <a:pPr marL="85725" indent="180975" algn="just">
              <a:tabLst>
                <a:tab pos="361950" algn="l"/>
              </a:tabLst>
            </a:pPr>
            <a:r>
              <a:rPr lang="ru-RU" sz="1300">
                <a:latin typeface="Times New Roman" pitchFamily="18" charset="0"/>
              </a:rPr>
              <a:t>  Очень часто приходится сталкиваться с позицией родителей, заключающейся в том, что они лучше, чем кто-либо, знают своего ребенка, читали  много педагогической и психологической литературы, знают о том, как надо воспитывать ребенка, а потому любые советы со стороны воспринимаются ими весьма критически или не воспринимаются вовсе. Не беря на себя смелость оценивать справедливость такой позиции родителей, заметим,  лишь что каждый человек, а уж тем более взрослый и к тому же родитель, имеет право на свою точку зрения, и с этим приходится считаться. По поводу советов можно порекомендовать ведущему следующее: </a:t>
            </a:r>
            <a:r>
              <a:rPr lang="ru-RU" sz="1300" i="1">
                <a:latin typeface="Times New Roman" pitchFamily="18" charset="0"/>
              </a:rPr>
              <a:t>никогда не давайте прямых советов. </a:t>
            </a:r>
            <a:r>
              <a:rPr lang="ru-RU" sz="1300">
                <a:latin typeface="Times New Roman" pitchFamily="18" charset="0"/>
              </a:rPr>
              <a:t>Это и бесполезно, и опасно. Во-первых, никогда нет уверенности в том, что тот, кому вы советовали, понял вас именно так, как вы хотели. Во-вторых, то, что в вашем исполнении может быть вполне эффективно, другой человек может сделать так,</a:t>
            </a:r>
          </a:p>
        </p:txBody>
      </p:sp>
      <p:sp>
        <p:nvSpPr>
          <p:cNvPr id="1947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rot="2326434">
            <a:off x="0" y="0"/>
            <a:ext cx="908050" cy="1065213"/>
            <a:chOff x="0" y="0"/>
            <a:chExt cx="873" cy="1001"/>
          </a:xfrm>
        </p:grpSpPr>
        <p:pic>
          <p:nvPicPr>
            <p:cNvPr id="20561" name="Picture 3" descr="0"/>
            <p:cNvPicPr>
              <a:picLocks noChangeAspect="1" noChangeArrowheads="1"/>
            </p:cNvPicPr>
            <p:nvPr/>
          </p:nvPicPr>
          <p:blipFill>
            <a:blip r:embed="rId2"/>
            <a:srcRect/>
            <a:stretch>
              <a:fillRect/>
            </a:stretch>
          </p:blipFill>
          <p:spPr bwMode="auto">
            <a:xfrm>
              <a:off x="0" y="0"/>
              <a:ext cx="393" cy="647"/>
            </a:xfrm>
            <a:prstGeom prst="rect">
              <a:avLst/>
            </a:prstGeom>
            <a:noFill/>
            <a:ln w="9525">
              <a:noFill/>
              <a:miter lim="800000"/>
              <a:headEnd/>
              <a:tailEnd/>
            </a:ln>
          </p:spPr>
        </p:pic>
        <p:pic>
          <p:nvPicPr>
            <p:cNvPr id="20562" name="Picture 4"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63" name="Picture 5"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3" name="Group 6"/>
          <p:cNvGrpSpPr>
            <a:grpSpLocks/>
          </p:cNvGrpSpPr>
          <p:nvPr/>
        </p:nvGrpSpPr>
        <p:grpSpPr bwMode="auto">
          <a:xfrm rot="8491566">
            <a:off x="6021388" y="0"/>
            <a:ext cx="836612" cy="1100138"/>
            <a:chOff x="0" y="0"/>
            <a:chExt cx="873" cy="1001"/>
          </a:xfrm>
        </p:grpSpPr>
        <p:pic>
          <p:nvPicPr>
            <p:cNvPr id="20558" name="Picture 7" descr="0"/>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59" name="Picture 8"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60" name="Picture 9"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4" name="Group 10"/>
          <p:cNvGrpSpPr>
            <a:grpSpLocks/>
          </p:cNvGrpSpPr>
          <p:nvPr/>
        </p:nvGrpSpPr>
        <p:grpSpPr bwMode="auto">
          <a:xfrm>
            <a:off x="0" y="8985250"/>
            <a:ext cx="836613" cy="920750"/>
            <a:chOff x="0" y="0"/>
            <a:chExt cx="873" cy="1001"/>
          </a:xfrm>
        </p:grpSpPr>
        <p:pic>
          <p:nvPicPr>
            <p:cNvPr id="20555" name="Picture 11" descr="0"/>
            <p:cNvPicPr>
              <a:picLocks noChangeAspect="1" noChangeArrowheads="1"/>
            </p:cNvPicPr>
            <p:nvPr/>
          </p:nvPicPr>
          <p:blipFill>
            <a:blip r:embed="rId6"/>
            <a:srcRect/>
            <a:stretch>
              <a:fillRect/>
            </a:stretch>
          </p:blipFill>
          <p:spPr bwMode="auto">
            <a:xfrm>
              <a:off x="0" y="0"/>
              <a:ext cx="393" cy="647"/>
            </a:xfrm>
            <a:prstGeom prst="rect">
              <a:avLst/>
            </a:prstGeom>
            <a:noFill/>
            <a:ln w="9525">
              <a:noFill/>
              <a:miter lim="800000"/>
              <a:headEnd/>
              <a:tailEnd/>
            </a:ln>
          </p:spPr>
        </p:pic>
        <p:pic>
          <p:nvPicPr>
            <p:cNvPr id="20556" name="Picture 12"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57" name="Picture 13"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5" name="Group 14"/>
          <p:cNvGrpSpPr>
            <a:grpSpLocks/>
          </p:cNvGrpSpPr>
          <p:nvPr/>
        </p:nvGrpSpPr>
        <p:grpSpPr bwMode="auto">
          <a:xfrm rot="-6759829">
            <a:off x="5907881" y="8955882"/>
            <a:ext cx="992187" cy="908050"/>
            <a:chOff x="0" y="0"/>
            <a:chExt cx="873" cy="1001"/>
          </a:xfrm>
        </p:grpSpPr>
        <p:pic>
          <p:nvPicPr>
            <p:cNvPr id="20552" name="Picture 15" descr="0"/>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53" name="Picture 16"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54" name="Picture 17"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6" name="Group 18"/>
          <p:cNvGrpSpPr>
            <a:grpSpLocks/>
          </p:cNvGrpSpPr>
          <p:nvPr/>
        </p:nvGrpSpPr>
        <p:grpSpPr bwMode="auto">
          <a:xfrm>
            <a:off x="981075" y="9417050"/>
            <a:ext cx="504825" cy="488950"/>
            <a:chOff x="0" y="0"/>
            <a:chExt cx="873" cy="1001"/>
          </a:xfrm>
        </p:grpSpPr>
        <p:pic>
          <p:nvPicPr>
            <p:cNvPr id="20549" name="Picture 1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0550" name="Picture 2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51" name="Picture 2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7" name="Group 22"/>
          <p:cNvGrpSpPr>
            <a:grpSpLocks/>
          </p:cNvGrpSpPr>
          <p:nvPr/>
        </p:nvGrpSpPr>
        <p:grpSpPr bwMode="auto">
          <a:xfrm rot="-6759829">
            <a:off x="6267450" y="8234363"/>
            <a:ext cx="631825" cy="549275"/>
            <a:chOff x="0" y="0"/>
            <a:chExt cx="873" cy="1001"/>
          </a:xfrm>
        </p:grpSpPr>
        <p:pic>
          <p:nvPicPr>
            <p:cNvPr id="20546" name="Picture 2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47" name="Picture 2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48" name="Picture 2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8" name="Group 26"/>
          <p:cNvGrpSpPr>
            <a:grpSpLocks/>
          </p:cNvGrpSpPr>
          <p:nvPr/>
        </p:nvGrpSpPr>
        <p:grpSpPr bwMode="auto">
          <a:xfrm>
            <a:off x="0" y="8337550"/>
            <a:ext cx="504825" cy="488950"/>
            <a:chOff x="0" y="0"/>
            <a:chExt cx="873" cy="1001"/>
          </a:xfrm>
        </p:grpSpPr>
        <p:pic>
          <p:nvPicPr>
            <p:cNvPr id="20543" name="Picture 27"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0544" name="Picture 28"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45" name="Picture 29"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89" name="Group 30"/>
          <p:cNvGrpSpPr>
            <a:grpSpLocks/>
          </p:cNvGrpSpPr>
          <p:nvPr/>
        </p:nvGrpSpPr>
        <p:grpSpPr bwMode="auto">
          <a:xfrm rot="-6759829">
            <a:off x="5332413" y="9315450"/>
            <a:ext cx="631825" cy="549275"/>
            <a:chOff x="0" y="0"/>
            <a:chExt cx="873" cy="1001"/>
          </a:xfrm>
        </p:grpSpPr>
        <p:pic>
          <p:nvPicPr>
            <p:cNvPr id="20540" name="Picture 31"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41" name="Picture 32"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42" name="Picture 33"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90" name="Group 34"/>
          <p:cNvGrpSpPr>
            <a:grpSpLocks/>
          </p:cNvGrpSpPr>
          <p:nvPr/>
        </p:nvGrpSpPr>
        <p:grpSpPr bwMode="auto">
          <a:xfrm>
            <a:off x="981075" y="0"/>
            <a:ext cx="504825" cy="488950"/>
            <a:chOff x="0" y="0"/>
            <a:chExt cx="873" cy="1001"/>
          </a:xfrm>
        </p:grpSpPr>
        <p:pic>
          <p:nvPicPr>
            <p:cNvPr id="20537" name="Picture 35"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0538" name="Picture 36"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39" name="Picture 37"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91" name="Group 38"/>
          <p:cNvGrpSpPr>
            <a:grpSpLocks/>
          </p:cNvGrpSpPr>
          <p:nvPr/>
        </p:nvGrpSpPr>
        <p:grpSpPr bwMode="auto">
          <a:xfrm rot="6683144">
            <a:off x="-7938" y="1289051"/>
            <a:ext cx="504825" cy="488950"/>
            <a:chOff x="0" y="0"/>
            <a:chExt cx="873" cy="1001"/>
          </a:xfrm>
        </p:grpSpPr>
        <p:pic>
          <p:nvPicPr>
            <p:cNvPr id="20534" name="Picture 3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0535" name="Picture 4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36" name="Picture 4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92" name="Group 42"/>
          <p:cNvGrpSpPr>
            <a:grpSpLocks/>
          </p:cNvGrpSpPr>
          <p:nvPr/>
        </p:nvGrpSpPr>
        <p:grpSpPr bwMode="auto">
          <a:xfrm rot="10282345">
            <a:off x="5187950" y="41275"/>
            <a:ext cx="631825" cy="549275"/>
            <a:chOff x="0" y="0"/>
            <a:chExt cx="873" cy="1001"/>
          </a:xfrm>
        </p:grpSpPr>
        <p:pic>
          <p:nvPicPr>
            <p:cNvPr id="20531" name="Picture 4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32" name="Picture 4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33" name="Picture 4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0493" name="Group 46"/>
          <p:cNvGrpSpPr>
            <a:grpSpLocks/>
          </p:cNvGrpSpPr>
          <p:nvPr/>
        </p:nvGrpSpPr>
        <p:grpSpPr bwMode="auto">
          <a:xfrm rot="8409617">
            <a:off x="6226175" y="1065213"/>
            <a:ext cx="631825" cy="549275"/>
            <a:chOff x="0" y="0"/>
            <a:chExt cx="873" cy="1001"/>
          </a:xfrm>
        </p:grpSpPr>
        <p:pic>
          <p:nvPicPr>
            <p:cNvPr id="20528" name="Picture 47"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0529" name="Picture 48"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0530" name="Picture 49"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sp>
        <p:nvSpPr>
          <p:cNvPr id="20494" name="Text Box 53"/>
          <p:cNvSpPr txBox="1">
            <a:spLocks noChangeArrowheads="1"/>
          </p:cNvSpPr>
          <p:nvPr/>
        </p:nvSpPr>
        <p:spPr bwMode="auto">
          <a:xfrm>
            <a:off x="333375" y="273050"/>
            <a:ext cx="6264275" cy="3663950"/>
          </a:xfrm>
          <a:prstGeom prst="rect">
            <a:avLst/>
          </a:prstGeom>
          <a:noFill/>
          <a:ln w="9525">
            <a:noFill/>
            <a:miter lim="800000"/>
            <a:headEnd/>
            <a:tailEnd/>
          </a:ln>
        </p:spPr>
        <p:txBody>
          <a:bodyPr>
            <a:spAutoFit/>
          </a:bodyPr>
          <a:lstStyle/>
          <a:p>
            <a:pPr algn="just">
              <a:tabLst>
                <a:tab pos="361950" algn="l"/>
              </a:tabLst>
            </a:pPr>
            <a:r>
              <a:rPr lang="ru-RU" sz="1300">
                <a:latin typeface="Times New Roman" pitchFamily="18" charset="0"/>
              </a:rPr>
              <a:t>  что это будет не только бесполезно, но иногда даже вредно или просто абсурдно. В-третьих, ответственность за «провал» полностью возлагается на того, кто дал совет. Поэтому  ведущий занятия для родителей, должен быть прежде всего высоко квалифицированным информатором, рассказчиком, умеющим не только публично размышлять о психологических закономерностях развития, но и инициировать размышления своих партнёров - родителей. Поможет ему в этом свободное владение теорией вопросов  и способность пропустить теорию «через призму своего практического опыта».</a:t>
            </a:r>
          </a:p>
          <a:p>
            <a:pPr algn="just">
              <a:tabLst>
                <a:tab pos="361950" algn="l"/>
              </a:tabLst>
            </a:pPr>
            <a:r>
              <a:rPr lang="ru-RU" sz="1300">
                <a:latin typeface="Times New Roman" pitchFamily="18" charset="0"/>
              </a:rPr>
              <a:t> </a:t>
            </a:r>
            <a:r>
              <a:rPr lang="ru-RU" sz="1300" b="1">
                <a:latin typeface="Times New Roman" pitchFamily="18" charset="0"/>
              </a:rPr>
              <a:t>   </a:t>
            </a:r>
            <a:r>
              <a:rPr lang="ru-RU" sz="1300">
                <a:latin typeface="Times New Roman" pitchFamily="18" charset="0"/>
              </a:rPr>
              <a:t>Во время занятий с родителями ведущий старается принимать участие в выполнении всех упражнений наравне с участниками группы. Это очень</a:t>
            </a:r>
            <a:br>
              <a:rPr lang="ru-RU" sz="1300">
                <a:latin typeface="Times New Roman" pitchFamily="18" charset="0"/>
              </a:rPr>
            </a:br>
            <a:r>
              <a:rPr lang="ru-RU" sz="1300">
                <a:latin typeface="Times New Roman" pitchFamily="18" charset="0"/>
              </a:rPr>
              <a:t>продуктивно, так как помогает быстрее создать атмосферу доверия в аудитории.</a:t>
            </a:r>
          </a:p>
          <a:p>
            <a:pPr algn="ctr">
              <a:tabLst>
                <a:tab pos="361950" algn="l"/>
              </a:tabLst>
            </a:pPr>
            <a:r>
              <a:rPr lang="ru-RU" sz="1300">
                <a:latin typeface="Times New Roman" pitchFamily="18" charset="0"/>
              </a:rPr>
              <a:t>                </a:t>
            </a:r>
            <a:r>
              <a:rPr lang="ru-RU" sz="1300" b="1">
                <a:latin typeface="Times New Roman" pitchFamily="18" charset="0"/>
              </a:rPr>
              <a:t> Структура  и содержание программы </a:t>
            </a:r>
            <a:endParaRPr lang="ru-RU" sz="1300">
              <a:latin typeface="Times New Roman" pitchFamily="18" charset="0"/>
            </a:endParaRPr>
          </a:p>
          <a:p>
            <a:pPr algn="just">
              <a:tabLst>
                <a:tab pos="361950" algn="l"/>
              </a:tabLst>
            </a:pPr>
            <a:r>
              <a:rPr lang="ru-RU" sz="1300">
                <a:latin typeface="Times New Roman" pitchFamily="18" charset="0"/>
              </a:rPr>
              <a:t>        Данная программа  состоит из  9 занятий с  родителями, продолжительностью от одного до полутора часов. Проведение занятий планируется на вторую половину дня, параллельно с проведением детских занятий предшкольной подготовки. Т.е. у родителей есть выбор: сидеть в коридоре и ждать детей с занятий, либо, не теряя времени, самим тоже заниматься и повышать собственный «родительский профессионализм».</a:t>
            </a:r>
          </a:p>
        </p:txBody>
      </p:sp>
      <p:graphicFrame>
        <p:nvGraphicFramePr>
          <p:cNvPr id="20606" name="Group 126"/>
          <p:cNvGraphicFramePr>
            <a:graphicFrameLocks noGrp="1"/>
          </p:cNvGraphicFramePr>
          <p:nvPr>
            <p:ph/>
          </p:nvPr>
        </p:nvGraphicFramePr>
        <p:xfrm>
          <a:off x="404813" y="4160838"/>
          <a:ext cx="6172200" cy="4663441"/>
        </p:xfrm>
        <a:graphic>
          <a:graphicData uri="http://schemas.openxmlformats.org/drawingml/2006/table">
            <a:tbl>
              <a:tblPr/>
              <a:tblGrid>
                <a:gridCol w="260350"/>
                <a:gridCol w="1497012"/>
                <a:gridCol w="1914525"/>
                <a:gridCol w="2500313"/>
              </a:tblGrid>
              <a:tr h="331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ТЕМЫ  ЗАНЯТИЙ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ТЕСТЫ  ДЛЯ  РОДИТЕЛЕЙ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ПРАКТИЧЕСКАЯ  ЧАСТЬ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Вводное.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Готовность детей к системати-ческому школьному обучению.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Составление банка вопросов, на которые родители хотели бы услышать ответ на занятиях.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Дискуссия по вопросу:"Что является "фундаментом" школьной готовности?"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Психолого-педагогическая готовность детей к обучению в школе.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Ранжирование мотивов учения детей.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Разучивание игр на составление фигур из частей; на развитие графического навыка, произвольности поведения, мышления, памяти, внимания.</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Физиологическая готовность детей.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Определение уровня развития мелкой моторики       рук.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1)Разучивание комплексов упражнений , облегчающих написание букв( пальчиковые игры, театр теней) и укрепления мышц спины, позвоночника.                                              2)Гигиенические правила зрительной работы.</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Нервно-психическое здоровье ребёнка.</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1)Оценка уровня тревожности и предрас-положенности ребенка к неврозу.          2)Оценка уровня тре-вожности и предраспо-ложенности к неврозу родителей ребенка.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61950" algn="l"/>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1)Дискуссия:"Телевизор и компьютер в жизни ребёнка."     </a:t>
                      </a:r>
                    </a:p>
                    <a:p>
                      <a:pPr marL="0" marR="0" lvl="0" indent="0" algn="l" defTabSz="914400" rtl="0" eaLnBrk="1" fontAlgn="base" latinLnBrk="0" hangingPunct="1">
                        <a:lnSpc>
                          <a:spcPct val="100000"/>
                        </a:lnSpc>
                        <a:spcBef>
                          <a:spcPct val="0"/>
                        </a:spcBef>
                        <a:spcAft>
                          <a:spcPct val="0"/>
                        </a:spcAft>
                        <a:buClrTx/>
                        <a:buSzTx/>
                        <a:buFontTx/>
                        <a:buNone/>
                        <a:tabLst>
                          <a:tab pos="361950" algn="l"/>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2)Тренинг мышечного расслабления.                      3)Игры:"Иголка и нитка", "Дракон кусает хвост", "Веретено", "Ловишки", "Салки".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7"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NQCAIZBESXCA45QJR3CAI6FTRICA9ZE6VHCA7CRQSFCAMBJKN1CA1KUM3ACA1EEHUICAZUFENXCAFDWXVBCAMNMEESCA1I0GHZCA8F2CTPCAG7DM9KCAW7QB0RCA5YLZUDCASI1BVSCACNDMVMCAGBM3KH"/>
          <p:cNvPicPr>
            <a:picLocks noChangeAspect="1" noChangeArrowheads="1"/>
          </p:cNvPicPr>
          <p:nvPr/>
        </p:nvPicPr>
        <p:blipFill>
          <a:blip r:embed="rId2">
            <a:lum bright="72000"/>
          </a:blip>
          <a:srcRect/>
          <a:stretch>
            <a:fillRect/>
          </a:stretch>
        </p:blipFill>
        <p:spPr bwMode="auto">
          <a:xfrm>
            <a:off x="0" y="0"/>
            <a:ext cx="6858000" cy="9906000"/>
          </a:xfrm>
          <a:prstGeom prst="rect">
            <a:avLst/>
          </a:prstGeom>
          <a:noFill/>
          <a:ln w="9525">
            <a:noFill/>
            <a:miter lim="800000"/>
            <a:headEnd/>
            <a:tailEnd/>
          </a:ln>
        </p:spPr>
      </p:pic>
      <p:sp>
        <p:nvSpPr>
          <p:cNvPr id="3075" name="Прямоугольник 4"/>
          <p:cNvSpPr>
            <a:spLocks noChangeArrowheads="1"/>
          </p:cNvSpPr>
          <p:nvPr/>
        </p:nvSpPr>
        <p:spPr bwMode="auto">
          <a:xfrm>
            <a:off x="1484313" y="1676400"/>
            <a:ext cx="4000500" cy="2898775"/>
          </a:xfrm>
          <a:prstGeom prst="rect">
            <a:avLst/>
          </a:prstGeom>
          <a:noFill/>
          <a:ln w="9525">
            <a:noFill/>
            <a:miter lim="800000"/>
            <a:headEnd/>
            <a:tailEnd/>
          </a:ln>
        </p:spPr>
        <p:txBody>
          <a:bodyPr>
            <a:spAutoFit/>
          </a:bodyPr>
          <a:lstStyle/>
          <a:p>
            <a:pPr indent="400050" algn="ctr"/>
            <a:r>
              <a:rPr lang="ru-RU" sz="2000" b="1">
                <a:solidFill>
                  <a:srgbClr val="000000"/>
                </a:solidFill>
                <a:latin typeface="Monotype Corsiva" pitchFamily="66" charset="0"/>
              </a:rPr>
              <a:t>Рецензент:</a:t>
            </a:r>
          </a:p>
          <a:p>
            <a:pPr indent="400050" algn="ctr"/>
            <a:endParaRPr lang="ru-RU" sz="2000">
              <a:solidFill>
                <a:srgbClr val="000000"/>
              </a:solidFill>
              <a:latin typeface="Monotype Corsiva" pitchFamily="66" charset="0"/>
            </a:endParaRPr>
          </a:p>
          <a:p>
            <a:pPr indent="400050" algn="ctr"/>
            <a:r>
              <a:rPr lang="ru-RU">
                <a:solidFill>
                  <a:srgbClr val="000000"/>
                </a:solidFill>
                <a:latin typeface="Monotype Corsiva" pitchFamily="66" charset="0"/>
              </a:rPr>
              <a:t>Муниципальное образовательное       </a:t>
            </a:r>
          </a:p>
          <a:p>
            <a:pPr indent="400050" algn="ctr"/>
            <a:r>
              <a:rPr lang="ru-RU">
                <a:solidFill>
                  <a:srgbClr val="000000"/>
                </a:solidFill>
                <a:latin typeface="Monotype Corsiva" pitchFamily="66" charset="0"/>
              </a:rPr>
              <a:t>учреждение   для детей, нуждающихся </a:t>
            </a:r>
            <a:endParaRPr lang="ru-RU">
              <a:latin typeface="Monotype Corsiva" pitchFamily="66" charset="0"/>
            </a:endParaRPr>
          </a:p>
          <a:p>
            <a:pPr indent="400050" algn="ctr"/>
            <a:r>
              <a:rPr lang="ru-RU">
                <a:solidFill>
                  <a:srgbClr val="000000"/>
                </a:solidFill>
                <a:latin typeface="Monotype Corsiva" pitchFamily="66" charset="0"/>
              </a:rPr>
              <a:t>в психолого-педагогической </a:t>
            </a:r>
            <a:endParaRPr lang="ru-RU">
              <a:latin typeface="Monotype Corsiva" pitchFamily="66" charset="0"/>
            </a:endParaRPr>
          </a:p>
          <a:p>
            <a:pPr indent="400050" algn="ctr"/>
            <a:r>
              <a:rPr lang="ru-RU">
                <a:solidFill>
                  <a:srgbClr val="000000"/>
                </a:solidFill>
                <a:latin typeface="Monotype Corsiva" pitchFamily="66" charset="0"/>
              </a:rPr>
              <a:t>и медико-социальной помощи</a:t>
            </a:r>
            <a:endParaRPr lang="ru-RU">
              <a:latin typeface="Monotype Corsiva" pitchFamily="66" charset="0"/>
            </a:endParaRPr>
          </a:p>
          <a:p>
            <a:pPr indent="400050" algn="ctr"/>
            <a:r>
              <a:rPr lang="ru-RU">
                <a:solidFill>
                  <a:srgbClr val="000000"/>
                </a:solidFill>
                <a:latin typeface="Monotype Corsiva" pitchFamily="66" charset="0"/>
              </a:rPr>
              <a:t> </a:t>
            </a:r>
            <a:r>
              <a:rPr lang="ru-RU" b="1">
                <a:solidFill>
                  <a:srgbClr val="000000"/>
                </a:solidFill>
                <a:latin typeface="Monotype Corsiva" pitchFamily="66" charset="0"/>
              </a:rPr>
              <a:t>«Центр    психолого-медико-    </a:t>
            </a:r>
          </a:p>
          <a:p>
            <a:pPr indent="400050" algn="ctr"/>
            <a:r>
              <a:rPr lang="ru-RU" b="1">
                <a:solidFill>
                  <a:srgbClr val="000000"/>
                </a:solidFill>
                <a:latin typeface="Monotype Corsiva" pitchFamily="66" charset="0"/>
              </a:rPr>
              <a:t>социального    сопровождения</a:t>
            </a:r>
          </a:p>
          <a:p>
            <a:pPr indent="400050" algn="ctr"/>
            <a:r>
              <a:rPr lang="ru-RU" b="1">
                <a:solidFill>
                  <a:srgbClr val="000000"/>
                </a:solidFill>
                <a:latin typeface="Monotype Corsiva" pitchFamily="66" charset="0"/>
              </a:rPr>
              <a:t> «Позитив»  </a:t>
            </a:r>
            <a:endParaRPr lang="ru-RU">
              <a:latin typeface="Monotype Corsiva" pitchFamily="66" charset="0"/>
            </a:endParaRPr>
          </a:p>
          <a:p>
            <a:pPr indent="400050" algn="ctr"/>
            <a:endParaRPr lang="ru-RU">
              <a:latin typeface="Monotype Corsiva" pitchFamily="66" charset="0"/>
              <a:cs typeface="Times New Roman" pitchFamily="18" charset="0"/>
            </a:endParaRPr>
          </a:p>
        </p:txBody>
      </p:sp>
      <p:sp>
        <p:nvSpPr>
          <p:cNvPr id="3076" name="Прямоугольник 6"/>
          <p:cNvSpPr>
            <a:spLocks noChangeArrowheads="1"/>
          </p:cNvSpPr>
          <p:nvPr/>
        </p:nvSpPr>
        <p:spPr bwMode="auto">
          <a:xfrm>
            <a:off x="1000125" y="4800600"/>
            <a:ext cx="4857750" cy="822325"/>
          </a:xfrm>
          <a:prstGeom prst="rect">
            <a:avLst/>
          </a:prstGeom>
          <a:noFill/>
          <a:ln w="9525">
            <a:noFill/>
            <a:miter lim="800000"/>
            <a:headEnd/>
            <a:tailEnd/>
          </a:ln>
        </p:spPr>
        <p:txBody>
          <a:bodyPr>
            <a:spAutoFit/>
          </a:bodyPr>
          <a:lstStyle/>
          <a:p>
            <a:pPr indent="400050" algn="ctr" defTabSz="1157288"/>
            <a:r>
              <a:rPr lang="ru-RU" sz="1200">
                <a:latin typeface="Monotype Corsiva" pitchFamily="66" charset="0"/>
                <a:cs typeface="Times New Roman" pitchFamily="18" charset="0"/>
              </a:rPr>
              <a:t>Россия, Саратовская область</a:t>
            </a:r>
          </a:p>
          <a:p>
            <a:pPr indent="400050" algn="ctr" defTabSz="1157288"/>
            <a:r>
              <a:rPr lang="ru-RU" sz="1200">
                <a:latin typeface="Monotype Corsiva" pitchFamily="66" charset="0"/>
                <a:cs typeface="Times New Roman" pitchFamily="18" charset="0"/>
              </a:rPr>
              <a:t> г.Энгельс, ул.Л.Кассиля, д.20, 413100</a:t>
            </a:r>
          </a:p>
          <a:p>
            <a:pPr indent="400050" algn="ctr" defTabSz="1157288"/>
            <a:r>
              <a:rPr lang="ru-RU" sz="1200">
                <a:latin typeface="Monotype Corsiva" pitchFamily="66" charset="0"/>
                <a:cs typeface="Times New Roman" pitchFamily="18" charset="0"/>
              </a:rPr>
              <a:t>     Контактный телефон, факс: (8453) 55-97-86</a:t>
            </a:r>
          </a:p>
          <a:p>
            <a:pPr indent="400050" algn="ctr" defTabSz="1157288"/>
            <a:r>
              <a:rPr lang="en-US" sz="1200">
                <a:latin typeface="Monotype Corsiva" pitchFamily="66" charset="0"/>
                <a:cs typeface="Times New Roman" pitchFamily="18" charset="0"/>
              </a:rPr>
              <a:t>  e-mail:</a:t>
            </a:r>
            <a:r>
              <a:rPr lang="en-US" sz="1200">
                <a:solidFill>
                  <a:srgbClr val="FF0000"/>
                </a:solidFill>
                <a:latin typeface="Monotype Corsiva" pitchFamily="66" charset="0"/>
                <a:cs typeface="Times New Roman" pitchFamily="18" charset="0"/>
              </a:rPr>
              <a:t> </a:t>
            </a:r>
            <a:r>
              <a:rPr lang="en-US" sz="1200" u="sng">
                <a:solidFill>
                  <a:srgbClr val="FF0000"/>
                </a:solidFill>
                <a:latin typeface="Monotype Corsiva" pitchFamily="66" charset="0"/>
                <a:cs typeface="Times New Roman" pitchFamily="18" charset="0"/>
                <a:hlinkClick r:id="rId3"/>
              </a:rPr>
              <a:t>psypozitiv@yandex.ru</a:t>
            </a:r>
            <a:endParaRPr lang="ru-RU" sz="1200">
              <a:solidFill>
                <a:srgbClr val="FF0000"/>
              </a:solidFill>
              <a:latin typeface="Monotype Corsiva" pitchFamily="66" charset="0"/>
              <a:cs typeface="Times New Roman" pitchFamily="18" charset="0"/>
            </a:endParaRPr>
          </a:p>
        </p:txBody>
      </p:sp>
      <p:pic>
        <p:nvPicPr>
          <p:cNvPr id="3077" name="Рисунок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14438" y="2857500"/>
            <a:ext cx="1103312" cy="121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rot="2326434">
            <a:off x="0" y="0"/>
            <a:ext cx="908050" cy="1065213"/>
            <a:chOff x="0" y="0"/>
            <a:chExt cx="873" cy="1001"/>
          </a:xfrm>
        </p:grpSpPr>
        <p:pic>
          <p:nvPicPr>
            <p:cNvPr id="21585" name="Picture 3" descr="0"/>
            <p:cNvPicPr>
              <a:picLocks noChangeAspect="1" noChangeArrowheads="1"/>
            </p:cNvPicPr>
            <p:nvPr/>
          </p:nvPicPr>
          <p:blipFill>
            <a:blip r:embed="rId2"/>
            <a:srcRect/>
            <a:stretch>
              <a:fillRect/>
            </a:stretch>
          </p:blipFill>
          <p:spPr bwMode="auto">
            <a:xfrm>
              <a:off x="0" y="0"/>
              <a:ext cx="393" cy="647"/>
            </a:xfrm>
            <a:prstGeom prst="rect">
              <a:avLst/>
            </a:prstGeom>
            <a:noFill/>
            <a:ln w="9525">
              <a:noFill/>
              <a:miter lim="800000"/>
              <a:headEnd/>
              <a:tailEnd/>
            </a:ln>
          </p:spPr>
        </p:pic>
        <p:pic>
          <p:nvPicPr>
            <p:cNvPr id="21586" name="Picture 4"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87" name="Picture 5" descr="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07" name="Group 6"/>
          <p:cNvGrpSpPr>
            <a:grpSpLocks/>
          </p:cNvGrpSpPr>
          <p:nvPr/>
        </p:nvGrpSpPr>
        <p:grpSpPr bwMode="auto">
          <a:xfrm rot="8491566">
            <a:off x="6021388" y="0"/>
            <a:ext cx="836612" cy="1100138"/>
            <a:chOff x="0" y="0"/>
            <a:chExt cx="873" cy="1001"/>
          </a:xfrm>
        </p:grpSpPr>
        <p:pic>
          <p:nvPicPr>
            <p:cNvPr id="21582" name="Picture 7" descr="0"/>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83" name="Picture 8"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84" name="Picture 9" descr="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08" name="Group 10"/>
          <p:cNvGrpSpPr>
            <a:grpSpLocks/>
          </p:cNvGrpSpPr>
          <p:nvPr/>
        </p:nvGrpSpPr>
        <p:grpSpPr bwMode="auto">
          <a:xfrm>
            <a:off x="0" y="8985250"/>
            <a:ext cx="836613" cy="920750"/>
            <a:chOff x="0" y="0"/>
            <a:chExt cx="873" cy="1001"/>
          </a:xfrm>
        </p:grpSpPr>
        <p:pic>
          <p:nvPicPr>
            <p:cNvPr id="21579" name="Picture 11" descr="0"/>
            <p:cNvPicPr>
              <a:picLocks noChangeAspect="1" noChangeArrowheads="1"/>
            </p:cNvPicPr>
            <p:nvPr/>
          </p:nvPicPr>
          <p:blipFill>
            <a:blip r:embed="rId6"/>
            <a:srcRect/>
            <a:stretch>
              <a:fillRect/>
            </a:stretch>
          </p:blipFill>
          <p:spPr bwMode="auto">
            <a:xfrm>
              <a:off x="0" y="0"/>
              <a:ext cx="393" cy="647"/>
            </a:xfrm>
            <a:prstGeom prst="rect">
              <a:avLst/>
            </a:prstGeom>
            <a:noFill/>
            <a:ln w="9525">
              <a:noFill/>
              <a:miter lim="800000"/>
              <a:headEnd/>
              <a:tailEnd/>
            </a:ln>
          </p:spPr>
        </p:pic>
        <p:pic>
          <p:nvPicPr>
            <p:cNvPr id="21580" name="Picture 12"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81" name="Picture 13" descr="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09" name="Group 14"/>
          <p:cNvGrpSpPr>
            <a:grpSpLocks/>
          </p:cNvGrpSpPr>
          <p:nvPr/>
        </p:nvGrpSpPr>
        <p:grpSpPr bwMode="auto">
          <a:xfrm rot="-6759829">
            <a:off x="5907881" y="8955882"/>
            <a:ext cx="992187" cy="908050"/>
            <a:chOff x="0" y="0"/>
            <a:chExt cx="873" cy="1001"/>
          </a:xfrm>
        </p:grpSpPr>
        <p:pic>
          <p:nvPicPr>
            <p:cNvPr id="21576" name="Picture 15" descr="0"/>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77" name="Picture 16"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78" name="Picture 17" descr="0"/>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0" name="Group 18"/>
          <p:cNvGrpSpPr>
            <a:grpSpLocks/>
          </p:cNvGrpSpPr>
          <p:nvPr/>
        </p:nvGrpSpPr>
        <p:grpSpPr bwMode="auto">
          <a:xfrm>
            <a:off x="981075" y="9417050"/>
            <a:ext cx="504825" cy="488950"/>
            <a:chOff x="0" y="0"/>
            <a:chExt cx="873" cy="1001"/>
          </a:xfrm>
        </p:grpSpPr>
        <p:pic>
          <p:nvPicPr>
            <p:cNvPr id="21573" name="Picture 1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1574" name="Picture 2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75" name="Picture 2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1" name="Group 22"/>
          <p:cNvGrpSpPr>
            <a:grpSpLocks/>
          </p:cNvGrpSpPr>
          <p:nvPr/>
        </p:nvGrpSpPr>
        <p:grpSpPr bwMode="auto">
          <a:xfrm rot="-6759829">
            <a:off x="6267450" y="8234363"/>
            <a:ext cx="631825" cy="549275"/>
            <a:chOff x="0" y="0"/>
            <a:chExt cx="873" cy="1001"/>
          </a:xfrm>
        </p:grpSpPr>
        <p:pic>
          <p:nvPicPr>
            <p:cNvPr id="21570" name="Picture 2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71" name="Picture 2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72" name="Picture 2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2" name="Group 26"/>
          <p:cNvGrpSpPr>
            <a:grpSpLocks/>
          </p:cNvGrpSpPr>
          <p:nvPr/>
        </p:nvGrpSpPr>
        <p:grpSpPr bwMode="auto">
          <a:xfrm>
            <a:off x="0" y="8337550"/>
            <a:ext cx="504825" cy="488950"/>
            <a:chOff x="0" y="0"/>
            <a:chExt cx="873" cy="1001"/>
          </a:xfrm>
        </p:grpSpPr>
        <p:pic>
          <p:nvPicPr>
            <p:cNvPr id="21567" name="Picture 27"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1568" name="Picture 28"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69" name="Picture 29"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3" name="Group 30"/>
          <p:cNvGrpSpPr>
            <a:grpSpLocks/>
          </p:cNvGrpSpPr>
          <p:nvPr/>
        </p:nvGrpSpPr>
        <p:grpSpPr bwMode="auto">
          <a:xfrm rot="-6759829">
            <a:off x="5332413" y="9315450"/>
            <a:ext cx="631825" cy="549275"/>
            <a:chOff x="0" y="0"/>
            <a:chExt cx="873" cy="1001"/>
          </a:xfrm>
        </p:grpSpPr>
        <p:pic>
          <p:nvPicPr>
            <p:cNvPr id="21564" name="Picture 31"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65" name="Picture 32"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66" name="Picture 33"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4" name="Group 34"/>
          <p:cNvGrpSpPr>
            <a:grpSpLocks/>
          </p:cNvGrpSpPr>
          <p:nvPr/>
        </p:nvGrpSpPr>
        <p:grpSpPr bwMode="auto">
          <a:xfrm>
            <a:off x="981075" y="0"/>
            <a:ext cx="504825" cy="488950"/>
            <a:chOff x="0" y="0"/>
            <a:chExt cx="873" cy="1001"/>
          </a:xfrm>
        </p:grpSpPr>
        <p:pic>
          <p:nvPicPr>
            <p:cNvPr id="21561" name="Picture 35"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1562" name="Picture 36"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63" name="Picture 37"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5" name="Group 38"/>
          <p:cNvGrpSpPr>
            <a:grpSpLocks/>
          </p:cNvGrpSpPr>
          <p:nvPr/>
        </p:nvGrpSpPr>
        <p:grpSpPr bwMode="auto">
          <a:xfrm rot="6683144">
            <a:off x="-7938" y="1289051"/>
            <a:ext cx="504825" cy="488950"/>
            <a:chOff x="0" y="0"/>
            <a:chExt cx="873" cy="1001"/>
          </a:xfrm>
        </p:grpSpPr>
        <p:pic>
          <p:nvPicPr>
            <p:cNvPr id="21558" name="Picture 39" descr="0"/>
            <p:cNvPicPr>
              <a:picLocks noChangeAspect="1" noChangeArrowheads="1"/>
            </p:cNvPicPr>
            <p:nvPr/>
          </p:nvPicPr>
          <p:blipFill>
            <a:blip r:embed="rId10"/>
            <a:srcRect/>
            <a:stretch>
              <a:fillRect/>
            </a:stretch>
          </p:blipFill>
          <p:spPr bwMode="auto">
            <a:xfrm>
              <a:off x="0" y="0"/>
              <a:ext cx="393" cy="647"/>
            </a:xfrm>
            <a:prstGeom prst="rect">
              <a:avLst/>
            </a:prstGeom>
            <a:noFill/>
            <a:ln w="9525">
              <a:noFill/>
              <a:miter lim="800000"/>
              <a:headEnd/>
              <a:tailEnd/>
            </a:ln>
          </p:spPr>
        </p:pic>
        <p:pic>
          <p:nvPicPr>
            <p:cNvPr id="21559" name="Picture 40"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60" name="Picture 41" descr="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6" name="Group 42"/>
          <p:cNvGrpSpPr>
            <a:grpSpLocks/>
          </p:cNvGrpSpPr>
          <p:nvPr/>
        </p:nvGrpSpPr>
        <p:grpSpPr bwMode="auto">
          <a:xfrm rot="10282345">
            <a:off x="5187950" y="41275"/>
            <a:ext cx="631825" cy="549275"/>
            <a:chOff x="0" y="0"/>
            <a:chExt cx="873" cy="1001"/>
          </a:xfrm>
        </p:grpSpPr>
        <p:pic>
          <p:nvPicPr>
            <p:cNvPr id="21555" name="Picture 43"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56" name="Picture 44"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57" name="Picture 45"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pSp>
        <p:nvGrpSpPr>
          <p:cNvPr id="21517" name="Group 46"/>
          <p:cNvGrpSpPr>
            <a:grpSpLocks/>
          </p:cNvGrpSpPr>
          <p:nvPr/>
        </p:nvGrpSpPr>
        <p:grpSpPr bwMode="auto">
          <a:xfrm rot="8409617">
            <a:off x="6226175" y="1065213"/>
            <a:ext cx="631825" cy="549275"/>
            <a:chOff x="0" y="0"/>
            <a:chExt cx="873" cy="1001"/>
          </a:xfrm>
        </p:grpSpPr>
        <p:pic>
          <p:nvPicPr>
            <p:cNvPr id="21552" name="Picture 47" descr="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393" cy="647"/>
            </a:xfrm>
            <a:prstGeom prst="rect">
              <a:avLst/>
            </a:prstGeom>
            <a:noFill/>
            <a:ln w="9525">
              <a:noFill/>
              <a:miter lim="800000"/>
              <a:headEnd/>
              <a:tailEnd/>
            </a:ln>
          </p:spPr>
        </p:pic>
        <p:pic>
          <p:nvPicPr>
            <p:cNvPr id="21553" name="Picture 48"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6377828">
              <a:off x="121" y="504"/>
              <a:ext cx="376" cy="618"/>
            </a:xfrm>
            <a:prstGeom prst="rect">
              <a:avLst/>
            </a:prstGeom>
            <a:noFill/>
            <a:ln w="9525">
              <a:noFill/>
              <a:miter lim="800000"/>
              <a:headEnd/>
              <a:tailEnd/>
            </a:ln>
          </p:spPr>
        </p:pic>
        <p:pic>
          <p:nvPicPr>
            <p:cNvPr id="21554" name="Picture 49" descr="0"/>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rot="4145201">
              <a:off x="376" y="232"/>
              <a:ext cx="376" cy="618"/>
            </a:xfrm>
            <a:prstGeom prst="rect">
              <a:avLst/>
            </a:prstGeom>
            <a:noFill/>
            <a:ln w="9525">
              <a:noFill/>
              <a:miter lim="800000"/>
              <a:headEnd/>
              <a:tailEnd/>
            </a:ln>
          </p:spPr>
        </p:pic>
      </p:grpSp>
      <p:graphicFrame>
        <p:nvGraphicFramePr>
          <p:cNvPr id="21697" name="Group 193"/>
          <p:cNvGraphicFramePr>
            <a:graphicFrameLocks noGrp="1"/>
          </p:cNvGraphicFramePr>
          <p:nvPr>
            <p:ph/>
          </p:nvPr>
        </p:nvGraphicFramePr>
        <p:xfrm>
          <a:off x="404813" y="488950"/>
          <a:ext cx="6172200" cy="5181600"/>
        </p:xfrm>
        <a:graphic>
          <a:graphicData uri="http://schemas.openxmlformats.org/drawingml/2006/table">
            <a:tbl>
              <a:tblPr/>
              <a:tblGrid>
                <a:gridCol w="260350"/>
                <a:gridCol w="1497012"/>
                <a:gridCol w="1689100"/>
                <a:gridCol w="2725738"/>
              </a:tblGrid>
              <a:tr h="942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Тренинг родитель-ского умения наблюдать и анализировать ре-зультаты деятель-ности ребёнка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Вспоминаем и закрепляем содержание предыдущих занятий.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 Родители рассматривают детские работы  входной диагностики  уровня развития детей и сопоставляют с возрастной нормой и собственными ожиданиями;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 Подбирают игры и упражнения, спо-собы взаимодействия с детьми для  улучшения результатов и способностей.</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Социально-личност-ная готовность детей к обучению в школе.(Кризис 7-ми лет. Общение со сверстниками.)</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1)Оценка особенностей поведения ребенка 6-7 -ми летнего возраста.                                        2)Исследование самооценки ребенка. 3)Отношение ребенка к сверстникам.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1)Дискуссия:"Как справиться с кризисом 7-ми лет?"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2)Проигрывание этюдов на выражение чувств.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3)Игры:"Клубочек", "Дотронься до…", "Сиамские близнецы", "Поводыри","Найти друга".</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Социально-личност-ная готовность. Взаимодействие со взрослыми.</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1)Отношение ребенка к чужому взрослому.         2)Опросник родитель-ских отношений.</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Определение сильных и слабых сторон в воспитании ребёнка.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Тренинг родительского умения помочь и поддержать ребёнка.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Вспоминают как реагировали на неуспех детей во время открытого урока.</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 Наблюдение за ребёнком на развивающем занятии;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 Знакомство с видами помощи детям по преодолению трудностей;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 Освоение стратегии позитивного оценивания через драмматизацию.</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Итоговое. Групповая консультация по вопросу готовности детей к систематическому школьному обучению.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Вспоминаем и закрепляем содержание предыдущих занятий.</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1)Родители рассматривают детские работы   диагностики  уровня школьной готовности и сопоставляют с желательным результатом для начала обучения  и собственными ожиданиями;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2)Cоставление программы игр и упражнений для своего ребенка</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50" name="Text Box 149"/>
          <p:cNvSpPr txBox="1">
            <a:spLocks noChangeArrowheads="1"/>
          </p:cNvSpPr>
          <p:nvPr/>
        </p:nvSpPr>
        <p:spPr bwMode="auto">
          <a:xfrm>
            <a:off x="333375" y="5745163"/>
            <a:ext cx="6264275" cy="2946400"/>
          </a:xfrm>
          <a:prstGeom prst="rect">
            <a:avLst/>
          </a:prstGeom>
          <a:noFill/>
          <a:ln w="9525">
            <a:noFill/>
            <a:miter lim="800000"/>
            <a:headEnd/>
            <a:tailEnd/>
          </a:ln>
        </p:spPr>
        <p:txBody>
          <a:bodyPr>
            <a:spAutoFit/>
          </a:bodyPr>
          <a:lstStyle/>
          <a:p>
            <a:pPr algn="just">
              <a:spcBef>
                <a:spcPct val="50000"/>
              </a:spcBef>
            </a:pPr>
            <a:r>
              <a:rPr lang="ru-RU"/>
              <a:t>    </a:t>
            </a:r>
            <a:r>
              <a:rPr lang="ru-RU" sz="1300">
                <a:latin typeface="Times New Roman" pitchFamily="18" charset="0"/>
              </a:rPr>
              <a:t>Опыт проведения занятий по данной программе подтверждает планируемые результаты.  Во-первых, итоговое  анкетирование и отзывы участников «Школы родителей» показали, что 96% родителей наметили план дальнейшей подготовки собственных детей к школе в условиях семьи,  в 84% семей изменили привычный режим дня (кто-то добавил утреннюю гимнастику, кто-то выделил специальное время на игры в кругу семьи, увеличили время прогулок и начали активно использовать это для развития физической и социальной сфер ребенка). Многие родители говорят о том, что они теперь знают чем можно заниматься с ребенком в свободное время, как можно организовать и увлечь детей на семейных праздниках, чтобы они «не мешались» взрослым. А во-вторых, наблюдения за  контрольной и экспериментальной группами первоклассников подтвердили, что  процесс адаптации прошёл успешнее в экспериментальной группе, несмотря на большее количество детей в ней с принадлежностью к «группе риска» по личностным особенностям (тревожность, застенчивость, гиперподвижность и т.д.). </a:t>
            </a:r>
          </a:p>
        </p:txBody>
      </p:sp>
      <p:sp>
        <p:nvSpPr>
          <p:cNvPr id="2155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319"/>
          <p:cNvPicPr>
            <a:picLocks noChangeAspect="1" noChangeArrowheads="1"/>
          </p:cNvPicPr>
          <p:nvPr/>
        </p:nvPicPr>
        <p:blipFill>
          <a:blip r:embed="rId2">
            <a:lum bright="72000"/>
          </a:blip>
          <a:srcRect/>
          <a:stretch>
            <a:fillRect/>
          </a:stretch>
        </p:blipFill>
        <p:spPr bwMode="auto">
          <a:xfrm>
            <a:off x="0" y="1262063"/>
            <a:ext cx="6858000" cy="6858000"/>
          </a:xfrm>
          <a:prstGeom prst="rect">
            <a:avLst/>
          </a:prstGeom>
          <a:noFill/>
          <a:ln w="9525">
            <a:noFill/>
            <a:miter lim="800000"/>
            <a:headEnd/>
            <a:tailEnd/>
          </a:ln>
        </p:spPr>
      </p:pic>
      <p:sp>
        <p:nvSpPr>
          <p:cNvPr id="22531" name="Text Box 5"/>
          <p:cNvSpPr txBox="1">
            <a:spLocks noChangeArrowheads="1"/>
          </p:cNvSpPr>
          <p:nvPr/>
        </p:nvSpPr>
        <p:spPr bwMode="auto">
          <a:xfrm>
            <a:off x="476250" y="992188"/>
            <a:ext cx="4248150" cy="1311275"/>
          </a:xfrm>
          <a:prstGeom prst="rect">
            <a:avLst/>
          </a:prstGeom>
          <a:noFill/>
          <a:ln w="9525">
            <a:noFill/>
            <a:miter lim="800000"/>
            <a:headEnd/>
            <a:tailEnd/>
          </a:ln>
        </p:spPr>
        <p:txBody>
          <a:bodyPr>
            <a:spAutoFit/>
          </a:bodyPr>
          <a:lstStyle/>
          <a:p>
            <a:pPr algn="ctr"/>
            <a:r>
              <a:rPr lang="ru-RU" sz="2000" b="1">
                <a:latin typeface="Monotype Corsiva" pitchFamily="66" charset="0"/>
              </a:rPr>
              <a:t>Проект сотрудничества МОУ «СОШ </a:t>
            </a:r>
          </a:p>
          <a:p>
            <a:pPr algn="ctr"/>
            <a:r>
              <a:rPr lang="ru-RU" sz="2000" b="1">
                <a:latin typeface="Monotype Corsiva" pitchFamily="66" charset="0"/>
              </a:rPr>
              <a:t>п. Лощинный» с ДОУ «Ромашка» по вопросам экологического воспитания дошкольников. </a:t>
            </a:r>
          </a:p>
        </p:txBody>
      </p:sp>
      <p:sp>
        <p:nvSpPr>
          <p:cNvPr id="22532" name="Text Box 6"/>
          <p:cNvSpPr txBox="1">
            <a:spLocks noChangeArrowheads="1"/>
          </p:cNvSpPr>
          <p:nvPr/>
        </p:nvSpPr>
        <p:spPr bwMode="auto">
          <a:xfrm>
            <a:off x="4652963" y="2073275"/>
            <a:ext cx="2016125" cy="639763"/>
          </a:xfrm>
          <a:prstGeom prst="rect">
            <a:avLst/>
          </a:prstGeom>
          <a:noFill/>
          <a:ln w="9525">
            <a:noFill/>
            <a:miter lim="800000"/>
            <a:headEnd/>
            <a:tailEnd/>
          </a:ln>
        </p:spPr>
        <p:txBody>
          <a:bodyPr>
            <a:spAutoFit/>
          </a:bodyPr>
          <a:lstStyle/>
          <a:p>
            <a:pPr algn="ctr">
              <a:spcBef>
                <a:spcPct val="50000"/>
              </a:spcBef>
            </a:pPr>
            <a:r>
              <a:rPr lang="ru-RU" sz="1200" i="1">
                <a:latin typeface="Times New Roman" pitchFamily="18" charset="0"/>
              </a:rPr>
              <a:t>Учитель краеведения, зам. директора </a:t>
            </a:r>
            <a:r>
              <a:rPr lang="ru-RU" sz="1200" b="1" i="1">
                <a:latin typeface="Times New Roman" pitchFamily="18" charset="0"/>
              </a:rPr>
              <a:t>Сысоева Н. А.</a:t>
            </a:r>
            <a:r>
              <a:rPr lang="ru-RU" sz="1200" i="1">
                <a:latin typeface="Times New Roman" pitchFamily="18" charset="0"/>
              </a:rPr>
              <a:t> МОУ «СОШ п. Лощинный» </a:t>
            </a:r>
          </a:p>
        </p:txBody>
      </p:sp>
      <p:pic>
        <p:nvPicPr>
          <p:cNvPr id="22533" name="Picture 7" descr="фото Сысоева"/>
          <p:cNvPicPr>
            <a:picLocks noChangeAspect="1" noChangeArrowheads="1"/>
          </p:cNvPicPr>
          <p:nvPr/>
        </p:nvPicPr>
        <p:blipFill>
          <a:blip r:embed="rId3"/>
          <a:srcRect/>
          <a:stretch>
            <a:fillRect/>
          </a:stretch>
        </p:blipFill>
        <p:spPr bwMode="auto">
          <a:xfrm>
            <a:off x="5084763" y="273050"/>
            <a:ext cx="1281112" cy="1803400"/>
          </a:xfrm>
          <a:prstGeom prst="rect">
            <a:avLst/>
          </a:prstGeom>
          <a:noFill/>
          <a:ln w="9525">
            <a:noFill/>
            <a:miter lim="800000"/>
            <a:headEnd/>
            <a:tailEnd/>
          </a:ln>
        </p:spPr>
      </p:pic>
      <p:sp>
        <p:nvSpPr>
          <p:cNvPr id="22534" name="Text Box 8"/>
          <p:cNvSpPr txBox="1">
            <a:spLocks noChangeArrowheads="1"/>
          </p:cNvSpPr>
          <p:nvPr/>
        </p:nvSpPr>
        <p:spPr bwMode="auto">
          <a:xfrm>
            <a:off x="333375" y="2649538"/>
            <a:ext cx="6264275" cy="6640512"/>
          </a:xfrm>
          <a:prstGeom prst="rect">
            <a:avLst/>
          </a:prstGeom>
          <a:noFill/>
          <a:ln w="9525">
            <a:noFill/>
            <a:miter lim="800000"/>
            <a:headEnd/>
            <a:tailEnd/>
          </a:ln>
        </p:spPr>
        <p:txBody>
          <a:bodyPr>
            <a:spAutoFit/>
          </a:bodyPr>
          <a:lstStyle/>
          <a:p>
            <a:pPr indent="261938" algn="just">
              <a:tabLst>
                <a:tab pos="361950" algn="l"/>
              </a:tabLst>
            </a:pPr>
            <a:r>
              <a:rPr lang="ru-RU" sz="1300">
                <a:latin typeface="Times New Roman" pitchFamily="18" charset="0"/>
              </a:rPr>
              <a:t>  В России идет становление новой системы образования, ориентированной на вхождение в мировое образовательное пространство. Одной из тенденций этого процесса является экологизация образования. Экологическое образование становятся одним из средств преодоления глобального экологического кризиса, и является основой формирования нового образа жизни, характеризующегося гармонией в отношениях человека с окружающей средой. </a:t>
            </a:r>
            <a:br>
              <a:rPr lang="ru-RU" sz="1300">
                <a:latin typeface="Times New Roman" pitchFamily="18" charset="0"/>
              </a:rPr>
            </a:br>
            <a:r>
              <a:rPr lang="ru-RU" sz="1300">
                <a:latin typeface="Times New Roman" pitchFamily="18" charset="0"/>
              </a:rPr>
              <a:t>       Задачи экологического образования школьников приобретают особое значение: процесс осознания необходимости изменения экологической обстановки должен совершенствоваться быстрее, пока природа не потеряла способность адаптироваться к последствиям развития цивилизации, пока не иссякли природные ресурсы и не произошло экологической катастрофы. </a:t>
            </a:r>
            <a:br>
              <a:rPr lang="ru-RU" sz="1300">
                <a:latin typeface="Times New Roman" pitchFamily="18" charset="0"/>
              </a:rPr>
            </a:br>
            <a:r>
              <a:rPr lang="ru-RU" sz="1300">
                <a:latin typeface="Times New Roman" pitchFamily="18" charset="0"/>
              </a:rPr>
              <a:t>       Таким образом, современное состояние взаимодействия общества и природы обуславливает необходимость формирования эколого-краеведческой культуры у самых широких масс населения и, в первую очередь, у подрастающего поколения.</a:t>
            </a:r>
          </a:p>
          <a:p>
            <a:pPr indent="261938" algn="just">
              <a:tabLst>
                <a:tab pos="361950" algn="l"/>
              </a:tabLst>
            </a:pPr>
            <a:r>
              <a:rPr lang="ru-RU" sz="1300">
                <a:latin typeface="Times New Roman" pitchFamily="18" charset="0"/>
              </a:rPr>
              <a:t> Краеведение занимается вопросами изучения местности, т.е. изучением окружающей среды. Необходимость развития интересов школьников в области краеведения и экологии связана с социальным заказом общества: чем полнее, глубже, содержательнее будут знания школьников о родном крае, экологических проблемах, тем более действенными окажутся они в воспитании любви к родной природе и земле, уважения к традициям своего народа, патриотизма.  </a:t>
            </a:r>
            <a:br>
              <a:rPr lang="ru-RU" sz="1300">
                <a:latin typeface="Times New Roman" pitchFamily="18" charset="0"/>
              </a:rPr>
            </a:br>
            <a:r>
              <a:rPr lang="ru-RU" sz="1300">
                <a:latin typeface="Times New Roman" pitchFamily="18" charset="0"/>
              </a:rPr>
              <a:t>      Современная педагогическая теория и школьная практика не в полной мере отвечают запросам общества. Они не обеспечивают достаточную подготовку экологически грамотных и воспитанных людей, способных заботиться о природной среде, сохранять и умножать ее богатства. </a:t>
            </a:r>
            <a:br>
              <a:rPr lang="ru-RU" sz="1300">
                <a:latin typeface="Times New Roman" pitchFamily="18" charset="0"/>
              </a:rPr>
            </a:br>
            <a:r>
              <a:rPr lang="ru-RU" sz="1300">
                <a:latin typeface="Times New Roman" pitchFamily="18" charset="0"/>
              </a:rPr>
              <a:t>      Часто у выпускников школ преобладает потребительское отношение к природе: у них слабо развито восприятие экологических проблем как лично значимых, не сформирована потребность практического участия в реальной природоохранительной деятельности, отсутствуют системные эколого-краеведческие знания. Одной из причин неудовлетворительного состояния школьного экологического образования является недооценка использования экологических и краеведческих понятий, что может стать основным направлением развития эколого-краеведческого образования в практике школ и детских садов. </a:t>
            </a:r>
          </a:p>
          <a:p>
            <a:pPr indent="261938" algn="just">
              <a:tabLst>
                <a:tab pos="361950" algn="l"/>
              </a:tabLst>
            </a:pPr>
            <a:r>
              <a:rPr lang="ru-RU" sz="1300">
                <a:latin typeface="Times New Roman" pitchFamily="18" charset="0"/>
              </a:rPr>
              <a:t>       </a:t>
            </a:r>
          </a:p>
        </p:txBody>
      </p:sp>
      <p:sp>
        <p:nvSpPr>
          <p:cNvPr id="22535" name="WordArt 11"/>
          <p:cNvSpPr>
            <a:spLocks noChangeArrowheads="1" noChangeShapeType="1" noTextEdit="1"/>
          </p:cNvSpPr>
          <p:nvPr/>
        </p:nvSpPr>
        <p:spPr bwMode="auto">
          <a:xfrm>
            <a:off x="620713" y="273050"/>
            <a:ext cx="3960812" cy="357188"/>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гостя</a:t>
            </a:r>
          </a:p>
        </p:txBody>
      </p:sp>
      <p:sp>
        <p:nvSpPr>
          <p:cNvPr id="22536" name="Line 11"/>
          <p:cNvSpPr>
            <a:spLocks noChangeShapeType="1"/>
          </p:cNvSpPr>
          <p:nvPr/>
        </p:nvSpPr>
        <p:spPr bwMode="auto">
          <a:xfrm>
            <a:off x="404813" y="631825"/>
            <a:ext cx="4321175" cy="0"/>
          </a:xfrm>
          <a:prstGeom prst="line">
            <a:avLst/>
          </a:prstGeom>
          <a:noFill/>
          <a:ln w="19050">
            <a:solidFill>
              <a:schemeClr val="hlink"/>
            </a:solidFill>
            <a:round/>
            <a:headEnd/>
            <a:tailEnd/>
          </a:ln>
        </p:spPr>
        <p:txBody>
          <a:bodyPr/>
          <a:lstStyle/>
          <a:p>
            <a:endParaRPr lang="ru-RU"/>
          </a:p>
        </p:txBody>
      </p:sp>
      <p:sp>
        <p:nvSpPr>
          <p:cNvPr id="22537"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19"/>
          <p:cNvPicPr>
            <a:picLocks noChangeAspect="1" noChangeArrowheads="1"/>
          </p:cNvPicPr>
          <p:nvPr/>
        </p:nvPicPr>
        <p:blipFill>
          <a:blip r:embed="rId2">
            <a:lum bright="72000"/>
          </a:blip>
          <a:srcRect/>
          <a:stretch>
            <a:fillRect/>
          </a:stretch>
        </p:blipFill>
        <p:spPr bwMode="auto">
          <a:xfrm>
            <a:off x="0" y="1262063"/>
            <a:ext cx="6858000" cy="6858000"/>
          </a:xfrm>
          <a:prstGeom prst="rect">
            <a:avLst/>
          </a:prstGeom>
          <a:noFill/>
          <a:ln w="9525">
            <a:noFill/>
            <a:miter lim="800000"/>
            <a:headEnd/>
            <a:tailEnd/>
          </a:ln>
        </p:spPr>
      </p:pic>
      <p:sp>
        <p:nvSpPr>
          <p:cNvPr id="23555" name="Text Box 3"/>
          <p:cNvSpPr txBox="1">
            <a:spLocks noChangeArrowheads="1"/>
          </p:cNvSpPr>
          <p:nvPr/>
        </p:nvSpPr>
        <p:spPr bwMode="auto">
          <a:xfrm>
            <a:off x="333375" y="273050"/>
            <a:ext cx="6191250" cy="7831138"/>
          </a:xfrm>
          <a:prstGeom prst="rect">
            <a:avLst/>
          </a:prstGeom>
          <a:noFill/>
          <a:ln w="9525">
            <a:noFill/>
            <a:miter lim="800000"/>
            <a:headEnd/>
            <a:tailEnd/>
          </a:ln>
        </p:spPr>
        <p:txBody>
          <a:bodyPr>
            <a:spAutoFit/>
          </a:bodyPr>
          <a:lstStyle/>
          <a:p>
            <a:pPr algn="just"/>
            <a:r>
              <a:rPr lang="ru-RU" sz="1300">
                <a:latin typeface="Times New Roman" pitchFamily="18" charset="0"/>
              </a:rPr>
              <a:t>    Экологический аспект является неотъемлемой частью  естественнонаучного образования и в начальной школе, и находят отражение в его целях и  содержании.</a:t>
            </a:r>
          </a:p>
          <a:p>
            <a:pPr algn="just"/>
            <a:r>
              <a:rPr lang="ru-RU" sz="1300">
                <a:latin typeface="Times New Roman" pitchFamily="18" charset="0"/>
              </a:rPr>
              <a:t>      Цели могут быть сформулированы следующим образом:</a:t>
            </a:r>
          </a:p>
          <a:p>
            <a:pPr algn="just"/>
            <a:r>
              <a:rPr lang="ru-RU" sz="1300">
                <a:latin typeface="Times New Roman" pitchFamily="18" charset="0"/>
              </a:rPr>
              <a:t>- изучение основных составляющих естественнонаучной картины мира;</a:t>
            </a:r>
          </a:p>
          <a:p>
            <a:pPr algn="just"/>
            <a:r>
              <a:rPr lang="ru-RU" sz="1300">
                <a:latin typeface="Times New Roman" pitchFamily="18" charset="0"/>
              </a:rPr>
              <a:t>-изучение прикладного компонента естественных наук, обеспечивающего подготовку учащихся к выполнению ориентировочной и конструктивной деятельности в окружающем мире;</a:t>
            </a:r>
          </a:p>
          <a:p>
            <a:pPr algn="just"/>
            <a:r>
              <a:rPr lang="ru-RU" sz="1300">
                <a:latin typeface="Times New Roman" pitchFamily="18" charset="0"/>
              </a:rPr>
              <a:t>- формирование и развитие познавательных способностей у школьников.</a:t>
            </a:r>
          </a:p>
          <a:p>
            <a:pPr algn="just"/>
            <a:r>
              <a:rPr lang="ru-RU" sz="1300">
                <a:latin typeface="Times New Roman" pitchFamily="18" charset="0"/>
              </a:rPr>
              <a:t>       Реализация данных целей в начальной школе становится возможной  благодаря  экологическому воспитанию детей подготовительной к школе группы ДОУ, по программе «Юный эколог» (автор С.Н. Николаева).  На занятиях по программе «Юный эколог» формируется начало экологической культуры. У ребенка закладывается первоначальное понимание некоторых аспектов взаимодействия человека с природой, ближайшего окружения, познание того, что растет и живет рядом.</a:t>
            </a:r>
          </a:p>
          <a:p>
            <a:pPr algn="just"/>
            <a:r>
              <a:rPr lang="ru-RU" sz="1300">
                <a:latin typeface="Times New Roman" pitchFamily="18" charset="0"/>
              </a:rPr>
              <a:t>       В нашей школе на протяжении 10 лет работает клуб «Патриот». В разные годы деятельность клуба проводилась в различных направлениях: фольклорной, патриотической, эколого-краеведческой. За эти годы накоплен большой материал по проведению народных праздников, природоохранных акций и праздников, связанных с  охраной природы.  Школа имеет учебно-опытный участок, включающий в себя сад, огород, цветники, альпинарий.  Прекрасно чувствуют себя  на нашем  участке  такие деревья, как яблоня, груша, рябина, береза, клен, каштаны, сосна; кустарники:  смородина, шиповник; лекарственные растения: эхинацея, ноготки; декоративные цветы: тюльпаны, пион, ирисы, лилия, ромашка, бархотка, пеларгония , петуния и т.д.  Цветение на пришкольном участке начинается рано весной и заканчивается после первых заморозков. </a:t>
            </a:r>
          </a:p>
          <a:p>
            <a:pPr algn="just"/>
            <a:r>
              <a:rPr lang="ru-RU" sz="1300">
                <a:latin typeface="Times New Roman" pitchFamily="18" charset="0"/>
              </a:rPr>
              <a:t>      Школа, как вы заметили, имеет прекрасную базу, для проведения занятий по экологическому воспитанию дошкольников. Рядом находится искусственный водоем, благоустройством которого так же занимаются члены клуба «Патриот». И мы будем рады начать сотрудничество с нашим ДОУ «Ромашка» уже в новом учебном году. Выстраивая сотрудничество с ДОУ, мы должны соблюдать принцип доступности, т.е. необходимость на всех этапах взаимодействия учитывать возрастные возможности дошкольника в восприятии, обработке и усвоении поданной информации. </a:t>
            </a:r>
          </a:p>
          <a:p>
            <a:pPr algn="just"/>
            <a:r>
              <a:rPr lang="ru-RU" sz="1300">
                <a:latin typeface="Times New Roman" pitchFamily="18" charset="0"/>
              </a:rPr>
              <a:t>      Принцип непрерывности: для усвоения знаний по предмету к нему необходимо обращаться на протяжении всего срока взаимодействия. Перерыв в обучении приводит к быстрому забыванию  полученной информации в силу психологических особенностей детей.</a:t>
            </a:r>
          </a:p>
          <a:p>
            <a:pPr algn="ctr"/>
            <a:r>
              <a:rPr lang="ru-RU" sz="1300" i="1">
                <a:latin typeface="Times New Roman" pitchFamily="18" charset="0"/>
              </a:rPr>
              <a:t> Пришкольный участок</a:t>
            </a:r>
          </a:p>
        </p:txBody>
      </p:sp>
      <p:pic>
        <p:nvPicPr>
          <p:cNvPr id="23556" name="Рисунок 1" descr="IMGA0331"/>
          <p:cNvPicPr>
            <a:picLocks noChangeAspect="1" noChangeArrowheads="1"/>
          </p:cNvPicPr>
          <p:nvPr/>
        </p:nvPicPr>
        <p:blipFill>
          <a:blip r:embed="rId3"/>
          <a:srcRect/>
          <a:stretch>
            <a:fillRect/>
          </a:stretch>
        </p:blipFill>
        <p:spPr bwMode="auto">
          <a:xfrm>
            <a:off x="404813" y="8048625"/>
            <a:ext cx="1851025" cy="1397000"/>
          </a:xfrm>
          <a:prstGeom prst="rect">
            <a:avLst/>
          </a:prstGeom>
          <a:noFill/>
          <a:ln w="9525">
            <a:noFill/>
            <a:miter lim="800000"/>
            <a:headEnd/>
            <a:tailEnd/>
          </a:ln>
        </p:spPr>
      </p:pic>
      <p:pic>
        <p:nvPicPr>
          <p:cNvPr id="23557" name="Рисунок 2" descr="S6300506"/>
          <p:cNvPicPr>
            <a:picLocks noChangeAspect="1" noChangeArrowheads="1"/>
          </p:cNvPicPr>
          <p:nvPr/>
        </p:nvPicPr>
        <p:blipFill>
          <a:blip r:embed="rId4"/>
          <a:srcRect/>
          <a:stretch>
            <a:fillRect/>
          </a:stretch>
        </p:blipFill>
        <p:spPr bwMode="auto">
          <a:xfrm>
            <a:off x="2420938" y="8048625"/>
            <a:ext cx="1930400" cy="1403350"/>
          </a:xfrm>
          <a:prstGeom prst="rect">
            <a:avLst/>
          </a:prstGeom>
          <a:noFill/>
          <a:ln w="9525">
            <a:noFill/>
            <a:miter lim="800000"/>
            <a:headEnd/>
            <a:tailEnd/>
          </a:ln>
        </p:spPr>
      </p:pic>
      <p:pic>
        <p:nvPicPr>
          <p:cNvPr id="23558" name="Рисунок 3" descr="IMGA0323"/>
          <p:cNvPicPr>
            <a:picLocks noChangeAspect="1" noChangeArrowheads="1"/>
          </p:cNvPicPr>
          <p:nvPr/>
        </p:nvPicPr>
        <p:blipFill>
          <a:blip r:embed="rId5"/>
          <a:srcRect/>
          <a:stretch>
            <a:fillRect/>
          </a:stretch>
        </p:blipFill>
        <p:spPr bwMode="auto">
          <a:xfrm>
            <a:off x="4508500" y="8048625"/>
            <a:ext cx="1993900" cy="1397000"/>
          </a:xfrm>
          <a:prstGeom prst="rect">
            <a:avLst/>
          </a:prstGeom>
          <a:noFill/>
          <a:ln w="9525">
            <a:noFill/>
            <a:miter lim="800000"/>
            <a:headEnd/>
            <a:tailEnd/>
          </a:ln>
        </p:spPr>
      </p:pic>
      <p:sp>
        <p:nvSpPr>
          <p:cNvPr id="2355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319"/>
          <p:cNvPicPr>
            <a:picLocks noChangeAspect="1" noChangeArrowheads="1"/>
          </p:cNvPicPr>
          <p:nvPr/>
        </p:nvPicPr>
        <p:blipFill>
          <a:blip r:embed="rId2">
            <a:lum bright="72000"/>
          </a:blip>
          <a:srcRect/>
          <a:stretch>
            <a:fillRect/>
          </a:stretch>
        </p:blipFill>
        <p:spPr bwMode="auto">
          <a:xfrm>
            <a:off x="0" y="1262063"/>
            <a:ext cx="6858000" cy="6858000"/>
          </a:xfrm>
          <a:prstGeom prst="rect">
            <a:avLst/>
          </a:prstGeom>
          <a:noFill/>
          <a:ln w="9525">
            <a:noFill/>
            <a:miter lim="800000"/>
            <a:headEnd/>
            <a:tailEnd/>
          </a:ln>
        </p:spPr>
      </p:pic>
      <p:sp>
        <p:nvSpPr>
          <p:cNvPr id="24579" name="Text Box 3"/>
          <p:cNvSpPr txBox="1">
            <a:spLocks noChangeArrowheads="1"/>
          </p:cNvSpPr>
          <p:nvPr/>
        </p:nvSpPr>
        <p:spPr bwMode="auto">
          <a:xfrm>
            <a:off x="333375" y="200025"/>
            <a:ext cx="6264275" cy="687388"/>
          </a:xfrm>
          <a:prstGeom prst="rect">
            <a:avLst/>
          </a:prstGeom>
          <a:noFill/>
          <a:ln w="9525">
            <a:noFill/>
            <a:miter lim="800000"/>
            <a:headEnd/>
            <a:tailEnd/>
          </a:ln>
        </p:spPr>
        <p:txBody>
          <a:bodyPr>
            <a:spAutoFit/>
          </a:bodyPr>
          <a:lstStyle/>
          <a:p>
            <a:pPr>
              <a:spcBef>
                <a:spcPct val="50000"/>
              </a:spcBef>
            </a:pPr>
            <a:r>
              <a:rPr lang="ru-RU" sz="1300">
                <a:latin typeface="Times New Roman" pitchFamily="18" charset="0"/>
              </a:rPr>
              <a:t>      Предлагаем следующий план проведения занятий на базе МОУ «СОШ п. Лощинный» для детей дошкольного возраста. Темы занятий взяты из программы «Юный эколог» (автор С.Н. Николаева). </a:t>
            </a:r>
          </a:p>
        </p:txBody>
      </p:sp>
      <p:graphicFrame>
        <p:nvGraphicFramePr>
          <p:cNvPr id="24658" name="Group 82"/>
          <p:cNvGraphicFramePr>
            <a:graphicFrameLocks noGrp="1"/>
          </p:cNvGraphicFramePr>
          <p:nvPr>
            <p:ph/>
          </p:nvPr>
        </p:nvGraphicFramePr>
        <p:xfrm>
          <a:off x="404813" y="849313"/>
          <a:ext cx="6172200" cy="7040880"/>
        </p:xfrm>
        <a:graphic>
          <a:graphicData uri="http://schemas.openxmlformats.org/drawingml/2006/table">
            <a:tbl>
              <a:tblPr/>
              <a:tblGrid>
                <a:gridCol w="992187"/>
                <a:gridCol w="2124075"/>
                <a:gridCol w="1773238"/>
                <a:gridCol w="1282700"/>
              </a:tblGrid>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Месяц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Тема занятия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Место проведения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Ответственные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«Знакомство с лягушками и их жизнью в естественных условиях»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Берег пруда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биологии, учащиеся 6 класса.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«Что человек делает из глины?»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Кабинет  ИЗО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ИЗО, члены кружка «Лепка»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Ноябрь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«Беседа об осени»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Пришкольный участок, рекреация 2 этажа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литературы, музыки, ИЗО.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«Беседа о лесе»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Конференц-зал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Руководитель и члены клуба «Патриот»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«Изготовление плакатов на тему «Сохраним елку – красавицу наших лесов»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Кабинет ИЗО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ИЗО, члены кружка «Патриот», «Юный художник».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Январь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«Экскурсия в зимний лес»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Пришкольный участок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4 класса. Члены клуба «Патриот»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Февраль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«Пройдет зима холодная…»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Пришкольный участок, рекреация  2 этажа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литературы, музыки, ИЗО.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Март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«Морские коровы и Красная книга»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Кабинет биологии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биологии, библиотекарь.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Апрель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«Лес в жизни человека»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Рекреация  2 этажа, конференц –зал.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технологии, ИЗО, родители,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«Экологический поход»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Пришкольный участок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биологии, руководитель и члены клуба «Патриот»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Май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«Мой родной край: заповедные места и памятники природы»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Конференц-зал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Руководитель и члены клуба «Патриот»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«Праздник посвящения в юные экологи»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Рекреация  2 этажа, конференц –зал.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биологии, руководитель и члены клуба «Патриот»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52" name="Рисунок 4" descr="S6300497"/>
          <p:cNvPicPr>
            <a:picLocks noChangeAspect="1" noChangeArrowheads="1"/>
          </p:cNvPicPr>
          <p:nvPr/>
        </p:nvPicPr>
        <p:blipFill>
          <a:blip r:embed="rId3"/>
          <a:srcRect/>
          <a:stretch>
            <a:fillRect/>
          </a:stretch>
        </p:blipFill>
        <p:spPr bwMode="auto">
          <a:xfrm>
            <a:off x="404813" y="7832725"/>
            <a:ext cx="1871662" cy="1560513"/>
          </a:xfrm>
          <a:prstGeom prst="rect">
            <a:avLst/>
          </a:prstGeom>
          <a:noFill/>
          <a:ln w="9525">
            <a:noFill/>
            <a:miter lim="800000"/>
            <a:headEnd/>
            <a:tailEnd/>
          </a:ln>
        </p:spPr>
      </p:pic>
      <p:pic>
        <p:nvPicPr>
          <p:cNvPr id="24653" name="Рисунок 5" descr="IMGA0313"/>
          <p:cNvPicPr>
            <a:picLocks noChangeAspect="1" noChangeArrowheads="1"/>
          </p:cNvPicPr>
          <p:nvPr/>
        </p:nvPicPr>
        <p:blipFill>
          <a:blip r:embed="rId4" cstate="email"/>
          <a:srcRect/>
          <a:stretch>
            <a:fillRect/>
          </a:stretch>
        </p:blipFill>
        <p:spPr bwMode="auto">
          <a:xfrm>
            <a:off x="2708275" y="7832725"/>
            <a:ext cx="1503363" cy="1512888"/>
          </a:xfrm>
          <a:prstGeom prst="rect">
            <a:avLst/>
          </a:prstGeom>
          <a:noFill/>
          <a:ln w="9525">
            <a:noFill/>
            <a:miter lim="800000"/>
            <a:headEnd/>
            <a:tailEnd/>
          </a:ln>
        </p:spPr>
      </p:pic>
      <p:pic>
        <p:nvPicPr>
          <p:cNvPr id="24654" name="Рисунок 6" descr="IMGA0327"/>
          <p:cNvPicPr>
            <a:picLocks noChangeAspect="1" noChangeArrowheads="1"/>
          </p:cNvPicPr>
          <p:nvPr/>
        </p:nvPicPr>
        <p:blipFill>
          <a:blip r:embed="rId5"/>
          <a:srcRect/>
          <a:stretch>
            <a:fillRect/>
          </a:stretch>
        </p:blipFill>
        <p:spPr bwMode="auto">
          <a:xfrm>
            <a:off x="4581525" y="7905750"/>
            <a:ext cx="1943100" cy="1506538"/>
          </a:xfrm>
          <a:prstGeom prst="rect">
            <a:avLst/>
          </a:prstGeom>
          <a:noFill/>
          <a:ln w="9525">
            <a:noFill/>
            <a:miter lim="800000"/>
            <a:headEnd/>
            <a:tailEnd/>
          </a:ln>
        </p:spPr>
      </p:pic>
      <p:sp>
        <p:nvSpPr>
          <p:cNvPr id="2465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19"/>
          <p:cNvPicPr>
            <a:picLocks noChangeAspect="1" noChangeArrowheads="1"/>
          </p:cNvPicPr>
          <p:nvPr/>
        </p:nvPicPr>
        <p:blipFill>
          <a:blip r:embed="rId2">
            <a:lum bright="72000"/>
          </a:blip>
          <a:srcRect/>
          <a:stretch>
            <a:fillRect/>
          </a:stretch>
        </p:blipFill>
        <p:spPr bwMode="auto">
          <a:xfrm>
            <a:off x="0" y="1262063"/>
            <a:ext cx="6858000" cy="6858000"/>
          </a:xfrm>
          <a:prstGeom prst="rect">
            <a:avLst/>
          </a:prstGeom>
          <a:noFill/>
          <a:ln w="9525">
            <a:noFill/>
            <a:miter lim="800000"/>
            <a:headEnd/>
            <a:tailEnd/>
          </a:ln>
        </p:spPr>
      </p:pic>
      <p:pic>
        <p:nvPicPr>
          <p:cNvPr id="25603" name="Рисунок 1" descr="D:\С диска D\Мамина папка\Фото\7 класс\зима\фото\100_1734.jpg"/>
          <p:cNvPicPr>
            <a:picLocks noChangeAspect="1" noChangeArrowheads="1"/>
          </p:cNvPicPr>
          <p:nvPr/>
        </p:nvPicPr>
        <p:blipFill>
          <a:blip r:embed="rId3"/>
          <a:srcRect/>
          <a:stretch>
            <a:fillRect/>
          </a:stretch>
        </p:blipFill>
        <p:spPr bwMode="auto">
          <a:xfrm>
            <a:off x="549275" y="344488"/>
            <a:ext cx="1800225" cy="1354137"/>
          </a:xfrm>
          <a:prstGeom prst="rect">
            <a:avLst/>
          </a:prstGeom>
          <a:noFill/>
          <a:ln w="9525">
            <a:noFill/>
            <a:miter lim="800000"/>
            <a:headEnd/>
            <a:tailEnd/>
          </a:ln>
        </p:spPr>
      </p:pic>
      <p:pic>
        <p:nvPicPr>
          <p:cNvPr id="25604" name="Рисунок 2" descr="D:\С диска D\Мамина папка\Фото\7 класс\зима\фото\100_1737.jpg"/>
          <p:cNvPicPr>
            <a:picLocks noChangeAspect="1" noChangeArrowheads="1"/>
          </p:cNvPicPr>
          <p:nvPr/>
        </p:nvPicPr>
        <p:blipFill>
          <a:blip r:embed="rId4"/>
          <a:srcRect/>
          <a:stretch>
            <a:fillRect/>
          </a:stretch>
        </p:blipFill>
        <p:spPr bwMode="auto">
          <a:xfrm>
            <a:off x="4797425" y="415925"/>
            <a:ext cx="1677988" cy="1195388"/>
          </a:xfrm>
          <a:prstGeom prst="rect">
            <a:avLst/>
          </a:prstGeom>
          <a:noFill/>
          <a:ln w="9525">
            <a:noFill/>
            <a:miter lim="800000"/>
            <a:headEnd/>
            <a:tailEnd/>
          </a:ln>
        </p:spPr>
      </p:pic>
      <p:pic>
        <p:nvPicPr>
          <p:cNvPr id="25605" name="Рисунок 5" descr="D:\С диска D\Мамина папка\Фото\7 класс\зима\фото\100_1744.jpg"/>
          <p:cNvPicPr>
            <a:picLocks noChangeAspect="1" noChangeArrowheads="1"/>
          </p:cNvPicPr>
          <p:nvPr/>
        </p:nvPicPr>
        <p:blipFill>
          <a:blip r:embed="rId5"/>
          <a:srcRect/>
          <a:stretch>
            <a:fillRect/>
          </a:stretch>
        </p:blipFill>
        <p:spPr bwMode="auto">
          <a:xfrm>
            <a:off x="2924175" y="273050"/>
            <a:ext cx="1209675" cy="1965325"/>
          </a:xfrm>
          <a:prstGeom prst="rect">
            <a:avLst/>
          </a:prstGeom>
          <a:noFill/>
          <a:ln w="9525">
            <a:noFill/>
            <a:miter lim="800000"/>
            <a:headEnd/>
            <a:tailEnd/>
          </a:ln>
        </p:spPr>
      </p:pic>
      <p:sp>
        <p:nvSpPr>
          <p:cNvPr id="25606" name="Text Box 6"/>
          <p:cNvSpPr txBox="1">
            <a:spLocks noChangeArrowheads="1"/>
          </p:cNvSpPr>
          <p:nvPr/>
        </p:nvSpPr>
        <p:spPr bwMode="auto">
          <a:xfrm>
            <a:off x="476250" y="2216150"/>
            <a:ext cx="6121400" cy="3068638"/>
          </a:xfrm>
          <a:prstGeom prst="rect">
            <a:avLst/>
          </a:prstGeom>
          <a:noFill/>
          <a:ln w="9525">
            <a:noFill/>
            <a:miter lim="800000"/>
            <a:headEnd/>
            <a:tailEnd/>
          </a:ln>
        </p:spPr>
        <p:txBody>
          <a:bodyPr>
            <a:spAutoFit/>
          </a:bodyPr>
          <a:lstStyle/>
          <a:p>
            <a:pPr indent="363538" algn="just"/>
            <a:r>
              <a:rPr lang="ru-RU" sz="1300">
                <a:latin typeface="Times New Roman" pitchFamily="18" charset="0"/>
              </a:rPr>
              <a:t>Изучение основ естественных наук, естественнонаучной картины мира, с использованием большого природного материала, формирующего образные представления о природных явлениях, позволят пробудить познавательный интерес, развить мыслительные способности, необходимые для дальнейшего успешного обучения в школе.</a:t>
            </a:r>
          </a:p>
          <a:p>
            <a:pPr indent="363538" algn="just"/>
            <a:r>
              <a:rPr lang="ru-RU" sz="1300">
                <a:latin typeface="Times New Roman" pitchFamily="18" charset="0"/>
              </a:rPr>
              <a:t>Проводя занятия на базе школы мы, педагоги, знакомимся с будущими первоклассниками, а они плавно вливаются в коллектив школы. Мы надеемся, что данный проект даст положительный результат.</a:t>
            </a:r>
          </a:p>
          <a:p>
            <a:pPr indent="363538" algn="just"/>
            <a:r>
              <a:rPr lang="ru-RU" sz="1300">
                <a:latin typeface="Times New Roman" pitchFamily="18" charset="0"/>
              </a:rPr>
              <a:t> </a:t>
            </a:r>
            <a:r>
              <a:rPr lang="ru-RU" sz="1300" b="1">
                <a:latin typeface="Times New Roman" pitchFamily="18" charset="0"/>
              </a:rPr>
              <a:t>Литература:</a:t>
            </a:r>
          </a:p>
          <a:p>
            <a:pPr indent="363538" algn="just"/>
            <a:r>
              <a:rPr lang="ru-RU" sz="1300">
                <a:latin typeface="Times New Roman" pitchFamily="18" charset="0"/>
              </a:rPr>
              <a:t>- Актуальные вопросы регионального образования: проблемы и перспективы школьного естественнонаучного образования. Сб. НММ Выпуск №3. Саратов 2009</a:t>
            </a:r>
          </a:p>
          <a:p>
            <a:pPr indent="363538" algn="just"/>
            <a:r>
              <a:rPr lang="ru-RU" sz="1300">
                <a:latin typeface="Times New Roman" pitchFamily="18" charset="0"/>
              </a:rPr>
              <a:t>- Юный эколог. Программа экологического воспитания дошкольников Автор: С. Н. Николаева Серия: Библиотека воспитателя Издательство: Мозаика-Синте,  2004 год</a:t>
            </a:r>
            <a:endParaRPr lang="ru-RU" sz="1300">
              <a:latin typeface="Times New Roman" pitchFamily="18" charset="0"/>
              <a:hlinkClick r:id="rId6"/>
            </a:endParaRPr>
          </a:p>
          <a:p>
            <a:pPr indent="363538" algn="just"/>
            <a:r>
              <a:rPr lang="ru-RU" sz="1300">
                <a:latin typeface="Times New Roman" pitchFamily="18" charset="0"/>
                <a:hlinkClick r:id="rId6"/>
              </a:rPr>
              <a:t>- http://www.orenipk.ru/kp/distant/do/metod/3_1_1.htm</a:t>
            </a:r>
            <a:endParaRPr lang="ru-RU" sz="1300">
              <a:latin typeface="Times New Roman" pitchFamily="18" charset="0"/>
            </a:endParaRPr>
          </a:p>
        </p:txBody>
      </p:sp>
      <p:sp>
        <p:nvSpPr>
          <p:cNvPr id="25607" name="Text Box 7"/>
          <p:cNvSpPr txBox="1">
            <a:spLocks noChangeArrowheads="1"/>
          </p:cNvSpPr>
          <p:nvPr/>
        </p:nvSpPr>
        <p:spPr bwMode="auto">
          <a:xfrm>
            <a:off x="333375" y="5889625"/>
            <a:ext cx="3240088" cy="290513"/>
          </a:xfrm>
          <a:prstGeom prst="rect">
            <a:avLst/>
          </a:prstGeom>
          <a:noFill/>
          <a:ln w="9525">
            <a:noFill/>
            <a:miter lim="800000"/>
            <a:headEnd/>
            <a:tailEnd/>
          </a:ln>
        </p:spPr>
        <p:txBody>
          <a:bodyPr>
            <a:spAutoFit/>
          </a:bodyPr>
          <a:lstStyle/>
          <a:p>
            <a:pPr algn="ctr">
              <a:spcBef>
                <a:spcPct val="50000"/>
              </a:spcBef>
            </a:pPr>
            <a:r>
              <a:rPr lang="ru-RU" sz="1300" b="1" i="1">
                <a:latin typeface="Times New Roman" pitchFamily="18" charset="0"/>
              </a:rPr>
              <a:t>Уборка вокруг искусственного водоема</a:t>
            </a:r>
          </a:p>
        </p:txBody>
      </p:sp>
      <p:pic>
        <p:nvPicPr>
          <p:cNvPr id="25608" name="Рисунок 11" descr="Фото0731"/>
          <p:cNvPicPr>
            <a:picLocks noChangeAspect="1" noChangeArrowheads="1"/>
          </p:cNvPicPr>
          <p:nvPr/>
        </p:nvPicPr>
        <p:blipFill>
          <a:blip r:embed="rId7"/>
          <a:srcRect/>
          <a:stretch>
            <a:fillRect/>
          </a:stretch>
        </p:blipFill>
        <p:spPr bwMode="auto">
          <a:xfrm>
            <a:off x="3644900" y="5457825"/>
            <a:ext cx="1144588" cy="1482725"/>
          </a:xfrm>
          <a:prstGeom prst="rect">
            <a:avLst/>
          </a:prstGeom>
          <a:noFill/>
          <a:ln w="9525">
            <a:noFill/>
            <a:miter lim="800000"/>
            <a:headEnd/>
            <a:tailEnd/>
          </a:ln>
        </p:spPr>
      </p:pic>
      <p:pic>
        <p:nvPicPr>
          <p:cNvPr id="25609" name="Рисунок 12" descr="Фото0733"/>
          <p:cNvPicPr>
            <a:picLocks noChangeAspect="1" noChangeArrowheads="1"/>
          </p:cNvPicPr>
          <p:nvPr/>
        </p:nvPicPr>
        <p:blipFill>
          <a:blip r:embed="rId8"/>
          <a:srcRect/>
          <a:stretch>
            <a:fillRect/>
          </a:stretch>
        </p:blipFill>
        <p:spPr bwMode="auto">
          <a:xfrm>
            <a:off x="4941888" y="5518150"/>
            <a:ext cx="1655762" cy="1357313"/>
          </a:xfrm>
          <a:prstGeom prst="rect">
            <a:avLst/>
          </a:prstGeom>
          <a:noFill/>
          <a:ln w="9525">
            <a:noFill/>
            <a:miter lim="800000"/>
            <a:headEnd/>
            <a:tailEnd/>
          </a:ln>
        </p:spPr>
      </p:pic>
      <p:sp>
        <p:nvSpPr>
          <p:cNvPr id="25610" name="Text Box 10"/>
          <p:cNvSpPr txBox="1">
            <a:spLocks noChangeArrowheads="1"/>
          </p:cNvSpPr>
          <p:nvPr/>
        </p:nvSpPr>
        <p:spPr bwMode="auto">
          <a:xfrm>
            <a:off x="4005263" y="7977188"/>
            <a:ext cx="2403475" cy="290512"/>
          </a:xfrm>
          <a:prstGeom prst="rect">
            <a:avLst/>
          </a:prstGeom>
          <a:noFill/>
          <a:ln w="9525">
            <a:noFill/>
            <a:miter lim="800000"/>
            <a:headEnd/>
            <a:tailEnd/>
          </a:ln>
        </p:spPr>
        <p:txBody>
          <a:bodyPr>
            <a:spAutoFit/>
          </a:bodyPr>
          <a:lstStyle/>
          <a:p>
            <a:pPr>
              <a:spcBef>
                <a:spcPct val="50000"/>
              </a:spcBef>
            </a:pPr>
            <a:r>
              <a:rPr lang="ru-RU" sz="1300" b="1" i="1">
                <a:latin typeface="Times New Roman" pitchFamily="18" charset="0"/>
              </a:rPr>
              <a:t>Праздник сельхозинвентаря</a:t>
            </a:r>
          </a:p>
        </p:txBody>
      </p:sp>
      <p:pic>
        <p:nvPicPr>
          <p:cNvPr id="25611" name="Рисунок 14" descr="25-10-08_0909"/>
          <p:cNvPicPr>
            <a:picLocks noChangeAspect="1" noChangeArrowheads="1"/>
          </p:cNvPicPr>
          <p:nvPr/>
        </p:nvPicPr>
        <p:blipFill>
          <a:blip r:embed="rId9"/>
          <a:srcRect/>
          <a:stretch>
            <a:fillRect/>
          </a:stretch>
        </p:blipFill>
        <p:spPr bwMode="auto">
          <a:xfrm>
            <a:off x="620713" y="7258050"/>
            <a:ext cx="1555750" cy="1800225"/>
          </a:xfrm>
          <a:prstGeom prst="rect">
            <a:avLst/>
          </a:prstGeom>
          <a:noFill/>
          <a:ln w="9525">
            <a:noFill/>
            <a:miter lim="800000"/>
            <a:headEnd/>
            <a:tailEnd/>
          </a:ln>
        </p:spPr>
      </p:pic>
      <p:pic>
        <p:nvPicPr>
          <p:cNvPr id="25612" name="Рисунок 13" descr="25-10-08_0910"/>
          <p:cNvPicPr>
            <a:picLocks noChangeAspect="1" noChangeArrowheads="1"/>
          </p:cNvPicPr>
          <p:nvPr/>
        </p:nvPicPr>
        <p:blipFill>
          <a:blip r:embed="rId10" cstate="email"/>
          <a:srcRect/>
          <a:stretch>
            <a:fillRect/>
          </a:stretch>
        </p:blipFill>
        <p:spPr bwMode="auto">
          <a:xfrm>
            <a:off x="2420938" y="7258050"/>
            <a:ext cx="1300162" cy="1800225"/>
          </a:xfrm>
          <a:prstGeom prst="rect">
            <a:avLst/>
          </a:prstGeom>
          <a:noFill/>
          <a:ln w="9525">
            <a:noFill/>
            <a:miter lim="800000"/>
            <a:headEnd/>
            <a:tailEnd/>
          </a:ln>
        </p:spPr>
      </p:pic>
      <p:sp>
        <p:nvSpPr>
          <p:cNvPr id="2561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19"/>
          <p:cNvPicPr>
            <a:picLocks noChangeAspect="1" noChangeArrowheads="1"/>
          </p:cNvPicPr>
          <p:nvPr/>
        </p:nvPicPr>
        <p:blipFill>
          <a:blip r:embed="rId2">
            <a:lum bright="72000"/>
          </a:blip>
          <a:srcRect/>
          <a:stretch>
            <a:fillRect/>
          </a:stretch>
        </p:blipFill>
        <p:spPr bwMode="auto">
          <a:xfrm>
            <a:off x="0" y="1262063"/>
            <a:ext cx="6858000" cy="6858000"/>
          </a:xfrm>
          <a:prstGeom prst="rect">
            <a:avLst/>
          </a:prstGeom>
          <a:noFill/>
          <a:ln w="9525">
            <a:noFill/>
            <a:miter lim="800000"/>
            <a:headEnd/>
            <a:tailEnd/>
          </a:ln>
        </p:spPr>
      </p:pic>
      <p:pic>
        <p:nvPicPr>
          <p:cNvPr id="26627" name="Рисунок 15" descr="25-10-08_0916"/>
          <p:cNvPicPr>
            <a:picLocks noChangeAspect="1" noChangeArrowheads="1"/>
          </p:cNvPicPr>
          <p:nvPr/>
        </p:nvPicPr>
        <p:blipFill>
          <a:blip r:embed="rId3"/>
          <a:srcRect/>
          <a:stretch>
            <a:fillRect/>
          </a:stretch>
        </p:blipFill>
        <p:spPr bwMode="auto">
          <a:xfrm>
            <a:off x="549275" y="415925"/>
            <a:ext cx="2390775" cy="3024188"/>
          </a:xfrm>
          <a:prstGeom prst="rect">
            <a:avLst/>
          </a:prstGeom>
          <a:noFill/>
          <a:ln w="9525">
            <a:noFill/>
            <a:miter lim="800000"/>
            <a:headEnd/>
            <a:tailEnd/>
          </a:ln>
        </p:spPr>
      </p:pic>
      <p:sp>
        <p:nvSpPr>
          <p:cNvPr id="26628" name="Text Box 14"/>
          <p:cNvSpPr txBox="1">
            <a:spLocks noChangeArrowheads="1"/>
          </p:cNvSpPr>
          <p:nvPr/>
        </p:nvSpPr>
        <p:spPr bwMode="auto">
          <a:xfrm>
            <a:off x="3213100" y="344488"/>
            <a:ext cx="3168650" cy="3267075"/>
          </a:xfrm>
          <a:prstGeom prst="rect">
            <a:avLst/>
          </a:prstGeom>
          <a:noFill/>
          <a:ln w="9525">
            <a:noFill/>
            <a:miter lim="800000"/>
            <a:headEnd/>
            <a:tailEnd/>
          </a:ln>
        </p:spPr>
        <p:txBody>
          <a:bodyPr>
            <a:spAutoFit/>
          </a:bodyPr>
          <a:lstStyle/>
          <a:p>
            <a:pPr algn="ctr"/>
            <a:r>
              <a:rPr lang="ru-RU" sz="1300" b="1">
                <a:latin typeface="Times New Roman" pitchFamily="18" charset="0"/>
              </a:rPr>
              <a:t>Про лопату</a:t>
            </a:r>
          </a:p>
          <a:p>
            <a:r>
              <a:rPr lang="ru-RU" sz="1300">
                <a:latin typeface="Times New Roman" pitchFamily="18" charset="0"/>
              </a:rPr>
              <a:t>Наша лопата стояла без дела.</a:t>
            </a:r>
          </a:p>
          <a:p>
            <a:r>
              <a:rPr lang="ru-RU" sz="1300">
                <a:latin typeface="Times New Roman" pitchFamily="18" charset="0"/>
              </a:rPr>
              <a:t>Стояла, стояла и заржавела.</a:t>
            </a:r>
          </a:p>
          <a:p>
            <a:r>
              <a:rPr lang="ru-RU" sz="1300">
                <a:latin typeface="Times New Roman" pitchFamily="18" charset="0"/>
              </a:rPr>
              <a:t>Злилась лопата, ругалась на нас,</a:t>
            </a:r>
          </a:p>
          <a:p>
            <a:r>
              <a:rPr lang="ru-RU" sz="1300">
                <a:latin typeface="Times New Roman" pitchFamily="18" charset="0"/>
              </a:rPr>
              <a:t>Что не использовали её мы подчас.</a:t>
            </a:r>
          </a:p>
          <a:p>
            <a:r>
              <a:rPr lang="ru-RU" sz="1300">
                <a:latin typeface="Times New Roman" pitchFamily="18" charset="0"/>
              </a:rPr>
              <a:t>Но мы не позволили ей заржаветь,</a:t>
            </a:r>
          </a:p>
          <a:p>
            <a:r>
              <a:rPr lang="ru-RU" sz="1300">
                <a:latin typeface="Times New Roman" pitchFamily="18" charset="0"/>
              </a:rPr>
              <a:t>Заставили лопату вновь заблестеть.</a:t>
            </a:r>
          </a:p>
          <a:p>
            <a:r>
              <a:rPr lang="ru-RU" sz="1300">
                <a:latin typeface="Times New Roman" pitchFamily="18" charset="0"/>
              </a:rPr>
              <a:t>Взяли лопату и стали копать.</a:t>
            </a:r>
          </a:p>
          <a:p>
            <a:r>
              <a:rPr lang="ru-RU" sz="1300">
                <a:latin typeface="Times New Roman" pitchFamily="18" charset="0"/>
              </a:rPr>
              <a:t>Копали в саду мы на школьном дворе,</a:t>
            </a:r>
          </a:p>
          <a:p>
            <a:r>
              <a:rPr lang="ru-RU" sz="1300">
                <a:latin typeface="Times New Roman" pitchFamily="18" charset="0"/>
              </a:rPr>
              <a:t>Возле деревьев, - ну, словом, везде. </a:t>
            </a:r>
          </a:p>
          <a:p>
            <a:r>
              <a:rPr lang="ru-RU" sz="1300">
                <a:latin typeface="Times New Roman" pitchFamily="18" charset="0"/>
              </a:rPr>
              <a:t>Копали, копали.  И что стало с ней?</a:t>
            </a:r>
          </a:p>
          <a:p>
            <a:r>
              <a:rPr lang="ru-RU" sz="1300">
                <a:latin typeface="Times New Roman" pitchFamily="18" charset="0"/>
              </a:rPr>
              <a:t>Стала лопата наша добрей.</a:t>
            </a:r>
          </a:p>
          <a:p>
            <a:r>
              <a:rPr lang="ru-RU" sz="1300">
                <a:latin typeface="Times New Roman" pitchFamily="18" charset="0"/>
              </a:rPr>
              <a:t>Вся засверкала и заблестела.</a:t>
            </a:r>
          </a:p>
          <a:p>
            <a:r>
              <a:rPr lang="ru-RU" sz="1300">
                <a:latin typeface="Times New Roman" pitchFamily="18" charset="0"/>
              </a:rPr>
              <a:t>Видно, хорошее мы сделали дело!</a:t>
            </a:r>
            <a:r>
              <a:rPr lang="ru-RU" sz="1300" i="1">
                <a:latin typeface="Times New Roman" pitchFamily="18" charset="0"/>
              </a:rPr>
              <a:t>                                                     </a:t>
            </a:r>
          </a:p>
          <a:p>
            <a:r>
              <a:rPr lang="ru-RU" sz="1300" i="1">
                <a:latin typeface="Times New Roman" pitchFamily="18" charset="0"/>
              </a:rPr>
              <a:t>                                       Автор: Елдесбаев </a:t>
            </a:r>
          </a:p>
          <a:p>
            <a:r>
              <a:rPr lang="ru-RU" sz="1300" i="1">
                <a:latin typeface="Times New Roman" pitchFamily="18" charset="0"/>
              </a:rPr>
              <a:t>                                   Данияр уч-ся 4 класса</a:t>
            </a:r>
          </a:p>
        </p:txBody>
      </p:sp>
      <p:pic>
        <p:nvPicPr>
          <p:cNvPr id="26629" name="Рисунок 16" descr="25-10-08_0918"/>
          <p:cNvPicPr>
            <a:picLocks noChangeAspect="1" noChangeArrowheads="1"/>
          </p:cNvPicPr>
          <p:nvPr/>
        </p:nvPicPr>
        <p:blipFill>
          <a:blip r:embed="rId4"/>
          <a:srcRect/>
          <a:stretch>
            <a:fillRect/>
          </a:stretch>
        </p:blipFill>
        <p:spPr bwMode="auto">
          <a:xfrm>
            <a:off x="3789363" y="3800475"/>
            <a:ext cx="2376487" cy="3455988"/>
          </a:xfrm>
          <a:prstGeom prst="rect">
            <a:avLst/>
          </a:prstGeom>
          <a:noFill/>
          <a:ln w="9525">
            <a:noFill/>
            <a:miter lim="800000"/>
            <a:headEnd/>
            <a:tailEnd/>
          </a:ln>
        </p:spPr>
      </p:pic>
      <p:sp>
        <p:nvSpPr>
          <p:cNvPr id="26630" name="Text Box 16"/>
          <p:cNvSpPr txBox="1">
            <a:spLocks noChangeArrowheads="1"/>
          </p:cNvSpPr>
          <p:nvPr/>
        </p:nvSpPr>
        <p:spPr bwMode="auto">
          <a:xfrm>
            <a:off x="476250" y="3800475"/>
            <a:ext cx="3024188" cy="2870200"/>
          </a:xfrm>
          <a:prstGeom prst="rect">
            <a:avLst/>
          </a:prstGeom>
          <a:noFill/>
          <a:ln w="9525">
            <a:noFill/>
            <a:miter lim="800000"/>
            <a:headEnd/>
            <a:tailEnd/>
          </a:ln>
        </p:spPr>
        <p:txBody>
          <a:bodyPr>
            <a:spAutoFit/>
          </a:bodyPr>
          <a:lstStyle/>
          <a:p>
            <a:r>
              <a:rPr lang="ru-RU" sz="1300" b="1">
                <a:latin typeface="Times New Roman" pitchFamily="18" charset="0"/>
              </a:rPr>
              <a:t>Песенка Совочка и Веничка</a:t>
            </a:r>
          </a:p>
          <a:p>
            <a:r>
              <a:rPr lang="ru-RU" sz="1300">
                <a:latin typeface="Times New Roman" pitchFamily="18" charset="0"/>
              </a:rPr>
              <a:t>Буквы разные писать</a:t>
            </a:r>
          </a:p>
          <a:p>
            <a:r>
              <a:rPr lang="ru-RU" sz="1300">
                <a:latin typeface="Times New Roman" pitchFamily="18" charset="0"/>
              </a:rPr>
              <a:t>Тонким перышком в тетрадь</a:t>
            </a:r>
          </a:p>
          <a:p>
            <a:r>
              <a:rPr lang="ru-RU" sz="1300">
                <a:latin typeface="Times New Roman" pitchFamily="18" charset="0"/>
              </a:rPr>
              <a:t>Учат в школе / 3 р.</a:t>
            </a:r>
          </a:p>
          <a:p>
            <a:r>
              <a:rPr lang="ru-RU" sz="1300">
                <a:latin typeface="Times New Roman" pitchFamily="18" charset="0"/>
              </a:rPr>
              <a:t>Не сорить и не курить</a:t>
            </a:r>
          </a:p>
          <a:p>
            <a:r>
              <a:rPr lang="ru-RU" sz="1300">
                <a:latin typeface="Times New Roman" pitchFamily="18" charset="0"/>
              </a:rPr>
              <a:t>И воспитанными быть</a:t>
            </a:r>
          </a:p>
          <a:p>
            <a:r>
              <a:rPr lang="ru-RU" sz="1300">
                <a:latin typeface="Times New Roman" pitchFamily="18" charset="0"/>
              </a:rPr>
              <a:t>Учат в школе / 2 р.</a:t>
            </a:r>
          </a:p>
          <a:p>
            <a:r>
              <a:rPr lang="ru-RU" sz="1300">
                <a:latin typeface="Times New Roman" pitchFamily="18" charset="0"/>
              </a:rPr>
              <a:t>Надоело убирать</a:t>
            </a:r>
          </a:p>
          <a:p>
            <a:r>
              <a:rPr lang="ru-RU" sz="1300">
                <a:latin typeface="Times New Roman" pitchFamily="18" charset="0"/>
              </a:rPr>
              <a:t>И за каждым собирать </a:t>
            </a:r>
          </a:p>
          <a:p>
            <a:r>
              <a:rPr lang="ru-RU" sz="1300">
                <a:latin typeface="Times New Roman" pitchFamily="18" charset="0"/>
              </a:rPr>
              <a:t>Принесли вы нам огромные заботы.</a:t>
            </a:r>
          </a:p>
          <a:p>
            <a:r>
              <a:rPr lang="ru-RU" sz="1300">
                <a:latin typeface="Times New Roman" pitchFamily="18" charset="0"/>
              </a:rPr>
              <a:t>Соблюдайте чистоту,</a:t>
            </a:r>
          </a:p>
          <a:p>
            <a:r>
              <a:rPr lang="ru-RU" sz="1300">
                <a:latin typeface="Times New Roman" pitchFamily="18" charset="0"/>
              </a:rPr>
              <a:t>Наводите красоту,</a:t>
            </a:r>
          </a:p>
          <a:p>
            <a:r>
              <a:rPr lang="ru-RU" sz="1300">
                <a:latin typeface="Times New Roman" pitchFamily="18" charset="0"/>
              </a:rPr>
              <a:t>Чтобы мы остались вовсе без работы.</a:t>
            </a:r>
          </a:p>
          <a:p>
            <a:r>
              <a:rPr lang="ru-RU" sz="1300" i="1">
                <a:latin typeface="Times New Roman" pitchFamily="18" charset="0"/>
              </a:rPr>
              <a:t>                    Авторы: учащиеся 3 класса.</a:t>
            </a:r>
          </a:p>
        </p:txBody>
      </p:sp>
      <p:sp>
        <p:nvSpPr>
          <p:cNvPr id="2663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27651" name="Picture 6"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27652" name="Picture 7"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27653"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27654" name="Picture 9"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27655" name="Picture 10"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27656" name="Picture 11"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27657" name="Picture 12"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33375" y="-160338"/>
            <a:ext cx="1295400" cy="1266826"/>
          </a:xfrm>
          <a:prstGeom prst="rect">
            <a:avLst/>
          </a:prstGeom>
          <a:noFill/>
          <a:ln w="9525">
            <a:noFill/>
            <a:miter lim="800000"/>
            <a:headEnd/>
            <a:tailEnd/>
          </a:ln>
        </p:spPr>
      </p:pic>
      <p:sp>
        <p:nvSpPr>
          <p:cNvPr id="27658" name="WordArt 11"/>
          <p:cNvSpPr>
            <a:spLocks noChangeArrowheads="1" noChangeShapeType="1" noTextEdit="1"/>
          </p:cNvSpPr>
          <p:nvPr/>
        </p:nvSpPr>
        <p:spPr bwMode="auto">
          <a:xfrm>
            <a:off x="1484313" y="128588"/>
            <a:ext cx="4176712" cy="358775"/>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Школа  руководителя</a:t>
            </a:r>
          </a:p>
        </p:txBody>
      </p:sp>
      <p:sp>
        <p:nvSpPr>
          <p:cNvPr id="27659" name="Line 11"/>
          <p:cNvSpPr>
            <a:spLocks noChangeShapeType="1"/>
          </p:cNvSpPr>
          <p:nvPr/>
        </p:nvSpPr>
        <p:spPr bwMode="auto">
          <a:xfrm>
            <a:off x="1412875" y="488950"/>
            <a:ext cx="4321175" cy="0"/>
          </a:xfrm>
          <a:prstGeom prst="line">
            <a:avLst/>
          </a:prstGeom>
          <a:noFill/>
          <a:ln w="19050">
            <a:solidFill>
              <a:srgbClr val="00FF00"/>
            </a:solidFill>
            <a:round/>
            <a:headEnd/>
            <a:tailEnd/>
          </a:ln>
        </p:spPr>
        <p:txBody>
          <a:bodyPr/>
          <a:lstStyle/>
          <a:p>
            <a:endParaRPr lang="ru-RU"/>
          </a:p>
        </p:txBody>
      </p:sp>
      <p:sp>
        <p:nvSpPr>
          <p:cNvPr id="27660" name="Text Box 18"/>
          <p:cNvSpPr txBox="1">
            <a:spLocks noChangeArrowheads="1"/>
          </p:cNvSpPr>
          <p:nvPr/>
        </p:nvSpPr>
        <p:spPr bwMode="auto">
          <a:xfrm>
            <a:off x="333375" y="2865438"/>
            <a:ext cx="6191250" cy="6640512"/>
          </a:xfrm>
          <a:prstGeom prst="rect">
            <a:avLst/>
          </a:prstGeom>
          <a:noFill/>
          <a:ln w="9525">
            <a:noFill/>
            <a:miter lim="800000"/>
            <a:headEnd/>
            <a:tailEnd/>
          </a:ln>
        </p:spPr>
        <p:txBody>
          <a:bodyPr>
            <a:spAutoFit/>
          </a:bodyPr>
          <a:lstStyle/>
          <a:p>
            <a:pPr indent="363538" algn="just"/>
            <a:endParaRPr lang="ru-RU" sz="1300">
              <a:latin typeface="Times New Roman" pitchFamily="18" charset="0"/>
            </a:endParaRPr>
          </a:p>
          <a:p>
            <a:pPr indent="363538" algn="just"/>
            <a:r>
              <a:rPr lang="ru-RU" sz="1300">
                <a:latin typeface="Times New Roman" pitchFamily="18" charset="0"/>
              </a:rPr>
              <a:t>    Поступление в школу – переломный момент в жизни ребенка. С него начинается новый этап в развитии малыша: ему предстоит осваивать не всегда похожие на прежние формы деятельности, вырабатывать иной стиль отношения со сверстниками и взрослыми, физиологически перестраиваться. </a:t>
            </a:r>
          </a:p>
          <a:p>
            <a:pPr indent="363538" algn="just"/>
            <a:r>
              <a:rPr lang="ru-RU" sz="1300">
                <a:latin typeface="Times New Roman" pitchFamily="18" charset="0"/>
              </a:rPr>
              <a:t>Как же сделать так, чтобы этот процесс прошел для ребенка безболезненно? И здесь, мы уверены, большую помощь может оказать тесная связь детского сада и школы. </a:t>
            </a:r>
          </a:p>
          <a:p>
            <a:pPr indent="363538" algn="just"/>
            <a:r>
              <a:rPr lang="ru-RU" sz="1300">
                <a:latin typeface="Times New Roman" pitchFamily="18" charset="0"/>
              </a:rPr>
              <a:t>Ведь часто в работе учителя и воспитателя отсутствует взаимосвязь, согласованность. В процессе своей работы воспитатель выявляет готовность ребенка к обучению в школе, способности умственной деятельности, состояние речи и особенности их социального развития. Учителю без этой информации невозможно осуществлять эффективное педагогическое воздействие на ребенка.</a:t>
            </a:r>
          </a:p>
          <a:p>
            <a:pPr indent="363538" algn="just"/>
            <a:r>
              <a:rPr lang="ru-RU" sz="1300">
                <a:latin typeface="Times New Roman" pitchFamily="18" charset="0"/>
              </a:rPr>
              <a:t>Поэтому совместная целенаправленная работа воспитателя и учителя даст возможность детям с разным уровнем подготовленности, с разным уровнем развития чувствовать себя комфортно в начальной школе, и каждому ребенку продвигаться своим темпом. </a:t>
            </a:r>
          </a:p>
          <a:p>
            <a:pPr indent="363538" algn="just"/>
            <a:r>
              <a:rPr lang="ru-RU" sz="1300">
                <a:latin typeface="Times New Roman" pitchFamily="18" charset="0"/>
              </a:rPr>
              <a:t>Разный стиль отношений воспитателя к детям по-разному сказывается на их привыкании к школе, на поведение, его отношение к делу, к учителю. Большое значение при этом играет преемственность стиля отношений к ребенку воспитателя и учителя, что является благоприятным условием для уверенности в своих силах, проникновения доверия к учителю, включения в учебу с желанием, радостью. </a:t>
            </a:r>
          </a:p>
          <a:p>
            <a:pPr indent="363538" algn="just"/>
            <a:r>
              <a:rPr lang="ru-RU" sz="1300">
                <a:latin typeface="Times New Roman" pitchFamily="18" charset="0"/>
              </a:rPr>
              <a:t>Часто в школу приходят дети читающие, считающие, но не умеющие наблюдать, сравнивать. Недостаточно развито внимание детей, образное мышление, умение выполнять элементарные речевые творческие задания. Недостаточное внимание уделяется физическому развитию, охране и укреплению их здоровья. </a:t>
            </a:r>
          </a:p>
          <a:p>
            <a:pPr indent="363538" algn="just"/>
            <a:r>
              <a:rPr lang="ru-RU" sz="1300">
                <a:latin typeface="Times New Roman" pitchFamily="18" charset="0"/>
              </a:rPr>
              <a:t>Чтобы  этого избежать, необходимо изменить целевые ориентиры образовательной деятельности в процессе дошкольной подготовки. Развивающие компоненты образования должны доминировать при формировании мышления детей. </a:t>
            </a:r>
          </a:p>
          <a:p>
            <a:pPr indent="363538" algn="just"/>
            <a:r>
              <a:rPr lang="ru-RU" sz="1300">
                <a:latin typeface="Times New Roman" pitchFamily="18" charset="0"/>
              </a:rPr>
              <a:t>   Переходный период от дошкольного к школьному детству считается наиболее сложным и уязвимым. Кажется, что необходимость тесного сотрудничества</a:t>
            </a:r>
          </a:p>
        </p:txBody>
      </p:sp>
      <p:sp>
        <p:nvSpPr>
          <p:cNvPr id="27661" name="Text Box 20"/>
          <p:cNvSpPr txBox="1">
            <a:spLocks noChangeArrowheads="1"/>
          </p:cNvSpPr>
          <p:nvPr/>
        </p:nvSpPr>
        <p:spPr bwMode="auto">
          <a:xfrm>
            <a:off x="2133600" y="920750"/>
            <a:ext cx="2520950" cy="701675"/>
          </a:xfrm>
          <a:prstGeom prst="rect">
            <a:avLst/>
          </a:prstGeom>
          <a:noFill/>
          <a:ln w="9525">
            <a:noFill/>
            <a:miter lim="800000"/>
            <a:headEnd/>
            <a:tailEnd/>
          </a:ln>
        </p:spPr>
        <p:txBody>
          <a:bodyPr>
            <a:spAutoFit/>
          </a:bodyPr>
          <a:lstStyle/>
          <a:p>
            <a:pPr algn="ctr">
              <a:spcBef>
                <a:spcPct val="50000"/>
              </a:spcBef>
            </a:pPr>
            <a:r>
              <a:rPr lang="ru-RU" sz="2000" b="1">
                <a:latin typeface="Monotype Corsiva" pitchFamily="66" charset="0"/>
              </a:rPr>
              <a:t>Преемственность: детский сад — школа</a:t>
            </a:r>
          </a:p>
        </p:txBody>
      </p:sp>
      <p:pic>
        <p:nvPicPr>
          <p:cNvPr id="27662" name="Picture 2" descr="D:\Ж5\фото\Заведующая  Новопушкинское.tif"/>
          <p:cNvPicPr>
            <a:picLocks noChangeAspect="1" noChangeArrowheads="1"/>
          </p:cNvPicPr>
          <p:nvPr/>
        </p:nvPicPr>
        <p:blipFill>
          <a:blip r:embed="rId10"/>
          <a:srcRect/>
          <a:stretch>
            <a:fillRect/>
          </a:stretch>
        </p:blipFill>
        <p:spPr bwMode="auto">
          <a:xfrm>
            <a:off x="404813" y="560388"/>
            <a:ext cx="1184275" cy="1655762"/>
          </a:xfrm>
          <a:prstGeom prst="rect">
            <a:avLst/>
          </a:prstGeom>
          <a:noFill/>
          <a:ln w="9525">
            <a:noFill/>
            <a:miter lim="800000"/>
            <a:headEnd/>
            <a:tailEnd/>
          </a:ln>
        </p:spPr>
      </p:pic>
      <p:sp>
        <p:nvSpPr>
          <p:cNvPr id="27663" name="Прямоугольник 6"/>
          <p:cNvSpPr>
            <a:spLocks noChangeArrowheads="1"/>
          </p:cNvSpPr>
          <p:nvPr/>
        </p:nvSpPr>
        <p:spPr bwMode="auto">
          <a:xfrm>
            <a:off x="-100013" y="2216150"/>
            <a:ext cx="2303463" cy="933450"/>
          </a:xfrm>
          <a:prstGeom prst="rect">
            <a:avLst/>
          </a:prstGeom>
          <a:noFill/>
          <a:ln w="9525">
            <a:noFill/>
            <a:miter lim="800000"/>
            <a:headEnd/>
            <a:tailEnd/>
          </a:ln>
        </p:spPr>
        <p:txBody>
          <a:bodyPr>
            <a:spAutoFit/>
          </a:bodyPr>
          <a:lstStyle/>
          <a:p>
            <a:pPr algn="ctr"/>
            <a:r>
              <a:rPr lang="ru-RU" sz="1100" i="1">
                <a:latin typeface="Times New Roman" pitchFamily="18" charset="0"/>
                <a:cs typeface="Times New Roman" pitchFamily="18" charset="0"/>
              </a:rPr>
              <a:t>Заведующая</a:t>
            </a:r>
          </a:p>
          <a:p>
            <a:pPr algn="ctr"/>
            <a:r>
              <a:rPr lang="ru-RU" sz="1100" b="1" i="1">
                <a:latin typeface="Times New Roman" pitchFamily="18" charset="0"/>
                <a:cs typeface="Times New Roman" pitchFamily="18" charset="0"/>
              </a:rPr>
              <a:t>Апрышко Г.Б. </a:t>
            </a:r>
          </a:p>
          <a:p>
            <a:pPr algn="ctr"/>
            <a:r>
              <a:rPr lang="ru-RU" sz="1100" i="1">
                <a:latin typeface="Times New Roman" pitchFamily="18" charset="0"/>
                <a:cs typeface="Times New Roman" pitchFamily="18" charset="0"/>
              </a:rPr>
              <a:t>МДОУ  «Детски сад</a:t>
            </a:r>
          </a:p>
          <a:p>
            <a:pPr algn="ctr"/>
            <a:r>
              <a:rPr lang="ru-RU" sz="1100" i="1">
                <a:latin typeface="Times New Roman" pitchFamily="18" charset="0"/>
                <a:cs typeface="Times New Roman" pitchFamily="18" charset="0"/>
              </a:rPr>
              <a:t>п .Новопушкинское» </a:t>
            </a:r>
          </a:p>
          <a:p>
            <a:pPr algn="ctr"/>
            <a:r>
              <a:rPr lang="ru-RU" sz="1100" i="1">
                <a:latin typeface="Times New Roman" pitchFamily="18" charset="0"/>
                <a:cs typeface="Times New Roman" pitchFamily="18" charset="0"/>
              </a:rPr>
              <a:t>Энгельсского района</a:t>
            </a:r>
          </a:p>
        </p:txBody>
      </p:sp>
      <p:pic>
        <p:nvPicPr>
          <p:cNvPr id="27664" name="Picture 8" descr="Ирина Шевченко6"/>
          <p:cNvPicPr>
            <a:picLocks noChangeAspect="1" noChangeArrowheads="1"/>
          </p:cNvPicPr>
          <p:nvPr/>
        </p:nvPicPr>
        <p:blipFill>
          <a:blip r:embed="rId11"/>
          <a:srcRect/>
          <a:stretch>
            <a:fillRect/>
          </a:stretch>
        </p:blipFill>
        <p:spPr bwMode="auto">
          <a:xfrm>
            <a:off x="5259388" y="488950"/>
            <a:ext cx="1182687" cy="1655763"/>
          </a:xfrm>
          <a:prstGeom prst="rect">
            <a:avLst/>
          </a:prstGeom>
          <a:noFill/>
          <a:ln w="9525">
            <a:noFill/>
            <a:miter lim="800000"/>
            <a:headEnd/>
            <a:tailEnd/>
          </a:ln>
        </p:spPr>
      </p:pic>
      <p:sp>
        <p:nvSpPr>
          <p:cNvPr id="27665" name="Text Box 9"/>
          <p:cNvSpPr txBox="1">
            <a:spLocks noChangeArrowheads="1"/>
          </p:cNvSpPr>
          <p:nvPr/>
        </p:nvSpPr>
        <p:spPr bwMode="auto">
          <a:xfrm>
            <a:off x="4841875" y="2144713"/>
            <a:ext cx="2016125" cy="933450"/>
          </a:xfrm>
          <a:prstGeom prst="rect">
            <a:avLst/>
          </a:prstGeom>
          <a:noFill/>
          <a:ln w="9525">
            <a:noFill/>
            <a:miter lim="800000"/>
            <a:headEnd/>
            <a:tailEnd/>
          </a:ln>
        </p:spPr>
        <p:txBody>
          <a:bodyPr>
            <a:spAutoFit/>
          </a:bodyPr>
          <a:lstStyle/>
          <a:p>
            <a:pPr algn="ctr" eaLnBrk="0" hangingPunct="0"/>
            <a:r>
              <a:rPr lang="ru-RU" sz="1100" i="1">
                <a:latin typeface="Times New Roman" pitchFamily="18" charset="0"/>
              </a:rPr>
              <a:t>Старший  воспитатель </a:t>
            </a:r>
          </a:p>
          <a:p>
            <a:pPr algn="ctr" eaLnBrk="0" hangingPunct="0"/>
            <a:r>
              <a:rPr lang="ru-RU" sz="1100" b="1" i="1">
                <a:latin typeface="Times New Roman" pitchFamily="18" charset="0"/>
              </a:rPr>
              <a:t>Шевченко И. С.</a:t>
            </a:r>
          </a:p>
          <a:p>
            <a:pPr algn="ctr" eaLnBrk="0" hangingPunct="0"/>
            <a:r>
              <a:rPr lang="ru-RU" sz="1100" i="1">
                <a:latin typeface="Times New Roman" pitchFamily="18" charset="0"/>
              </a:rPr>
              <a:t>МДОУ «Детский сад п. Новопушкинское» Энгельсского района </a:t>
            </a:r>
          </a:p>
        </p:txBody>
      </p:sp>
      <p:sp>
        <p:nvSpPr>
          <p:cNvPr id="27666" name="Нижний колонтитул 4"/>
          <p:cNvSpPr txBox="1">
            <a:spLocks noGrp="1"/>
          </p:cNvSpPr>
          <p:nvPr/>
        </p:nvSpPr>
        <p:spPr bwMode="auto">
          <a:xfrm>
            <a:off x="2349500" y="9420225"/>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rtoon-Clipart-Free-15"/>
          <p:cNvPicPr>
            <a:picLocks noChangeAspect="1" noChangeArrowheads="1"/>
          </p:cNvPicPr>
          <p:nvPr/>
        </p:nvPicPr>
        <p:blipFill>
          <a:blip r:embed="rId2"/>
          <a:srcRect/>
          <a:stretch>
            <a:fillRect/>
          </a:stretch>
        </p:blipFill>
        <p:spPr bwMode="auto">
          <a:xfrm>
            <a:off x="0" y="9129713"/>
            <a:ext cx="762000" cy="776287"/>
          </a:xfrm>
          <a:prstGeom prst="rect">
            <a:avLst/>
          </a:prstGeom>
          <a:noFill/>
          <a:ln w="9525">
            <a:noFill/>
            <a:miter lim="800000"/>
            <a:headEnd/>
            <a:tailEnd/>
          </a:ln>
        </p:spPr>
      </p:pic>
      <p:pic>
        <p:nvPicPr>
          <p:cNvPr id="28675" name="Picture 3" descr="Cartoon-Clipart-Free-13"/>
          <p:cNvPicPr>
            <a:picLocks noChangeAspect="1" noChangeArrowheads="1"/>
          </p:cNvPicPr>
          <p:nvPr/>
        </p:nvPicPr>
        <p:blipFill>
          <a:blip r:embed="rId3"/>
          <a:srcRect b="6032"/>
          <a:stretch>
            <a:fillRect/>
          </a:stretch>
        </p:blipFill>
        <p:spPr bwMode="auto">
          <a:xfrm>
            <a:off x="3213100" y="9228138"/>
            <a:ext cx="720725" cy="677862"/>
          </a:xfrm>
          <a:prstGeom prst="rect">
            <a:avLst/>
          </a:prstGeom>
          <a:noFill/>
          <a:ln w="9525">
            <a:noFill/>
            <a:miter lim="800000"/>
            <a:headEnd/>
            <a:tailEnd/>
          </a:ln>
        </p:spPr>
      </p:pic>
      <p:pic>
        <p:nvPicPr>
          <p:cNvPr id="28676" name="Picture 4" descr="Cartoon-Clipart-Free-17"/>
          <p:cNvPicPr>
            <a:picLocks noChangeAspect="1" noChangeArrowheads="1"/>
          </p:cNvPicPr>
          <p:nvPr/>
        </p:nvPicPr>
        <p:blipFill>
          <a:blip r:embed="rId4"/>
          <a:srcRect b="5643"/>
          <a:stretch>
            <a:fillRect/>
          </a:stretch>
        </p:blipFill>
        <p:spPr bwMode="auto">
          <a:xfrm>
            <a:off x="6183313" y="9201150"/>
            <a:ext cx="674687" cy="704850"/>
          </a:xfrm>
          <a:prstGeom prst="rect">
            <a:avLst/>
          </a:prstGeom>
          <a:noFill/>
          <a:ln w="9525">
            <a:noFill/>
            <a:miter lim="800000"/>
            <a:headEnd/>
            <a:tailEnd/>
          </a:ln>
        </p:spPr>
      </p:pic>
      <p:pic>
        <p:nvPicPr>
          <p:cNvPr id="28677"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28678"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28679"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28680"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28681"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0" y="-160338"/>
            <a:ext cx="1295400" cy="1266826"/>
          </a:xfrm>
          <a:prstGeom prst="rect">
            <a:avLst/>
          </a:prstGeom>
          <a:noFill/>
          <a:ln w="9525">
            <a:noFill/>
            <a:miter lim="800000"/>
            <a:headEnd/>
            <a:tailEnd/>
          </a:ln>
        </p:spPr>
      </p:pic>
      <p:sp>
        <p:nvSpPr>
          <p:cNvPr id="28682" name="Text Box 14"/>
          <p:cNvSpPr txBox="1">
            <a:spLocks noChangeArrowheads="1"/>
          </p:cNvSpPr>
          <p:nvPr/>
        </p:nvSpPr>
        <p:spPr bwMode="auto">
          <a:xfrm>
            <a:off x="333375" y="0"/>
            <a:ext cx="6191250" cy="9220200"/>
          </a:xfrm>
          <a:prstGeom prst="rect">
            <a:avLst/>
          </a:prstGeom>
          <a:noFill/>
          <a:ln w="9525">
            <a:noFill/>
            <a:miter lim="800000"/>
            <a:headEnd/>
            <a:tailEnd/>
          </a:ln>
        </p:spPr>
        <p:txBody>
          <a:bodyPr>
            <a:spAutoFit/>
          </a:bodyPr>
          <a:lstStyle/>
          <a:p>
            <a:pPr indent="363538" algn="just"/>
            <a:endParaRPr lang="ru-RU" sz="1300">
              <a:latin typeface="Times New Roman" pitchFamily="18" charset="0"/>
            </a:endParaRPr>
          </a:p>
          <a:p>
            <a:pPr indent="363538" algn="just"/>
            <a:r>
              <a:rPr lang="ru-RU" sz="1300">
                <a:latin typeface="Times New Roman" pitchFamily="18" charset="0"/>
              </a:rPr>
              <a:t> детского сада  и школы очевидна, так почему же до сих пор это взаимодействие практически отсутствует? С какими же проблемами  сталкиваются педагоги  при обеспечении </a:t>
            </a:r>
            <a:r>
              <a:rPr lang="ru-RU" sz="1300" b="1">
                <a:latin typeface="Times New Roman" pitchFamily="18" charset="0"/>
              </a:rPr>
              <a:t>преемственности детского сада и школы? </a:t>
            </a:r>
          </a:p>
          <a:p>
            <a:pPr indent="363538" algn="just"/>
            <a:r>
              <a:rPr lang="ru-RU" sz="1300">
                <a:latin typeface="Times New Roman" pitchFamily="18" charset="0"/>
              </a:rPr>
              <a:t>1.  Одной из проблем является выбор школы для обучения ребёнка и выбор программы обучения, так  как родители не компетентны в выборе образовательных программ.  </a:t>
            </a:r>
            <a:endParaRPr lang="ru-RU" sz="1300" b="1">
              <a:latin typeface="Times New Roman" pitchFamily="18" charset="0"/>
            </a:endParaRPr>
          </a:p>
          <a:p>
            <a:pPr indent="363538" algn="just"/>
            <a:r>
              <a:rPr lang="ru-RU" sz="1300">
                <a:latin typeface="Times New Roman" pitchFamily="18" charset="0"/>
              </a:rPr>
              <a:t>2. Тревожит и проблема завышенных требований родителей к готовности ребёнка к школьному обучению. Родители хотят, чтобы при поступлении в школу ребёнок бегло читал, оперировал цифрами. И приходится содержание дошкольного образования выстраивать в "школьной" логике - практикуется раннее обучение детей подготовительных групп письму, чтению, усложнённой математике, вместо развития познавательных процессов. </a:t>
            </a:r>
          </a:p>
          <a:p>
            <a:pPr indent="363538" algn="just"/>
            <a:r>
              <a:rPr lang="ru-RU" sz="1300">
                <a:latin typeface="Times New Roman" pitchFamily="18" charset="0"/>
              </a:rPr>
              <a:t>Игра и другие специфичные для этого возраста виды деятельности вытесняются поурочными занятиями. </a:t>
            </a:r>
            <a:endParaRPr lang="ru-RU" sz="1300" b="1">
              <a:latin typeface="Times New Roman" pitchFamily="18" charset="0"/>
            </a:endParaRPr>
          </a:p>
          <a:p>
            <a:pPr indent="363538" algn="just"/>
            <a:r>
              <a:rPr lang="ru-RU" sz="1300">
                <a:latin typeface="Times New Roman" pitchFamily="18" charset="0"/>
              </a:rPr>
              <a:t>3.Так же нельзя не сказать и о проблеме недостаточного использования игровой деятельности при переходе детей в школу. А ведь резкая перемена основного вида деятельности ведёт к стрессу и к дезадаптации детей.</a:t>
            </a:r>
          </a:p>
          <a:p>
            <a:pPr indent="363538" algn="just"/>
            <a:r>
              <a:rPr lang="ru-RU" sz="1300">
                <a:latin typeface="Times New Roman" pitchFamily="18" charset="0"/>
              </a:rPr>
              <a:t>В психологии дошкольников и младших школьников много общего, и приоритетное место наряду с учебной деятельностью продолжает занимать игра, она по-прежнему значима и актуальна. Необходимо отметить, что в основе игры ребенка лежит та или иная деятельность, которую в дальнейшем он может использовать в практике. Использование игровых технологий в первых классах способствует облегчению адаптации детей, повышению интереса, ускорению обучения. </a:t>
            </a:r>
          </a:p>
          <a:p>
            <a:pPr indent="363538" algn="just"/>
            <a:r>
              <a:rPr lang="ru-RU" sz="1300">
                <a:latin typeface="Times New Roman" pitchFamily="18" charset="0"/>
              </a:rPr>
              <a:t>Работа по преемственности даёт возможность работникам дошкольного образования совместно с учителями и психологом школы выстроить гибкую систему  взаимодействия, обеспечивающую благоприятную адаптацию будущих первоклассников к школьному обучению.</a:t>
            </a:r>
            <a:endParaRPr lang="ru-RU" sz="1300" b="1">
              <a:latin typeface="Times New Roman" pitchFamily="18" charset="0"/>
            </a:endParaRPr>
          </a:p>
          <a:p>
            <a:pPr indent="363538" algn="just"/>
            <a:r>
              <a:rPr lang="ru-RU" sz="1300">
                <a:latin typeface="Times New Roman" pitchFamily="18" charset="0"/>
              </a:rPr>
              <a:t>4. Решение проблемы преемственности часто невозможно из-за недостаточного количества специалистов-психологов в образовательном учреждении.</a:t>
            </a:r>
            <a:endParaRPr lang="ru-RU" sz="1300" b="1">
              <a:latin typeface="Times New Roman" pitchFamily="18" charset="0"/>
            </a:endParaRPr>
          </a:p>
          <a:p>
            <a:pPr indent="363538" algn="just"/>
            <a:r>
              <a:rPr lang="ru-RU" sz="1300">
                <a:latin typeface="Times New Roman" pitchFamily="18" charset="0"/>
              </a:rPr>
              <a:t>5.</a:t>
            </a:r>
            <a:r>
              <a:rPr lang="ru-RU" sz="1300" b="1">
                <a:latin typeface="Times New Roman" pitchFamily="18" charset="0"/>
              </a:rPr>
              <a:t> </a:t>
            </a:r>
            <a:r>
              <a:rPr lang="ru-RU" sz="1300">
                <a:latin typeface="Times New Roman" pitchFamily="18" charset="0"/>
              </a:rPr>
              <a:t>Нельзя не сказать и о проблеме недостаточной обеспеченности учебно-воспитательного процесса методическими материалами, дидактическими пособиями и  несоответствии существующих пособий новым целям и требованиям обучения  в системе преемственного образования. </a:t>
            </a:r>
          </a:p>
          <a:p>
            <a:pPr indent="363538" algn="just"/>
            <a:r>
              <a:rPr lang="ru-RU" sz="1300">
                <a:latin typeface="Times New Roman" pitchFamily="18" charset="0"/>
              </a:rPr>
              <a:t>Для решения этой проблемы необходимо создание модели преемственности детского сада и школы.</a:t>
            </a:r>
          </a:p>
          <a:p>
            <a:pPr indent="363538" algn="just"/>
            <a:r>
              <a:rPr lang="ru-RU" sz="1300">
                <a:latin typeface="Times New Roman" pitchFamily="18" charset="0"/>
              </a:rPr>
              <a:t> Механизмом решения данной проблемы является последовательное выполнение следующих этапов:</a:t>
            </a:r>
          </a:p>
          <a:p>
            <a:pPr indent="363538" algn="just"/>
            <a:r>
              <a:rPr lang="ru-RU" sz="1300">
                <a:latin typeface="Times New Roman" pitchFamily="18" charset="0"/>
              </a:rPr>
              <a:t>заключение договора между детским садом и  МОУ СОШ п. Новопушкинское по обеспечению преемственности;</a:t>
            </a:r>
          </a:p>
          <a:p>
            <a:pPr indent="363538" algn="just"/>
            <a:r>
              <a:rPr lang="ru-RU" sz="1300">
                <a:latin typeface="Times New Roman" pitchFamily="18" charset="0"/>
              </a:rPr>
              <a:t>составление проекта совместной деятельности по обеспечению преемственности;</a:t>
            </a:r>
          </a:p>
          <a:p>
            <a:pPr indent="363538" algn="just"/>
            <a:r>
              <a:rPr lang="ru-RU" sz="1300">
                <a:latin typeface="Times New Roman" pitchFamily="18" charset="0"/>
              </a:rPr>
              <a:t>проведение открытых мероприятий, таких как:</a:t>
            </a:r>
          </a:p>
          <a:p>
            <a:pPr indent="363538" algn="just"/>
            <a:r>
              <a:rPr lang="ru-RU" sz="1300">
                <a:latin typeface="Times New Roman" pitchFamily="18" charset="0"/>
              </a:rPr>
              <a:t>      </a:t>
            </a:r>
          </a:p>
        </p:txBody>
      </p:sp>
      <p:sp>
        <p:nvSpPr>
          <p:cNvPr id="28683" name="Нижний колонтитул 4"/>
          <p:cNvSpPr txBox="1">
            <a:spLocks noGrp="1"/>
          </p:cNvSpPr>
          <p:nvPr/>
        </p:nvSpPr>
        <p:spPr bwMode="auto">
          <a:xfrm>
            <a:off x="2492375" y="9056688"/>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29699" name="Picture 3"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29700" name="Picture 4"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29701"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29702"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29703"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29704"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29705"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61950" y="-234950"/>
            <a:ext cx="1079500" cy="1266825"/>
          </a:xfrm>
          <a:prstGeom prst="rect">
            <a:avLst/>
          </a:prstGeom>
          <a:noFill/>
          <a:ln w="9525">
            <a:noFill/>
            <a:miter lim="800000"/>
            <a:headEnd/>
            <a:tailEnd/>
          </a:ln>
        </p:spPr>
      </p:pic>
      <p:sp>
        <p:nvSpPr>
          <p:cNvPr id="29706" name="Text Box 16"/>
          <p:cNvSpPr txBox="1">
            <a:spLocks noChangeArrowheads="1"/>
          </p:cNvSpPr>
          <p:nvPr/>
        </p:nvSpPr>
        <p:spPr bwMode="auto">
          <a:xfrm>
            <a:off x="333375" y="200025"/>
            <a:ext cx="6264275" cy="9220200"/>
          </a:xfrm>
          <a:prstGeom prst="rect">
            <a:avLst/>
          </a:prstGeom>
          <a:noFill/>
          <a:ln w="9525">
            <a:noFill/>
            <a:miter lim="800000"/>
            <a:headEnd/>
            <a:tailEnd/>
          </a:ln>
        </p:spPr>
        <p:txBody>
          <a:bodyPr>
            <a:spAutoFit/>
          </a:bodyPr>
          <a:lstStyle/>
          <a:p>
            <a:pPr indent="363538" algn="just"/>
            <a:endParaRPr lang="ru-RU" sz="1300">
              <a:latin typeface="Times New Roman" pitchFamily="18" charset="0"/>
            </a:endParaRPr>
          </a:p>
          <a:p>
            <a:pPr indent="363538" algn="just"/>
            <a:endParaRPr lang="ru-RU" sz="1300">
              <a:latin typeface="Times New Roman" pitchFamily="18" charset="0"/>
            </a:endParaRPr>
          </a:p>
          <a:p>
            <a:pPr indent="363538" algn="just"/>
            <a:r>
              <a:rPr lang="ru-RU" sz="1300">
                <a:latin typeface="Times New Roman" pitchFamily="18" charset="0"/>
              </a:rPr>
              <a:t>"День открытых дверей", "День Знаний", совместные праздники и спортивные соревнования т.д.;</a:t>
            </a:r>
          </a:p>
          <a:p>
            <a:pPr indent="363538" algn="just"/>
            <a:r>
              <a:rPr lang="ru-RU" sz="1300">
                <a:latin typeface="Times New Roman" pitchFamily="18" charset="0"/>
              </a:rPr>
              <a:t>работа по обеспечению готовности детей к обучению в школе (диагностика и коррекция развития детей);</a:t>
            </a:r>
          </a:p>
          <a:p>
            <a:pPr indent="363538" algn="just"/>
            <a:r>
              <a:rPr lang="ru-RU" sz="1300">
                <a:latin typeface="Times New Roman" pitchFamily="18" charset="0"/>
              </a:rPr>
              <a:t>планирование совместной деятельности по адаптации детей в школе;</a:t>
            </a:r>
          </a:p>
          <a:p>
            <a:pPr indent="363538" algn="just"/>
            <a:r>
              <a:rPr lang="ru-RU" sz="1300">
                <a:latin typeface="Times New Roman" pitchFamily="18" charset="0"/>
              </a:rPr>
              <a:t>проведение мониторинга процесса адаптации детей к школе.</a:t>
            </a:r>
          </a:p>
          <a:p>
            <a:pPr indent="363538" algn="just"/>
            <a:r>
              <a:rPr lang="ru-RU" sz="1300">
                <a:latin typeface="Times New Roman" pitchFamily="18" charset="0"/>
              </a:rPr>
              <a:t>        Наш детский сад сотрудничает с МОУ СОШ п Новопушкинское. Вначале каждого учебного года мы заключаем договор по обеспечению преемственности, составляем план совместной деятельности. Одной из важнейших задач, требующих комплексного решения, является создание единого образовательного пространства, связывающего дошкольные и школьные годы. </a:t>
            </a:r>
          </a:p>
          <a:p>
            <a:pPr indent="363538"/>
            <a:r>
              <a:rPr lang="ru-RU" sz="1300">
                <a:latin typeface="Times New Roman" pitchFamily="18" charset="0"/>
              </a:rPr>
              <a:t>Нами были определены три основных направления обеспечения преемственности между дошкольным и школьным образованием. А именно:</a:t>
            </a:r>
          </a:p>
          <a:p>
            <a:pPr indent="363538" algn="just"/>
            <a:r>
              <a:rPr lang="ru-RU" sz="1300">
                <a:latin typeface="Times New Roman" pitchFamily="18" charset="0"/>
              </a:rPr>
              <a:t>- Организационная работа (работа с детьми).</a:t>
            </a:r>
          </a:p>
          <a:p>
            <a:pPr indent="363538" algn="just"/>
            <a:r>
              <a:rPr lang="ru-RU" sz="1300">
                <a:latin typeface="Times New Roman" pitchFamily="18" charset="0"/>
              </a:rPr>
              <a:t>- Методическая работа.</a:t>
            </a:r>
          </a:p>
          <a:p>
            <a:pPr indent="363538" algn="just"/>
            <a:r>
              <a:rPr lang="ru-RU" sz="1300">
                <a:latin typeface="Times New Roman" pitchFamily="18" charset="0"/>
              </a:rPr>
              <a:t>- Работа с родителями.</a:t>
            </a:r>
          </a:p>
          <a:p>
            <a:pPr indent="363538" algn="just"/>
            <a:r>
              <a:rPr lang="ru-RU" sz="1300">
                <a:latin typeface="Times New Roman" pitchFamily="18" charset="0"/>
              </a:rPr>
              <a:t>Методическая работа осуществляется  через проведение семинаров-практикумов, бесед, методических встреч для педагогов школы и детского сада по темам:</a:t>
            </a:r>
          </a:p>
          <a:p>
            <a:pPr indent="363538" algn="just"/>
            <a:r>
              <a:rPr lang="ru-RU" sz="1300">
                <a:latin typeface="Times New Roman" pitchFamily="18" charset="0"/>
              </a:rPr>
              <a:t>«Адаптация учащихся 1-ых классов к обучению в школе».</a:t>
            </a:r>
          </a:p>
          <a:p>
            <a:pPr indent="363538" algn="just"/>
            <a:r>
              <a:rPr lang="ru-RU" sz="1300">
                <a:latin typeface="Times New Roman" pitchFamily="18" charset="0"/>
              </a:rPr>
              <a:t>«Психологическая готовность ребёнка к школе».</a:t>
            </a:r>
          </a:p>
          <a:p>
            <a:pPr indent="363538" algn="just"/>
            <a:r>
              <a:rPr lang="ru-RU" sz="1300">
                <a:latin typeface="Times New Roman" pitchFamily="18" charset="0"/>
              </a:rPr>
              <a:t>«Задачи детского сада и семьи в подготовке ребёнка к школе».</a:t>
            </a:r>
          </a:p>
          <a:p>
            <a:pPr indent="363538" algn="just"/>
            <a:r>
              <a:rPr lang="ru-RU" sz="1300">
                <a:latin typeface="Times New Roman" pitchFamily="18" charset="0"/>
              </a:rPr>
              <a:t>Семинары включают в себя взаимопосещения уроков в первых классах школы и открытых занятий в выпускных  группах. На занятиях в детском саду присутствуют учителя, набирающие детей в 1 класс в следующем учебном году. После занятий педагоги имеют возможность совместно обсудить насущные проблемы и скорректировать свою деятельность, что даёт возможность совершенствовать методы обучения детей.</a:t>
            </a:r>
          </a:p>
          <a:p>
            <a:pPr indent="363538" algn="just"/>
            <a:r>
              <a:rPr lang="ru-RU" sz="1300">
                <a:latin typeface="Times New Roman" pitchFamily="18" charset="0"/>
              </a:rPr>
              <a:t>Работа с родителями ведётся на протяжении всего учебного выпускного года. В детском саду работает школа для родителей выпускных групп «Первый раз в первый класс». Организуются родительские собрания по вопросам подготовки ребёнка к школе, о развитии познавательных и творческих способностей, о выборе школы и будущих программ обучения детей. Учителя будущих первоклассников и психолог школы отвечают на все вопросы родителей, после собраний проводятся индивидуальные консультации. Всё это позволяет родителям определиться с выбором школы, когда их ребёнок находится ещё в детском саду.</a:t>
            </a:r>
          </a:p>
          <a:p>
            <a:pPr indent="363538" algn="just"/>
            <a:r>
              <a:rPr lang="ru-RU" sz="1300">
                <a:latin typeface="Times New Roman" pitchFamily="18" charset="0"/>
              </a:rPr>
              <a:t>И ,конечно, работа с детьми. Традиционной формой знакомства будущих первоклассников со школой являются экскурсии воспитанников подготовительных групп в школу. Дети очень внимательно слушают учениц-экскурсоводов,  задают очень много вопросов. Посещение школьной библиотеки вызывает у них не меньший интерес, они рассказывают там стихи, много общаются. Спортивный зал,  беседы и встречи с учащимися школы, которые посещали наш детский сад – всё это вызывает у наших ребятишек желание пойти в школу, интерес, убирает страх и вселяет уверенность в своих силах. </a:t>
            </a:r>
          </a:p>
        </p:txBody>
      </p:sp>
      <p:sp>
        <p:nvSpPr>
          <p:cNvPr id="29707"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30723" name="Picture 3"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30724" name="Picture 4"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30725"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30726"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30727"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30728"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30729"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61950" y="-234950"/>
            <a:ext cx="1079500" cy="1266825"/>
          </a:xfrm>
          <a:prstGeom prst="rect">
            <a:avLst/>
          </a:prstGeom>
          <a:noFill/>
          <a:ln w="9525">
            <a:noFill/>
            <a:miter lim="800000"/>
            <a:headEnd/>
            <a:tailEnd/>
          </a:ln>
        </p:spPr>
      </p:pic>
      <p:sp>
        <p:nvSpPr>
          <p:cNvPr id="30730" name="Text Box 11"/>
          <p:cNvSpPr txBox="1">
            <a:spLocks noChangeArrowheads="1"/>
          </p:cNvSpPr>
          <p:nvPr/>
        </p:nvSpPr>
        <p:spPr bwMode="auto">
          <a:xfrm>
            <a:off x="333375" y="488950"/>
            <a:ext cx="6191250" cy="3962400"/>
          </a:xfrm>
          <a:prstGeom prst="rect">
            <a:avLst/>
          </a:prstGeom>
          <a:noFill/>
          <a:ln w="9525">
            <a:noFill/>
            <a:miter lim="800000"/>
            <a:headEnd/>
            <a:tailEnd/>
          </a:ln>
        </p:spPr>
        <p:txBody>
          <a:bodyPr>
            <a:spAutoFit/>
          </a:bodyPr>
          <a:lstStyle/>
          <a:p>
            <a:pPr algn="just"/>
            <a:r>
              <a:rPr lang="ru-RU" sz="1300">
                <a:latin typeface="Times New Roman" pitchFamily="18" charset="0"/>
              </a:rPr>
              <a:t>Весной  проводятся Дни открытых дверей, на которые мы приглашаем и гостей из школы. Наши дети показывают спектакль, дают концерт, организуется выставка детских поделок. Частые и желанные гости  - наши выпускники. Они рассказывают о школе много интересного нашим будущим первоклассникам. </a:t>
            </a:r>
          </a:p>
          <a:p>
            <a:pPr algn="just"/>
            <a:r>
              <a:rPr lang="ru-RU" sz="1300">
                <a:latin typeface="Times New Roman" pitchFamily="18" charset="0"/>
              </a:rPr>
              <a:t>     Согласованная и дружная работа  школы и детского сада   позволяет оценить адаптацию наших выпускников, поговорить о каждом ребёнке, постараться помочь ему, основываясь на данных наблюдений, проведённых ещё в детском саду. Думаем, что такое сотрудничество ради детей и позволяет нам добиваться положительных результатов в работе. Данные ежегодно проводимого мониторинга адаптации  показывают, что у 85% наших выпускников легкая степень адаптации к школе, у 15% средний уровень адаптации, а дезадаптированных детей нет.</a:t>
            </a:r>
          </a:p>
          <a:p>
            <a:pPr algn="just"/>
            <a:r>
              <a:rPr lang="ru-RU" sz="1300">
                <a:latin typeface="Times New Roman" pitchFamily="18" charset="0"/>
              </a:rPr>
              <a:t>      По определению Д.Б.Эльконина, дошкольный и младший школьный возраст - это одна эпоха человеческого развития, именуемая "детством". Воспитатель и учитель начальных классов так же имеют много общего, поэтому у них  общее родовое имя - педагог. Проблема преемственности может быть успешно решена при тесном взаимодействии детского сада и школы. Выиграют от этого все, особенно дети. Ради детей можно найти время, силы и средства для решения задачи преемственности.</a:t>
            </a:r>
          </a:p>
          <a:p>
            <a:pPr>
              <a:spcBef>
                <a:spcPct val="50000"/>
              </a:spcBef>
            </a:pPr>
            <a:endParaRPr lang="ru-RU" sz="1300">
              <a:latin typeface="Times New Roman" pitchFamily="18" charset="0"/>
            </a:endParaRPr>
          </a:p>
        </p:txBody>
      </p:sp>
      <p:sp>
        <p:nvSpPr>
          <p:cNvPr id="3073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t-41681-1222409501"/>
          <p:cNvPicPr>
            <a:picLocks noChangeAspect="1" noChangeArrowheads="1"/>
          </p:cNvPicPr>
          <p:nvPr/>
        </p:nvPicPr>
        <p:blipFill>
          <a:blip r:embed="rId2">
            <a:lum bright="36000"/>
          </a:blip>
          <a:srcRect/>
          <a:stretch>
            <a:fillRect/>
          </a:stretch>
        </p:blipFill>
        <p:spPr bwMode="auto">
          <a:xfrm>
            <a:off x="0" y="0"/>
            <a:ext cx="6858000" cy="9906000"/>
          </a:xfrm>
          <a:prstGeom prst="rect">
            <a:avLst/>
          </a:prstGeom>
          <a:noFill/>
          <a:ln w="9525">
            <a:noFill/>
            <a:miter lim="800000"/>
            <a:headEnd/>
            <a:tailEnd/>
          </a:ln>
        </p:spPr>
      </p:pic>
      <p:sp>
        <p:nvSpPr>
          <p:cNvPr id="4099" name="WordArt 11"/>
          <p:cNvSpPr>
            <a:spLocks noChangeArrowheads="1" noChangeShapeType="1" noTextEdit="1"/>
          </p:cNvSpPr>
          <p:nvPr/>
        </p:nvSpPr>
        <p:spPr bwMode="auto">
          <a:xfrm>
            <a:off x="1052513" y="273050"/>
            <a:ext cx="3455987" cy="358775"/>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Содержание   номера</a:t>
            </a:r>
          </a:p>
        </p:txBody>
      </p:sp>
      <p:cxnSp>
        <p:nvCxnSpPr>
          <p:cNvPr id="5" name="Прямая соединительная линия 4"/>
          <p:cNvCxnSpPr/>
          <p:nvPr/>
        </p:nvCxnSpPr>
        <p:spPr>
          <a:xfrm flipV="1">
            <a:off x="908050" y="704850"/>
            <a:ext cx="3760788"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101" name="Rectangle 17"/>
          <p:cNvSpPr>
            <a:spLocks noChangeArrowheads="1"/>
          </p:cNvSpPr>
          <p:nvPr/>
        </p:nvSpPr>
        <p:spPr bwMode="auto">
          <a:xfrm>
            <a:off x="260350" y="1065213"/>
            <a:ext cx="6192838" cy="549275"/>
          </a:xfrm>
          <a:prstGeom prst="rect">
            <a:avLst/>
          </a:prstGeom>
          <a:noFill/>
          <a:ln w="9525">
            <a:noFill/>
            <a:miter lim="800000"/>
            <a:headEnd/>
            <a:tailEnd/>
          </a:ln>
        </p:spPr>
        <p:txBody>
          <a:bodyPr>
            <a:spAutoFit/>
          </a:bodyPr>
          <a:lstStyle/>
          <a:p>
            <a:r>
              <a:rPr lang="ru-RU"/>
              <a:t> </a:t>
            </a:r>
            <a:r>
              <a:rPr lang="ru-RU" sz="1300" b="1">
                <a:latin typeface="Times New Roman" pitchFamily="18" charset="0"/>
              </a:rPr>
              <a:t>Интервью</a:t>
            </a:r>
            <a:r>
              <a:rPr lang="ru-RU" sz="1200" b="1">
                <a:latin typeface="Times New Roman" pitchFamily="18" charset="0"/>
              </a:rPr>
              <a:t> </a:t>
            </a:r>
            <a:r>
              <a:rPr lang="ru-RU" sz="1200">
                <a:latin typeface="Times New Roman" pitchFamily="18" charset="0"/>
              </a:rPr>
              <a:t>с  </a:t>
            </a:r>
            <a:r>
              <a:rPr lang="ru-RU" sz="1200" i="1">
                <a:latin typeface="Times New Roman" pitchFamily="18" charset="0"/>
              </a:rPr>
              <a:t>директором МОУ «СОШ № 9»</a:t>
            </a:r>
            <a:r>
              <a:rPr lang="ru-RU" sz="1200">
                <a:latin typeface="Times New Roman" pitchFamily="18" charset="0"/>
              </a:rPr>
              <a:t> </a:t>
            </a:r>
            <a:r>
              <a:rPr lang="ru-RU" sz="1200" i="1">
                <a:latin typeface="Times New Roman" pitchFamily="18" charset="0"/>
              </a:rPr>
              <a:t>Быковой  Светланой Владимировной</a:t>
            </a:r>
            <a:r>
              <a:rPr lang="ru-RU" sz="1200">
                <a:latin typeface="Times New Roman" pitchFamily="18" charset="0"/>
              </a:rPr>
              <a:t>----4</a:t>
            </a:r>
            <a:endParaRPr lang="ru-RU" sz="1200" i="1">
              <a:latin typeface="Times New Roman" pitchFamily="18" charset="0"/>
            </a:endParaRPr>
          </a:p>
          <a:p>
            <a:pPr>
              <a:buClr>
                <a:schemeClr val="tx1"/>
              </a:buClr>
              <a:buSzPts val="1200"/>
              <a:buFont typeface="Wingdings" pitchFamily="2" charset="2"/>
              <a:buChar char="q"/>
            </a:pPr>
            <a:endParaRPr lang="ru-RU" sz="1200">
              <a:latin typeface="Times New Roman" pitchFamily="18" charset="0"/>
            </a:endParaRPr>
          </a:p>
        </p:txBody>
      </p:sp>
      <p:sp>
        <p:nvSpPr>
          <p:cNvPr id="4102" name="Прямоугольник 10"/>
          <p:cNvSpPr>
            <a:spLocks noChangeArrowheads="1"/>
          </p:cNvSpPr>
          <p:nvPr/>
        </p:nvSpPr>
        <p:spPr bwMode="auto">
          <a:xfrm>
            <a:off x="260350" y="1600200"/>
            <a:ext cx="6072188" cy="671513"/>
          </a:xfrm>
          <a:prstGeom prst="rect">
            <a:avLst/>
          </a:prstGeom>
          <a:noFill/>
          <a:ln w="9525">
            <a:noFill/>
            <a:miter lim="800000"/>
            <a:headEnd/>
            <a:tailEnd/>
          </a:ln>
        </p:spPr>
        <p:txBody>
          <a:bodyPr>
            <a:spAutoFit/>
          </a:bodyPr>
          <a:lstStyle/>
          <a:p>
            <a:pPr>
              <a:buClr>
                <a:schemeClr val="tx1"/>
              </a:buClr>
              <a:buSzPts val="1200"/>
              <a:buFont typeface="Wingdings" pitchFamily="2" charset="2"/>
              <a:buChar char="q"/>
            </a:pPr>
            <a:r>
              <a:rPr lang="ru-RU" sz="1200" b="1">
                <a:latin typeface="Times New Roman" pitchFamily="18" charset="0"/>
              </a:rPr>
              <a:t> </a:t>
            </a:r>
            <a:r>
              <a:rPr lang="ru-RU" sz="1300" b="1">
                <a:latin typeface="Times New Roman" pitchFamily="18" charset="0"/>
              </a:rPr>
              <a:t>В гостях у  Центра  психолого – медико - социального сопровождения «Позитив</a:t>
            </a:r>
            <a:r>
              <a:rPr lang="ru-RU" sz="1200" b="1">
                <a:latin typeface="Times New Roman" pitchFamily="18" charset="0"/>
              </a:rPr>
              <a:t>». Школа для родителей . </a:t>
            </a:r>
            <a:r>
              <a:rPr lang="ru-RU" sz="1200" i="1">
                <a:latin typeface="Times New Roman" pitchFamily="18" charset="0"/>
              </a:rPr>
              <a:t>Педагог-психолог Семенова Т.П. МОУ «СОШ №32» ----</a:t>
            </a:r>
            <a:r>
              <a:rPr lang="ru-RU" sz="1200">
                <a:latin typeface="Times New Roman" pitchFamily="18" charset="0"/>
              </a:rPr>
              <a:t>----------------------------------------------------------------------------------------------------7</a:t>
            </a:r>
          </a:p>
        </p:txBody>
      </p:sp>
      <p:sp>
        <p:nvSpPr>
          <p:cNvPr id="4103" name="Прямоугольник 8"/>
          <p:cNvSpPr>
            <a:spLocks noChangeArrowheads="1"/>
          </p:cNvSpPr>
          <p:nvPr/>
        </p:nvSpPr>
        <p:spPr bwMode="auto">
          <a:xfrm>
            <a:off x="260350" y="2216150"/>
            <a:ext cx="6169025" cy="838200"/>
          </a:xfrm>
          <a:prstGeom prst="rect">
            <a:avLst/>
          </a:prstGeom>
          <a:noFill/>
          <a:ln w="9525">
            <a:noFill/>
            <a:miter lim="800000"/>
            <a:headEnd/>
            <a:tailEnd/>
          </a:ln>
        </p:spPr>
        <p:txBody>
          <a:bodyPr>
            <a:spAutoFit/>
          </a:bodyPr>
          <a:lstStyle/>
          <a:p>
            <a:pPr>
              <a:buClr>
                <a:schemeClr val="tx1"/>
              </a:buClr>
              <a:buSzPts val="1300"/>
              <a:buFont typeface="Wingdings" pitchFamily="2" charset="2"/>
              <a:buChar char="q"/>
            </a:pPr>
            <a:r>
              <a:rPr lang="ru-RU" sz="1300">
                <a:latin typeface="Times New Roman" pitchFamily="18" charset="0"/>
              </a:rPr>
              <a:t> </a:t>
            </a:r>
            <a:r>
              <a:rPr lang="ru-RU" sz="1300" b="1">
                <a:latin typeface="Times New Roman" pitchFamily="18" charset="0"/>
              </a:rPr>
              <a:t>Методический справочник</a:t>
            </a:r>
            <a:endParaRPr lang="ru-RU" sz="1200" i="1">
              <a:latin typeface="Times New Roman" pitchFamily="18" charset="0"/>
            </a:endParaRPr>
          </a:p>
          <a:p>
            <a:pPr>
              <a:buClr>
                <a:schemeClr val="tx1"/>
              </a:buClr>
              <a:buSzPts val="1300"/>
              <a:buFont typeface="Wingdings" pitchFamily="2" charset="2"/>
              <a:buNone/>
            </a:pPr>
            <a:r>
              <a:rPr lang="ru-RU" sz="1200" b="1">
                <a:latin typeface="Times New Roman" pitchFamily="18" charset="0"/>
              </a:rPr>
              <a:t>Творческие задания на уроках в начальной школе для раскрытия  индивидуальных способностей</a:t>
            </a:r>
            <a:r>
              <a:rPr lang="ru-RU" sz="1200">
                <a:latin typeface="Times New Roman" pitchFamily="18" charset="0"/>
              </a:rPr>
              <a:t> </a:t>
            </a:r>
            <a:r>
              <a:rPr lang="ru-RU" sz="1200" b="1">
                <a:latin typeface="Times New Roman" pitchFamily="18" charset="0"/>
              </a:rPr>
              <a:t>обучающихся.</a:t>
            </a:r>
            <a:r>
              <a:rPr lang="ru-RU" sz="1200" b="1" i="1">
                <a:latin typeface="Times New Roman" pitchFamily="18" charset="0"/>
              </a:rPr>
              <a:t> </a:t>
            </a:r>
            <a:r>
              <a:rPr lang="ru-RU" sz="1200" i="1">
                <a:latin typeface="Times New Roman" pitchFamily="18" charset="0"/>
              </a:rPr>
              <a:t>Учитель начальных классов  Бабаян В.В.</a:t>
            </a:r>
            <a:r>
              <a:rPr lang="ru-RU" sz="1200" b="1" i="1">
                <a:latin typeface="Times New Roman" pitchFamily="18" charset="0"/>
              </a:rPr>
              <a:t>  </a:t>
            </a:r>
            <a:r>
              <a:rPr lang="ru-RU" sz="1200" i="1">
                <a:latin typeface="Times New Roman" pitchFamily="18" charset="0"/>
              </a:rPr>
              <a:t>МОУ «СОШ </a:t>
            </a:r>
          </a:p>
          <a:p>
            <a:r>
              <a:rPr lang="ru-RU" sz="1200" i="1">
                <a:latin typeface="Times New Roman" pitchFamily="18" charset="0"/>
              </a:rPr>
              <a:t>п. Новопушкинское» -------------------------------------------------------------------------------------16</a:t>
            </a:r>
          </a:p>
        </p:txBody>
      </p:sp>
      <p:sp>
        <p:nvSpPr>
          <p:cNvPr id="4104" name="Прямоугольник 7"/>
          <p:cNvSpPr>
            <a:spLocks noChangeArrowheads="1"/>
          </p:cNvSpPr>
          <p:nvPr/>
        </p:nvSpPr>
        <p:spPr bwMode="auto">
          <a:xfrm>
            <a:off x="260350" y="3008313"/>
            <a:ext cx="6072188" cy="838200"/>
          </a:xfrm>
          <a:prstGeom prst="rect">
            <a:avLst/>
          </a:prstGeom>
          <a:noFill/>
          <a:ln w="9525">
            <a:noFill/>
            <a:miter lim="800000"/>
            <a:headEnd/>
            <a:tailEnd/>
          </a:ln>
        </p:spPr>
        <p:txBody>
          <a:bodyPr>
            <a:spAutoFit/>
          </a:bodyPr>
          <a:lstStyle/>
          <a:p>
            <a:pPr>
              <a:buClr>
                <a:schemeClr val="tx1"/>
              </a:buClr>
              <a:buSzPts val="1200"/>
              <a:buFont typeface="Wingdings" pitchFamily="2" charset="2"/>
              <a:buChar char="q"/>
            </a:pPr>
            <a:r>
              <a:rPr lang="ru-RU" sz="1200">
                <a:latin typeface="Times New Roman" pitchFamily="18" charset="0"/>
              </a:rPr>
              <a:t> </a:t>
            </a:r>
            <a:r>
              <a:rPr lang="ru-RU" sz="1300" b="1">
                <a:latin typeface="Times New Roman" pitchFamily="18" charset="0"/>
              </a:rPr>
              <a:t>Страница гостя</a:t>
            </a:r>
          </a:p>
          <a:p>
            <a:pPr>
              <a:buFont typeface="Arial" charset="0"/>
              <a:buChar char="•"/>
            </a:pPr>
            <a:r>
              <a:rPr lang="ru-RU" sz="1200">
                <a:latin typeface="Times New Roman" pitchFamily="18" charset="0"/>
              </a:rPr>
              <a:t> </a:t>
            </a:r>
            <a:r>
              <a:rPr lang="ru-RU" sz="1200" b="1">
                <a:latin typeface="Times New Roman" pitchFamily="18" charset="0"/>
              </a:rPr>
              <a:t>Проект сотрудничества МОУ «СОШ п. Лощинный» с ДОУ «Ромашка» по вопросам экологического воспитания дошкольников</a:t>
            </a:r>
            <a:r>
              <a:rPr lang="ru-RU" sz="1200">
                <a:latin typeface="Times New Roman" pitchFamily="18" charset="0"/>
              </a:rPr>
              <a:t>. </a:t>
            </a:r>
            <a:r>
              <a:rPr lang="ru-RU" sz="1200" i="1">
                <a:latin typeface="Times New Roman" pitchFamily="18" charset="0"/>
              </a:rPr>
              <a:t>Учитель краеведения , зам. директора  по УВР Сысоева Н. А</a:t>
            </a:r>
            <a:r>
              <a:rPr lang="ru-RU" sz="1200" b="1" i="1">
                <a:latin typeface="Times New Roman" pitchFamily="18" charset="0"/>
              </a:rPr>
              <a:t>.</a:t>
            </a:r>
            <a:r>
              <a:rPr lang="ru-RU" sz="1200" i="1">
                <a:latin typeface="Times New Roman" pitchFamily="18" charset="0"/>
              </a:rPr>
              <a:t>  МОУ «СОШ п. Лощинный» -------------------------------20</a:t>
            </a:r>
          </a:p>
        </p:txBody>
      </p:sp>
      <p:sp>
        <p:nvSpPr>
          <p:cNvPr id="4105" name="Прямоугольник 7"/>
          <p:cNvSpPr>
            <a:spLocks noChangeArrowheads="1"/>
          </p:cNvSpPr>
          <p:nvPr/>
        </p:nvSpPr>
        <p:spPr bwMode="auto">
          <a:xfrm>
            <a:off x="260350" y="4448175"/>
            <a:ext cx="6072188" cy="822325"/>
          </a:xfrm>
          <a:prstGeom prst="rect">
            <a:avLst/>
          </a:prstGeom>
          <a:noFill/>
          <a:ln w="9525">
            <a:noFill/>
            <a:miter lim="800000"/>
            <a:headEnd/>
            <a:tailEnd/>
          </a:ln>
        </p:spPr>
        <p:txBody>
          <a:bodyPr>
            <a:spAutoFit/>
          </a:bodyPr>
          <a:lstStyle/>
          <a:p>
            <a:pPr>
              <a:buFontTx/>
              <a:buChar char="•"/>
            </a:pPr>
            <a:r>
              <a:rPr lang="ru-RU" sz="1200" b="1">
                <a:latin typeface="Times New Roman" pitchFamily="18" charset="0"/>
              </a:rPr>
              <a:t> План  совместной работы МДОУ «Детский сад  № 58»  и МОУ «СОШ № 1»</a:t>
            </a:r>
          </a:p>
          <a:p>
            <a:r>
              <a:rPr lang="ru-RU" sz="1200" b="1">
                <a:latin typeface="Times New Roman" pitchFamily="18" charset="0"/>
              </a:rPr>
              <a:t>по обеспечению преемственности между дошкольным и начальным звеньями образования  на 2010-2011 учебный год. </a:t>
            </a:r>
            <a:r>
              <a:rPr lang="ru-RU" sz="1200" i="1">
                <a:latin typeface="Times New Roman" pitchFamily="18" charset="0"/>
              </a:rPr>
              <a:t>Заведующая Костюкевич М.Р. и  старший воспитатель Чеботарева С.Ю. МДОУ «Детский сад № 58»----------------------------------32</a:t>
            </a:r>
          </a:p>
        </p:txBody>
      </p:sp>
      <p:sp>
        <p:nvSpPr>
          <p:cNvPr id="4106" name="Прямоугольник 7"/>
          <p:cNvSpPr>
            <a:spLocks noChangeArrowheads="1"/>
          </p:cNvSpPr>
          <p:nvPr/>
        </p:nvSpPr>
        <p:spPr bwMode="auto">
          <a:xfrm>
            <a:off x="260350" y="5457825"/>
            <a:ext cx="6072188" cy="457200"/>
          </a:xfrm>
          <a:prstGeom prst="rect">
            <a:avLst/>
          </a:prstGeom>
          <a:noFill/>
          <a:ln w="9525">
            <a:noFill/>
            <a:miter lim="800000"/>
            <a:headEnd/>
            <a:tailEnd/>
          </a:ln>
        </p:spPr>
        <p:txBody>
          <a:bodyPr>
            <a:spAutoFit/>
          </a:bodyPr>
          <a:lstStyle/>
          <a:p>
            <a:pPr>
              <a:buFontTx/>
              <a:buChar char="•"/>
            </a:pPr>
            <a:r>
              <a:rPr lang="ru-RU" sz="1200" b="1">
                <a:latin typeface="Times New Roman" pitchFamily="18" charset="0"/>
              </a:rPr>
              <a:t> Преемственность в работе  МОУ «Начальная школа - детский сад №1»</a:t>
            </a:r>
          </a:p>
          <a:p>
            <a:r>
              <a:rPr lang="ru-RU" sz="1200" i="1">
                <a:latin typeface="Times New Roman" pitchFamily="18" charset="0"/>
              </a:rPr>
              <a:t>Старший воспитатель Куликова А.И.</a:t>
            </a:r>
            <a:r>
              <a:rPr lang="ru-RU" sz="1200" b="1" i="1">
                <a:latin typeface="Times New Roman" pitchFamily="18" charset="0"/>
              </a:rPr>
              <a:t> </a:t>
            </a:r>
            <a:r>
              <a:rPr lang="ru-RU" sz="1200" i="1">
                <a:latin typeface="Times New Roman" pitchFamily="18" charset="0"/>
              </a:rPr>
              <a:t>МОУ  «Начальная школа – детский сад №1»----36</a:t>
            </a:r>
          </a:p>
        </p:txBody>
      </p:sp>
      <p:sp>
        <p:nvSpPr>
          <p:cNvPr id="4107" name="Прямоугольник 7"/>
          <p:cNvSpPr>
            <a:spLocks noChangeArrowheads="1"/>
          </p:cNvSpPr>
          <p:nvPr/>
        </p:nvSpPr>
        <p:spPr bwMode="auto">
          <a:xfrm>
            <a:off x="260350" y="5889625"/>
            <a:ext cx="6072188" cy="639763"/>
          </a:xfrm>
          <a:prstGeom prst="rect">
            <a:avLst/>
          </a:prstGeom>
          <a:noFill/>
          <a:ln w="9525">
            <a:noFill/>
            <a:miter lim="800000"/>
            <a:headEnd/>
            <a:tailEnd/>
          </a:ln>
        </p:spPr>
        <p:txBody>
          <a:bodyPr>
            <a:spAutoFit/>
          </a:bodyPr>
          <a:lstStyle/>
          <a:p>
            <a:pPr>
              <a:spcBef>
                <a:spcPct val="50000"/>
              </a:spcBef>
              <a:buFont typeface="Arial" charset="0"/>
              <a:buChar char="•"/>
            </a:pPr>
            <a:r>
              <a:rPr lang="ru-RU" sz="1200" b="1">
                <a:latin typeface="Times New Roman" pitchFamily="18" charset="0"/>
              </a:rPr>
              <a:t>Результаты работы педагога-психолога по апробации комплексной программы «Детский сад 2100». </a:t>
            </a:r>
            <a:r>
              <a:rPr lang="ru-RU" sz="1200" i="1">
                <a:latin typeface="Times New Roman" pitchFamily="18" charset="0"/>
              </a:rPr>
              <a:t>Педагог – психолог Зеленова С.А МДОУ «Детский сад  комбинированного вида №71»</a:t>
            </a:r>
            <a:r>
              <a:rPr lang="ru-RU" sz="1200" b="1">
                <a:latin typeface="Times New Roman" pitchFamily="18" charset="0"/>
              </a:rPr>
              <a:t> ------------------------------------------------------------------------</a:t>
            </a:r>
            <a:r>
              <a:rPr lang="ru-RU" sz="1200">
                <a:latin typeface="Times New Roman" pitchFamily="18" charset="0"/>
              </a:rPr>
              <a:t>42</a:t>
            </a:r>
            <a:endParaRPr lang="ru-RU" sz="1200" i="1">
              <a:latin typeface="Times New Roman" pitchFamily="18" charset="0"/>
              <a:cs typeface="Times New Roman" pitchFamily="18" charset="0"/>
            </a:endParaRPr>
          </a:p>
        </p:txBody>
      </p:sp>
      <p:sp>
        <p:nvSpPr>
          <p:cNvPr id="4108" name="Прямоугольник 3"/>
          <p:cNvSpPr>
            <a:spLocks noChangeArrowheads="1"/>
          </p:cNvSpPr>
          <p:nvPr/>
        </p:nvSpPr>
        <p:spPr bwMode="auto">
          <a:xfrm>
            <a:off x="260350" y="6537325"/>
            <a:ext cx="6192838" cy="747713"/>
          </a:xfrm>
          <a:prstGeom prst="rect">
            <a:avLst/>
          </a:prstGeom>
          <a:noFill/>
          <a:ln w="9525">
            <a:noFill/>
            <a:miter lim="800000"/>
            <a:headEnd/>
            <a:tailEnd/>
          </a:ln>
        </p:spPr>
        <p:txBody>
          <a:bodyPr>
            <a:spAutoFit/>
          </a:bodyPr>
          <a:lstStyle/>
          <a:p>
            <a:pPr>
              <a:buClr>
                <a:schemeClr val="tx1"/>
              </a:buClr>
              <a:buSzPts val="1300"/>
              <a:buFont typeface="Wingdings" pitchFamily="2" charset="2"/>
              <a:buChar char="q"/>
            </a:pPr>
            <a:r>
              <a:rPr lang="ru-RU" sz="1300" b="1">
                <a:latin typeface="Times New Roman" pitchFamily="18" charset="0"/>
              </a:rPr>
              <a:t> Педагогическая  находка</a:t>
            </a:r>
          </a:p>
          <a:p>
            <a:pPr>
              <a:spcBef>
                <a:spcPct val="50000"/>
              </a:spcBef>
              <a:buFontTx/>
              <a:buChar char="•"/>
            </a:pPr>
            <a:r>
              <a:rPr lang="ru-RU" sz="1200" b="1">
                <a:latin typeface="Times New Roman" pitchFamily="18" charset="0"/>
              </a:rPr>
              <a:t> Игра «Цветик – семицветик». </a:t>
            </a:r>
            <a:r>
              <a:rPr lang="ru-RU" sz="1200" i="1">
                <a:latin typeface="Times New Roman" pitchFamily="18" charset="0"/>
              </a:rPr>
              <a:t>Воспитатель  Федяшина Т.Н. МДОУ «Детский сад комбинированного вида № 55»</a:t>
            </a:r>
            <a:r>
              <a:rPr lang="ru-RU" sz="1200" i="1"/>
              <a:t>------------------------------------------------------------------------</a:t>
            </a:r>
            <a:r>
              <a:rPr lang="ru-RU" sz="1200" i="1">
                <a:latin typeface="Times New Roman" pitchFamily="18" charset="0"/>
              </a:rPr>
              <a:t>46</a:t>
            </a:r>
            <a:endParaRPr lang="ru-RU" sz="1200" b="1">
              <a:latin typeface="Times New Roman" pitchFamily="18" charset="0"/>
            </a:endParaRPr>
          </a:p>
        </p:txBody>
      </p:sp>
      <p:sp>
        <p:nvSpPr>
          <p:cNvPr id="4109" name="Прямоугольник 7"/>
          <p:cNvSpPr>
            <a:spLocks noChangeArrowheads="1"/>
          </p:cNvSpPr>
          <p:nvPr/>
        </p:nvSpPr>
        <p:spPr bwMode="auto">
          <a:xfrm>
            <a:off x="260350" y="3800475"/>
            <a:ext cx="6072188" cy="655638"/>
          </a:xfrm>
          <a:prstGeom prst="rect">
            <a:avLst/>
          </a:prstGeom>
          <a:noFill/>
          <a:ln w="9525">
            <a:noFill/>
            <a:miter lim="800000"/>
            <a:headEnd/>
            <a:tailEnd/>
          </a:ln>
        </p:spPr>
        <p:txBody>
          <a:bodyPr>
            <a:spAutoFit/>
          </a:bodyPr>
          <a:lstStyle/>
          <a:p>
            <a:pPr>
              <a:buClr>
                <a:schemeClr val="tx1"/>
              </a:buClr>
              <a:buSzPts val="1200"/>
              <a:buFont typeface="Wingdings" pitchFamily="2" charset="2"/>
              <a:buChar char="q"/>
            </a:pPr>
            <a:r>
              <a:rPr lang="ru-RU" sz="1200">
                <a:latin typeface="Times New Roman" pitchFamily="18" charset="0"/>
              </a:rPr>
              <a:t> </a:t>
            </a:r>
            <a:r>
              <a:rPr lang="ru-RU" sz="1300" b="1">
                <a:latin typeface="Times New Roman" pitchFamily="18" charset="0"/>
              </a:rPr>
              <a:t>Школа руководителя</a:t>
            </a:r>
          </a:p>
          <a:p>
            <a:pPr>
              <a:buFontTx/>
              <a:buChar char="•"/>
            </a:pPr>
            <a:r>
              <a:rPr lang="ru-RU" sz="1200">
                <a:latin typeface="Times New Roman" pitchFamily="18" charset="0"/>
              </a:rPr>
              <a:t> </a:t>
            </a:r>
            <a:r>
              <a:rPr lang="ru-RU" sz="1200" b="1">
                <a:latin typeface="Times New Roman" pitchFamily="18" charset="0"/>
              </a:rPr>
              <a:t>Преемственность: детский сад — школа.  </a:t>
            </a:r>
            <a:r>
              <a:rPr lang="ru-RU" sz="1200" i="1">
                <a:latin typeface="Times New Roman" pitchFamily="18" charset="0"/>
              </a:rPr>
              <a:t>Заведующая Апрышко Г.Б.</a:t>
            </a:r>
            <a:r>
              <a:rPr lang="ru-RU" sz="1200" b="1" i="1">
                <a:latin typeface="Times New Roman" pitchFamily="18" charset="0"/>
              </a:rPr>
              <a:t> </a:t>
            </a:r>
            <a:r>
              <a:rPr lang="ru-RU" sz="1200" i="1">
                <a:latin typeface="Times New Roman" pitchFamily="18" charset="0"/>
              </a:rPr>
              <a:t>и старший  воспитатель Шевченко И.</a:t>
            </a:r>
            <a:r>
              <a:rPr lang="ru-RU" sz="1200" b="1" i="1">
                <a:latin typeface="Times New Roman" pitchFamily="18" charset="0"/>
              </a:rPr>
              <a:t> </a:t>
            </a:r>
            <a:r>
              <a:rPr lang="ru-RU" sz="1200" i="1">
                <a:latin typeface="Times New Roman" pitchFamily="18" charset="0"/>
              </a:rPr>
              <a:t>С. МДОУ  «Детски сад  п .Новопушкинское» ------------------25</a:t>
            </a:r>
          </a:p>
        </p:txBody>
      </p:sp>
      <p:sp>
        <p:nvSpPr>
          <p:cNvPr id="4110" name="Прямоугольник 10"/>
          <p:cNvSpPr>
            <a:spLocks noChangeArrowheads="1"/>
          </p:cNvSpPr>
          <p:nvPr/>
        </p:nvSpPr>
        <p:spPr bwMode="auto">
          <a:xfrm>
            <a:off x="260350" y="5240338"/>
            <a:ext cx="6072188" cy="290512"/>
          </a:xfrm>
          <a:prstGeom prst="rect">
            <a:avLst/>
          </a:prstGeom>
          <a:noFill/>
          <a:ln w="9525">
            <a:noFill/>
            <a:miter lim="800000"/>
            <a:headEnd/>
            <a:tailEnd/>
          </a:ln>
        </p:spPr>
        <p:txBody>
          <a:bodyPr>
            <a:spAutoFit/>
          </a:bodyPr>
          <a:lstStyle/>
          <a:p>
            <a:pPr>
              <a:buClr>
                <a:schemeClr val="tx1"/>
              </a:buClr>
              <a:buSzPts val="1200"/>
              <a:buFont typeface="Wingdings" pitchFamily="2" charset="2"/>
              <a:buChar char="q"/>
            </a:pPr>
            <a:r>
              <a:rPr lang="ru-RU" sz="1200" b="1">
                <a:latin typeface="Times New Roman" pitchFamily="18" charset="0"/>
              </a:rPr>
              <a:t> </a:t>
            </a:r>
            <a:r>
              <a:rPr lang="ru-RU" sz="1300" b="1">
                <a:latin typeface="Times New Roman" pitchFamily="18" charset="0"/>
              </a:rPr>
              <a:t>Педагогический  калейдоскоп</a:t>
            </a:r>
            <a:endParaRPr lang="ru-RU" sz="1200">
              <a:latin typeface="Times New Roman" pitchFamily="18" charset="0"/>
            </a:endParaRPr>
          </a:p>
        </p:txBody>
      </p:sp>
      <p:sp>
        <p:nvSpPr>
          <p:cNvPr id="4111" name="Прямоугольник 3"/>
          <p:cNvSpPr>
            <a:spLocks noChangeArrowheads="1"/>
          </p:cNvSpPr>
          <p:nvPr/>
        </p:nvSpPr>
        <p:spPr bwMode="auto">
          <a:xfrm>
            <a:off x="260350" y="7258050"/>
            <a:ext cx="6192838" cy="1020763"/>
          </a:xfrm>
          <a:prstGeom prst="rect">
            <a:avLst/>
          </a:prstGeom>
          <a:noFill/>
          <a:ln w="9525">
            <a:noFill/>
            <a:miter lim="800000"/>
            <a:headEnd/>
            <a:tailEnd/>
          </a:ln>
        </p:spPr>
        <p:txBody>
          <a:bodyPr>
            <a:spAutoFit/>
          </a:bodyPr>
          <a:lstStyle/>
          <a:p>
            <a:pPr>
              <a:buClr>
                <a:schemeClr val="tx1"/>
              </a:buClr>
              <a:buSzPts val="1300"/>
              <a:buFont typeface="Wingdings" pitchFamily="2" charset="2"/>
              <a:buChar char="q"/>
            </a:pPr>
            <a:r>
              <a:rPr lang="ru-RU" sz="1300" b="1">
                <a:latin typeface="Times New Roman" pitchFamily="18" charset="0"/>
              </a:rPr>
              <a:t> Страница конкурсов</a:t>
            </a:r>
          </a:p>
          <a:p>
            <a:r>
              <a:rPr lang="ru-RU" sz="1200" b="1">
                <a:latin typeface="Times New Roman" pitchFamily="18" charset="0"/>
              </a:rPr>
              <a:t> Победитель конкурса эссе  «О  чём мечтают дети?»  или   «Сны о чём-то большем"</a:t>
            </a:r>
          </a:p>
          <a:p>
            <a:r>
              <a:rPr lang="ru-RU" sz="1200" i="1">
                <a:latin typeface="Times New Roman" pitchFamily="18" charset="0"/>
              </a:rPr>
              <a:t>Старший воспитатель  Ступаченко В.Г.  МДОУ «Детский сад комбинированного вида №1» ----------------------------------------------------------------------------------------------------------50</a:t>
            </a:r>
          </a:p>
          <a:p>
            <a:pPr algn="ctr"/>
            <a:endParaRPr lang="ru-RU" sz="12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31747" name="Picture 3"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31748" name="Picture 4"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31749"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31750"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31751"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31752"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31753"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61950" y="-234950"/>
            <a:ext cx="1079500" cy="1266825"/>
          </a:xfrm>
          <a:prstGeom prst="rect">
            <a:avLst/>
          </a:prstGeom>
          <a:noFill/>
          <a:ln w="9525">
            <a:noFill/>
            <a:miter lim="800000"/>
            <a:headEnd/>
            <a:tailEnd/>
          </a:ln>
        </p:spPr>
      </p:pic>
      <p:sp>
        <p:nvSpPr>
          <p:cNvPr id="31754" name="Text Box 10"/>
          <p:cNvSpPr txBox="1">
            <a:spLocks noChangeArrowheads="1"/>
          </p:cNvSpPr>
          <p:nvPr/>
        </p:nvSpPr>
        <p:spPr bwMode="auto">
          <a:xfrm>
            <a:off x="549275" y="128588"/>
            <a:ext cx="5997575" cy="9296400"/>
          </a:xfrm>
          <a:prstGeom prst="rect">
            <a:avLst/>
          </a:prstGeom>
          <a:noFill/>
          <a:ln w="9525">
            <a:noFill/>
            <a:miter lim="800000"/>
            <a:headEnd/>
            <a:tailEnd/>
          </a:ln>
        </p:spPr>
        <p:txBody>
          <a:bodyPr>
            <a:spAutoFit/>
          </a:bodyPr>
          <a:lstStyle/>
          <a:p>
            <a:pPr algn="ctr"/>
            <a:r>
              <a:rPr lang="ru-RU" b="1">
                <a:latin typeface="Monotype Corsiva" pitchFamily="66" charset="0"/>
              </a:rPr>
              <a:t>Конспект спортивного мероприятия "Веселые старты"</a:t>
            </a:r>
          </a:p>
          <a:p>
            <a:pPr algn="just"/>
            <a:r>
              <a:rPr lang="ru-RU" sz="1300" b="1">
                <a:latin typeface="Times New Roman" pitchFamily="18" charset="0"/>
              </a:rPr>
              <a:t>Цели: </a:t>
            </a:r>
            <a:endParaRPr lang="ru-RU" sz="1300">
              <a:latin typeface="Times New Roman" pitchFamily="18" charset="0"/>
            </a:endParaRPr>
          </a:p>
          <a:p>
            <a:pPr algn="just"/>
            <a:r>
              <a:rPr lang="ru-RU" sz="1300">
                <a:latin typeface="Times New Roman" pitchFamily="18" charset="0"/>
              </a:rPr>
              <a:t>Развитие физических качеств и развитие личности ребёнка на основе овладения физической культурой.</a:t>
            </a:r>
          </a:p>
          <a:p>
            <a:pPr algn="just"/>
            <a:r>
              <a:rPr lang="ru-RU" sz="1300">
                <a:latin typeface="Times New Roman" pitchFamily="18" charset="0"/>
              </a:rPr>
              <a:t>Развитие волевых качеств, стремления выполнить задание быстро и точно.</a:t>
            </a:r>
          </a:p>
          <a:p>
            <a:pPr algn="just"/>
            <a:r>
              <a:rPr lang="ru-RU" sz="1300">
                <a:latin typeface="Times New Roman" pitchFamily="18" charset="0"/>
              </a:rPr>
              <a:t>Воспитание “здорового духа соперничества”.</a:t>
            </a:r>
          </a:p>
          <a:p>
            <a:pPr algn="just"/>
            <a:r>
              <a:rPr lang="ru-RU" sz="1300">
                <a:latin typeface="Times New Roman" pitchFamily="18" charset="0"/>
              </a:rPr>
              <a:t>Воспитание чувства коллективизма, товарищества, взаимовыручки.</a:t>
            </a:r>
          </a:p>
          <a:p>
            <a:pPr algn="just"/>
            <a:r>
              <a:rPr lang="ru-RU" sz="1300">
                <a:latin typeface="Times New Roman" pitchFamily="18" charset="0"/>
              </a:rPr>
              <a:t>Организация взаимосвязей в работе детского сада и школы через проведение совместных мероприятий.</a:t>
            </a:r>
          </a:p>
          <a:p>
            <a:pPr algn="just"/>
            <a:r>
              <a:rPr lang="ru-RU" sz="1300">
                <a:latin typeface="Times New Roman" pitchFamily="18" charset="0"/>
              </a:rPr>
              <a:t>Оборудование: мячи, воздушные шары, 2 обруча, флажки разного цвета (по количеству конкурсов), 2 скамейки, кубики (по количеству детей), киндер – сюрпризы, 2 детских ведра.</a:t>
            </a:r>
            <a:endParaRPr lang="ru-RU" sz="1300" b="1">
              <a:latin typeface="Times New Roman" pitchFamily="18" charset="0"/>
            </a:endParaRPr>
          </a:p>
          <a:p>
            <a:pPr algn="just"/>
            <a:r>
              <a:rPr lang="ru-RU" sz="1300" b="1">
                <a:latin typeface="Times New Roman" pitchFamily="18" charset="0"/>
              </a:rPr>
              <a:t>Оформление зала: </a:t>
            </a:r>
            <a:endParaRPr lang="ru-RU" sz="1300">
              <a:latin typeface="Times New Roman" pitchFamily="18" charset="0"/>
            </a:endParaRPr>
          </a:p>
          <a:p>
            <a:pPr algn="just"/>
            <a:r>
              <a:rPr lang="ru-RU" sz="1300">
                <a:latin typeface="Times New Roman" pitchFamily="18" charset="0"/>
              </a:rPr>
              <a:t>Плакаты с правилами для игроков. </a:t>
            </a:r>
          </a:p>
          <a:p>
            <a:pPr algn="just"/>
            <a:r>
              <a:rPr lang="ru-RU" sz="1300">
                <a:latin typeface="Times New Roman" pitchFamily="18" charset="0"/>
              </a:rPr>
              <a:t>Плакаты с названиями команд.</a:t>
            </a:r>
          </a:p>
          <a:p>
            <a:pPr algn="just"/>
            <a:r>
              <a:rPr lang="ru-RU" sz="1300">
                <a:latin typeface="Times New Roman" pitchFamily="18" charset="0"/>
              </a:rPr>
              <a:t>Подставки для флажков.</a:t>
            </a:r>
          </a:p>
          <a:p>
            <a:pPr algn="just"/>
            <a:r>
              <a:rPr lang="ru-RU" sz="1300">
                <a:latin typeface="Times New Roman" pitchFamily="18" charset="0"/>
              </a:rPr>
              <a:t>Плакат с названием “Веселые старты”.</a:t>
            </a:r>
          </a:p>
          <a:p>
            <a:pPr algn="just"/>
            <a:r>
              <a:rPr lang="ru-RU" sz="1300">
                <a:latin typeface="Times New Roman" pitchFamily="18" charset="0"/>
              </a:rPr>
              <a:t>Столик для атрибутов.</a:t>
            </a:r>
          </a:p>
          <a:p>
            <a:pPr algn="just"/>
            <a:r>
              <a:rPr lang="ru-RU" sz="1300">
                <a:latin typeface="Times New Roman" pitchFamily="18" charset="0"/>
              </a:rPr>
              <a:t>Музыкальное оформление: фонограмма вступления перед праздником, “Чунга-чанга”, “Поезд”, “Танец маленьких утят”.</a:t>
            </a:r>
          </a:p>
          <a:p>
            <a:pPr algn="just"/>
            <a:r>
              <a:rPr lang="ru-RU" sz="1300">
                <a:latin typeface="Times New Roman" pitchFamily="18" charset="0"/>
              </a:rPr>
              <a:t>Предварительная работа: игроки заранее выбрали капитана, придумали названия команд, девиз.</a:t>
            </a:r>
          </a:p>
          <a:p>
            <a:pPr algn="just"/>
            <a:r>
              <a:rPr lang="ru-RU" sz="1300" b="1">
                <a:latin typeface="Times New Roman" pitchFamily="18" charset="0"/>
              </a:rPr>
              <a:t>Ход праздника:</a:t>
            </a:r>
          </a:p>
          <a:p>
            <a:pPr algn="just"/>
            <a:r>
              <a:rPr lang="ru-RU" sz="1300">
                <a:latin typeface="Times New Roman" pitchFamily="18" charset="0"/>
              </a:rPr>
              <a:t>     </a:t>
            </a:r>
            <a:r>
              <a:rPr lang="ru-RU" sz="1300" i="1">
                <a:latin typeface="Times New Roman" pitchFamily="18" charset="0"/>
              </a:rPr>
              <a:t>(Звучит фонограмма веселой мелодии на спортивную тематику).</a:t>
            </a:r>
          </a:p>
          <a:p>
            <a:pPr algn="just"/>
            <a:r>
              <a:rPr lang="ru-RU" sz="1300" i="1">
                <a:latin typeface="Times New Roman" pitchFamily="18" charset="0"/>
              </a:rPr>
              <a:t>     Дети под музыку входят в спортивный зал школы (двумя колоннами, друг за другом).</a:t>
            </a:r>
          </a:p>
          <a:p>
            <a:pPr algn="just"/>
            <a:r>
              <a:rPr lang="ru-RU" sz="1300" i="1">
                <a:latin typeface="Times New Roman" pitchFamily="18" charset="0"/>
              </a:rPr>
              <a:t>     Проходят круг почета и останавливаются двумя шеренгами напротив друг друга.</a:t>
            </a:r>
          </a:p>
          <a:p>
            <a:pPr algn="just"/>
            <a:r>
              <a:rPr lang="ru-RU" sz="1300" i="1">
                <a:latin typeface="Times New Roman" pitchFamily="18" charset="0"/>
              </a:rPr>
              <a:t>     Вступительное слово. Приветствие.</a:t>
            </a:r>
          </a:p>
          <a:p>
            <a:pPr algn="just"/>
            <a:r>
              <a:rPr lang="ru-RU" sz="1300" b="1">
                <a:latin typeface="Times New Roman" pitchFamily="18" charset="0"/>
              </a:rPr>
              <a:t>Ведущий:</a:t>
            </a:r>
            <a:r>
              <a:rPr lang="ru-RU" sz="1300">
                <a:latin typeface="Times New Roman" pitchFamily="18" charset="0"/>
              </a:rPr>
              <a:t> Здравствуйте, дорогие ребята и уважаемые гости! Нам очень приятно видеть всех Вас сегодня в нашем спортзале! Мы начинаем самую весёлую из всех спортивных и самую спортивную из всех весёлых игр – “Весёлые старты”! И наш спортивный зал превращается в весёлый стадион! Участники соревнований будут состязаться в силе, ловкости, смекалке, быстроте!</a:t>
            </a:r>
          </a:p>
          <a:p>
            <a:pPr algn="just"/>
            <a:r>
              <a:rPr lang="ru-RU" sz="1300" i="1">
                <a:latin typeface="Times New Roman" pitchFamily="18" charset="0"/>
              </a:rPr>
              <a:t>Представление команд-участниц (название, девиз).</a:t>
            </a:r>
          </a:p>
          <a:p>
            <a:pPr algn="just"/>
            <a:r>
              <a:rPr lang="ru-RU" sz="1300" i="1">
                <a:latin typeface="Times New Roman" pitchFamily="18" charset="0"/>
              </a:rPr>
              <a:t>(Команда гостей из  МДОУ « Детский сад п. Новопушкинское «Солнышко» команда 1 класса школы  МОУ СОШ п. Новопушкинское « Радуга».</a:t>
            </a:r>
          </a:p>
          <a:p>
            <a:pPr algn="just"/>
            <a:r>
              <a:rPr lang="ru-RU" sz="1300" i="1">
                <a:latin typeface="Times New Roman" pitchFamily="18" charset="0"/>
              </a:rPr>
              <a:t>Представление членов судейства. Напутственные слова участникам соревнований.</a:t>
            </a:r>
          </a:p>
          <a:p>
            <a:pPr algn="just"/>
            <a:r>
              <a:rPr lang="ru-RU" sz="1300" i="1">
                <a:latin typeface="Times New Roman" pitchFamily="18" charset="0"/>
              </a:rPr>
              <a:t> ( заведующая МДОУ  Апрышко Г. Б.,  учитель  физкультуры  Бабаян В.В.,   старший воспитатель Шевченко И. С.,  зам директора школы по учебной части  Верменник   К.Ю).</a:t>
            </a:r>
          </a:p>
          <a:p>
            <a:pPr algn="just"/>
            <a:r>
              <a:rPr lang="ru-RU" sz="1300" b="1">
                <a:latin typeface="Times New Roman" pitchFamily="18" charset="0"/>
              </a:rPr>
              <a:t>Ведущий:</a:t>
            </a:r>
            <a:r>
              <a:rPr lang="ru-RU" sz="1300">
                <a:latin typeface="Times New Roman" pitchFamily="18" charset="0"/>
              </a:rPr>
              <a:t> Ну вот, все формальности закончены, можно начинать. Итак, участники, к конкурсу приготовиться! Конкурс начать! За каждое правильно и быстро выполненное задание команда будет получать вот такой флажок.</a:t>
            </a:r>
          </a:p>
          <a:p>
            <a:pPr algn="just"/>
            <a:r>
              <a:rPr lang="ru-RU" sz="1300" i="1">
                <a:latin typeface="Times New Roman" pitchFamily="18" charset="0"/>
              </a:rPr>
              <a:t>Ведущий объявляет задание участникам. Перед каждым заданием необходимо</a:t>
            </a:r>
          </a:p>
        </p:txBody>
      </p:sp>
      <p:sp>
        <p:nvSpPr>
          <p:cNvPr id="31755" name="Нижний колонтитул 4"/>
          <p:cNvSpPr txBox="1">
            <a:spLocks noGrp="1"/>
          </p:cNvSpPr>
          <p:nvPr/>
        </p:nvSpPr>
        <p:spPr bwMode="auto">
          <a:xfrm>
            <a:off x="2349500" y="9274175"/>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29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32771" name="Picture 3"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32772" name="Picture 4"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32773"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32774"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32775"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32776"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32777"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61950" y="-234950"/>
            <a:ext cx="1079500" cy="1266825"/>
          </a:xfrm>
          <a:prstGeom prst="rect">
            <a:avLst/>
          </a:prstGeom>
          <a:noFill/>
          <a:ln w="9525">
            <a:noFill/>
            <a:miter lim="800000"/>
            <a:headEnd/>
            <a:tailEnd/>
          </a:ln>
        </p:spPr>
      </p:pic>
      <p:sp>
        <p:nvSpPr>
          <p:cNvPr id="32778" name="Text Box 10"/>
          <p:cNvSpPr txBox="1">
            <a:spLocks noChangeArrowheads="1"/>
          </p:cNvSpPr>
          <p:nvPr/>
        </p:nvSpPr>
        <p:spPr bwMode="auto">
          <a:xfrm>
            <a:off x="333375" y="344488"/>
            <a:ext cx="6264275" cy="8823325"/>
          </a:xfrm>
          <a:prstGeom prst="rect">
            <a:avLst/>
          </a:prstGeom>
          <a:noFill/>
          <a:ln w="9525">
            <a:noFill/>
            <a:miter lim="800000"/>
            <a:headEnd/>
            <a:tailEnd/>
          </a:ln>
        </p:spPr>
        <p:txBody>
          <a:bodyPr>
            <a:spAutoFit/>
          </a:bodyPr>
          <a:lstStyle/>
          <a:p>
            <a:endParaRPr lang="ru-RU" sz="1300" i="1">
              <a:latin typeface="Times New Roman" pitchFamily="18" charset="0"/>
            </a:endParaRPr>
          </a:p>
          <a:p>
            <a:r>
              <a:rPr lang="ru-RU" sz="1300" i="1">
                <a:latin typeface="Times New Roman" pitchFamily="18" charset="0"/>
              </a:rPr>
              <a:t>обратить внимание на то, что оцениваться будет не только быстрота выполнения, но и качество.</a:t>
            </a:r>
          </a:p>
          <a:p>
            <a:pPr algn="just"/>
            <a:r>
              <a:rPr lang="ru-RU" sz="1300" b="1">
                <a:latin typeface="Times New Roman" pitchFamily="18" charset="0"/>
              </a:rPr>
              <a:t>Ведущий:</a:t>
            </a:r>
            <a:r>
              <a:rPr lang="ru-RU" sz="1300">
                <a:latin typeface="Times New Roman" pitchFamily="18" charset="0"/>
              </a:rPr>
              <a:t> Прежде, чем приступить к соревнованиям, нужно принять участие в разминке.</a:t>
            </a:r>
          </a:p>
          <a:p>
            <a:pPr algn="just"/>
            <a:r>
              <a:rPr lang="ru-RU" sz="1300">
                <a:latin typeface="Times New Roman" pitchFamily="18" charset="0"/>
              </a:rPr>
              <a:t>     Перед любыми соревнованиями нужно провести разминку, подготовить тело к физическим нагрузкам, размять все мышцы, все как полагается у серьезных спортсменов. </a:t>
            </a:r>
          </a:p>
          <a:p>
            <a:pPr algn="just"/>
            <a:r>
              <a:rPr lang="ru-RU" sz="1300" i="1">
                <a:latin typeface="Times New Roman" pitchFamily="18" charset="0"/>
              </a:rPr>
              <a:t>Разминка (под музыку “Чунга-Чанга”). Дети выполняют танцевальные упражнения по показу учителя по физической культуре.</a:t>
            </a:r>
          </a:p>
          <a:p>
            <a:pPr algn="just"/>
            <a:r>
              <a:rPr lang="ru-RU" sz="1300" b="1">
                <a:latin typeface="Times New Roman" pitchFamily="18" charset="0"/>
              </a:rPr>
              <a:t>Ведущий:</a:t>
            </a:r>
            <a:r>
              <a:rPr lang="ru-RU" sz="1300">
                <a:latin typeface="Times New Roman" pitchFamily="18" charset="0"/>
              </a:rPr>
              <a:t> И так, пора начинать соревнование!</a:t>
            </a:r>
          </a:p>
          <a:p>
            <a:pPr algn="just"/>
            <a:r>
              <a:rPr lang="ru-RU" sz="1300">
                <a:latin typeface="Times New Roman" pitchFamily="18" charset="0"/>
              </a:rPr>
              <a:t>1 задание. “Змейка”.</a:t>
            </a:r>
          </a:p>
          <a:p>
            <a:pPr algn="just"/>
            <a:r>
              <a:rPr lang="ru-RU" sz="1300">
                <a:latin typeface="Times New Roman" pitchFamily="18" charset="0"/>
              </a:rPr>
              <a:t>Добежать до поворотной отметки, огибая конусы; пролезть в обруч и бегом вернуться обратно.</a:t>
            </a:r>
          </a:p>
          <a:p>
            <a:pPr algn="just"/>
            <a:r>
              <a:rPr lang="ru-RU" sz="1300">
                <a:latin typeface="Times New Roman" pitchFamily="18" charset="0"/>
              </a:rPr>
              <a:t>2 задание. “Прокати мяч”.</a:t>
            </a:r>
          </a:p>
          <a:p>
            <a:pPr algn="just"/>
            <a:r>
              <a:rPr lang="ru-RU" sz="1300">
                <a:latin typeface="Times New Roman" pitchFamily="18" charset="0"/>
              </a:rPr>
              <a:t>Мяч катить одной рукой по скамейке, затем взять его в руки и бегом назад к своей команде.</a:t>
            </a:r>
          </a:p>
          <a:p>
            <a:pPr algn="just"/>
            <a:r>
              <a:rPr lang="ru-RU" sz="1300">
                <a:latin typeface="Times New Roman" pitchFamily="18" charset="0"/>
              </a:rPr>
              <a:t>3 задание. “Не урони”.</a:t>
            </a:r>
          </a:p>
          <a:p>
            <a:pPr algn="just"/>
            <a:r>
              <a:rPr lang="ru-RU" sz="1300">
                <a:latin typeface="Times New Roman" pitchFamily="18" charset="0"/>
              </a:rPr>
              <a:t>Толкая воздушный шар одной рукой вперед-вверх, быстро дойти до поворотной отметки и вернуться назад.</a:t>
            </a:r>
          </a:p>
          <a:p>
            <a:pPr algn="just"/>
            <a:r>
              <a:rPr lang="ru-RU" sz="1300">
                <a:latin typeface="Times New Roman" pitchFamily="18" charset="0"/>
              </a:rPr>
              <a:t>Игра “Поезд” </a:t>
            </a:r>
            <a:r>
              <a:rPr lang="ru-RU" sz="1300" i="1">
                <a:latin typeface="Times New Roman" pitchFamily="18" charset="0"/>
              </a:rPr>
              <a:t>(звучит фонограмма)</a:t>
            </a:r>
            <a:r>
              <a:rPr lang="ru-RU" sz="1300">
                <a:latin typeface="Times New Roman" pitchFamily="18" charset="0"/>
              </a:rPr>
              <a:t> Играют участники и болельщики. Выстраиваются в колонну, руки на поясе впереди стоящего ребенка. Под музыку движутся по залу с движениями рук по показу учителя. Несколько пар взрослых, держась за руки, образуют тоннели, через которые проезжает “поезд” </a:t>
            </a:r>
            <a:r>
              <a:rPr lang="ru-RU" sz="1300" i="1">
                <a:latin typeface="Times New Roman" pitchFamily="18" charset="0"/>
              </a:rPr>
              <a:t>(прим.: если “поезд” длинный, то целесообразно сделать несколько “составов”).</a:t>
            </a:r>
          </a:p>
          <a:p>
            <a:pPr algn="just"/>
            <a:r>
              <a:rPr lang="ru-RU" sz="1300">
                <a:latin typeface="Times New Roman" pitchFamily="18" charset="0"/>
              </a:rPr>
              <a:t>4 задание. “Перенеси кубики”.</a:t>
            </a:r>
          </a:p>
          <a:p>
            <a:pPr algn="just"/>
            <a:r>
              <a:rPr lang="ru-RU" sz="1300">
                <a:latin typeface="Times New Roman" pitchFamily="18" charset="0"/>
              </a:rPr>
              <a:t>У линии старта кубики по количеству детей. Брать нужно по одному и переносить в обруч, назад – бегом. </a:t>
            </a:r>
          </a:p>
          <a:p>
            <a:pPr algn="just"/>
            <a:r>
              <a:rPr lang="ru-RU" sz="1300">
                <a:latin typeface="Times New Roman" pitchFamily="18" charset="0"/>
              </a:rPr>
              <a:t>5 задание. “Дружба”.</a:t>
            </a:r>
          </a:p>
          <a:p>
            <a:pPr algn="just"/>
            <a:r>
              <a:rPr lang="ru-RU" sz="1300">
                <a:latin typeface="Times New Roman" pitchFamily="18" charset="0"/>
              </a:rPr>
              <a:t>Удерживая лбами воздушный шар и взявшись за руки, два участника команды бегут до поворотной отметки и обратно. У линии старта передают эстафету следующей паре.</a:t>
            </a:r>
          </a:p>
          <a:p>
            <a:pPr algn="just"/>
            <a:r>
              <a:rPr lang="ru-RU" sz="1300">
                <a:latin typeface="Times New Roman" pitchFamily="18" charset="0"/>
              </a:rPr>
              <a:t>6 задание. “Собери киндер-сюрпризы”.</a:t>
            </a:r>
          </a:p>
          <a:p>
            <a:pPr algn="just"/>
            <a:r>
              <a:rPr lang="ru-RU" sz="1300">
                <a:latin typeface="Times New Roman" pitchFamily="18" charset="0"/>
              </a:rPr>
              <a:t>Приглашаются капитаны команд. С завязанными глазами собрать как можно больше киндер-сюрпризов из обруча, лежащего на полу </a:t>
            </a:r>
            <a:r>
              <a:rPr lang="ru-RU" sz="1300" i="1">
                <a:latin typeface="Times New Roman" pitchFamily="18" charset="0"/>
              </a:rPr>
              <a:t>(собирать в ведерко).</a:t>
            </a:r>
            <a:r>
              <a:rPr lang="ru-RU" sz="1300">
                <a:latin typeface="Times New Roman" pitchFamily="18" charset="0"/>
              </a:rPr>
              <a:t> Брать по одному.</a:t>
            </a:r>
          </a:p>
          <a:p>
            <a:pPr algn="just"/>
            <a:r>
              <a:rPr lang="ru-RU" sz="1300">
                <a:latin typeface="Times New Roman" pitchFamily="18" charset="0"/>
              </a:rPr>
              <a:t>Игра “Танец маленьких утят” </a:t>
            </a:r>
            <a:r>
              <a:rPr lang="ru-RU" sz="1300" i="1">
                <a:latin typeface="Times New Roman" pitchFamily="18" charset="0"/>
              </a:rPr>
              <a:t>(звучит </a:t>
            </a:r>
            <a:r>
              <a:rPr lang="ru-RU" sz="1300">
                <a:latin typeface="Times New Roman" pitchFamily="18" charset="0"/>
              </a:rPr>
              <a:t>фонограмма). Выполняют движения по показу учителя.</a:t>
            </a:r>
          </a:p>
          <a:p>
            <a:pPr algn="just"/>
            <a:r>
              <a:rPr lang="ru-RU" sz="1300">
                <a:latin typeface="Times New Roman" pitchFamily="18" charset="0"/>
              </a:rPr>
              <a:t>Вот и подошел к финалу наш праздник “Веселые старты”. </a:t>
            </a:r>
          </a:p>
          <a:p>
            <a:pPr algn="just"/>
            <a:r>
              <a:rPr lang="ru-RU" sz="1300" i="1">
                <a:latin typeface="Times New Roman" pitchFamily="18" charset="0"/>
              </a:rPr>
              <a:t>Подведение итогов.</a:t>
            </a:r>
          </a:p>
          <a:p>
            <a:pPr algn="just"/>
            <a:r>
              <a:rPr lang="ru-RU" sz="1300" i="1">
                <a:latin typeface="Times New Roman" pitchFamily="18" charset="0"/>
              </a:rPr>
              <a:t>Слово членов судейства.</a:t>
            </a:r>
          </a:p>
          <a:p>
            <a:pPr algn="just"/>
            <a:r>
              <a:rPr lang="ru-RU" sz="1300" i="1">
                <a:latin typeface="Times New Roman" pitchFamily="18" charset="0"/>
              </a:rPr>
              <a:t>Награждение.</a:t>
            </a:r>
          </a:p>
          <a:p>
            <a:pPr algn="just"/>
            <a:r>
              <a:rPr lang="ru-RU" sz="1300" i="1">
                <a:latin typeface="Times New Roman" pitchFamily="18" charset="0"/>
              </a:rPr>
              <a:t>Заключительное слово.</a:t>
            </a:r>
          </a:p>
          <a:p>
            <a:pPr algn="just"/>
            <a:r>
              <a:rPr lang="ru-RU" sz="1300" b="1">
                <a:latin typeface="Times New Roman" pitchFamily="18" charset="0"/>
              </a:rPr>
              <a:t>Ведущий:</a:t>
            </a:r>
            <a:r>
              <a:rPr lang="ru-RU" sz="1300">
                <a:latin typeface="Times New Roman" pitchFamily="18" charset="0"/>
              </a:rPr>
              <a:t> Вот и закончился наш праздник. Все участники команд показали свою</a:t>
            </a:r>
          </a:p>
        </p:txBody>
      </p:sp>
      <p:sp>
        <p:nvSpPr>
          <p:cNvPr id="3277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30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rtoon-Clipart-Free-15"/>
          <p:cNvPicPr>
            <a:picLocks noChangeAspect="1" noChangeArrowheads="1"/>
          </p:cNvPicPr>
          <p:nvPr/>
        </p:nvPicPr>
        <p:blipFill>
          <a:blip r:embed="rId2"/>
          <a:srcRect/>
          <a:stretch>
            <a:fillRect/>
          </a:stretch>
        </p:blipFill>
        <p:spPr bwMode="auto">
          <a:xfrm>
            <a:off x="0" y="9056688"/>
            <a:ext cx="835025" cy="849312"/>
          </a:xfrm>
          <a:prstGeom prst="rect">
            <a:avLst/>
          </a:prstGeom>
          <a:noFill/>
          <a:ln w="9525">
            <a:noFill/>
            <a:miter lim="800000"/>
            <a:headEnd/>
            <a:tailEnd/>
          </a:ln>
        </p:spPr>
      </p:pic>
      <p:pic>
        <p:nvPicPr>
          <p:cNvPr id="33795" name="Picture 3" descr="Cartoon-Clipart-Free-13"/>
          <p:cNvPicPr>
            <a:picLocks noChangeAspect="1" noChangeArrowheads="1"/>
          </p:cNvPicPr>
          <p:nvPr/>
        </p:nvPicPr>
        <p:blipFill>
          <a:blip r:embed="rId3"/>
          <a:srcRect b="6032"/>
          <a:stretch>
            <a:fillRect/>
          </a:stretch>
        </p:blipFill>
        <p:spPr bwMode="auto">
          <a:xfrm>
            <a:off x="3357563" y="9161463"/>
            <a:ext cx="792162" cy="744537"/>
          </a:xfrm>
          <a:prstGeom prst="rect">
            <a:avLst/>
          </a:prstGeom>
          <a:noFill/>
          <a:ln w="9525">
            <a:noFill/>
            <a:miter lim="800000"/>
            <a:headEnd/>
            <a:tailEnd/>
          </a:ln>
        </p:spPr>
      </p:pic>
      <p:pic>
        <p:nvPicPr>
          <p:cNvPr id="33796" name="Picture 4" descr="Cartoon-Clipart-Free-17"/>
          <p:cNvPicPr>
            <a:picLocks noChangeAspect="1" noChangeArrowheads="1"/>
          </p:cNvPicPr>
          <p:nvPr/>
        </p:nvPicPr>
        <p:blipFill>
          <a:blip r:embed="rId4"/>
          <a:srcRect b="5643"/>
          <a:stretch>
            <a:fillRect/>
          </a:stretch>
        </p:blipFill>
        <p:spPr bwMode="auto">
          <a:xfrm>
            <a:off x="6115050" y="9129713"/>
            <a:ext cx="742950" cy="776287"/>
          </a:xfrm>
          <a:prstGeom prst="rect">
            <a:avLst/>
          </a:prstGeom>
          <a:noFill/>
          <a:ln w="9525">
            <a:noFill/>
            <a:miter lim="800000"/>
            <a:headEnd/>
            <a:tailEnd/>
          </a:ln>
        </p:spPr>
      </p:pic>
      <p:pic>
        <p:nvPicPr>
          <p:cNvPr id="33797" name="Picture 5" descr="YP7CA57K5SHCARXWJBBCA1J7P3DCAN62ZN7CAI2NEU3CAL85PLCCARPV8EXCAPQ6KTCCACB7PH4CAXVJ0VPCAHV5ZS0CAQMYAQMCA5U4RUPCA59K037CA3OKTIYCAV5H762CA88EW65CALORFSRCANWPL5M"/>
          <p:cNvPicPr>
            <a:picLocks noChangeAspect="1" noChangeArrowheads="1"/>
          </p:cNvPicPr>
          <p:nvPr/>
        </p:nvPicPr>
        <p:blipFill>
          <a:blip r:embed="rId5"/>
          <a:srcRect/>
          <a:stretch>
            <a:fillRect/>
          </a:stretch>
        </p:blipFill>
        <p:spPr bwMode="auto">
          <a:xfrm>
            <a:off x="6237288" y="2216150"/>
            <a:ext cx="620712" cy="576263"/>
          </a:xfrm>
          <a:prstGeom prst="rect">
            <a:avLst/>
          </a:prstGeom>
          <a:noFill/>
          <a:ln w="9525">
            <a:noFill/>
            <a:miter lim="800000"/>
            <a:headEnd/>
            <a:tailEnd/>
          </a:ln>
        </p:spPr>
      </p:pic>
      <p:pic>
        <p:nvPicPr>
          <p:cNvPr id="33798" name="Picture 6" descr="YP7CA57K5SHCARXWJBBCA1J7P3DCAN62ZN7CAI2NEU3CAL85PLCCARPV8EXCAPQ6KTCCACB7PH4CAXVJ0VPCAHV5ZS0CAQMYAQMCA5U4RUPCA59K037CA3OKTIYCAV5H762CA88EW65CALORFSRCANWPL5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7203487">
            <a:off x="6168231" y="677069"/>
            <a:ext cx="792163" cy="650875"/>
          </a:xfrm>
          <a:prstGeom prst="rect">
            <a:avLst/>
          </a:prstGeom>
          <a:noFill/>
          <a:ln w="9525">
            <a:noFill/>
            <a:miter lim="800000"/>
            <a:headEnd/>
            <a:tailEnd/>
          </a:ln>
        </p:spPr>
      </p:pic>
      <p:pic>
        <p:nvPicPr>
          <p:cNvPr id="33799" name="Picture 7" descr="YP7CA57K5SHCARXWJBBCA1J7P3DCAN62ZN7CAI2NEU3CAL85PLCCARPV8EXCAPQ6KTCCACB7PH4CAXVJ0VPCAHV5ZS0CAQMYAQMCA5U4RUPCA59K037CA3OKTIYCAV5H762CA88EW65CALORFSRCANWPL5M"/>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572763">
            <a:off x="5390356" y="26194"/>
            <a:ext cx="704851" cy="579437"/>
          </a:xfrm>
          <a:prstGeom prst="rect">
            <a:avLst/>
          </a:prstGeom>
          <a:noFill/>
          <a:ln w="9525">
            <a:noFill/>
            <a:miter lim="800000"/>
            <a:headEnd/>
            <a:tailEnd/>
          </a:ln>
        </p:spPr>
      </p:pic>
      <p:pic>
        <p:nvPicPr>
          <p:cNvPr id="33800" name="Picture 8" descr="YP7CA57K5SHCARXWJBBCA1J7P3DCAN62ZN7CAI2NEU3CAL85PLCCARPV8EXCAPQ6KTCCACB7PH4CAXVJ0VPCAHV5ZS0CAQMYAQMCA5U4RUPCA59K037CA3OKTIYCAV5H762CA88EW65CALORFSRCANWPL5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2825" y="0"/>
            <a:ext cx="765175" cy="628650"/>
          </a:xfrm>
          <a:prstGeom prst="rect">
            <a:avLst/>
          </a:prstGeom>
          <a:noFill/>
          <a:ln w="9525">
            <a:noFill/>
            <a:miter lim="800000"/>
            <a:headEnd/>
            <a:tailEnd/>
          </a:ln>
        </p:spPr>
      </p:pic>
      <p:pic>
        <p:nvPicPr>
          <p:cNvPr id="33801" name="Picture 9" descr="O5ICA0U40Y6CAI150I5CAL055D0CA9I1I9SCA0LXX9JCAHZ418OCAW888IPCAF0A9O5CAPCZAATCAI2ZX5UCA1PB901CAWJK7C9CA4HJP23CAXR8B2ECAXDO9H6CAX1KEV9CADBC7AUCA345242CA43XES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2600912">
            <a:off x="361950" y="-234950"/>
            <a:ext cx="1079500" cy="1266825"/>
          </a:xfrm>
          <a:prstGeom prst="rect">
            <a:avLst/>
          </a:prstGeom>
          <a:noFill/>
          <a:ln w="9525">
            <a:noFill/>
            <a:miter lim="800000"/>
            <a:headEnd/>
            <a:tailEnd/>
          </a:ln>
        </p:spPr>
      </p:pic>
      <p:sp>
        <p:nvSpPr>
          <p:cNvPr id="33802" name="Text Box 10"/>
          <p:cNvSpPr txBox="1">
            <a:spLocks noChangeArrowheads="1"/>
          </p:cNvSpPr>
          <p:nvPr/>
        </p:nvSpPr>
        <p:spPr bwMode="auto">
          <a:xfrm>
            <a:off x="404813" y="415925"/>
            <a:ext cx="6264275" cy="3679825"/>
          </a:xfrm>
          <a:prstGeom prst="rect">
            <a:avLst/>
          </a:prstGeom>
          <a:noFill/>
          <a:ln w="9525">
            <a:noFill/>
            <a:miter lim="800000"/>
            <a:headEnd/>
            <a:tailEnd/>
          </a:ln>
        </p:spPr>
        <p:txBody>
          <a:bodyPr>
            <a:spAutoFit/>
          </a:bodyPr>
          <a:lstStyle/>
          <a:p>
            <a:endParaRPr lang="ru-RU" sz="1300">
              <a:latin typeface="Times New Roman" pitchFamily="18" charset="0"/>
            </a:endParaRPr>
          </a:p>
          <a:p>
            <a:r>
              <a:rPr lang="ru-RU" sz="1300">
                <a:latin typeface="Times New Roman" pitchFamily="18" charset="0"/>
              </a:rPr>
              <a:t>ловкость, силу, быстроту. А главное – получили заряд бодрости и массу положительных эмоций! Занимайтесь спортом, укрепляйте своё здоровье, развивайте силу и выносливость! Перед тем, как с вами попрощаться мы хотим вам пожелать: </a:t>
            </a:r>
          </a:p>
          <a:p>
            <a:r>
              <a:rPr lang="ru-RU" sz="1300">
                <a:latin typeface="Times New Roman" pitchFamily="18" charset="0"/>
              </a:rPr>
              <a:t>Крепкого здоровья, почаще улыбаться и никогда не унывать!</a:t>
            </a:r>
          </a:p>
          <a:p>
            <a:endParaRPr lang="ru-RU" sz="1300">
              <a:latin typeface="Times New Roman" pitchFamily="18" charset="0"/>
            </a:endParaRPr>
          </a:p>
          <a:p>
            <a:r>
              <a:rPr lang="ru-RU" sz="1300">
                <a:latin typeface="Times New Roman" pitchFamily="18" charset="0"/>
              </a:rPr>
              <a:t>Спорт, ребята, очень нужен,</a:t>
            </a:r>
          </a:p>
          <a:p>
            <a:r>
              <a:rPr lang="ru-RU" sz="1300">
                <a:latin typeface="Times New Roman" pitchFamily="18" charset="0"/>
              </a:rPr>
              <a:t>Мы со спортом очень дружим.</a:t>
            </a:r>
          </a:p>
          <a:p>
            <a:r>
              <a:rPr lang="ru-RU" sz="1300">
                <a:latin typeface="Times New Roman" pitchFamily="18" charset="0"/>
              </a:rPr>
              <a:t>Спорт – помощник!</a:t>
            </a:r>
          </a:p>
          <a:p>
            <a:r>
              <a:rPr lang="ru-RU" sz="1300">
                <a:latin typeface="Times New Roman" pitchFamily="18" charset="0"/>
              </a:rPr>
              <a:t>Спорт – здоровье!</a:t>
            </a:r>
          </a:p>
          <a:p>
            <a:r>
              <a:rPr lang="ru-RU" sz="1300">
                <a:latin typeface="Times New Roman" pitchFamily="18" charset="0"/>
              </a:rPr>
              <a:t>Спорт – игра!</a:t>
            </a:r>
          </a:p>
          <a:p>
            <a:r>
              <a:rPr lang="ru-RU" sz="1300">
                <a:latin typeface="Times New Roman" pitchFamily="18" charset="0"/>
              </a:rPr>
              <a:t>Физкульт – ура!</a:t>
            </a:r>
          </a:p>
          <a:p>
            <a:endParaRPr lang="ru-RU" sz="1300" b="1">
              <a:latin typeface="Times New Roman" pitchFamily="18" charset="0"/>
            </a:endParaRPr>
          </a:p>
          <a:p>
            <a:r>
              <a:rPr lang="ru-RU" sz="1300" b="1">
                <a:latin typeface="Times New Roman" pitchFamily="18" charset="0"/>
              </a:rPr>
              <a:t>Вместе:</a:t>
            </a:r>
            <a:r>
              <a:rPr lang="ru-RU" sz="1300">
                <a:latin typeface="Times New Roman" pitchFamily="18" charset="0"/>
              </a:rPr>
              <a:t> До свидания! До новых встреч.</a:t>
            </a:r>
          </a:p>
          <a:p>
            <a:r>
              <a:rPr lang="ru-RU" sz="1300" i="1">
                <a:latin typeface="Times New Roman" pitchFamily="18" charset="0"/>
              </a:rPr>
              <a:t>Выход детей из зала под музыку (звучит фонограмма).</a:t>
            </a:r>
          </a:p>
          <a:p>
            <a:endParaRPr lang="ru-RU" sz="1300" i="1">
              <a:latin typeface="Times New Roman" pitchFamily="18" charset="0"/>
            </a:endParaRPr>
          </a:p>
          <a:p>
            <a:pPr>
              <a:spcBef>
                <a:spcPct val="50000"/>
              </a:spcBef>
            </a:pPr>
            <a:endParaRPr lang="ru-RU" i="1"/>
          </a:p>
        </p:txBody>
      </p:sp>
      <p:sp>
        <p:nvSpPr>
          <p:cNvPr id="3380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31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6858000" cy="739775"/>
            <a:chOff x="0" y="0"/>
            <a:chExt cx="4320" cy="466"/>
          </a:xfrm>
        </p:grpSpPr>
        <p:pic>
          <p:nvPicPr>
            <p:cNvPr id="34830" name="Picture 3"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4831" name="Picture 4"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4832" name="Picture 5"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pSp>
        <p:nvGrpSpPr>
          <p:cNvPr id="34819" name="Group 6"/>
          <p:cNvGrpSpPr>
            <a:grpSpLocks/>
          </p:cNvGrpSpPr>
          <p:nvPr/>
        </p:nvGrpSpPr>
        <p:grpSpPr bwMode="auto">
          <a:xfrm>
            <a:off x="0" y="9166225"/>
            <a:ext cx="6858000" cy="739775"/>
            <a:chOff x="0" y="0"/>
            <a:chExt cx="4320" cy="466"/>
          </a:xfrm>
        </p:grpSpPr>
        <p:pic>
          <p:nvPicPr>
            <p:cNvPr id="34827" name="Picture 7"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4828" name="Picture 8"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4829" name="Picture 9"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pic>
        <p:nvPicPr>
          <p:cNvPr id="34820" name="Picture 26"/>
          <p:cNvPicPr>
            <a:picLocks noChangeAspect="1" noChangeArrowheads="1"/>
          </p:cNvPicPr>
          <p:nvPr/>
        </p:nvPicPr>
        <p:blipFill>
          <a:blip r:embed="rId4"/>
          <a:srcRect/>
          <a:stretch>
            <a:fillRect/>
          </a:stretch>
        </p:blipFill>
        <p:spPr bwMode="auto">
          <a:xfrm>
            <a:off x="333375" y="415925"/>
            <a:ext cx="1335088" cy="1776413"/>
          </a:xfrm>
          <a:prstGeom prst="rect">
            <a:avLst/>
          </a:prstGeom>
          <a:noFill/>
          <a:ln w="9525">
            <a:noFill/>
            <a:miter lim="800000"/>
            <a:headEnd/>
            <a:tailEnd/>
          </a:ln>
        </p:spPr>
      </p:pic>
      <p:sp>
        <p:nvSpPr>
          <p:cNvPr id="34821" name="Text Box 27"/>
          <p:cNvSpPr txBox="1">
            <a:spLocks noChangeArrowheads="1"/>
          </p:cNvSpPr>
          <p:nvPr/>
        </p:nvSpPr>
        <p:spPr bwMode="auto">
          <a:xfrm>
            <a:off x="333375" y="2216150"/>
            <a:ext cx="1366838" cy="933450"/>
          </a:xfrm>
          <a:prstGeom prst="rect">
            <a:avLst/>
          </a:prstGeom>
          <a:noFill/>
          <a:ln w="9525">
            <a:noFill/>
            <a:miter lim="800000"/>
            <a:headEnd/>
            <a:tailEnd/>
          </a:ln>
        </p:spPr>
        <p:txBody>
          <a:bodyPr>
            <a:spAutoFit/>
          </a:bodyPr>
          <a:lstStyle/>
          <a:p>
            <a:pPr algn="ctr">
              <a:spcBef>
                <a:spcPct val="50000"/>
              </a:spcBef>
            </a:pPr>
            <a:r>
              <a:rPr lang="ru-RU" sz="1100" i="1">
                <a:latin typeface="Times New Roman" pitchFamily="18" charset="0"/>
              </a:rPr>
              <a:t>Старший воспитатель </a:t>
            </a:r>
            <a:r>
              <a:rPr lang="ru-RU" sz="1100" b="1" i="1">
                <a:latin typeface="Times New Roman" pitchFamily="18" charset="0"/>
              </a:rPr>
              <a:t>Чеботарева С.Ю.</a:t>
            </a:r>
            <a:r>
              <a:rPr lang="ru-RU" sz="1100" i="1">
                <a:latin typeface="Times New Roman" pitchFamily="18" charset="0"/>
              </a:rPr>
              <a:t> МДОУ «Детский сад № 58»</a:t>
            </a:r>
          </a:p>
        </p:txBody>
      </p:sp>
      <p:sp>
        <p:nvSpPr>
          <p:cNvPr id="34822" name="Text Box 12"/>
          <p:cNvSpPr txBox="1">
            <a:spLocks noChangeArrowheads="1"/>
          </p:cNvSpPr>
          <p:nvPr/>
        </p:nvSpPr>
        <p:spPr bwMode="auto">
          <a:xfrm>
            <a:off x="1700213" y="849313"/>
            <a:ext cx="3313112" cy="2289175"/>
          </a:xfrm>
          <a:prstGeom prst="rect">
            <a:avLst/>
          </a:prstGeom>
          <a:noFill/>
          <a:ln w="9525">
            <a:noFill/>
            <a:miter lim="800000"/>
            <a:headEnd/>
            <a:tailEnd/>
          </a:ln>
        </p:spPr>
        <p:txBody>
          <a:bodyPr>
            <a:spAutoFit/>
          </a:bodyPr>
          <a:lstStyle/>
          <a:p>
            <a:pPr algn="ctr"/>
            <a:r>
              <a:rPr lang="ru-RU" b="1">
                <a:latin typeface="Monotype Corsiva" pitchFamily="66" charset="0"/>
              </a:rPr>
              <a:t>План</a:t>
            </a:r>
          </a:p>
          <a:p>
            <a:pPr algn="ctr"/>
            <a:r>
              <a:rPr lang="ru-RU" b="1">
                <a:latin typeface="Monotype Corsiva" pitchFamily="66" charset="0"/>
              </a:rPr>
              <a:t>совместной работы МДОУ «Детский сад  № 58» </a:t>
            </a:r>
          </a:p>
          <a:p>
            <a:pPr algn="ctr"/>
            <a:r>
              <a:rPr lang="ru-RU" b="1">
                <a:latin typeface="Monotype Corsiva" pitchFamily="66" charset="0"/>
              </a:rPr>
              <a:t>и МОУ СОШ № 1</a:t>
            </a:r>
          </a:p>
          <a:p>
            <a:pPr algn="ctr"/>
            <a:r>
              <a:rPr lang="ru-RU" b="1">
                <a:latin typeface="Monotype Corsiva" pitchFamily="66" charset="0"/>
              </a:rPr>
              <a:t>по обеспечению преемственности между дошкольным и начальным звеньями образования </a:t>
            </a:r>
          </a:p>
          <a:p>
            <a:pPr algn="ctr"/>
            <a:r>
              <a:rPr lang="ru-RU" b="1">
                <a:latin typeface="Monotype Corsiva" pitchFamily="66" charset="0"/>
              </a:rPr>
              <a:t>на 2010-2011 учебный год</a:t>
            </a:r>
          </a:p>
        </p:txBody>
      </p:sp>
      <p:pic>
        <p:nvPicPr>
          <p:cNvPr id="34823" name="Picture 202" descr="Зав"/>
          <p:cNvPicPr>
            <a:picLocks noChangeAspect="1" noChangeArrowheads="1"/>
          </p:cNvPicPr>
          <p:nvPr/>
        </p:nvPicPr>
        <p:blipFill>
          <a:blip r:embed="rId5"/>
          <a:srcRect/>
          <a:stretch>
            <a:fillRect/>
          </a:stretch>
        </p:blipFill>
        <p:spPr bwMode="auto">
          <a:xfrm>
            <a:off x="5084763" y="488950"/>
            <a:ext cx="1374775" cy="1804988"/>
          </a:xfrm>
          <a:prstGeom prst="rect">
            <a:avLst/>
          </a:prstGeom>
          <a:noFill/>
          <a:ln w="9525">
            <a:noFill/>
            <a:miter lim="800000"/>
            <a:headEnd/>
            <a:tailEnd/>
          </a:ln>
        </p:spPr>
      </p:pic>
      <p:sp>
        <p:nvSpPr>
          <p:cNvPr id="34824" name="Text Box 27"/>
          <p:cNvSpPr txBox="1">
            <a:spLocks noChangeArrowheads="1"/>
          </p:cNvSpPr>
          <p:nvPr/>
        </p:nvSpPr>
        <p:spPr bwMode="auto">
          <a:xfrm>
            <a:off x="5084763" y="2289175"/>
            <a:ext cx="1366837" cy="765175"/>
          </a:xfrm>
          <a:prstGeom prst="rect">
            <a:avLst/>
          </a:prstGeom>
          <a:noFill/>
          <a:ln w="9525">
            <a:noFill/>
            <a:miter lim="800000"/>
            <a:headEnd/>
            <a:tailEnd/>
          </a:ln>
        </p:spPr>
        <p:txBody>
          <a:bodyPr>
            <a:spAutoFit/>
          </a:bodyPr>
          <a:lstStyle/>
          <a:p>
            <a:pPr algn="ctr">
              <a:spcBef>
                <a:spcPct val="50000"/>
              </a:spcBef>
            </a:pPr>
            <a:r>
              <a:rPr lang="ru-RU" sz="1100" i="1">
                <a:latin typeface="Times New Roman" pitchFamily="18" charset="0"/>
              </a:rPr>
              <a:t>Заведующая </a:t>
            </a:r>
            <a:r>
              <a:rPr lang="ru-RU" sz="1100" b="1" i="1">
                <a:latin typeface="Times New Roman" pitchFamily="18" charset="0"/>
              </a:rPr>
              <a:t>Костюкевич М.Р.</a:t>
            </a:r>
            <a:r>
              <a:rPr lang="ru-RU" sz="1100" i="1">
                <a:latin typeface="Times New Roman" pitchFamily="18" charset="0"/>
              </a:rPr>
              <a:t> МДОУ «Детский сад № 58»</a:t>
            </a:r>
          </a:p>
        </p:txBody>
      </p:sp>
      <p:sp>
        <p:nvSpPr>
          <p:cNvPr id="34825" name="Text Box 204"/>
          <p:cNvSpPr txBox="1">
            <a:spLocks noChangeArrowheads="1"/>
          </p:cNvSpPr>
          <p:nvPr/>
        </p:nvSpPr>
        <p:spPr bwMode="auto">
          <a:xfrm>
            <a:off x="333375" y="3081338"/>
            <a:ext cx="6264275" cy="6045200"/>
          </a:xfrm>
          <a:prstGeom prst="rect">
            <a:avLst/>
          </a:prstGeom>
          <a:noFill/>
          <a:ln w="9525">
            <a:noFill/>
            <a:miter lim="800000"/>
            <a:headEnd/>
            <a:tailEnd/>
          </a:ln>
        </p:spPr>
        <p:txBody>
          <a:bodyPr>
            <a:spAutoFit/>
          </a:bodyPr>
          <a:lstStyle/>
          <a:p>
            <a:pPr indent="363538" algn="just"/>
            <a:r>
              <a:rPr lang="ru-RU" sz="1300">
                <a:latin typeface="Times New Roman" pitchFamily="18" charset="0"/>
              </a:rPr>
              <a:t>Школа и детский сад - два смежных звена в системе образования. Если ребенок оказывается неподготовленным к школьным занятиям, в классе он испытывает дискомфорт из-за смены его социальной позиции. Поэтому, между такими типами образовательных учреждений, как школа и детский сад, должна существовать преемственность.</a:t>
            </a:r>
          </a:p>
          <a:p>
            <a:pPr indent="363538" algn="just"/>
            <a:r>
              <a:rPr lang="ru-RU" sz="1300">
                <a:latin typeface="Times New Roman" pitchFamily="18" charset="0"/>
              </a:rPr>
              <a:t>Преемственность с позиции школы - это опора на те знания, навыки и умения, которые имеются у ребенка, когда пройденное уже осмысливается на более высоком уровне. Преемственность, сточки зрения ДОУ - это ориентация на требования школы, формирование тех знаний, умений и навыков, которые необходимы для обучения в школе.</a:t>
            </a:r>
            <a:r>
              <a:rPr lang="en-US" sz="1300">
                <a:latin typeface="Times New Roman" pitchFamily="18" charset="0"/>
              </a:rPr>
              <a:t> </a:t>
            </a:r>
            <a:r>
              <a:rPr lang="ru-RU" sz="1300">
                <a:latin typeface="Times New Roman" pitchFamily="18" charset="0"/>
              </a:rPr>
              <a:t>Преемственность обеспечивает постепенное развитие и углубление знаний, усложнение требований к умственной деятельности, формирование навыков социального поведения.</a:t>
            </a:r>
          </a:p>
          <a:p>
            <a:pPr indent="363538" algn="just"/>
            <a:r>
              <a:rPr lang="ru-RU" sz="1300">
                <a:latin typeface="Times New Roman" pitchFamily="18" charset="0"/>
              </a:rPr>
              <a:t>Наш детский сад проблему преемственности решает совместно с МОУ «СОШ № 1». История нашего взаимосотрудпичества началась с января 2010 года. К заведующей нашего детского сада, Костюкевич М.Р., с предложением о сотрудничестве, обратилась учитель географии МОУ «СОШ № 1» Решетникова С. Е.. Она предложила нам принять участие в «Акции милосердия». Этот творческий проект ставил перед собой следующие задачи:</a:t>
            </a:r>
          </a:p>
          <a:p>
            <a:pPr indent="363538" algn="just"/>
            <a:r>
              <a:rPr lang="ru-RU" sz="1300">
                <a:latin typeface="Times New Roman" pitchFamily="18" charset="0"/>
              </a:rPr>
              <a:t>1. Развитие творческих способностей и практических навыков у учащихся на 2-ой ступени обучения.</a:t>
            </a:r>
          </a:p>
          <a:p>
            <a:pPr indent="363538" algn="just"/>
            <a:r>
              <a:rPr lang="ru-RU" sz="1300">
                <a:latin typeface="Times New Roman" pitchFamily="18" charset="0"/>
              </a:rPr>
              <a:t>2. Развитие у детей коммуникативных навыков общения с детьми-дошкольниками.</a:t>
            </a:r>
          </a:p>
          <a:p>
            <a:pPr indent="363538" algn="just"/>
            <a:r>
              <a:rPr lang="ru-RU" sz="1300">
                <a:latin typeface="Times New Roman" pitchFamily="18" charset="0"/>
              </a:rPr>
              <a:t>Мы согласились поучаствовать в акции. И первым нашим шагом стало заключение договора о сотрудничестве между нашими учреждениями. Мы встретились с заместителем директора МОУ «СОШ № 1» Корыбко О.А., заключили договор и разработали план совместных мероприятий. Согласно утвержденному плану, в апреле месяце, к нам с визитом приехали школьники 6-ых классов. Небольшое концертное выступление очень понравилось детям подготовительной и старшей группы. Дети были открыты, активны и дружелюбны. Кульминацией выступления была подаренная нашему саду большая деревянная мельница и аист, с</a:t>
            </a:r>
          </a:p>
        </p:txBody>
      </p:sp>
      <p:sp>
        <p:nvSpPr>
          <p:cNvPr id="34826"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latin typeface="Calibri" pitchFamily="34" charset="0"/>
              </a:rPr>
              <a:t>32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6858000" cy="739775"/>
            <a:chOff x="0" y="0"/>
            <a:chExt cx="4320" cy="466"/>
          </a:xfrm>
        </p:grpSpPr>
        <p:pic>
          <p:nvPicPr>
            <p:cNvPr id="35896" name="Picture 3"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5897" name="Picture 4"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5898" name="Picture 5"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pSp>
        <p:nvGrpSpPr>
          <p:cNvPr id="35843" name="Group 6"/>
          <p:cNvGrpSpPr>
            <a:grpSpLocks/>
          </p:cNvGrpSpPr>
          <p:nvPr/>
        </p:nvGrpSpPr>
        <p:grpSpPr bwMode="auto">
          <a:xfrm>
            <a:off x="0" y="9166225"/>
            <a:ext cx="6858000" cy="739775"/>
            <a:chOff x="0" y="0"/>
            <a:chExt cx="4320" cy="466"/>
          </a:xfrm>
        </p:grpSpPr>
        <p:pic>
          <p:nvPicPr>
            <p:cNvPr id="35893" name="Picture 7"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5894" name="Picture 8"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5895" name="Picture 9"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aphicFrame>
        <p:nvGraphicFramePr>
          <p:cNvPr id="92222" name="Group 62"/>
          <p:cNvGraphicFramePr>
            <a:graphicFrameLocks noGrp="1"/>
          </p:cNvGraphicFramePr>
          <p:nvPr>
            <p:ph/>
          </p:nvPr>
        </p:nvGraphicFramePr>
        <p:xfrm>
          <a:off x="333375" y="6176963"/>
          <a:ext cx="6172200" cy="3383280"/>
        </p:xfrm>
        <a:graphic>
          <a:graphicData uri="http://schemas.openxmlformats.org/drawingml/2006/table">
            <a:tbl>
              <a:tblPr/>
              <a:tblGrid>
                <a:gridCol w="471488"/>
                <a:gridCol w="2613025"/>
                <a:gridCol w="1543050"/>
                <a:gridCol w="1544637"/>
              </a:tblGrid>
              <a:tr h="360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a:t>
                      </a:r>
                      <a:endPar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Мероприятия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Сроки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Ответственный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Служебный инструктаж, регламентирующий вопросы охраны жизни и здоровья воспитанников, техники безопасности, статус работников, меру их ответственности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Заведующая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Повышение деловой квалификации</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Организация работы по повышению квалификации воспитателей и узких специалистов (курсы, проблемные семинары, РМО и др.)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Ст.воспитатель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Посещение воспитателями уроков в 1-ом классе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Ст.воспитатель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Завуч МОУ СОШ №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Организационно-педагогическая работа</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работа с детьми по оказанию социально-психологической и коррекционно-педагогической помощи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Психологи ДОУ и СОШ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90" name="Text Box 59"/>
          <p:cNvSpPr txBox="1">
            <a:spLocks noChangeArrowheads="1"/>
          </p:cNvSpPr>
          <p:nvPr/>
        </p:nvSpPr>
        <p:spPr bwMode="auto">
          <a:xfrm>
            <a:off x="260350" y="3657600"/>
            <a:ext cx="6337300" cy="2492375"/>
          </a:xfrm>
          <a:prstGeom prst="rect">
            <a:avLst/>
          </a:prstGeom>
          <a:noFill/>
          <a:ln w="9525">
            <a:noFill/>
            <a:miter lim="800000"/>
            <a:headEnd/>
            <a:tailEnd/>
          </a:ln>
        </p:spPr>
        <p:txBody>
          <a:bodyPr>
            <a:spAutoFit/>
          </a:bodyPr>
          <a:lstStyle/>
          <a:p>
            <a:pPr algn="just"/>
            <a:r>
              <a:rPr lang="ru-RU" sz="1300" b="1">
                <a:latin typeface="Times New Roman" pitchFamily="18" charset="0"/>
              </a:rPr>
              <a:t>Цели сотрудничества: </a:t>
            </a:r>
            <a:r>
              <a:rPr lang="ru-RU" sz="1300">
                <a:latin typeface="Times New Roman" pitchFamily="18" charset="0"/>
              </a:rPr>
              <a:t>совершенствовать всестороннее воспитание и развитие детей, укреплять здоровье, совершенствовать физическое развитие, формировать навыки учебной деятельности, развивать познавательные интересы, воспитывать у детей устойчивое внимание, наблюдательность, формировать интерес к учебной деятельности и желание учиться в школе; воспитывать у детей организованность, дисциплинированность, коллективизм, уважение к старшим.</a:t>
            </a:r>
            <a:endParaRPr lang="ru-RU" sz="1300" b="1">
              <a:latin typeface="Times New Roman" pitchFamily="18" charset="0"/>
            </a:endParaRPr>
          </a:p>
          <a:p>
            <a:pPr algn="just"/>
            <a:r>
              <a:rPr lang="ru-RU" sz="1300" b="1">
                <a:latin typeface="Times New Roman" pitchFamily="18" charset="0"/>
              </a:rPr>
              <a:t>Задачи: </a:t>
            </a:r>
            <a:r>
              <a:rPr lang="ru-RU" sz="1300">
                <a:latin typeface="Times New Roman" pitchFamily="18" charset="0"/>
              </a:rPr>
              <a:t>Создавать педагогические условия для  :</a:t>
            </a:r>
          </a:p>
          <a:p>
            <a:pPr algn="just"/>
            <a:r>
              <a:rPr lang="ru-RU" sz="1300">
                <a:latin typeface="Times New Roman" pitchFamily="18" charset="0"/>
              </a:rPr>
              <a:t>физического,</a:t>
            </a:r>
          </a:p>
          <a:p>
            <a:pPr algn="just"/>
            <a:r>
              <a:rPr lang="ru-RU" sz="1300">
                <a:latin typeface="Times New Roman" pitchFamily="18" charset="0"/>
              </a:rPr>
              <a:t>познавательно-речевого,</a:t>
            </a:r>
          </a:p>
          <a:p>
            <a:pPr algn="just"/>
            <a:r>
              <a:rPr lang="ru-RU" sz="1300">
                <a:latin typeface="Times New Roman" pitchFamily="18" charset="0"/>
              </a:rPr>
              <a:t>социально-личностного,</a:t>
            </a:r>
          </a:p>
          <a:p>
            <a:pPr algn="just"/>
            <a:r>
              <a:rPr lang="ru-RU" sz="1300">
                <a:latin typeface="Times New Roman" pitchFamily="18" charset="0"/>
              </a:rPr>
              <a:t>художественно-эстетического развития.</a:t>
            </a:r>
          </a:p>
          <a:p>
            <a:pPr algn="just"/>
            <a:r>
              <a:rPr lang="ru-RU" sz="1300">
                <a:latin typeface="Times New Roman" pitchFamily="18" charset="0"/>
              </a:rPr>
              <a:t>обеспечения преемственности между дошкольным и начальным общим образованием.</a:t>
            </a:r>
          </a:p>
        </p:txBody>
      </p:sp>
      <p:sp>
        <p:nvSpPr>
          <p:cNvPr id="35891" name="Text Box 60"/>
          <p:cNvSpPr txBox="1">
            <a:spLocks noChangeArrowheads="1"/>
          </p:cNvSpPr>
          <p:nvPr/>
        </p:nvSpPr>
        <p:spPr bwMode="auto">
          <a:xfrm>
            <a:off x="260350" y="200025"/>
            <a:ext cx="6337300" cy="3763963"/>
          </a:xfrm>
          <a:prstGeom prst="rect">
            <a:avLst/>
          </a:prstGeom>
          <a:noFill/>
          <a:ln w="9525">
            <a:noFill/>
            <a:miter lim="800000"/>
            <a:headEnd/>
            <a:tailEnd/>
          </a:ln>
        </p:spPr>
        <p:txBody>
          <a:bodyPr>
            <a:spAutoFit/>
          </a:bodyPr>
          <a:lstStyle/>
          <a:p>
            <a:pPr indent="363538" algn="just"/>
            <a:r>
              <a:rPr lang="ru-RU" sz="1300">
                <a:latin typeface="Times New Roman" pitchFamily="18" charset="0"/>
              </a:rPr>
              <a:t>гнездом на крыше. Защита творческого проекта («Акция милосердия») проходила в гимназии № 8, на научно-практической конференции среди учащихся школ Энгельсского района, где МОУ «СОШ №1» заняла почетное </a:t>
            </a:r>
            <a:r>
              <a:rPr lang="en-US" sz="1300">
                <a:latin typeface="Times New Roman" pitchFamily="18" charset="0"/>
              </a:rPr>
              <a:t>II </a:t>
            </a:r>
            <a:r>
              <a:rPr lang="ru-RU" sz="1300">
                <a:latin typeface="Times New Roman" pitchFamily="18" charset="0"/>
              </a:rPr>
              <a:t>место.</a:t>
            </a:r>
          </a:p>
          <a:p>
            <a:pPr indent="363538" algn="just"/>
            <a:r>
              <a:rPr lang="ru-RU" sz="1300">
                <a:latin typeface="Times New Roman" pitchFamily="18" charset="0"/>
              </a:rPr>
              <a:t>За участие в социальном проекте «Акция милосердия» наш детский сад был отмечен благодарностью администрации МОУ «СОШ № 1».</a:t>
            </a:r>
          </a:p>
          <a:p>
            <a:pPr indent="363538" algn="just"/>
            <a:r>
              <a:rPr lang="ru-RU" sz="1300">
                <a:latin typeface="Times New Roman" pitchFamily="18" charset="0"/>
              </a:rPr>
              <a:t>Следующим шагом в нашем взаимном сотрудничестве стало посещение родителями подготовительной группы открытого урока в начальной школе. Родители увидели фрагменты уроков различной тематики, получили ответы на свои вопросы, рекомендации.</a:t>
            </a:r>
          </a:p>
          <a:p>
            <a:pPr indent="363538" algn="just"/>
            <a:r>
              <a:rPr lang="ru-RU" sz="1300">
                <a:latin typeface="Times New Roman" pitchFamily="18" charset="0"/>
              </a:rPr>
              <a:t>В наступившем новом 2010-2011 учебном году, мы перезаключили договор с МОУ «СОШ № 1» и разработали новый план сетевого взаимодействия.</a:t>
            </a:r>
          </a:p>
          <a:p>
            <a:pPr indent="363538" algn="just"/>
            <a:r>
              <a:rPr lang="ru-RU" sz="1300">
                <a:latin typeface="Times New Roman" pitchFamily="18" charset="0"/>
              </a:rPr>
              <a:t>Успешность реализации преемственности определяется целым рядом факторов, и должна проводиться педагогическими коллективами школы и ДОУ совместно и системно. Только заинтересованность  обеих сторон и родительской общественности позволит по-настоящему решить проблемы преемственности дошкольного и начального школьного образования, сделать переход из ДОУ в начальную школу безболезненным и успешным.</a:t>
            </a:r>
          </a:p>
          <a:p>
            <a:pPr indent="363538" algn="just">
              <a:spcBef>
                <a:spcPct val="50000"/>
              </a:spcBef>
            </a:pPr>
            <a:endParaRPr lang="ru-RU" sz="1300">
              <a:latin typeface="Times New Roman" pitchFamily="18" charset="0"/>
            </a:endParaRPr>
          </a:p>
        </p:txBody>
      </p:sp>
      <p:sp>
        <p:nvSpPr>
          <p:cNvPr id="35892"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latin typeface="Calibri" pitchFamily="34" charset="0"/>
              </a:rPr>
              <a:t>33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6858000" cy="739775"/>
            <a:chOff x="0" y="0"/>
            <a:chExt cx="4320" cy="466"/>
          </a:xfrm>
        </p:grpSpPr>
        <p:pic>
          <p:nvPicPr>
            <p:cNvPr id="36945" name="Picture 3"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6946" name="Picture 4"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6947" name="Picture 5"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pSp>
        <p:nvGrpSpPr>
          <p:cNvPr id="36867" name="Group 6"/>
          <p:cNvGrpSpPr>
            <a:grpSpLocks/>
          </p:cNvGrpSpPr>
          <p:nvPr/>
        </p:nvGrpSpPr>
        <p:grpSpPr bwMode="auto">
          <a:xfrm>
            <a:off x="0" y="9166225"/>
            <a:ext cx="6858000" cy="739775"/>
            <a:chOff x="0" y="0"/>
            <a:chExt cx="4320" cy="466"/>
          </a:xfrm>
        </p:grpSpPr>
        <p:pic>
          <p:nvPicPr>
            <p:cNvPr id="36942" name="Picture 7"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6943" name="Picture 8"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6944" name="Picture 9"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aphicFrame>
        <p:nvGraphicFramePr>
          <p:cNvPr id="90393" name="Group 281"/>
          <p:cNvGraphicFramePr>
            <a:graphicFrameLocks noGrp="1"/>
          </p:cNvGraphicFramePr>
          <p:nvPr>
            <p:ph sz="half" idx="1"/>
          </p:nvPr>
        </p:nvGraphicFramePr>
        <p:xfrm>
          <a:off x="188913" y="273050"/>
          <a:ext cx="6408737" cy="1005840"/>
        </p:xfrm>
        <a:graphic>
          <a:graphicData uri="http://schemas.openxmlformats.org/drawingml/2006/table">
            <a:tbl>
              <a:tblPr/>
              <a:tblGrid>
                <a:gridCol w="488950"/>
                <a:gridCol w="2713037"/>
                <a:gridCol w="1603375"/>
                <a:gridCol w="1603375"/>
              </a:tblGrid>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Обеспечение подготовки детей к школе: укрепление их здоровья, эмоционально-личностное развитие, познавательно-речевое развитие, художественно-речевое развитие в соответствии с государственными стандартами.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инструктор по ФИЗО,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музыкальный руководитель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6949" name="Group 85"/>
          <p:cNvGraphicFramePr>
            <a:graphicFrameLocks noGrp="1"/>
          </p:cNvGraphicFramePr>
          <p:nvPr>
            <p:ph sz="half" idx="2"/>
          </p:nvPr>
        </p:nvGraphicFramePr>
        <p:xfrm>
          <a:off x="260350" y="1352550"/>
          <a:ext cx="6264275" cy="8229600"/>
        </p:xfrm>
        <a:graphic>
          <a:graphicData uri="http://schemas.openxmlformats.org/drawingml/2006/table">
            <a:tbl>
              <a:tblPr/>
              <a:tblGrid>
                <a:gridCol w="477838"/>
                <a:gridCol w="2654300"/>
                <a:gridCol w="1566862"/>
                <a:gridCol w="1565275"/>
              </a:tblGrid>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Организация занятий с детьми в старших и подготовительных группах в рамках образовательной программы ДОУ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инструктор по ФИЗО,</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музыкальный руковод.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Проведение совместных занятий для детей и родителей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Профилактика «школьного стресса»</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Экскурсия в школу 1 сентября «День знаний»</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Экскурсия в школьную библиотеку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Ноябрь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Сотрудник МОУ СОШ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Формирование психологической готовности к школе</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Экскурсия в школу на праздник «Прощание с букварем»</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Экскурсия в школу. Посещение урока в 1-ом классе.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Март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1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Развитие коммуникативных навыков, обеспечение личностной адаптации, психоэмоционального комфорта, социальной значимости</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Совместное проведение для дошкольников и младших школьников литературных викторин, познавательных игр, спортивных праздников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(согласно плану)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 Воспитатель;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Завуч МОУ СОШ №1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b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Развитие мелкой мускулатуры рук для подготовки к письму: </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занятия по рисованию, конструированию, лепке, физические упражнения на снарядах, пальчиковая гимнастика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Ст.воспитатель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Подготовка детей к чтению на занятиях по развитию речи и обучению грамоте: </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развитие фонематического слуха;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артикуляционная гимнастика;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развитие монологической речи;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 Воспитатель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Организация развивающей среды в группах:</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Уголки школьников;</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С/р игры: «Школа», «Библиотека»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Комплектование познавательных уголков головоломками, д/играми на развитие памяти, мышления, логики, воображения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Методическая работа</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4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Педагогический совет, семинар, семинар-практикум, консультации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 воспитатель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94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latin typeface="Calibri" pitchFamily="34" charset="0"/>
              </a:rPr>
              <a:t>34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6858000" cy="739775"/>
            <a:chOff x="0" y="0"/>
            <a:chExt cx="4320" cy="466"/>
          </a:xfrm>
        </p:grpSpPr>
        <p:pic>
          <p:nvPicPr>
            <p:cNvPr id="37950" name="Picture 3"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7951" name="Picture 4"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7952" name="Picture 5"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pSp>
        <p:nvGrpSpPr>
          <p:cNvPr id="37891" name="Group 6"/>
          <p:cNvGrpSpPr>
            <a:grpSpLocks/>
          </p:cNvGrpSpPr>
          <p:nvPr/>
        </p:nvGrpSpPr>
        <p:grpSpPr bwMode="auto">
          <a:xfrm>
            <a:off x="0" y="9166225"/>
            <a:ext cx="6858000" cy="739775"/>
            <a:chOff x="0" y="0"/>
            <a:chExt cx="4320" cy="466"/>
          </a:xfrm>
        </p:grpSpPr>
        <p:pic>
          <p:nvPicPr>
            <p:cNvPr id="37947" name="Picture 7" descr="Cartoon-Clipart-Free-10"/>
            <p:cNvPicPr>
              <a:picLocks noChangeAspect="1" noChangeArrowheads="1"/>
            </p:cNvPicPr>
            <p:nvPr/>
          </p:nvPicPr>
          <p:blipFill>
            <a:blip r:embed="rId2"/>
            <a:srcRect l="8417" t="10292" r="2750" b="19749"/>
            <a:stretch>
              <a:fillRect/>
            </a:stretch>
          </p:blipFill>
          <p:spPr bwMode="auto">
            <a:xfrm>
              <a:off x="1752" y="0"/>
              <a:ext cx="907" cy="466"/>
            </a:xfrm>
            <a:prstGeom prst="rect">
              <a:avLst/>
            </a:prstGeom>
            <a:noFill/>
            <a:ln w="9525">
              <a:noFill/>
              <a:miter lim="800000"/>
              <a:headEnd/>
              <a:tailEnd/>
            </a:ln>
          </p:spPr>
        </p:pic>
        <p:pic>
          <p:nvPicPr>
            <p:cNvPr id="37948" name="Picture 8" descr="untitled1"/>
            <p:cNvPicPr>
              <a:picLocks noChangeAspect="1" noChangeArrowheads="1"/>
            </p:cNvPicPr>
            <p:nvPr/>
          </p:nvPicPr>
          <p:blipFill>
            <a:blip r:embed="rId3"/>
            <a:srcRect/>
            <a:stretch>
              <a:fillRect/>
            </a:stretch>
          </p:blipFill>
          <p:spPr bwMode="auto">
            <a:xfrm>
              <a:off x="3949" y="0"/>
              <a:ext cx="371" cy="348"/>
            </a:xfrm>
            <a:prstGeom prst="rect">
              <a:avLst/>
            </a:prstGeom>
            <a:noFill/>
            <a:ln w="9525">
              <a:noFill/>
              <a:miter lim="800000"/>
              <a:headEnd/>
              <a:tailEnd/>
            </a:ln>
          </p:spPr>
        </p:pic>
        <p:pic>
          <p:nvPicPr>
            <p:cNvPr id="37949" name="Picture 9" descr="untitled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551771">
              <a:off x="-12" y="12"/>
              <a:ext cx="371" cy="348"/>
            </a:xfrm>
            <a:prstGeom prst="rect">
              <a:avLst/>
            </a:prstGeom>
            <a:noFill/>
            <a:ln w="9525">
              <a:noFill/>
              <a:miter lim="800000"/>
              <a:headEnd/>
              <a:tailEnd/>
            </a:ln>
          </p:spPr>
        </p:pic>
      </p:grpSp>
      <p:graphicFrame>
        <p:nvGraphicFramePr>
          <p:cNvPr id="93358" name="Group 174"/>
          <p:cNvGraphicFramePr>
            <a:graphicFrameLocks noGrp="1"/>
          </p:cNvGraphicFramePr>
          <p:nvPr>
            <p:ph/>
          </p:nvPr>
        </p:nvGraphicFramePr>
        <p:xfrm>
          <a:off x="342900" y="396875"/>
          <a:ext cx="6172200" cy="4871721"/>
        </p:xfrm>
        <a:graphic>
          <a:graphicData uri="http://schemas.openxmlformats.org/drawingml/2006/table">
            <a:tbl>
              <a:tblPr/>
              <a:tblGrid>
                <a:gridCol w="468313"/>
                <a:gridCol w="2617787"/>
                <a:gridCol w="1541463"/>
                <a:gridCol w="1544637"/>
              </a:tblGrid>
              <a:tr h="523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Совместное проведение семинаров, семинаров-практикумов для учителей начальной школы и воспитателей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 Воспитатель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Завуч МОУ СОШ №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Совместная работа с семьей и общественостью</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982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Повышение уровня родительской компетенции в области подготовки дошкольников к школе</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Родительское собрание «Что должен уметь первоклассник»</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Консультации для родителей различной тематики, беседы</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Практические занятия по проблемам преддошкольного обучения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течении года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Апрель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Психолог</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 мед.сестра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Психолог</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Шефская работа</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Совместная работа по уборке территории МДОУ дошкольников и школьников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Осень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Весна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Привлечение школьников к участию в конкурсе «День ледяных скульптур»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Январь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групп</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Привлечение школьников к участию в спортивных праздниках, вечерах-развлечений.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Втечении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Ст.воспитатель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Завуч МОУ СОШ № 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Муз. Руководитель</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Инструктор по ФИЗО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7942" name="Picture 175"/>
          <p:cNvPicPr>
            <a:picLocks noChangeAspect="1" noChangeArrowheads="1"/>
          </p:cNvPicPr>
          <p:nvPr/>
        </p:nvPicPr>
        <p:blipFill>
          <a:blip r:embed="rId4"/>
          <a:srcRect/>
          <a:stretch>
            <a:fillRect/>
          </a:stretch>
        </p:blipFill>
        <p:spPr bwMode="auto">
          <a:xfrm>
            <a:off x="5084763" y="7185025"/>
            <a:ext cx="1127125" cy="1871663"/>
          </a:xfrm>
          <a:prstGeom prst="rect">
            <a:avLst/>
          </a:prstGeom>
          <a:noFill/>
          <a:ln w="9525">
            <a:noFill/>
            <a:miter lim="800000"/>
            <a:headEnd/>
            <a:tailEnd/>
          </a:ln>
        </p:spPr>
      </p:pic>
      <p:pic>
        <p:nvPicPr>
          <p:cNvPr id="37943" name="Picture 176" descr="P1010460"/>
          <p:cNvPicPr>
            <a:picLocks noChangeAspect="1" noChangeArrowheads="1"/>
          </p:cNvPicPr>
          <p:nvPr/>
        </p:nvPicPr>
        <p:blipFill>
          <a:blip r:embed="rId5" cstate="email"/>
          <a:srcRect/>
          <a:stretch>
            <a:fillRect/>
          </a:stretch>
        </p:blipFill>
        <p:spPr bwMode="auto">
          <a:xfrm>
            <a:off x="4221163" y="5384800"/>
            <a:ext cx="2276475" cy="1625600"/>
          </a:xfrm>
          <a:prstGeom prst="rect">
            <a:avLst/>
          </a:prstGeom>
          <a:noFill/>
          <a:ln w="9525">
            <a:noFill/>
            <a:miter lim="800000"/>
            <a:headEnd/>
            <a:tailEnd/>
          </a:ln>
        </p:spPr>
      </p:pic>
      <p:pic>
        <p:nvPicPr>
          <p:cNvPr id="37944" name="Picture 177" descr="P1010479"/>
          <p:cNvPicPr>
            <a:picLocks noChangeAspect="1" noChangeArrowheads="1"/>
          </p:cNvPicPr>
          <p:nvPr/>
        </p:nvPicPr>
        <p:blipFill>
          <a:blip r:embed="rId6"/>
          <a:srcRect/>
          <a:stretch>
            <a:fillRect/>
          </a:stretch>
        </p:blipFill>
        <p:spPr bwMode="auto">
          <a:xfrm>
            <a:off x="2060575" y="6681788"/>
            <a:ext cx="2520950" cy="2462212"/>
          </a:xfrm>
          <a:prstGeom prst="rect">
            <a:avLst/>
          </a:prstGeom>
          <a:noFill/>
          <a:ln w="9525">
            <a:noFill/>
            <a:miter lim="800000"/>
            <a:headEnd/>
            <a:tailEnd/>
          </a:ln>
        </p:spPr>
      </p:pic>
      <p:pic>
        <p:nvPicPr>
          <p:cNvPr id="37945" name="Picture 178" descr="P1010476"/>
          <p:cNvPicPr>
            <a:picLocks noChangeAspect="1" noChangeArrowheads="1"/>
          </p:cNvPicPr>
          <p:nvPr/>
        </p:nvPicPr>
        <p:blipFill>
          <a:blip r:embed="rId7" cstate="email"/>
          <a:srcRect/>
          <a:stretch>
            <a:fillRect/>
          </a:stretch>
        </p:blipFill>
        <p:spPr bwMode="auto">
          <a:xfrm>
            <a:off x="404813" y="5457825"/>
            <a:ext cx="2520950" cy="1485900"/>
          </a:xfrm>
          <a:prstGeom prst="rect">
            <a:avLst/>
          </a:prstGeom>
          <a:noFill/>
          <a:ln w="9525">
            <a:noFill/>
            <a:miter lim="800000"/>
            <a:headEnd/>
            <a:tailEnd/>
          </a:ln>
        </p:spPr>
      </p:pic>
      <p:sp>
        <p:nvSpPr>
          <p:cNvPr id="37946"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35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4"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sp>
        <p:nvSpPr>
          <p:cNvPr id="38915" name="Rectangle 12"/>
          <p:cNvSpPr>
            <a:spLocks noChangeArrowheads="1"/>
          </p:cNvSpPr>
          <p:nvPr/>
        </p:nvSpPr>
        <p:spPr bwMode="auto">
          <a:xfrm>
            <a:off x="0" y="2146300"/>
            <a:ext cx="2205038" cy="933450"/>
          </a:xfrm>
          <a:prstGeom prst="rect">
            <a:avLst/>
          </a:prstGeom>
          <a:noFill/>
          <a:ln w="9525">
            <a:noFill/>
            <a:miter lim="800000"/>
            <a:headEnd/>
            <a:tailEnd/>
          </a:ln>
        </p:spPr>
        <p:txBody>
          <a:bodyPr anchor="ctr">
            <a:spAutoFit/>
          </a:bodyPr>
          <a:lstStyle/>
          <a:p>
            <a:pPr algn="ctr"/>
            <a:r>
              <a:rPr lang="ru-RU" sz="1100" i="1">
                <a:latin typeface="Times New Roman" pitchFamily="18" charset="0"/>
              </a:rPr>
              <a:t>Старший воспитатель </a:t>
            </a:r>
          </a:p>
          <a:p>
            <a:pPr algn="ctr"/>
            <a:r>
              <a:rPr lang="ru-RU" sz="1100" b="1" i="1">
                <a:latin typeface="Times New Roman" pitchFamily="18" charset="0"/>
              </a:rPr>
              <a:t>Куликова А.И.  </a:t>
            </a:r>
          </a:p>
          <a:p>
            <a:pPr algn="ctr"/>
            <a:r>
              <a:rPr lang="ru-RU" sz="1100" i="1">
                <a:latin typeface="Times New Roman" pitchFamily="18" charset="0"/>
              </a:rPr>
              <a:t>МОУ                                                                                                            «Начальная школа – </a:t>
            </a:r>
          </a:p>
          <a:p>
            <a:pPr algn="ctr"/>
            <a:r>
              <a:rPr lang="ru-RU" sz="1100" i="1">
                <a:latin typeface="Times New Roman" pitchFamily="18" charset="0"/>
              </a:rPr>
              <a:t>детский сад №1»</a:t>
            </a:r>
          </a:p>
        </p:txBody>
      </p:sp>
      <p:sp>
        <p:nvSpPr>
          <p:cNvPr id="38916" name="WordArt 11"/>
          <p:cNvSpPr>
            <a:spLocks noChangeArrowheads="1" noChangeShapeType="1" noTextEdit="1"/>
          </p:cNvSpPr>
          <p:nvPr/>
        </p:nvSpPr>
        <p:spPr bwMode="auto">
          <a:xfrm>
            <a:off x="2133600" y="193675"/>
            <a:ext cx="4176713" cy="358775"/>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старшего  воспитателя</a:t>
            </a:r>
          </a:p>
        </p:txBody>
      </p:sp>
      <p:sp>
        <p:nvSpPr>
          <p:cNvPr id="38917" name="Line 11"/>
          <p:cNvSpPr>
            <a:spLocks noChangeShapeType="1"/>
          </p:cNvSpPr>
          <p:nvPr/>
        </p:nvSpPr>
        <p:spPr bwMode="auto">
          <a:xfrm>
            <a:off x="2060575" y="661988"/>
            <a:ext cx="4321175" cy="0"/>
          </a:xfrm>
          <a:prstGeom prst="line">
            <a:avLst/>
          </a:prstGeom>
          <a:noFill/>
          <a:ln w="19050">
            <a:solidFill>
              <a:srgbClr val="00FF00"/>
            </a:solidFill>
            <a:round/>
            <a:headEnd/>
            <a:tailEnd/>
          </a:ln>
        </p:spPr>
        <p:txBody>
          <a:bodyPr/>
          <a:lstStyle/>
          <a:p>
            <a:endParaRPr lang="ru-RU"/>
          </a:p>
        </p:txBody>
      </p:sp>
      <p:pic>
        <p:nvPicPr>
          <p:cNvPr id="38918" name="Picture 20" descr="Безимени-1"/>
          <p:cNvPicPr>
            <a:picLocks noChangeAspect="1" noChangeArrowheads="1"/>
          </p:cNvPicPr>
          <p:nvPr/>
        </p:nvPicPr>
        <p:blipFill>
          <a:blip r:embed="rId3"/>
          <a:srcRect/>
          <a:stretch>
            <a:fillRect/>
          </a:stretch>
        </p:blipFill>
        <p:spPr bwMode="auto">
          <a:xfrm>
            <a:off x="476250" y="273050"/>
            <a:ext cx="1249363" cy="1649413"/>
          </a:xfrm>
          <a:prstGeom prst="rect">
            <a:avLst/>
          </a:prstGeom>
          <a:noFill/>
          <a:ln w="9525">
            <a:noFill/>
            <a:miter lim="800000"/>
            <a:headEnd/>
            <a:tailEnd/>
          </a:ln>
        </p:spPr>
      </p:pic>
      <p:sp>
        <p:nvSpPr>
          <p:cNvPr id="38919" name="Rectangle 21"/>
          <p:cNvSpPr>
            <a:spLocks noChangeArrowheads="1"/>
          </p:cNvSpPr>
          <p:nvPr/>
        </p:nvSpPr>
        <p:spPr bwMode="auto">
          <a:xfrm>
            <a:off x="2060575" y="847725"/>
            <a:ext cx="4362450" cy="701675"/>
          </a:xfrm>
          <a:prstGeom prst="rect">
            <a:avLst/>
          </a:prstGeom>
          <a:noFill/>
          <a:ln w="9525">
            <a:noFill/>
            <a:miter lim="800000"/>
            <a:headEnd/>
            <a:tailEnd/>
          </a:ln>
        </p:spPr>
        <p:txBody>
          <a:bodyPr wrap="none" anchor="ctr">
            <a:spAutoFit/>
          </a:bodyPr>
          <a:lstStyle/>
          <a:p>
            <a:pPr algn="ctr"/>
            <a:r>
              <a:rPr lang="ru-RU" sz="2000" b="1" i="1">
                <a:latin typeface="Monotype Corsiva" pitchFamily="66" charset="0"/>
              </a:rPr>
              <a:t>Преемственность в работе </a:t>
            </a:r>
            <a:endParaRPr lang="ru-RU" sz="2000">
              <a:latin typeface="Monotype Corsiva" pitchFamily="66" charset="0"/>
            </a:endParaRPr>
          </a:p>
          <a:p>
            <a:pPr algn="ctr"/>
            <a:r>
              <a:rPr lang="ru-RU" sz="2000" b="1" i="1">
                <a:latin typeface="Monotype Corsiva" pitchFamily="66" charset="0"/>
              </a:rPr>
              <a:t>МОУ «Начальная школа - детский сад №1»</a:t>
            </a:r>
          </a:p>
        </p:txBody>
      </p:sp>
      <p:sp>
        <p:nvSpPr>
          <p:cNvPr id="38920" name="Text Box 22"/>
          <p:cNvSpPr txBox="1">
            <a:spLocks noChangeArrowheads="1"/>
          </p:cNvSpPr>
          <p:nvPr/>
        </p:nvSpPr>
        <p:spPr bwMode="auto">
          <a:xfrm>
            <a:off x="1989138" y="1911350"/>
            <a:ext cx="4464050" cy="1481138"/>
          </a:xfrm>
          <a:prstGeom prst="rect">
            <a:avLst/>
          </a:prstGeom>
          <a:noFill/>
          <a:ln w="9525">
            <a:noFill/>
            <a:miter lim="800000"/>
            <a:headEnd/>
            <a:tailEnd/>
          </a:ln>
        </p:spPr>
        <p:txBody>
          <a:bodyPr>
            <a:spAutoFit/>
          </a:bodyPr>
          <a:lstStyle/>
          <a:p>
            <a:pPr algn="just"/>
            <a:r>
              <a:rPr lang="ru-RU" sz="1300">
                <a:latin typeface="Times New Roman" pitchFamily="18" charset="0"/>
              </a:rPr>
              <a:t>      Одной из главных задач дошкольного образования является подготовка детей к обучению в школе.</a:t>
            </a:r>
          </a:p>
          <a:p>
            <a:pPr algn="just"/>
            <a:r>
              <a:rPr lang="ru-RU" sz="1300">
                <a:latin typeface="Times New Roman" pitchFamily="18" charset="0"/>
              </a:rPr>
              <a:t>      Поступление в школу – это, прежде всего, переход ребёнка на качественно-новую ступень своего развития.</a:t>
            </a:r>
          </a:p>
          <a:p>
            <a:pPr algn="just"/>
            <a:r>
              <a:rPr lang="ru-RU" sz="1300">
                <a:latin typeface="Times New Roman" pitchFamily="18" charset="0"/>
              </a:rPr>
              <a:t>      Теперь основным видом его деятельности становится учебная деятельность, тогда как в детском саду доминировала игровая. Этот переход не может произойти</a:t>
            </a:r>
          </a:p>
        </p:txBody>
      </p:sp>
      <p:sp>
        <p:nvSpPr>
          <p:cNvPr id="38921" name="Text Box 23"/>
          <p:cNvSpPr txBox="1">
            <a:spLocks noChangeArrowheads="1"/>
          </p:cNvSpPr>
          <p:nvPr/>
        </p:nvSpPr>
        <p:spPr bwMode="auto">
          <a:xfrm>
            <a:off x="188913" y="3297238"/>
            <a:ext cx="6408737" cy="5846762"/>
          </a:xfrm>
          <a:prstGeom prst="rect">
            <a:avLst/>
          </a:prstGeom>
          <a:noFill/>
          <a:ln w="9525">
            <a:noFill/>
            <a:miter lim="800000"/>
            <a:headEnd/>
            <a:tailEnd/>
          </a:ln>
        </p:spPr>
        <p:txBody>
          <a:bodyPr>
            <a:spAutoFit/>
          </a:bodyPr>
          <a:lstStyle/>
          <a:p>
            <a:pPr algn="just"/>
            <a:r>
              <a:rPr lang="ru-RU" sz="1300">
                <a:latin typeface="Times New Roman" pitchFamily="18" charset="0"/>
              </a:rPr>
              <a:t>по взмаху волшебной палочки. Должно пройти некоторое время, пока ребёнок осознает себя школьником.</a:t>
            </a:r>
          </a:p>
          <a:p>
            <a:pPr algn="just"/>
            <a:r>
              <a:rPr lang="ru-RU" sz="1300">
                <a:latin typeface="Times New Roman" pitchFamily="18" charset="0"/>
              </a:rPr>
              <a:t>       Особенностью нашего учреждения являются:</a:t>
            </a:r>
          </a:p>
          <a:p>
            <a:pPr algn="just">
              <a:buFontTx/>
              <a:buChar char="•"/>
            </a:pPr>
            <a:r>
              <a:rPr lang="ru-RU" sz="1300">
                <a:latin typeface="Times New Roman" pitchFamily="18" charset="0"/>
              </a:rPr>
              <a:t>  Построение образовательной модели, включающей в себя комплекс образовательных услуг и услуг в сфере образования, предоставляемый воспитанникам и учащимся образовательного учреждения.</a:t>
            </a:r>
          </a:p>
          <a:p>
            <a:pPr algn="just">
              <a:buFontTx/>
              <a:buChar char="•"/>
            </a:pPr>
            <a:r>
              <a:rPr lang="ru-RU" sz="1300">
                <a:latin typeface="Times New Roman" pitchFamily="18" charset="0"/>
              </a:rPr>
              <a:t>  Выстраивание образовательной системы «детский сад – начальная школа», построенной на принципе преемственности, затрагивающей содержательные и технологические аспекты обучения и воспитания детей дошкольного возраста и младшего школьного.</a:t>
            </a:r>
          </a:p>
          <a:p>
            <a:pPr algn="just"/>
            <a:r>
              <a:rPr lang="ru-RU" sz="1300">
                <a:latin typeface="Times New Roman" pitchFamily="18" charset="0"/>
              </a:rPr>
              <a:t>       Основная задача, как воспитателя детского сада, так и учителя начальной школы – обеспечить на первых этапах обучения специфические дошкольные методы и формы организации жизни детей. Иными словами, игровая деятельность не должна исчезнуть с первых дней ребёнка в первом классе. Необходимо, чтобы она постепенно и закономерно уступала ведущее место учебной деятельности.</a:t>
            </a:r>
          </a:p>
          <a:p>
            <a:pPr algn="just"/>
            <a:r>
              <a:rPr lang="ru-RU" sz="1300">
                <a:latin typeface="Times New Roman" pitchFamily="18" charset="0"/>
              </a:rPr>
              <a:t>        Именно с анализа проблемы преемственности и возможностей её решения началась деятельность педагогического коллектива МОУ «Начальная школа – детский сад №1». Из опыта работы по данной проблеме можно отметить, что успешной адаптации воспитанников дошкольного отделения МОУ способствуют:</a:t>
            </a:r>
          </a:p>
          <a:p>
            <a:pPr algn="just">
              <a:buFontTx/>
              <a:buChar char="•"/>
            </a:pPr>
            <a:r>
              <a:rPr lang="ru-RU" sz="1300">
                <a:latin typeface="Times New Roman" pitchFamily="18" charset="0"/>
              </a:rPr>
              <a:t> Развитие любознательности у дошкольников как основы познавательной активности будущего ученика (познавательная активность выступает не только необходимым компонентом учебной деятельности, но и обеспечивает его интерес к учёбе, произвольность поведения и формирование других важных качеств личности ребёнка).</a:t>
            </a:r>
          </a:p>
          <a:p>
            <a:pPr algn="just">
              <a:buFontTx/>
              <a:buChar char="•"/>
            </a:pPr>
            <a:r>
              <a:rPr lang="ru-RU" sz="1300">
                <a:latin typeface="Times New Roman" pitchFamily="18" charset="0"/>
              </a:rPr>
              <a:t>  Формирование у детей развитого воображения (это обеспечивается широким использованием сюжетно-ролевых игр, игр-драматизаций, конструирования).</a:t>
            </a:r>
          </a:p>
          <a:p>
            <a:pPr algn="just">
              <a:buFontTx/>
              <a:buChar char="•"/>
            </a:pPr>
            <a:r>
              <a:rPr lang="ru-RU" sz="1300">
                <a:latin typeface="Times New Roman" pitchFamily="18" charset="0"/>
              </a:rPr>
              <a:t>   Развитие коммуникабельности – умения общаться со взрослыми и сверстниками.</a:t>
            </a:r>
          </a:p>
          <a:p>
            <a:pPr algn="just"/>
            <a:r>
              <a:rPr lang="ru-RU" sz="1300">
                <a:latin typeface="Times New Roman" pitchFamily="18" charset="0"/>
              </a:rPr>
              <a:t>        Таким образом, если ребёнок в детском саду научится играть, овладеет формами общения и взаимодействия со сверстниками и взрослыми, приобретёт способность управлять своими эмоциями и воображением, он безболезненно перейдёт в школу. </a:t>
            </a:r>
          </a:p>
        </p:txBody>
      </p:sp>
      <p:sp>
        <p:nvSpPr>
          <p:cNvPr id="38922"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36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1"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sp>
        <p:nvSpPr>
          <p:cNvPr id="39939" name="Text Box 20"/>
          <p:cNvSpPr txBox="1">
            <a:spLocks noChangeArrowheads="1"/>
          </p:cNvSpPr>
          <p:nvPr/>
        </p:nvSpPr>
        <p:spPr bwMode="auto">
          <a:xfrm>
            <a:off x="333375" y="350838"/>
            <a:ext cx="6119813" cy="9418637"/>
          </a:xfrm>
          <a:prstGeom prst="rect">
            <a:avLst/>
          </a:prstGeom>
          <a:noFill/>
          <a:ln w="9525">
            <a:noFill/>
            <a:miter lim="800000"/>
            <a:headEnd/>
            <a:tailEnd/>
          </a:ln>
        </p:spPr>
        <p:txBody>
          <a:bodyPr>
            <a:spAutoFit/>
          </a:bodyPr>
          <a:lstStyle/>
          <a:p>
            <a:pPr>
              <a:tabLst>
                <a:tab pos="363538" algn="l"/>
              </a:tabLst>
            </a:pPr>
            <a:r>
              <a:rPr lang="ru-RU" sz="1300">
                <a:latin typeface="Times New Roman" pitchFamily="18" charset="0"/>
              </a:rPr>
              <a:t>      Чтобы обеспечить успешный старт начала школьного образования, ежегодно мы разрабатываем план работы по преемственности на ступенях дошкольного и начального школьного образования.</a:t>
            </a:r>
          </a:p>
          <a:p>
            <a:pPr algn="just">
              <a:tabLst>
                <a:tab pos="363538" algn="l"/>
              </a:tabLst>
            </a:pPr>
            <a:r>
              <a:rPr lang="ru-RU" sz="1300">
                <a:latin typeface="Times New Roman" pitchFamily="18" charset="0"/>
              </a:rPr>
              <a:t>       Для формирования мотивационной готовности ребёнка к обучению в школе необходима активизация различных видов деятельности в соответствующем направлении с опорой на ведущую деятельность и творчество ребёнка. Особая роль в плане отводится содержанию эстетического блока (изобразительное искусство, музыкальное слушание, пение и др.), поскольку именно эстетическое воспитание в значительной степени способствует формированию у детей качеств, необходимых для перехода на следующую ступень образования. Давно уже стали традицией музыкально-познавательные досуги, праздники, спортивно-оздоровительные мероприятия, в которых принимают участие учащиеся и воспитанники МОУ. Всё это способствует развитию осознанного отношения к будущей учёбе в школе, а так же, влечёт за собой проявление любознательности, познавательной активности, формированиюе мотивации к учению.</a:t>
            </a:r>
          </a:p>
          <a:p>
            <a:pPr algn="just">
              <a:tabLst>
                <a:tab pos="363538" algn="l"/>
              </a:tabLst>
            </a:pPr>
            <a:r>
              <a:rPr lang="ru-RU" sz="1300">
                <a:latin typeface="Times New Roman" pitchFamily="18" charset="0"/>
              </a:rPr>
              <a:t>        В МОУ реализуются основные общеобразовательные программы М. Васильевой «Воспитание и обучение детей в детском саду», «Школа 2100», Н.Ф.Виноградовой «Начальная школа 21 века».</a:t>
            </a:r>
          </a:p>
          <a:p>
            <a:pPr algn="just">
              <a:tabLst>
                <a:tab pos="363538" algn="l"/>
              </a:tabLst>
            </a:pPr>
            <a:r>
              <a:rPr lang="ru-RU" sz="1300">
                <a:latin typeface="Times New Roman" pitchFamily="18" charset="0"/>
              </a:rPr>
              <a:t>      Преемственность программ обеспечивается по следующим направлениям:</a:t>
            </a:r>
          </a:p>
          <a:p>
            <a:pPr algn="just">
              <a:buFontTx/>
              <a:buChar char="•"/>
              <a:tabLst>
                <a:tab pos="363538" algn="l"/>
              </a:tabLst>
            </a:pPr>
            <a:r>
              <a:rPr lang="ru-RU" sz="1300">
                <a:latin typeface="Times New Roman" pitchFamily="18" charset="0"/>
              </a:rPr>
              <a:t>  Развитие любознательности у воспитанника дошкольного возраста как основы развития познавательных способностей обучающегося;</a:t>
            </a:r>
          </a:p>
          <a:p>
            <a:pPr algn="just">
              <a:buFontTx/>
              <a:buChar char="•"/>
              <a:tabLst>
                <a:tab pos="363538" algn="l"/>
              </a:tabLst>
            </a:pPr>
            <a:r>
              <a:rPr lang="ru-RU" sz="1300">
                <a:latin typeface="Times New Roman" pitchFamily="18" charset="0"/>
              </a:rPr>
              <a:t>  Формирование творческого воображения как направления интеллектуального и личностного развития воспитанника и обучающегося;</a:t>
            </a:r>
          </a:p>
          <a:p>
            <a:pPr algn="just">
              <a:buFontTx/>
              <a:buChar char="•"/>
              <a:tabLst>
                <a:tab pos="363538" algn="l"/>
              </a:tabLst>
            </a:pPr>
            <a:r>
              <a:rPr lang="ru-RU" sz="1300">
                <a:latin typeface="Times New Roman" pitchFamily="18" charset="0"/>
              </a:rPr>
              <a:t>  Развитие коммуникативности -  умения общаться с взрослыми и сверстниками как одного из необходимых условий успешности учебной деятельности;</a:t>
            </a:r>
          </a:p>
          <a:p>
            <a:pPr algn="just">
              <a:buFontTx/>
              <a:buChar char="•"/>
              <a:tabLst>
                <a:tab pos="363538" algn="l"/>
              </a:tabLst>
            </a:pPr>
            <a:r>
              <a:rPr lang="ru-RU" sz="1300">
                <a:latin typeface="Times New Roman" pitchFamily="18" charset="0"/>
              </a:rPr>
              <a:t>  Системный подход к проектированию учебно-воспитательной деятельности учреждения, последовательность движения к прогнозируемым результатам, соотнесённым с целями, задачами и концепцией образовательного учреждения;</a:t>
            </a:r>
          </a:p>
          <a:p>
            <a:pPr algn="just">
              <a:buFontTx/>
              <a:buChar char="•"/>
              <a:tabLst>
                <a:tab pos="363538" algn="l"/>
              </a:tabLst>
            </a:pPr>
            <a:r>
              <a:rPr lang="ru-RU" sz="1300">
                <a:latin typeface="Times New Roman" pitchFamily="18" charset="0"/>
              </a:rPr>
              <a:t>  Единая система требований, оценки усвоения программ и изучения дисциплин, представленных в учебном плане;</a:t>
            </a:r>
          </a:p>
          <a:p>
            <a:pPr algn="just">
              <a:buFontTx/>
              <a:buChar char="•"/>
              <a:tabLst>
                <a:tab pos="363538" algn="l"/>
              </a:tabLst>
            </a:pPr>
            <a:r>
              <a:rPr lang="ru-RU" sz="1300">
                <a:latin typeface="Times New Roman" pitchFamily="18" charset="0"/>
              </a:rPr>
              <a:t>  Благоприятная комфортная психолого-педагогическая среда;</a:t>
            </a:r>
          </a:p>
          <a:p>
            <a:pPr algn="just">
              <a:buFontTx/>
              <a:buChar char="•"/>
              <a:tabLst>
                <a:tab pos="363538" algn="l"/>
              </a:tabLst>
            </a:pPr>
            <a:r>
              <a:rPr lang="ru-RU" sz="1300">
                <a:latin typeface="Times New Roman" pitchFamily="18" charset="0"/>
              </a:rPr>
              <a:t>  Индивидуальное сопровождение детей (педагогическое, медико-оздоровительное, логопедическое);</a:t>
            </a:r>
          </a:p>
          <a:p>
            <a:pPr algn="just">
              <a:buFontTx/>
              <a:buChar char="•"/>
              <a:tabLst>
                <a:tab pos="363538" algn="l"/>
              </a:tabLst>
            </a:pPr>
            <a:r>
              <a:rPr lang="ru-RU" sz="1300">
                <a:latin typeface="Times New Roman" pitchFamily="18" charset="0"/>
              </a:rPr>
              <a:t>  Сочетание учебной деятельности с активным отдыхом на свежем воздухе, подвижными играми, интересным досугом, внеклассной работой. </a:t>
            </a:r>
          </a:p>
          <a:p>
            <a:pPr algn="just">
              <a:tabLst>
                <a:tab pos="363538" algn="l"/>
              </a:tabLst>
            </a:pPr>
            <a:r>
              <a:rPr lang="ru-RU" sz="1300">
                <a:latin typeface="Times New Roman" pitchFamily="18" charset="0"/>
              </a:rPr>
              <a:t>     Чтобы убрать пробел, который существует между программами дошкольного и начального школьного образования, организован кружок «Школа будущего первоклассника». В ней учитель начальной школы МОУ с октября по апрель проводит занятия с воспитанниками подготовительной группы (своими будущими первоклассниками).  Занятия  проводятся  во 2 половину  дня, длительностью 25-30 мин. Такие занятия ещё и позволяют более качественно подготовить воспитанников к обучению в школе.</a:t>
            </a:r>
          </a:p>
          <a:p>
            <a:pPr algn="just">
              <a:tabLst>
                <a:tab pos="363538" algn="l"/>
              </a:tabLst>
            </a:pPr>
            <a:r>
              <a:rPr lang="ru-RU" sz="1300">
                <a:latin typeface="Times New Roman" pitchFamily="18" charset="0"/>
              </a:rPr>
              <a:t>         Учащиеся начальной школы МОУ принимают активное участие в различных конкурсах и олимпиадах города, района, области.</a:t>
            </a:r>
          </a:p>
          <a:p>
            <a:pPr algn="just">
              <a:tabLst>
                <a:tab pos="363538" algn="l"/>
              </a:tabLst>
            </a:pPr>
            <a:r>
              <a:rPr lang="ru-RU" sz="1300">
                <a:latin typeface="Times New Roman" pitchFamily="18" charset="0"/>
              </a:rPr>
              <a:t>     Ниль Эльвина  - учащаяся 2-го класса заняла первое место в городском конкурсе по спортивным бальным танцам.</a:t>
            </a:r>
          </a:p>
          <a:p>
            <a:pPr algn="just">
              <a:tabLst>
                <a:tab pos="363538" algn="l"/>
              </a:tabLst>
            </a:pPr>
            <a:endParaRPr lang="ru-RU" sz="1300">
              <a:latin typeface="Times New Roman" pitchFamily="18" charset="0"/>
            </a:endParaRPr>
          </a:p>
        </p:txBody>
      </p:sp>
      <p:sp>
        <p:nvSpPr>
          <p:cNvPr id="39940"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37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71"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sp>
        <p:nvSpPr>
          <p:cNvPr id="40963" name="Text Box 14"/>
          <p:cNvSpPr txBox="1">
            <a:spLocks noChangeArrowheads="1"/>
          </p:cNvSpPr>
          <p:nvPr/>
        </p:nvSpPr>
        <p:spPr bwMode="auto">
          <a:xfrm>
            <a:off x="333375" y="193675"/>
            <a:ext cx="6264275" cy="2671763"/>
          </a:xfrm>
          <a:prstGeom prst="rect">
            <a:avLst/>
          </a:prstGeom>
          <a:noFill/>
          <a:ln w="9525">
            <a:noFill/>
            <a:miter lim="800000"/>
            <a:headEnd/>
            <a:tailEnd/>
          </a:ln>
        </p:spPr>
        <p:txBody>
          <a:bodyPr>
            <a:spAutoFit/>
          </a:bodyPr>
          <a:lstStyle/>
          <a:p>
            <a:pPr algn="just">
              <a:tabLst>
                <a:tab pos="361950" algn="l"/>
              </a:tabLst>
            </a:pPr>
            <a:r>
              <a:rPr lang="ru-RU" sz="1300">
                <a:latin typeface="Times New Roman" pitchFamily="18" charset="0"/>
              </a:rPr>
              <a:t>     Пять учащихся 3-го и 4-го классов приняли участие в районных математических олимпиадах, где Мазунина Вика заняла первое место.</a:t>
            </a:r>
          </a:p>
          <a:p>
            <a:pPr algn="just">
              <a:tabLst>
                <a:tab pos="361950" algn="l"/>
              </a:tabLst>
            </a:pPr>
            <a:r>
              <a:rPr lang="ru-RU" sz="1300">
                <a:latin typeface="Times New Roman" pitchFamily="18" charset="0"/>
              </a:rPr>
              <a:t>     Пантелеев Эльдар – учащийся 4-го класса занял призовое место в юношеском турнире Саратовской области по Армейскому рукопашному бою, в честь 65-и летия Победы в ВОВ.</a:t>
            </a:r>
          </a:p>
          <a:p>
            <a:pPr algn="just">
              <a:tabLst>
                <a:tab pos="361950" algn="l"/>
              </a:tabLst>
            </a:pPr>
            <a:r>
              <a:rPr lang="ru-RU" sz="1300">
                <a:latin typeface="Times New Roman" pitchFamily="18" charset="0"/>
              </a:rPr>
              <a:t>         Ведётся совместная работа воспитателей дошкольного отделения и учителей начальной школы в методических объединениях, где обсуждаются вопросы перспективного планирования, конференции, семинары, взаимопосещения уроков и занятий. Это позволяет учителям получить представление об уровне развития будущих первоклассников, а воспитателям – дошкольникам – понять требования, которые предъявляет школа к поступающим в первый класс. Правильно организованная работа по преемственности – залог успеха обучения детей в начальной школе.</a:t>
            </a:r>
          </a:p>
        </p:txBody>
      </p:sp>
      <p:sp>
        <p:nvSpPr>
          <p:cNvPr id="40964" name="Rectangle 15"/>
          <p:cNvSpPr>
            <a:spLocks noChangeArrowheads="1"/>
          </p:cNvSpPr>
          <p:nvPr/>
        </p:nvSpPr>
        <p:spPr bwMode="auto">
          <a:xfrm>
            <a:off x="765175" y="2792413"/>
            <a:ext cx="5435600" cy="825500"/>
          </a:xfrm>
          <a:prstGeom prst="rect">
            <a:avLst/>
          </a:prstGeom>
          <a:noFill/>
          <a:ln w="9525">
            <a:noFill/>
            <a:miter lim="800000"/>
            <a:headEnd/>
            <a:tailEnd/>
          </a:ln>
        </p:spPr>
        <p:txBody>
          <a:bodyPr anchor="ctr">
            <a:spAutoFit/>
          </a:bodyPr>
          <a:lstStyle/>
          <a:p>
            <a:pPr algn="ctr"/>
            <a:r>
              <a:rPr lang="ru-RU" sz="1600" b="1" i="1">
                <a:latin typeface="Monotype Corsiva" pitchFamily="66" charset="0"/>
              </a:rPr>
              <a:t>План по преемственности дошкольного и начального школьного образования</a:t>
            </a:r>
            <a:endParaRPr lang="ru-RU" sz="1600">
              <a:latin typeface="Monotype Corsiva" pitchFamily="66" charset="0"/>
            </a:endParaRPr>
          </a:p>
          <a:p>
            <a:pPr algn="ctr"/>
            <a:r>
              <a:rPr lang="ru-RU" sz="1600" b="1" i="1">
                <a:latin typeface="Monotype Corsiva" pitchFamily="66" charset="0"/>
              </a:rPr>
              <a:t>МОУ «Начальная школа – детский сад №1»</a:t>
            </a:r>
          </a:p>
        </p:txBody>
      </p:sp>
      <p:graphicFrame>
        <p:nvGraphicFramePr>
          <p:cNvPr id="9388" name="Group 172"/>
          <p:cNvGraphicFramePr>
            <a:graphicFrameLocks noGrp="1"/>
          </p:cNvGraphicFramePr>
          <p:nvPr/>
        </p:nvGraphicFramePr>
        <p:xfrm>
          <a:off x="476250" y="3584575"/>
          <a:ext cx="6048375" cy="2868613"/>
        </p:xfrm>
        <a:graphic>
          <a:graphicData uri="http://schemas.openxmlformats.org/drawingml/2006/table">
            <a:tbl>
              <a:tblPr/>
              <a:tblGrid>
                <a:gridCol w="333375"/>
                <a:gridCol w="1476375"/>
                <a:gridCol w="1958975"/>
                <a:gridCol w="898525"/>
                <a:gridCol w="1381125"/>
              </a:tblGrid>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Вид деятельности</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Цель</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Сроки</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Ответственные</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1.Административная работа</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Организация работы по преемственности дошкольного отделения МОУ и начальной школы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Координирование целей, задач, содержания, методов, средств и форм организации образовательных процессов детского сада.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Директор, зам. директора по УВР, старший воспитатель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7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Психолого-педагогическое обследование детей подготовительной группы (экспресс-диагностика уровня готовности детей к обучению в школе)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Диагностика особенностей психических процессов и социальных навыков детей подготовительной группы дошкольного отделения МОУ.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 - май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старший воспитатель, педагог – психолог центра ПМСС «Позитив»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389" name="Group 173"/>
          <p:cNvGraphicFramePr>
            <a:graphicFrameLocks noGrp="1"/>
          </p:cNvGraphicFramePr>
          <p:nvPr/>
        </p:nvGraphicFramePr>
        <p:xfrm>
          <a:off x="476250" y="6465888"/>
          <a:ext cx="6048375" cy="1374775"/>
        </p:xfrm>
        <a:graphic>
          <a:graphicData uri="http://schemas.openxmlformats.org/drawingml/2006/table">
            <a:tbl>
              <a:tblPr/>
              <a:tblGrid>
                <a:gridCol w="333375"/>
                <a:gridCol w="1476375"/>
                <a:gridCol w="1958975"/>
                <a:gridCol w="898525"/>
                <a:gridCol w="1381125"/>
              </a:tblGrid>
              <a:tr h="1374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Итоги усвоения программы детьми подготовительной к школе группы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Подведение итогов совместной работы дошкольного отделения и начальной школы МОУ по решению проблемы преемственности.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МОУ , заместитель директора по УВР, воспитатели подготовительной группы, учитель.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459" name="Group 243"/>
          <p:cNvGraphicFramePr>
            <a:graphicFrameLocks noGrp="1"/>
          </p:cNvGraphicFramePr>
          <p:nvPr/>
        </p:nvGraphicFramePr>
        <p:xfrm>
          <a:off x="476250" y="7832725"/>
          <a:ext cx="6048375" cy="1616075"/>
        </p:xfrm>
        <a:graphic>
          <a:graphicData uri="http://schemas.openxmlformats.org/drawingml/2006/table">
            <a:tbl>
              <a:tblPr/>
              <a:tblGrid>
                <a:gridCol w="333375"/>
                <a:gridCol w="1470025"/>
                <a:gridCol w="1952625"/>
                <a:gridCol w="903288"/>
                <a:gridCol w="1389062"/>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Комплектование первого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Директор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Методическая работа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Составление и обсуждение совместного плана работы по подготовке детей к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Способствовать осуществлению преемственности Дошкольного и школьного отделения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старший воспитатель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4EDCA7S31FNCAB271RECACRWCESCA3VTRKVCAH2ASMNCASVW7P3CA1VNXE1CACY0GF4CA5QCG3ACA01KRCVCA9B55PECA7Z3Z3ECAHAXYSJCAT57IQ3CANBL38FCAJWEWASCA0FE39UCA706H99CAKD9EY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0350" y="0"/>
            <a:ext cx="2924175" cy="561975"/>
          </a:xfrm>
          <a:prstGeom prst="rect">
            <a:avLst/>
          </a:prstGeom>
          <a:noFill/>
          <a:ln w="9525">
            <a:noFill/>
            <a:miter lim="800000"/>
            <a:headEnd/>
            <a:tailEnd/>
          </a:ln>
        </p:spPr>
      </p:pic>
      <p:pic>
        <p:nvPicPr>
          <p:cNvPr id="5123" name="Picture 5" descr="4EDCA7S31FNCAB271RECACRWCESCA3VTRKVCAH2ASMNCASVW7P3CA1VNXE1CACY0GF4CA5QCG3ACA01KRCVCA9B55PECA7Z3Z3ECAHAXYSJCAT57IQ3CANBL38FCAJWEWASCA0FE39UCA706H99CAKD9EY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60800" y="0"/>
            <a:ext cx="2781300" cy="631825"/>
          </a:xfrm>
          <a:prstGeom prst="rect">
            <a:avLst/>
          </a:prstGeom>
          <a:noFill/>
          <a:ln w="9525">
            <a:noFill/>
            <a:miter lim="800000"/>
            <a:headEnd/>
            <a:tailEnd/>
          </a:ln>
        </p:spPr>
      </p:pic>
      <p:pic>
        <p:nvPicPr>
          <p:cNvPr id="5124" name="Picture 6" descr="4EDCA7S31FNCAB271RECACRWCESCA3VTRKVCAH2ASMNCASVW7P3CA1VNXE1CACY0GF4CA5QCG3ACA01KRCVCA9B55PECA7Z3Z3ECAHAXYSJCAT57IQ3CANBL38FCAJWEWASCA0FE39UCA706H99CAKD9EY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9185275"/>
            <a:ext cx="2924175" cy="720725"/>
          </a:xfrm>
          <a:prstGeom prst="rect">
            <a:avLst/>
          </a:prstGeom>
          <a:noFill/>
          <a:ln w="9525">
            <a:noFill/>
            <a:miter lim="800000"/>
            <a:headEnd/>
            <a:tailEnd/>
          </a:ln>
        </p:spPr>
      </p:pic>
      <p:pic>
        <p:nvPicPr>
          <p:cNvPr id="5125" name="Picture 7" descr="4EDCA7S31FNCAB271RECACRWCESCA3VTRKVCAH2ASMNCASVW7P3CA1VNXE1CACY0GF4CA5QCG3ACA01KRCVCA9B55PECA7Z3Z3ECAHAXYSJCAT57IQ3CANBL38FCAJWEWASCA0FE39UCA706H99CAKD9EY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16338" y="9271000"/>
            <a:ext cx="3141662" cy="635000"/>
          </a:xfrm>
          <a:prstGeom prst="rect">
            <a:avLst/>
          </a:prstGeom>
          <a:noFill/>
          <a:ln w="9525">
            <a:noFill/>
            <a:miter lim="800000"/>
            <a:headEnd/>
            <a:tailEnd/>
          </a:ln>
        </p:spPr>
      </p:pic>
      <p:sp>
        <p:nvSpPr>
          <p:cNvPr id="5126" name="WordArt 11"/>
          <p:cNvSpPr>
            <a:spLocks noChangeArrowheads="1" noChangeShapeType="1" noTextEdit="1"/>
          </p:cNvSpPr>
          <p:nvPr/>
        </p:nvSpPr>
        <p:spPr bwMode="auto">
          <a:xfrm>
            <a:off x="2708275" y="549275"/>
            <a:ext cx="2279650" cy="354013"/>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Предисловие</a:t>
            </a:r>
          </a:p>
        </p:txBody>
      </p:sp>
      <p:cxnSp>
        <p:nvCxnSpPr>
          <p:cNvPr id="5" name="Прямая соединительная линия 4"/>
          <p:cNvCxnSpPr/>
          <p:nvPr/>
        </p:nvCxnSpPr>
        <p:spPr>
          <a:xfrm>
            <a:off x="1779588" y="933450"/>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128" name="Прямоугольник 4"/>
          <p:cNvSpPr>
            <a:spLocks noChangeArrowheads="1"/>
          </p:cNvSpPr>
          <p:nvPr/>
        </p:nvSpPr>
        <p:spPr bwMode="auto">
          <a:xfrm>
            <a:off x="549275" y="1281113"/>
            <a:ext cx="6072188" cy="7767637"/>
          </a:xfrm>
          <a:prstGeom prst="rect">
            <a:avLst/>
          </a:prstGeom>
          <a:noFill/>
          <a:ln w="9525">
            <a:noFill/>
            <a:miter lim="800000"/>
            <a:headEnd/>
            <a:tailEnd/>
          </a:ln>
        </p:spPr>
        <p:txBody>
          <a:bodyPr>
            <a:spAutoFit/>
          </a:bodyPr>
          <a:lstStyle/>
          <a:p>
            <a:pPr algn="ctr"/>
            <a:endParaRPr lang="ru-RU" b="1" i="1">
              <a:latin typeface="Monotype Corsiva" pitchFamily="66" charset="0"/>
            </a:endParaRPr>
          </a:p>
          <a:p>
            <a:pPr algn="ctr"/>
            <a:endParaRPr lang="ru-RU" b="1" i="1">
              <a:latin typeface="Monotype Corsiva" pitchFamily="66" charset="0"/>
            </a:endParaRPr>
          </a:p>
          <a:p>
            <a:pPr algn="ctr"/>
            <a:r>
              <a:rPr lang="ru-RU" b="1" i="1">
                <a:latin typeface="Monotype Corsiva" pitchFamily="66" charset="0"/>
              </a:rPr>
              <a:t>Уважаемые коллеги!</a:t>
            </a:r>
          </a:p>
          <a:p>
            <a:pPr algn="ctr"/>
            <a:endParaRPr lang="ru-RU" b="1" i="1">
              <a:latin typeface="Monotype Corsiva" pitchFamily="66" charset="0"/>
            </a:endParaRPr>
          </a:p>
          <a:p>
            <a:pPr algn="just"/>
            <a:r>
              <a:rPr lang="ru-RU" sz="1400" i="1">
                <a:latin typeface="Times New Roman" pitchFamily="18" charset="0"/>
              </a:rPr>
              <a:t>     </a:t>
            </a:r>
            <a:r>
              <a:rPr lang="ru-RU" sz="1300" i="1">
                <a:latin typeface="Times New Roman" pitchFamily="18" charset="0"/>
              </a:rPr>
              <a:t>Перед Вами восьмой номер журнала «Разноцветный детский сад», который  раскрывает вопросы взаимодействия дошкольного и начального общего образования.</a:t>
            </a:r>
          </a:p>
          <a:p>
            <a:pPr algn="just"/>
            <a:r>
              <a:rPr lang="ru-RU" sz="1300" i="1">
                <a:latin typeface="Times New Roman" pitchFamily="18" charset="0"/>
              </a:rPr>
              <a:t>     В рубрике «Интервью» Вас ждет встреча с директором МОУ «СОШ № 9» Быковой Светланой Владимировной, которая расскажет о деятельности своего образовательного учреждения по организации преемственности между дошкольным и начальным образованием детей.</a:t>
            </a:r>
          </a:p>
          <a:p>
            <a:pPr algn="just"/>
            <a:r>
              <a:rPr lang="ru-RU" sz="1300" i="1">
                <a:latin typeface="Times New Roman" pitchFamily="18" charset="0"/>
              </a:rPr>
              <a:t>     На странице гостя заместитель директора МОУ  «СОШ с. Лощинный» Сысоева Наталья Александровна поделится секретами работы школы и сада родного поселка. </a:t>
            </a:r>
          </a:p>
          <a:p>
            <a:r>
              <a:rPr lang="ru-RU" sz="1300" i="1">
                <a:latin typeface="Times New Roman" pitchFamily="18" charset="0"/>
              </a:rPr>
              <a:t>     В «Методическом справочнике» учитель начальных классов Бабаян Валентина Викторовна МОУ «СОШ п. Новопушкинское» расскажет о творческих заданиях на уроках в начальной школе для раскрытия индивидуальных способностей обучающихся. </a:t>
            </a:r>
          </a:p>
          <a:p>
            <a:pPr algn="just"/>
            <a:r>
              <a:rPr lang="ru-RU" sz="1300" i="1">
                <a:latin typeface="Times New Roman" pitchFamily="18" charset="0"/>
              </a:rPr>
              <a:t>     В «Школе руководителя» Вы познакомитесь с работой двух дошкольных образовательных учреждений по взаимодействию с общеобразовательными учреждениями.</a:t>
            </a:r>
          </a:p>
          <a:p>
            <a:pPr algn="just"/>
            <a:r>
              <a:rPr lang="ru-RU" sz="1300" i="1">
                <a:latin typeface="Times New Roman" pitchFamily="18" charset="0"/>
              </a:rPr>
              <a:t>     На странице старшего воспитателя размещен материал по преемственности детского сада и начальной школы в МОУ № 1.</a:t>
            </a:r>
          </a:p>
          <a:p>
            <a:pPr algn="just"/>
            <a:r>
              <a:rPr lang="ru-RU" sz="1300" i="1">
                <a:latin typeface="Times New Roman" pitchFamily="18" charset="0"/>
              </a:rPr>
              <a:t>     Педагог- психолог МДОУ № 71 расскажет о реализации программы «Школа 2100» в своем образовательном учреждении.</a:t>
            </a:r>
          </a:p>
          <a:p>
            <a:pPr algn="just"/>
            <a:r>
              <a:rPr lang="ru-RU" sz="1300" i="1">
                <a:latin typeface="Times New Roman" pitchFamily="18" charset="0"/>
              </a:rPr>
              <a:t>     В рубрике «Педагогическая находка» воспитатель МДОУ № 55 Федяшина Татьяна Николаевна представит авторское развивающее пособие «Цветик- семицветик».</a:t>
            </a:r>
          </a:p>
          <a:p>
            <a:pPr algn="just"/>
            <a:r>
              <a:rPr lang="ru-RU" sz="1300" i="1">
                <a:latin typeface="Times New Roman" pitchFamily="18" charset="0"/>
              </a:rPr>
              <a:t>     На конкурсной страничке Вас ждет победитель конкурса эссе Ступаченко Вера Григорьевна с размышлениями на тему: «О чем мечтают дети?» или «Сны о чем-то большем».</a:t>
            </a:r>
          </a:p>
          <a:p>
            <a:pPr algn="just"/>
            <a:r>
              <a:rPr lang="ru-RU" sz="1300" i="1">
                <a:latin typeface="Times New Roman" pitchFamily="18" charset="0"/>
              </a:rPr>
              <a:t>     В следующем номере журнала мы представим вам победителей районного конкурса «Сказки по телефону».</a:t>
            </a:r>
          </a:p>
          <a:p>
            <a:pPr algn="just"/>
            <a:r>
              <a:rPr lang="ru-RU" sz="1300" i="1">
                <a:latin typeface="Times New Roman" pitchFamily="18" charset="0"/>
              </a:rPr>
              <a:t>     Желаем Вам приятного чтения и хорошего настроения!</a:t>
            </a:r>
          </a:p>
          <a:p>
            <a:pPr algn="just"/>
            <a:r>
              <a:rPr lang="ru-RU" sz="1300" i="1">
                <a:latin typeface="Times New Roman" pitchFamily="18" charset="0"/>
              </a:rPr>
              <a:t>   </a:t>
            </a:r>
          </a:p>
          <a:p>
            <a:pPr algn="just"/>
            <a:endParaRPr lang="ru-RU" sz="1300" i="1">
              <a:latin typeface="Times New Roman" pitchFamily="18" charset="0"/>
            </a:endParaRPr>
          </a:p>
          <a:p>
            <a:pPr algn="r"/>
            <a:r>
              <a:rPr lang="ru-RU" sz="1400" i="1">
                <a:latin typeface="Times New Roman" pitchFamily="18" charset="0"/>
              </a:rPr>
              <a:t>Редакция</a:t>
            </a:r>
          </a:p>
        </p:txBody>
      </p:sp>
      <p:sp>
        <p:nvSpPr>
          <p:cNvPr id="512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07"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graphicFrame>
        <p:nvGraphicFramePr>
          <p:cNvPr id="10551" name="Group 311"/>
          <p:cNvGraphicFramePr>
            <a:graphicFrameLocks noGrp="1"/>
          </p:cNvGraphicFramePr>
          <p:nvPr/>
        </p:nvGraphicFramePr>
        <p:xfrm>
          <a:off x="404813" y="273050"/>
          <a:ext cx="6048375" cy="4684713"/>
        </p:xfrm>
        <a:graphic>
          <a:graphicData uri="http://schemas.openxmlformats.org/drawingml/2006/table">
            <a:tbl>
              <a:tblPr/>
              <a:tblGrid>
                <a:gridCol w="333375"/>
                <a:gridCol w="1470025"/>
                <a:gridCol w="1952625"/>
                <a:gridCol w="903287"/>
                <a:gridCol w="1389063"/>
              </a:tblGrid>
              <a:tr h="1252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Ознакомление с программами дошкольного и школьного отделений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Повышение уровня подготовки к обучению в школе на основе «Программы воспитания и обучения в детском саду» М.А.Васильевой с дополнением авторских развивающих программ.</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старший воспитатель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Социально-психологическая адаптация первоклассников к школе (тестирование, диагностика)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Обеспечение условий, направленных на сохранение здоровья, эмоционального благополучия и развития индивидуальности каждого ребёнка.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Сентябрь-ноябрь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педагог-психолог</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Комплексная психолого-педагогическая диагностика готовности ребёнка к обучению в школе как основа реализации индивидуального подхода в обучении и воспитании</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Обеспечение условий, направленных на сохранение здоровья, эмоционального благополучия и развития индивидуальности каждого ребёнка.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педагог-психолог</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Логопедическое обследование учащихся 1-го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Сентябрь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Учитель-логопед</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550" name="Group 310"/>
          <p:cNvGraphicFramePr>
            <a:graphicFrameLocks noGrp="1"/>
          </p:cNvGraphicFramePr>
          <p:nvPr/>
        </p:nvGraphicFramePr>
        <p:xfrm>
          <a:off x="404813" y="5024438"/>
          <a:ext cx="6048375" cy="1089025"/>
        </p:xfrm>
        <a:graphic>
          <a:graphicData uri="http://schemas.openxmlformats.org/drawingml/2006/table">
            <a:tbl>
              <a:tblPr/>
              <a:tblGrid>
                <a:gridCol w="333375"/>
                <a:gridCol w="1476375"/>
                <a:gridCol w="1958975"/>
                <a:gridCol w="900112"/>
                <a:gridCol w="1379538"/>
              </a:tblGrid>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Посещение уроков в первом классе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Наблюдение за успехами бывших воспитанников, развитием индивидуально-личностных качеств детей, уровнем адаптации к новым условиям.</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старший воспитатель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584" name="Group 344"/>
          <p:cNvGraphicFramePr>
            <a:graphicFrameLocks noGrp="1"/>
          </p:cNvGraphicFramePr>
          <p:nvPr/>
        </p:nvGraphicFramePr>
        <p:xfrm>
          <a:off x="404813" y="6176963"/>
          <a:ext cx="6048375" cy="2770188"/>
        </p:xfrm>
        <a:graphic>
          <a:graphicData uri="http://schemas.openxmlformats.org/drawingml/2006/table">
            <a:tbl>
              <a:tblPr/>
              <a:tblGrid>
                <a:gridCol w="333375"/>
                <a:gridCol w="1476375"/>
                <a:gridCol w="1958975"/>
                <a:gridCol w="901700"/>
                <a:gridCol w="1377950"/>
              </a:tblGrid>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«Круглый стол» на тему «Адаптация учащихся 1-го класса к обучению в школе»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Сбор информации и обработка данных о первом этапе адаптации воспитанников дошкольного отделения к школе (за первое полугодие)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Январь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старший воспитатель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Занятия детей подготовительной группы в «Школе будущего первоклассника»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 - апрель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учитель начальных классов.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2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Посещение учителем занятий в подготовительной группе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Наблюдение за развитием воспитанников. Использование педагогами преемственных технологий, форм, методов обучения и воспитания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Декабрь-апрель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воспитатель подготовительной группы, учитель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05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39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20"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graphicFrame>
        <p:nvGraphicFramePr>
          <p:cNvPr id="13660" name="Group 348"/>
          <p:cNvGraphicFramePr>
            <a:graphicFrameLocks noGrp="1"/>
          </p:cNvGraphicFramePr>
          <p:nvPr/>
        </p:nvGraphicFramePr>
        <p:xfrm>
          <a:off x="404813" y="1352550"/>
          <a:ext cx="6119812" cy="3852863"/>
        </p:xfrm>
        <a:graphic>
          <a:graphicData uri="http://schemas.openxmlformats.org/drawingml/2006/table">
            <a:tbl>
              <a:tblPr/>
              <a:tblGrid>
                <a:gridCol w="338137"/>
                <a:gridCol w="1493838"/>
                <a:gridCol w="1981200"/>
                <a:gridCol w="911225"/>
                <a:gridCol w="1395412"/>
              </a:tblGrid>
              <a:tr h="125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Диагностика овладения ЗУН воспитанников подготовительной к школе группы</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Выявление уровня полученных знаний, умений и навыков, творческих способностей воспитанников. Определение путей преодоления выявленного низкого уровня ЗУН для отдельных воспитанников.</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 декабрь, апрель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подготовительной группы</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Работа с детьми</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«Школа будущего первоклассника»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Создание условий, благоприятных для психолого-педагогической и социальной адаптации детей к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 - апрель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начальных классов</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Участие воспитанников и учащихся в открытых мероприятиях</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Развитие творческих способностей детей, уверенности, умения выступать на публике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течение года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Музыкальный руководитель, воспитатели, учителя</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Конкурсы рисунков и поделок в школе и в детском саду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Развитие творческих способностей, нравственных качеств</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течение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учителя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635" name="Group 323"/>
          <p:cNvGraphicFramePr>
            <a:graphicFrameLocks noGrp="1"/>
          </p:cNvGraphicFramePr>
          <p:nvPr/>
        </p:nvGraphicFramePr>
        <p:xfrm>
          <a:off x="404813" y="5313363"/>
          <a:ext cx="6119812" cy="701675"/>
        </p:xfrm>
        <a:graphic>
          <a:graphicData uri="http://schemas.openxmlformats.org/drawingml/2006/table">
            <a:tbl>
              <a:tblPr/>
              <a:tblGrid>
                <a:gridCol w="338137"/>
                <a:gridCol w="1493838"/>
                <a:gridCol w="1981200"/>
                <a:gridCol w="911225"/>
                <a:gridCol w="1395412"/>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Мастерская Деда Мороза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Развитие творческих способностей, нравственных качеств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Учителя 3-4 классов</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659" name="Group 347"/>
          <p:cNvGraphicFramePr>
            <a:graphicFrameLocks noGrp="1"/>
          </p:cNvGraphicFramePr>
          <p:nvPr/>
        </p:nvGraphicFramePr>
        <p:xfrm>
          <a:off x="404813" y="344488"/>
          <a:ext cx="6119812" cy="923925"/>
        </p:xfrm>
        <a:graphic>
          <a:graphicData uri="http://schemas.openxmlformats.org/drawingml/2006/table">
            <a:tbl>
              <a:tblPr/>
              <a:tblGrid>
                <a:gridCol w="336550"/>
                <a:gridCol w="1493837"/>
                <a:gridCol w="1982788"/>
                <a:gridCol w="912812"/>
                <a:gridCol w="1393825"/>
              </a:tblGrid>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Посещение воспитателями занятий в «Школе будущего первоклассника»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Наблюдение за развитием воспитанников. Использование педагогами преемственных технологий, форм, методов обучения и воспитания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Декабрь - апрель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воспитатель подготовительной группы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776" name="Group 464"/>
          <p:cNvGraphicFramePr>
            <a:graphicFrameLocks noGrp="1"/>
          </p:cNvGraphicFramePr>
          <p:nvPr/>
        </p:nvGraphicFramePr>
        <p:xfrm>
          <a:off x="404813" y="6105525"/>
          <a:ext cx="6119812" cy="3281363"/>
        </p:xfrm>
        <a:graphic>
          <a:graphicData uri="http://schemas.openxmlformats.org/drawingml/2006/table">
            <a:tbl>
              <a:tblPr/>
              <a:tblGrid>
                <a:gridCol w="360362"/>
                <a:gridCol w="1511300"/>
                <a:gridCol w="1944688"/>
                <a:gridCol w="936625"/>
                <a:gridCol w="1366837"/>
              </a:tblGrid>
              <a:tr h="125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Тематические творческие выставки: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«Скоро в школу мы пойдём» - для воспитанников  д/с;</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«Вот что я умею!»-для учащихся 1-го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Февраль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подготовительной группы, учитель 1-го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Спортивный праздник «Весёлые эстафеты», посвящённый Дню защитника Отечества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Воспитание дружеских отношений между детьми</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Февраль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по физкультуре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2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Интеллектуальная игра – соревнование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«Умники и умницы» между детьми подготовительной группы и учащимися 1-го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Формирование у детей умений рассуждать на различные темы, самостоятельно находить решения поставленных задач</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Март</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воспитатели подготовительной группы, учитель 1-го класса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10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57" descr="1270298322_ypurzs2duxfmekq"/>
          <p:cNvPicPr>
            <a:picLocks noChangeAspect="1" noChangeArrowheads="1"/>
          </p:cNvPicPr>
          <p:nvPr/>
        </p:nvPicPr>
        <p:blipFill>
          <a:blip r:embed="rId2">
            <a:lum bright="48000"/>
          </a:blip>
          <a:srcRect/>
          <a:stretch>
            <a:fillRect/>
          </a:stretch>
        </p:blipFill>
        <p:spPr bwMode="auto">
          <a:xfrm>
            <a:off x="28575" y="0"/>
            <a:ext cx="6800850" cy="9906000"/>
          </a:xfrm>
          <a:prstGeom prst="rect">
            <a:avLst/>
          </a:prstGeom>
          <a:noFill/>
          <a:ln w="9525">
            <a:noFill/>
            <a:miter lim="800000"/>
            <a:headEnd/>
            <a:tailEnd/>
          </a:ln>
        </p:spPr>
      </p:pic>
      <p:sp>
        <p:nvSpPr>
          <p:cNvPr id="44035" name="Line 298"/>
          <p:cNvSpPr>
            <a:spLocks noChangeShapeType="1"/>
          </p:cNvSpPr>
          <p:nvPr/>
        </p:nvSpPr>
        <p:spPr bwMode="auto">
          <a:xfrm>
            <a:off x="5235575" y="6694488"/>
            <a:ext cx="0" cy="0"/>
          </a:xfrm>
          <a:prstGeom prst="line">
            <a:avLst/>
          </a:prstGeom>
          <a:noFill/>
          <a:ln w="12700" cap="rnd">
            <a:solidFill>
              <a:srgbClr val="000000"/>
            </a:solidFill>
            <a:round/>
            <a:headEnd/>
            <a:tailEnd/>
          </a:ln>
        </p:spPr>
        <p:txBody>
          <a:bodyPr/>
          <a:lstStyle/>
          <a:p>
            <a:endParaRPr lang="ru-RU"/>
          </a:p>
        </p:txBody>
      </p:sp>
      <p:sp>
        <p:nvSpPr>
          <p:cNvPr id="44036" name="Line 299"/>
          <p:cNvSpPr>
            <a:spLocks noChangeShapeType="1"/>
          </p:cNvSpPr>
          <p:nvPr/>
        </p:nvSpPr>
        <p:spPr bwMode="auto">
          <a:xfrm>
            <a:off x="5235575" y="7370763"/>
            <a:ext cx="0" cy="0"/>
          </a:xfrm>
          <a:prstGeom prst="line">
            <a:avLst/>
          </a:prstGeom>
          <a:noFill/>
          <a:ln w="12700" cap="rnd">
            <a:solidFill>
              <a:srgbClr val="000000"/>
            </a:solidFill>
            <a:round/>
            <a:headEnd/>
            <a:tailEnd/>
          </a:ln>
        </p:spPr>
        <p:txBody>
          <a:bodyPr/>
          <a:lstStyle/>
          <a:p>
            <a:endParaRPr lang="ru-RU"/>
          </a:p>
        </p:txBody>
      </p:sp>
      <p:graphicFrame>
        <p:nvGraphicFramePr>
          <p:cNvPr id="12647" name="Group 359"/>
          <p:cNvGraphicFramePr>
            <a:graphicFrameLocks noGrp="1"/>
          </p:cNvGraphicFramePr>
          <p:nvPr/>
        </p:nvGraphicFramePr>
        <p:xfrm>
          <a:off x="333375" y="1352550"/>
          <a:ext cx="6191250" cy="4987926"/>
        </p:xfrm>
        <a:graphic>
          <a:graphicData uri="http://schemas.openxmlformats.org/drawingml/2006/table">
            <a:tbl>
              <a:tblPr/>
              <a:tblGrid>
                <a:gridCol w="339725"/>
                <a:gridCol w="1508125"/>
                <a:gridCol w="1998663"/>
                <a:gridCol w="1101725"/>
                <a:gridCol w="1243012"/>
              </a:tblGrid>
              <a:tr h="92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Праздник «Прощай начальная школа»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Создание праздничной, торжественной обстановки.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Создание на празднике условий, вызывающих у детей желание продолжать учиться</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Май</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Учитель 4-го класса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4. Работа с родителями</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Совместное общее родительское собрание начальной школы и детского сада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Способствование сотрудничества дошкольного отделения и начальной школы МОУ</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Директор</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Родительское собрание «Помочь учиться» (психолого-социальная готовность ребёнка к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Ознакомление родителей с основными задачами и трудностями первичной адаптации, тактикой общения и помощи детям; с требованиями учителей к уровню подготовки выпускников дошкольного отделения к обучению в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Зам. директора по УВР, учитель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Родительское собрание «Формирование нравственных качеств как важный аспект в подготовке к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Октябрь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воспитатели подготовительной группы</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Родительское собрание в дошкольном отделении «Подготовка к школе в системе «детский сад – семья – школа»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Апрель </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зам. директора по УВР, воспитатели подготовительной группы, учитель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700" name="Group 412"/>
          <p:cNvGraphicFramePr>
            <a:graphicFrameLocks noGrp="1"/>
          </p:cNvGraphicFramePr>
          <p:nvPr/>
        </p:nvGraphicFramePr>
        <p:xfrm>
          <a:off x="333375" y="344488"/>
          <a:ext cx="6191250" cy="923925"/>
        </p:xfrm>
        <a:graphic>
          <a:graphicData uri="http://schemas.openxmlformats.org/drawingml/2006/table">
            <a:tbl>
              <a:tblPr/>
              <a:tblGrid>
                <a:gridCol w="365125"/>
                <a:gridCol w="1435100"/>
                <a:gridCol w="2060575"/>
                <a:gridCol w="947738"/>
                <a:gridCol w="1382712"/>
              </a:tblGrid>
              <a:tr h="923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Праздник «Прощай детский сад. Здравствуй школа!»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Создание праздничной, торжественной обстановки.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Создание на празднике условий, вызывающих у детей желание учиться</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Май</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Воспитатели подготовительной группы</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699" name="Group 411"/>
          <p:cNvGraphicFramePr>
            <a:graphicFrameLocks noGrp="1"/>
          </p:cNvGraphicFramePr>
          <p:nvPr/>
        </p:nvGraphicFramePr>
        <p:xfrm>
          <a:off x="333375" y="6392863"/>
          <a:ext cx="6191250" cy="3004503"/>
        </p:xfrm>
        <a:graphic>
          <a:graphicData uri="http://schemas.openxmlformats.org/drawingml/2006/table">
            <a:tbl>
              <a:tblPr/>
              <a:tblGrid>
                <a:gridCol w="341313"/>
                <a:gridCol w="1511300"/>
                <a:gridCol w="2005012"/>
                <a:gridCol w="1109663"/>
                <a:gridCol w="1223962"/>
              </a:tblGrid>
              <a:tr h="1092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Тематические выставки: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-«Наши успехи;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«Родителям будущих первоклассников»;</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«Вы спрашивали, мы отвечаем»</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Помощь родителям в решении педагогических проблем</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Консультационный пункт для родителей будущих первоклассников по вопросам подготовки ребёнка к обучению в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течение года</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Старший воспитатель, воспитатели подготовительной группы, учителя</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День открытых дверей в детском саду и школе</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Ознакомление родителей с работой воспитателей и учителей</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Апрель </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Зам. директора по УВР, старший воспитатель</a:t>
                      </a:r>
                      <a:endParaRPr kumimoji="0" lang="ru-RU"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12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kg2-1-1"/>
          <p:cNvPicPr>
            <a:picLocks noChangeAspect="1" noChangeArrowheads="1"/>
          </p:cNvPicPr>
          <p:nvPr/>
        </p:nvPicPr>
        <p:blipFill>
          <a:blip r:embed="rId2">
            <a:lum bright="42000"/>
          </a:blip>
          <a:srcRect/>
          <a:stretch>
            <a:fillRect/>
          </a:stretch>
        </p:blipFill>
        <p:spPr bwMode="auto">
          <a:xfrm>
            <a:off x="0" y="1081088"/>
            <a:ext cx="6858000" cy="7429500"/>
          </a:xfrm>
          <a:prstGeom prst="rect">
            <a:avLst/>
          </a:prstGeom>
          <a:noFill/>
          <a:ln w="9525">
            <a:noFill/>
            <a:miter lim="800000"/>
            <a:headEnd/>
            <a:tailEnd/>
          </a:ln>
        </p:spPr>
      </p:pic>
      <p:sp>
        <p:nvSpPr>
          <p:cNvPr id="45059" name="WordArt 11"/>
          <p:cNvSpPr>
            <a:spLocks noChangeArrowheads="1" noChangeShapeType="1" noTextEdit="1"/>
          </p:cNvSpPr>
          <p:nvPr/>
        </p:nvSpPr>
        <p:spPr bwMode="auto">
          <a:xfrm>
            <a:off x="2276475" y="344488"/>
            <a:ext cx="3960813" cy="357187"/>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психолога</a:t>
            </a:r>
          </a:p>
        </p:txBody>
      </p:sp>
      <p:sp>
        <p:nvSpPr>
          <p:cNvPr id="45060" name="Line 11"/>
          <p:cNvSpPr>
            <a:spLocks noChangeShapeType="1"/>
          </p:cNvSpPr>
          <p:nvPr/>
        </p:nvSpPr>
        <p:spPr bwMode="auto">
          <a:xfrm>
            <a:off x="1989138" y="849313"/>
            <a:ext cx="4321175" cy="0"/>
          </a:xfrm>
          <a:prstGeom prst="line">
            <a:avLst/>
          </a:prstGeom>
          <a:noFill/>
          <a:ln w="19050">
            <a:solidFill>
              <a:schemeClr val="hlink"/>
            </a:solidFill>
            <a:round/>
            <a:headEnd/>
            <a:tailEnd/>
          </a:ln>
        </p:spPr>
        <p:txBody>
          <a:bodyPr/>
          <a:lstStyle/>
          <a:p>
            <a:endParaRPr lang="ru-RU"/>
          </a:p>
        </p:txBody>
      </p:sp>
      <p:pic>
        <p:nvPicPr>
          <p:cNvPr id="45061" name="Picture 8" descr="IMG_0002"/>
          <p:cNvPicPr>
            <a:picLocks noChangeAspect="1" noChangeArrowheads="1"/>
          </p:cNvPicPr>
          <p:nvPr/>
        </p:nvPicPr>
        <p:blipFill>
          <a:blip r:embed="rId3"/>
          <a:srcRect/>
          <a:stretch>
            <a:fillRect/>
          </a:stretch>
        </p:blipFill>
        <p:spPr bwMode="auto">
          <a:xfrm>
            <a:off x="620713" y="128588"/>
            <a:ext cx="1173162" cy="1639887"/>
          </a:xfrm>
          <a:prstGeom prst="rect">
            <a:avLst/>
          </a:prstGeom>
          <a:noFill/>
          <a:ln w="9525">
            <a:noFill/>
            <a:miter lim="800000"/>
            <a:headEnd/>
            <a:tailEnd/>
          </a:ln>
        </p:spPr>
      </p:pic>
      <p:sp>
        <p:nvSpPr>
          <p:cNvPr id="45062" name="Text Box 9"/>
          <p:cNvSpPr txBox="1">
            <a:spLocks noChangeArrowheads="1"/>
          </p:cNvSpPr>
          <p:nvPr/>
        </p:nvSpPr>
        <p:spPr bwMode="auto">
          <a:xfrm>
            <a:off x="1989138" y="920750"/>
            <a:ext cx="4392612" cy="1006475"/>
          </a:xfrm>
          <a:prstGeom prst="rect">
            <a:avLst/>
          </a:prstGeom>
          <a:noFill/>
          <a:ln w="9525">
            <a:noFill/>
            <a:miter lim="800000"/>
            <a:headEnd/>
            <a:tailEnd/>
          </a:ln>
        </p:spPr>
        <p:txBody>
          <a:bodyPr>
            <a:spAutoFit/>
          </a:bodyPr>
          <a:lstStyle/>
          <a:p>
            <a:pPr algn="ctr">
              <a:spcBef>
                <a:spcPct val="50000"/>
              </a:spcBef>
            </a:pPr>
            <a:r>
              <a:rPr lang="ru-RU" sz="2000" b="1">
                <a:latin typeface="Monotype Corsiva" pitchFamily="66" charset="0"/>
              </a:rPr>
              <a:t>Результаты работы педагога-психолога по апробации комплексной программы «Детский сад 2100»</a:t>
            </a:r>
          </a:p>
        </p:txBody>
      </p:sp>
      <p:sp>
        <p:nvSpPr>
          <p:cNvPr id="45063" name="Text Box 10"/>
          <p:cNvSpPr txBox="1">
            <a:spLocks noChangeArrowheads="1"/>
          </p:cNvSpPr>
          <p:nvPr/>
        </p:nvSpPr>
        <p:spPr bwMode="auto">
          <a:xfrm>
            <a:off x="333375" y="2524125"/>
            <a:ext cx="6191250" cy="7021513"/>
          </a:xfrm>
          <a:prstGeom prst="rect">
            <a:avLst/>
          </a:prstGeom>
          <a:noFill/>
          <a:ln w="9525">
            <a:noFill/>
            <a:miter lim="800000"/>
            <a:headEnd/>
            <a:tailEnd/>
          </a:ln>
        </p:spPr>
        <p:txBody>
          <a:bodyPr>
            <a:spAutoFit/>
          </a:bodyPr>
          <a:lstStyle/>
          <a:p>
            <a:pPr algn="just">
              <a:spcBef>
                <a:spcPct val="50000"/>
              </a:spcBef>
            </a:pPr>
            <a:r>
              <a:rPr lang="ru-RU" sz="1300">
                <a:latin typeface="Times New Roman" pitchFamily="18" charset="0"/>
              </a:rPr>
              <a:t>      Уже второй год наше дошкольное учреждение является региональной экспериментальной площадкой по апробации комплексной программы «Детский сад 2100». Наши научные руководители с кафедры дошкольного и начального образования ГОУ ДПО «СарИПК и ПРО» – заведующая Ценарева Н.Н., доцент,  Заслуженный учитель РФ, Отличник народного просвещения, методист Скударнова Е.А., Почетный работник образования РФ и методист Текучева Е.Н. Они   неоднократно посещали занятия, изучали видеоматериалы Педагогического совета «Реализация технологии проблемно-диалогического обучения в комплексной программе «Детский сад 2100», слушали выступление старшего воспитателя на областном методическом семинаре «Вариативность образовательных программ в ДОУ». Специалисты участвовали в круглом столе «Реализация программы «Детский сад 2100»: опыт, проблемы и перспективы работы»,  который проходил на базе нашего ДОУ. В семинаре принимала участие методист УМЦ ОС «Школа 2100» г. Москвы Рыбалко М.Е. На августовской конференции работников образования ЭМР прошла презентация раздела программы «Детский сад 2100» «Познаю себя».</a:t>
            </a:r>
          </a:p>
          <a:p>
            <a:pPr algn="just"/>
            <a:r>
              <a:rPr lang="ru-RU" sz="1300">
                <a:latin typeface="Times New Roman" pitchFamily="18" charset="0"/>
              </a:rPr>
              <a:t>     Имея в ДОУ весь методический материал по всем разделам комплексной программы развития и воспитания дошкольников в ОС «Школа 2100» («Детский сад 2100»), работать по ней легко и интересно. Наши педагоги, которые внедряют эту программу в свою работу, достигли за этот учебный год очень хороших результатов. </a:t>
            </a:r>
          </a:p>
          <a:p>
            <a:pPr algn="just"/>
            <a:r>
              <a:rPr lang="ru-RU" sz="1300">
                <a:latin typeface="Times New Roman" pitchFamily="18" charset="0"/>
              </a:rPr>
              <a:t>         Для психологов авторы программы М.В.Корепанова и Е.В.Харлампова предлагают программу по социально-личностному развитию детей дошкольного возраста.</a:t>
            </a:r>
          </a:p>
          <a:p>
            <a:pPr algn="just"/>
            <a:r>
              <a:rPr lang="ru-RU" sz="1300">
                <a:latin typeface="Times New Roman" pitchFamily="18" charset="0"/>
              </a:rPr>
              <a:t>        Дошкольник способен к обучению, к работе по определенной программе. «...Но вместе с тем саму программу он по природе своей, по своим интересам, по уровню своего мышления может усвоить в меру того, в меру чего она является его собственной программой. Эта программа должна быть программой единого систематического цикла общеобразовательной работы. Вместе с тем она должна быть преподнесена ребенку в той последовательности, которая отвечает и эмоциональным интересам ребенка, и особенностям его мышления» (Л.С. Выготский).</a:t>
            </a:r>
          </a:p>
          <a:p>
            <a:pPr algn="just"/>
            <a:r>
              <a:rPr lang="ru-RU"/>
              <a:t>      </a:t>
            </a:r>
            <a:r>
              <a:rPr lang="ru-RU" sz="1300">
                <a:latin typeface="Times New Roman" pitchFamily="18" charset="0"/>
              </a:rPr>
              <a:t>Цель программы: становление внутреннего мира дошкольника, его самоценной личности. Девиз программы: «К познанию мира через познание себя». </a:t>
            </a:r>
          </a:p>
          <a:p>
            <a:pPr algn="just"/>
            <a:r>
              <a:rPr lang="ru-RU" sz="1300">
                <a:latin typeface="Times New Roman" pitchFamily="18" charset="0"/>
              </a:rPr>
              <a:t>         Современные дети больше развиты интеллектуально, чем эмоционально, поэтому данное направление в работе очень актуально.</a:t>
            </a:r>
          </a:p>
        </p:txBody>
      </p:sp>
      <p:sp>
        <p:nvSpPr>
          <p:cNvPr id="45064" name="Rectangle 11"/>
          <p:cNvSpPr>
            <a:spLocks noChangeArrowheads="1"/>
          </p:cNvSpPr>
          <p:nvPr/>
        </p:nvSpPr>
        <p:spPr bwMode="auto">
          <a:xfrm>
            <a:off x="115888" y="1712913"/>
            <a:ext cx="2232025" cy="765175"/>
          </a:xfrm>
          <a:prstGeom prst="rect">
            <a:avLst/>
          </a:prstGeom>
          <a:noFill/>
          <a:ln w="9525">
            <a:noFill/>
            <a:miter lim="800000"/>
            <a:headEnd/>
            <a:tailEnd/>
          </a:ln>
        </p:spPr>
        <p:txBody>
          <a:bodyPr>
            <a:spAutoFit/>
          </a:bodyPr>
          <a:lstStyle/>
          <a:p>
            <a:pPr algn="ctr"/>
            <a:r>
              <a:rPr lang="ru-RU" sz="1100" i="1">
                <a:latin typeface="Times New Roman" pitchFamily="18" charset="0"/>
              </a:rPr>
              <a:t>Педагог – психолог</a:t>
            </a:r>
          </a:p>
          <a:p>
            <a:pPr algn="ctr"/>
            <a:r>
              <a:rPr lang="ru-RU" sz="1100" i="1">
                <a:latin typeface="Times New Roman" pitchFamily="18" charset="0"/>
              </a:rPr>
              <a:t>  </a:t>
            </a:r>
            <a:r>
              <a:rPr lang="ru-RU" sz="1100" b="1" i="1">
                <a:latin typeface="Times New Roman" pitchFamily="18" charset="0"/>
              </a:rPr>
              <a:t>Зеленова С.А.     </a:t>
            </a:r>
          </a:p>
          <a:p>
            <a:pPr algn="ctr"/>
            <a:r>
              <a:rPr lang="ru-RU" sz="1100" i="1">
                <a:latin typeface="Times New Roman" pitchFamily="18" charset="0"/>
              </a:rPr>
              <a:t>МДОУ «Детский сад комбинированного вида №71»</a:t>
            </a:r>
          </a:p>
        </p:txBody>
      </p:sp>
      <p:sp>
        <p:nvSpPr>
          <p:cNvPr id="45065" name="Нижний колонтитул 4"/>
          <p:cNvSpPr txBox="1">
            <a:spLocks noGrp="1"/>
          </p:cNvSpPr>
          <p:nvPr/>
        </p:nvSpPr>
        <p:spPr bwMode="auto">
          <a:xfrm>
            <a:off x="2349500" y="9420225"/>
            <a:ext cx="2171700" cy="485775"/>
          </a:xfrm>
          <a:prstGeom prst="rect">
            <a:avLst/>
          </a:prstGeom>
          <a:noFill/>
          <a:ln w="9525">
            <a:noFill/>
            <a:miter lim="800000"/>
            <a:headEnd/>
            <a:tailEnd/>
          </a:ln>
        </p:spPr>
        <p:txBody>
          <a:bodyPr anchor="ctr"/>
          <a:lstStyle/>
          <a:p>
            <a:pPr algn="ctr"/>
            <a:r>
              <a:rPr lang="ru-RU" sz="1200">
                <a:solidFill>
                  <a:srgbClr val="898989"/>
                </a:solidFill>
              </a:rPr>
              <a:t>42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kg2-1-1"/>
          <p:cNvPicPr>
            <a:picLocks noChangeAspect="1" noChangeArrowheads="1"/>
          </p:cNvPicPr>
          <p:nvPr/>
        </p:nvPicPr>
        <p:blipFill>
          <a:blip r:embed="rId2">
            <a:lum bright="42000"/>
          </a:blip>
          <a:srcRect/>
          <a:stretch>
            <a:fillRect/>
          </a:stretch>
        </p:blipFill>
        <p:spPr bwMode="auto">
          <a:xfrm>
            <a:off x="0" y="1081088"/>
            <a:ext cx="6858000" cy="7429500"/>
          </a:xfrm>
          <a:prstGeom prst="rect">
            <a:avLst/>
          </a:prstGeom>
          <a:noFill/>
          <a:ln w="9525">
            <a:noFill/>
            <a:miter lim="800000"/>
            <a:headEnd/>
            <a:tailEnd/>
          </a:ln>
        </p:spPr>
      </p:pic>
      <p:sp>
        <p:nvSpPr>
          <p:cNvPr id="46083" name="Text Box 7"/>
          <p:cNvSpPr txBox="1">
            <a:spLocks noChangeArrowheads="1"/>
          </p:cNvSpPr>
          <p:nvPr/>
        </p:nvSpPr>
        <p:spPr bwMode="auto">
          <a:xfrm>
            <a:off x="404813" y="200025"/>
            <a:ext cx="6191250" cy="9220200"/>
          </a:xfrm>
          <a:prstGeom prst="rect">
            <a:avLst/>
          </a:prstGeom>
          <a:noFill/>
          <a:ln w="9525">
            <a:noFill/>
            <a:miter lim="800000"/>
            <a:headEnd/>
            <a:tailEnd/>
          </a:ln>
        </p:spPr>
        <p:txBody>
          <a:bodyPr>
            <a:spAutoFit/>
          </a:bodyPr>
          <a:lstStyle/>
          <a:p>
            <a:pPr indent="363538" algn="just"/>
            <a:r>
              <a:rPr lang="ru-RU" sz="1300">
                <a:latin typeface="Times New Roman" pitchFamily="18" charset="0"/>
              </a:rPr>
              <a:t>Занятия проводятся в свободной форме: дети перемещаются по комнате, занимая удобное положение на ковре или стульях, используются разнообразные игры, релаксационные упражнения, что исключает переутомление. В средней группе проводится одно занятие в месяц и игры в свободных видах деятельности; в старшей и подготовительной – один раз в неделю. Кроме того, проводятся игры, игровые упражнения, беседы с детьми на темы, связанные с личностными переживаниями.</a:t>
            </a:r>
          </a:p>
          <a:p>
            <a:pPr indent="363538" algn="just"/>
            <a:r>
              <a:rPr lang="ru-RU" sz="1300">
                <a:latin typeface="Times New Roman" pitchFamily="18" charset="0"/>
              </a:rPr>
              <a:t>Программа социально-личностного развития ребенка представлена в таких разделах, как: «Я среди других», «Что я могу?», «Я и другие».</a:t>
            </a:r>
          </a:p>
          <a:p>
            <a:pPr indent="363538" algn="just"/>
            <a:r>
              <a:rPr lang="ru-RU" sz="1300">
                <a:latin typeface="Times New Roman" pitchFamily="18" charset="0"/>
              </a:rPr>
              <a:t>В первом разделе программы «Я среди других» решается задача познания ребенком себя через отношения с окружающими. Ребенку важно понять, насколько он похож на тех, кто его окружает, в чем это сходство и хорошо ли быть похожим на них. Через игры со сверстниками, общение со взрослыми ребенок делает для себя открытие: он не такой, как все. Эти различия он видит в своей внешности, поведении, отношении к окружающему миру. На занятиях дети с удовольствием измеряли свой рост, соотносили свой внешний облик с предложенными образцами, рассматривали себя в зеркале, оставляли свои отпечатки, узнавали по голосу, рисовали себя в прошлом и настоящем, свое настроение, свои мечты, свою семью.</a:t>
            </a:r>
          </a:p>
          <a:p>
            <a:pPr indent="363538" algn="just"/>
            <a:r>
              <a:rPr lang="ru-RU" sz="1300">
                <a:latin typeface="Times New Roman" pitchFamily="18" charset="0"/>
              </a:rPr>
              <a:t>Затруднение вызывали игры, в которых было необходимо описать себя, используя характеристики, черты, интересы и чувства; где каждое предложение начиналось с местоимения «Я».</a:t>
            </a:r>
          </a:p>
          <a:p>
            <a:pPr indent="363538" algn="just"/>
            <a:r>
              <a:rPr lang="ru-RU" sz="1300">
                <a:latin typeface="Times New Roman" pitchFamily="18" charset="0"/>
              </a:rPr>
              <a:t>Изучая второй раздел «Что я могу?», особый интерес у детей вызвали занятия-путешествия по сказочной стране. Постоянными спутниками путешествий были: Домовенок Лопушок, Ветер-ветерок, Орел Зоркий Глаз, Слониха Чуткие Уши, Собака Острый Нюх, Лягушка Умный Язык и Обезьяна Любопытные Руки.</a:t>
            </a:r>
          </a:p>
          <a:p>
            <a:pPr indent="363538" algn="just"/>
            <a:r>
              <a:rPr lang="ru-RU" sz="1300">
                <a:latin typeface="Times New Roman" pitchFamily="18" charset="0"/>
              </a:rPr>
              <a:t>Дети учились с помощью животных-помощников познавать мир и себя, тренируя вкусовые, слуховые, обонятельные, зрительные и тактильные ощущения. Перед каждым новым занятием дети вспоминали то, что делали в прошлый раз и какие выводы для себя сделали, какой опыт приобрели, чему научились. Ритуалом вхождения в сказочную страну был волшебный шар, он помогал добрым, умным и смелым путешественникам попасть в сказку. Если к нему подходил добрый человек,  шар начинал светиться, передавая часть своей волшебной силы тому, кто протягивал к нему руки. Дети, затаив дыхание, протягивали руки, закрывали глаза и просили волшебный шар пропустить их в сказочную страну. После каждого занятия на карте страны «Что я могу?», которая напоминала силуэт человека, появлялось новое обозначение (глаза, нос, губы и т.д.).</a:t>
            </a:r>
          </a:p>
          <a:p>
            <a:pPr indent="363538" algn="just"/>
            <a:r>
              <a:rPr lang="ru-RU" sz="1300">
                <a:latin typeface="Times New Roman" pitchFamily="18" charset="0"/>
              </a:rPr>
              <a:t>Этюды-перевоплощения в персонажей сказочной страны сначала  не удавались: дети стеснялись, были зажаты, но потом им стало это даже нравиться и каждый, по нескольку раз хотел изобразить Лягушку, которая попробовала «вкусную» и «горькую» воду, Обезьяну, которая из любопытства взяла колючего ежа. Во второй раздел программы входят занятия, направленные на углубление представлений ребенка о своих чувствах. Занятия посвящены миру эмоций.  С помощью этюдов происходило знакомство с каждым из эмоциональных состояний.  Дети понимали, что люди разных возрастов  переживают одни и те же чувства, и что животные тоже могут испытывать позитивные и негативные чувства. На каждом занятии дети рисовали и танцевали.</a:t>
            </a:r>
          </a:p>
        </p:txBody>
      </p:sp>
      <p:sp>
        <p:nvSpPr>
          <p:cNvPr id="46084"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kg2-1-1"/>
          <p:cNvPicPr>
            <a:picLocks noChangeAspect="1" noChangeArrowheads="1"/>
          </p:cNvPicPr>
          <p:nvPr/>
        </p:nvPicPr>
        <p:blipFill>
          <a:blip r:embed="rId2">
            <a:lum bright="42000"/>
          </a:blip>
          <a:srcRect/>
          <a:stretch>
            <a:fillRect/>
          </a:stretch>
        </p:blipFill>
        <p:spPr bwMode="auto">
          <a:xfrm>
            <a:off x="0" y="1081088"/>
            <a:ext cx="6858000" cy="7429500"/>
          </a:xfrm>
          <a:prstGeom prst="rect">
            <a:avLst/>
          </a:prstGeom>
          <a:noFill/>
          <a:ln w="9525">
            <a:noFill/>
            <a:miter lim="800000"/>
            <a:headEnd/>
            <a:tailEnd/>
          </a:ln>
        </p:spPr>
      </p:pic>
      <p:sp>
        <p:nvSpPr>
          <p:cNvPr id="47107" name="Text Box 3"/>
          <p:cNvSpPr txBox="1">
            <a:spLocks noChangeArrowheads="1"/>
          </p:cNvSpPr>
          <p:nvPr/>
        </p:nvSpPr>
        <p:spPr bwMode="auto">
          <a:xfrm>
            <a:off x="404813" y="200025"/>
            <a:ext cx="6191250" cy="4656138"/>
          </a:xfrm>
          <a:prstGeom prst="rect">
            <a:avLst/>
          </a:prstGeom>
          <a:noFill/>
          <a:ln w="9525">
            <a:noFill/>
            <a:miter lim="800000"/>
            <a:headEnd/>
            <a:tailEnd/>
          </a:ln>
        </p:spPr>
        <p:txBody>
          <a:bodyPr>
            <a:spAutoFit/>
          </a:bodyPr>
          <a:lstStyle/>
          <a:p>
            <a:pPr algn="just"/>
            <a:r>
              <a:rPr lang="ru-RU" sz="1300">
                <a:latin typeface="Times New Roman" pitchFamily="18" charset="0"/>
              </a:rPr>
              <a:t>        Третий раздел программы «Я и другие» мы с детьми планируем изучать в следующем учебном году. Дети с нетерпением ждут этих занятий, потому что они им нравятся.</a:t>
            </a:r>
          </a:p>
          <a:p>
            <a:pPr algn="just"/>
            <a:r>
              <a:rPr lang="ru-RU" sz="1300">
                <a:latin typeface="Times New Roman" pitchFamily="18" charset="0"/>
              </a:rPr>
              <a:t>       В этой программе приводится много примеров ритуалов начала и окончания занятий, поэтому возникло желание провести мастер-класс для педагогов «Ритуалы в занятиях с детьми». Педагоги узнали о значении ритуалов, их отличительных особенностях, научились правильно проводить их и использовать в своей работе.            </a:t>
            </a:r>
          </a:p>
          <a:p>
            <a:pPr algn="just"/>
            <a:r>
              <a:rPr lang="ru-RU" sz="1300">
                <a:latin typeface="Times New Roman" pitchFamily="18" charset="0"/>
              </a:rPr>
              <a:t>        Педагоги с интересом восприняли новую информацию и заполнили анкету-отзыв, где большинство педагогов поставили наивысший бал.</a:t>
            </a:r>
          </a:p>
          <a:p>
            <a:pPr algn="just"/>
            <a:r>
              <a:rPr lang="ru-RU" sz="1300">
                <a:latin typeface="Times New Roman" pitchFamily="18" charset="0"/>
              </a:rPr>
              <a:t>        По рекомендации авторов программы было проведено тестирование родителей «Изучение взаимоотношений в семье» (Опросник родительских отношений Р.С. Немова), целью которого было определение особенностей семейного воспитания и отношения родителей к своему ребенку. В тестировании приняли участие 12 родителей. Им  предлагалось прочитать  61 утверждение и, если они с ним согласны поставить знак «+», если не согласны – знак «-». При обработке опросника «+» оценивается в 1 балл, «-» - 0 баллов. По каждой из пяти шкал подсчитывается количество баллов.</a:t>
            </a:r>
          </a:p>
          <a:p>
            <a:pPr algn="just"/>
            <a:r>
              <a:rPr lang="ru-RU" sz="1300">
                <a:latin typeface="Times New Roman" pitchFamily="18" charset="0"/>
              </a:rPr>
              <a:t>         По шкале «принятие –  отвержение» 83% родителей принимают своего ребенка таким, какой он есть, уважают и принимают его индивидуальность, одобряют его интересы, проводят с ним достаточно много времени. 17% родителей испытывают по отношению к ребенку раздражение, злость, досаду. Такой родитель низко оценивает  его способности и нередко своим отношением подавляет ребенка.</a:t>
            </a:r>
          </a:p>
          <a:p>
            <a:pPr algn="just"/>
            <a:r>
              <a:rPr lang="ru-RU" sz="1300">
                <a:latin typeface="Times New Roman" pitchFamily="18" charset="0"/>
              </a:rPr>
              <a:t>          </a:t>
            </a:r>
          </a:p>
        </p:txBody>
      </p:sp>
      <p:pic>
        <p:nvPicPr>
          <p:cNvPr id="47108" name="Рисунок 1"/>
          <p:cNvPicPr>
            <a:picLocks noChangeAspect="1" noChangeArrowheads="1"/>
          </p:cNvPicPr>
          <p:nvPr/>
        </p:nvPicPr>
        <p:blipFill>
          <a:blip r:embed="rId3"/>
          <a:srcRect/>
          <a:stretch>
            <a:fillRect/>
          </a:stretch>
        </p:blipFill>
        <p:spPr bwMode="auto">
          <a:xfrm>
            <a:off x="476250" y="4665663"/>
            <a:ext cx="3238500" cy="2479675"/>
          </a:xfrm>
          <a:prstGeom prst="rect">
            <a:avLst/>
          </a:prstGeom>
          <a:noFill/>
          <a:ln w="9525">
            <a:noFill/>
            <a:miter lim="800000"/>
            <a:headEnd/>
            <a:tailEnd/>
          </a:ln>
        </p:spPr>
      </p:pic>
      <p:sp>
        <p:nvSpPr>
          <p:cNvPr id="47109" name="Text Box 5"/>
          <p:cNvSpPr txBox="1">
            <a:spLocks noChangeArrowheads="1"/>
          </p:cNvSpPr>
          <p:nvPr/>
        </p:nvSpPr>
        <p:spPr bwMode="auto">
          <a:xfrm>
            <a:off x="3716338" y="4592638"/>
            <a:ext cx="2881312" cy="2671762"/>
          </a:xfrm>
          <a:prstGeom prst="rect">
            <a:avLst/>
          </a:prstGeom>
          <a:noFill/>
          <a:ln w="9525">
            <a:noFill/>
            <a:miter lim="800000"/>
            <a:headEnd/>
            <a:tailEnd/>
          </a:ln>
        </p:spPr>
        <p:txBody>
          <a:bodyPr>
            <a:spAutoFit/>
          </a:bodyPr>
          <a:lstStyle/>
          <a:p>
            <a:pPr algn="just"/>
            <a:r>
              <a:rPr lang="ru-RU" sz="1300">
                <a:latin typeface="Times New Roman" pitchFamily="18" charset="0"/>
              </a:rPr>
              <a:t>      По шкале «кооперация» 75%   родителей заинтересованы в делах ребенка, стараются во всем помочь, сочувствуют ему. Высоко оценивают  интеллектуальные и творческие способности ребенка, испытывают чувство гордости за него. Эти родители поощряют инициативу и самостоятельность, доверяют ребенку. 25% родителей мало интересуют занятия и увлечения ребенка, они не придают им большого значения и не испытывают</a:t>
            </a:r>
          </a:p>
        </p:txBody>
      </p:sp>
      <p:sp>
        <p:nvSpPr>
          <p:cNvPr id="47110" name="Text Box 6"/>
          <p:cNvSpPr txBox="1">
            <a:spLocks noChangeArrowheads="1"/>
          </p:cNvSpPr>
          <p:nvPr/>
        </p:nvSpPr>
        <p:spPr bwMode="auto">
          <a:xfrm>
            <a:off x="333375" y="7185025"/>
            <a:ext cx="6264275" cy="2374900"/>
          </a:xfrm>
          <a:prstGeom prst="rect">
            <a:avLst/>
          </a:prstGeom>
          <a:noFill/>
          <a:ln w="9525">
            <a:noFill/>
            <a:miter lim="800000"/>
            <a:headEnd/>
            <a:tailEnd/>
          </a:ln>
        </p:spPr>
        <p:txBody>
          <a:bodyPr>
            <a:spAutoFit/>
          </a:bodyPr>
          <a:lstStyle/>
          <a:p>
            <a:r>
              <a:rPr lang="ru-RU" sz="1300">
                <a:latin typeface="Times New Roman" pitchFamily="18" charset="0"/>
              </a:rPr>
              <a:t>удовольствия от совместной деятельности и  общения с ним. </a:t>
            </a:r>
          </a:p>
          <a:p>
            <a:pPr algn="just"/>
            <a:r>
              <a:rPr lang="ru-RU" sz="1300">
                <a:latin typeface="Times New Roman" pitchFamily="18" charset="0"/>
              </a:rPr>
              <a:t>      По шкале «симбиоз» 83% родителей ощущают себя с ребенком единым целым, стремятся удовлетворить его потребности, оградить от трудностей. Они постоянно ощущают тревогу за ребенка, представляя его маленьким и беззащитным. 17%  родителей устанавливают психологическую дистанцию между собой и ребенком.</a:t>
            </a:r>
          </a:p>
          <a:p>
            <a:pPr algn="just"/>
            <a:r>
              <a:rPr lang="ru-RU" sz="1300">
                <a:latin typeface="Times New Roman" pitchFamily="18" charset="0"/>
              </a:rPr>
              <a:t>      По шкале «контроль» 91% родителей требуют от ребенка безоговорочного послушания  и дисциплины, навязывают свою волю. Родители следят за привычками, мыслями, чувствами ребенка. У 9% родителей контроль практически отсутствует.</a:t>
            </a:r>
          </a:p>
          <a:p>
            <a:pPr algn="just"/>
            <a:endParaRPr lang="ru-RU" sz="1300">
              <a:latin typeface="Times New Roman" pitchFamily="18" charset="0"/>
            </a:endParaRPr>
          </a:p>
          <a:p>
            <a:pPr algn="just"/>
            <a:endParaRPr lang="ru-RU" sz="1300">
              <a:latin typeface="Times New Roman" pitchFamily="18" charset="0"/>
            </a:endParaRPr>
          </a:p>
          <a:p>
            <a:pPr algn="just">
              <a:spcBef>
                <a:spcPct val="50000"/>
              </a:spcBef>
            </a:pPr>
            <a:endParaRPr lang="ru-RU" sz="1300">
              <a:latin typeface="Times New Roman" pitchFamily="18" charset="0"/>
            </a:endParaRPr>
          </a:p>
        </p:txBody>
      </p:sp>
      <p:sp>
        <p:nvSpPr>
          <p:cNvPr id="4711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kg2-1-1"/>
          <p:cNvPicPr>
            <a:picLocks noChangeAspect="1" noChangeArrowheads="1"/>
          </p:cNvPicPr>
          <p:nvPr/>
        </p:nvPicPr>
        <p:blipFill>
          <a:blip r:embed="rId2">
            <a:lum bright="42000"/>
          </a:blip>
          <a:srcRect/>
          <a:stretch>
            <a:fillRect/>
          </a:stretch>
        </p:blipFill>
        <p:spPr bwMode="auto">
          <a:xfrm>
            <a:off x="0" y="1081088"/>
            <a:ext cx="6858000" cy="7429500"/>
          </a:xfrm>
          <a:prstGeom prst="rect">
            <a:avLst/>
          </a:prstGeom>
          <a:noFill/>
          <a:ln w="9525">
            <a:noFill/>
            <a:miter lim="800000"/>
            <a:headEnd/>
            <a:tailEnd/>
          </a:ln>
        </p:spPr>
      </p:pic>
      <p:sp>
        <p:nvSpPr>
          <p:cNvPr id="48131" name="Text Box 3"/>
          <p:cNvSpPr txBox="1">
            <a:spLocks noChangeArrowheads="1"/>
          </p:cNvSpPr>
          <p:nvPr/>
        </p:nvSpPr>
        <p:spPr bwMode="auto">
          <a:xfrm>
            <a:off x="404813" y="200025"/>
            <a:ext cx="6191250" cy="3092450"/>
          </a:xfrm>
          <a:prstGeom prst="rect">
            <a:avLst/>
          </a:prstGeom>
          <a:noFill/>
          <a:ln w="9525">
            <a:noFill/>
            <a:miter lim="800000"/>
            <a:headEnd/>
            <a:tailEnd/>
          </a:ln>
        </p:spPr>
        <p:txBody>
          <a:bodyPr>
            <a:spAutoFit/>
          </a:bodyPr>
          <a:lstStyle/>
          <a:p>
            <a:pPr indent="363538" algn="just"/>
            <a:r>
              <a:rPr lang="ru-RU" sz="1300">
                <a:latin typeface="Times New Roman" pitchFamily="18" charset="0"/>
              </a:rPr>
              <a:t>По шкале «отношение к неудачам ребенка» 75% родителей считают  неудачи ребенка случайными и верят в него. 25%  родителей считают своего ребенка младше, чем он есть на самом деле. Родители не доверяют своему ребенку, досадуют на его неуверенность и неумелость, стремятся оградить его от трудностей  жизни и строго во всем контролируют. На собрании родителей ознакомили с результатами тестирования.</a:t>
            </a:r>
          </a:p>
          <a:p>
            <a:pPr indent="363538" algn="just"/>
            <a:r>
              <a:rPr lang="ru-RU" sz="1300">
                <a:latin typeface="Times New Roman" pitchFamily="18" charset="0"/>
              </a:rPr>
              <a:t> В дальнейших планах нашего педагогического коллектива продолжение работы по повышению педагогической компетентности родителей, привлечение их ко всем мероприятиям, проводимым в ДОУ.</a:t>
            </a:r>
          </a:p>
          <a:p>
            <a:pPr indent="363538" algn="just"/>
            <a:r>
              <a:rPr lang="ru-RU" sz="1300">
                <a:latin typeface="Times New Roman" pitchFamily="18" charset="0"/>
              </a:rPr>
              <a:t> Используя в работе комплексную программу «Детский сад 2100» мы привлекаем ребенка к процессу самопознания, формируем психологическое пространство, в котором он приобретает социальную компетентность. Знания, умения и навыки, полученные воспитанниками нашего учреждения в процессе реализации  программы ««Детский сад 2100» помогают обеспечить качественный старт начального общего образования.</a:t>
            </a:r>
          </a:p>
        </p:txBody>
      </p:sp>
      <p:pic>
        <p:nvPicPr>
          <p:cNvPr id="48132" name="Picture 5"/>
          <p:cNvPicPr>
            <a:picLocks noChangeAspect="1" noChangeArrowheads="1"/>
          </p:cNvPicPr>
          <p:nvPr/>
        </p:nvPicPr>
        <p:blipFill>
          <a:blip r:embed="rId3"/>
          <a:srcRect/>
          <a:stretch>
            <a:fillRect/>
          </a:stretch>
        </p:blipFill>
        <p:spPr bwMode="auto">
          <a:xfrm>
            <a:off x="1773238" y="3657600"/>
            <a:ext cx="3359150" cy="2517775"/>
          </a:xfrm>
          <a:prstGeom prst="rect">
            <a:avLst/>
          </a:prstGeom>
          <a:solidFill>
            <a:srgbClr val="FFFFFF"/>
          </a:solidFill>
          <a:ln w="9525">
            <a:noFill/>
            <a:miter lim="800000"/>
            <a:headEnd/>
            <a:tailEnd/>
          </a:ln>
        </p:spPr>
      </p:pic>
      <p:sp>
        <p:nvSpPr>
          <p:cNvPr id="4813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5_point_star_photoshop_brushes"/>
          <p:cNvPicPr>
            <a:picLocks noChangeAspect="1" noChangeArrowheads="1"/>
          </p:cNvPicPr>
          <p:nvPr/>
        </p:nvPicPr>
        <p:blipFill>
          <a:blip r:embed="rId2">
            <a:lum bright="18000"/>
          </a:blip>
          <a:srcRect/>
          <a:stretch>
            <a:fillRect/>
          </a:stretch>
        </p:blipFill>
        <p:spPr bwMode="auto">
          <a:xfrm>
            <a:off x="0" y="0"/>
            <a:ext cx="6881813" cy="9906000"/>
          </a:xfrm>
          <a:prstGeom prst="rect">
            <a:avLst/>
          </a:prstGeom>
          <a:noFill/>
          <a:ln w="9525">
            <a:noFill/>
            <a:miter lim="800000"/>
            <a:headEnd/>
            <a:tailEnd/>
          </a:ln>
        </p:spPr>
      </p:pic>
      <p:sp>
        <p:nvSpPr>
          <p:cNvPr id="49155" name="WordArt 11"/>
          <p:cNvSpPr>
            <a:spLocks noChangeArrowheads="1" noChangeShapeType="1" noTextEdit="1"/>
          </p:cNvSpPr>
          <p:nvPr/>
        </p:nvSpPr>
        <p:spPr bwMode="auto">
          <a:xfrm>
            <a:off x="549275" y="344488"/>
            <a:ext cx="3960813" cy="357187"/>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Педагогическая  находка</a:t>
            </a:r>
          </a:p>
        </p:txBody>
      </p:sp>
      <p:sp>
        <p:nvSpPr>
          <p:cNvPr id="49156" name="Line 11"/>
          <p:cNvSpPr>
            <a:spLocks noChangeShapeType="1"/>
          </p:cNvSpPr>
          <p:nvPr/>
        </p:nvSpPr>
        <p:spPr bwMode="auto">
          <a:xfrm>
            <a:off x="476250" y="849313"/>
            <a:ext cx="4321175" cy="0"/>
          </a:xfrm>
          <a:prstGeom prst="line">
            <a:avLst/>
          </a:prstGeom>
          <a:noFill/>
          <a:ln w="19050">
            <a:solidFill>
              <a:schemeClr val="hlink"/>
            </a:solidFill>
            <a:round/>
            <a:headEnd/>
            <a:tailEnd/>
          </a:ln>
        </p:spPr>
        <p:txBody>
          <a:bodyPr/>
          <a:lstStyle/>
          <a:p>
            <a:endParaRPr lang="ru-RU"/>
          </a:p>
        </p:txBody>
      </p:sp>
      <p:pic>
        <p:nvPicPr>
          <p:cNvPr id="49157" name="Picture 7" descr="S5006969"/>
          <p:cNvPicPr>
            <a:picLocks noChangeAspect="1" noChangeArrowheads="1"/>
          </p:cNvPicPr>
          <p:nvPr/>
        </p:nvPicPr>
        <p:blipFill>
          <a:blip r:embed="rId3" cstate="email"/>
          <a:srcRect/>
          <a:stretch>
            <a:fillRect/>
          </a:stretch>
        </p:blipFill>
        <p:spPr bwMode="auto">
          <a:xfrm>
            <a:off x="260350" y="3368675"/>
            <a:ext cx="1712913" cy="1408113"/>
          </a:xfrm>
          <a:prstGeom prst="rect">
            <a:avLst/>
          </a:prstGeom>
          <a:noFill/>
          <a:ln w="9525">
            <a:noFill/>
            <a:miter lim="800000"/>
            <a:headEnd/>
            <a:tailEnd/>
          </a:ln>
        </p:spPr>
      </p:pic>
      <p:pic>
        <p:nvPicPr>
          <p:cNvPr id="49158" name="Рисунок 3" descr="Т.Н..jpg"/>
          <p:cNvPicPr>
            <a:picLocks noChangeAspect="1"/>
          </p:cNvPicPr>
          <p:nvPr/>
        </p:nvPicPr>
        <p:blipFill>
          <a:blip r:embed="rId4"/>
          <a:srcRect/>
          <a:stretch>
            <a:fillRect/>
          </a:stretch>
        </p:blipFill>
        <p:spPr bwMode="auto">
          <a:xfrm>
            <a:off x="5353050" y="433388"/>
            <a:ext cx="1247775" cy="1716087"/>
          </a:xfrm>
          <a:prstGeom prst="rect">
            <a:avLst/>
          </a:prstGeom>
          <a:noFill/>
          <a:ln w="9525">
            <a:noFill/>
            <a:miter lim="800000"/>
            <a:headEnd/>
            <a:tailEnd/>
          </a:ln>
        </p:spPr>
      </p:pic>
      <p:sp>
        <p:nvSpPr>
          <p:cNvPr id="49159" name="TextBox 4"/>
          <p:cNvSpPr txBox="1">
            <a:spLocks noChangeArrowheads="1"/>
          </p:cNvSpPr>
          <p:nvPr/>
        </p:nvSpPr>
        <p:spPr bwMode="auto">
          <a:xfrm>
            <a:off x="5084763" y="2144713"/>
            <a:ext cx="1628775" cy="933450"/>
          </a:xfrm>
          <a:prstGeom prst="rect">
            <a:avLst/>
          </a:prstGeom>
          <a:noFill/>
          <a:ln w="9525">
            <a:noFill/>
            <a:miter lim="800000"/>
            <a:headEnd/>
            <a:tailEnd/>
          </a:ln>
        </p:spPr>
        <p:txBody>
          <a:bodyPr>
            <a:spAutoFit/>
          </a:bodyPr>
          <a:lstStyle/>
          <a:p>
            <a:pPr algn="ctr" defTabSz="912813"/>
            <a:r>
              <a:rPr lang="ru-RU" sz="1100" i="1">
                <a:latin typeface="Times New Roman" pitchFamily="18" charset="0"/>
                <a:cs typeface="Times New Roman" pitchFamily="18" charset="0"/>
              </a:rPr>
              <a:t>Воспитатель </a:t>
            </a:r>
            <a:r>
              <a:rPr lang="ru-RU" sz="1100" b="1" i="1">
                <a:latin typeface="Times New Roman" pitchFamily="18" charset="0"/>
                <a:cs typeface="Times New Roman" pitchFamily="18" charset="0"/>
              </a:rPr>
              <a:t>Федяшина Т.Н.</a:t>
            </a:r>
          </a:p>
          <a:p>
            <a:pPr algn="ctr" defTabSz="912813"/>
            <a:r>
              <a:rPr lang="ru-RU" sz="1100" i="1">
                <a:latin typeface="Times New Roman" pitchFamily="18" charset="0"/>
                <a:cs typeface="Times New Roman" pitchFamily="18" charset="0"/>
              </a:rPr>
              <a:t>МДОУ»Детский сад комбинированного вида  № 55»</a:t>
            </a:r>
          </a:p>
        </p:txBody>
      </p:sp>
      <p:sp>
        <p:nvSpPr>
          <p:cNvPr id="49160" name="Text Box 11"/>
          <p:cNvSpPr txBox="1">
            <a:spLocks noChangeArrowheads="1"/>
          </p:cNvSpPr>
          <p:nvPr/>
        </p:nvSpPr>
        <p:spPr bwMode="auto">
          <a:xfrm>
            <a:off x="333375" y="1065213"/>
            <a:ext cx="4608513" cy="396875"/>
          </a:xfrm>
          <a:prstGeom prst="rect">
            <a:avLst/>
          </a:prstGeom>
          <a:noFill/>
          <a:ln w="9525">
            <a:noFill/>
            <a:miter lim="800000"/>
            <a:headEnd/>
            <a:tailEnd/>
          </a:ln>
        </p:spPr>
        <p:txBody>
          <a:bodyPr>
            <a:spAutoFit/>
          </a:bodyPr>
          <a:lstStyle/>
          <a:p>
            <a:pPr algn="ctr">
              <a:spcBef>
                <a:spcPct val="50000"/>
              </a:spcBef>
            </a:pPr>
            <a:r>
              <a:rPr lang="ru-RU" sz="2000" b="1">
                <a:latin typeface="Monotype Corsiva" pitchFamily="66" charset="0"/>
              </a:rPr>
              <a:t>Игра «Цветик – семицветик»</a:t>
            </a:r>
          </a:p>
        </p:txBody>
      </p:sp>
      <p:sp>
        <p:nvSpPr>
          <p:cNvPr id="49161" name="Text Box 12"/>
          <p:cNvSpPr txBox="1">
            <a:spLocks noChangeArrowheads="1"/>
          </p:cNvSpPr>
          <p:nvPr/>
        </p:nvSpPr>
        <p:spPr bwMode="auto">
          <a:xfrm>
            <a:off x="188913" y="1639888"/>
            <a:ext cx="4967287" cy="1755775"/>
          </a:xfrm>
          <a:prstGeom prst="rect">
            <a:avLst/>
          </a:prstGeom>
          <a:noFill/>
          <a:ln w="9525">
            <a:noFill/>
            <a:miter lim="800000"/>
            <a:headEnd/>
            <a:tailEnd/>
          </a:ln>
        </p:spPr>
        <p:txBody>
          <a:bodyPr>
            <a:spAutoFit/>
          </a:bodyPr>
          <a:lstStyle/>
          <a:p>
            <a:pPr algn="just"/>
            <a:r>
              <a:rPr lang="ru-RU"/>
              <a:t>     </a:t>
            </a:r>
            <a:r>
              <a:rPr lang="ru-RU" sz="1300">
                <a:latin typeface="Times New Roman" pitchFamily="18" charset="0"/>
              </a:rPr>
              <a:t>В нашем современном мире очень важно  всесторонне развивать ребёнка. Для этого его игрушки должны быть мобильными, разнообразными, яркими, многофункциональными.</a:t>
            </a:r>
          </a:p>
          <a:p>
            <a:pPr algn="just"/>
            <a:r>
              <a:rPr lang="ru-RU" sz="1300">
                <a:latin typeface="Times New Roman" pitchFamily="18" charset="0"/>
              </a:rPr>
              <a:t>         Игра «Цветик - Семицветик» позволяет ребёнку обыграть сюжетно-ролевую игру, а также закрепить знания букв, цифр, основные цвета спектра. Эта игра даёт возможность пофантазировать, объединить знания по математике и грамоте в один сюжет.</a:t>
            </a:r>
          </a:p>
        </p:txBody>
      </p:sp>
      <p:sp>
        <p:nvSpPr>
          <p:cNvPr id="49162" name="Text Box 13"/>
          <p:cNvSpPr txBox="1">
            <a:spLocks noChangeArrowheads="1"/>
          </p:cNvSpPr>
          <p:nvPr/>
        </p:nvSpPr>
        <p:spPr bwMode="auto">
          <a:xfrm>
            <a:off x="2133600" y="3224213"/>
            <a:ext cx="4535488" cy="1679575"/>
          </a:xfrm>
          <a:prstGeom prst="rect">
            <a:avLst/>
          </a:prstGeom>
          <a:noFill/>
          <a:ln w="9525">
            <a:noFill/>
            <a:miter lim="800000"/>
            <a:headEnd/>
            <a:tailEnd/>
          </a:ln>
        </p:spPr>
        <p:txBody>
          <a:bodyPr>
            <a:spAutoFit/>
          </a:bodyPr>
          <a:lstStyle/>
          <a:p>
            <a:pPr algn="just"/>
            <a:r>
              <a:rPr lang="ru-RU" sz="1300">
                <a:latin typeface="Times New Roman" pitchFamily="18" charset="0"/>
              </a:rPr>
              <a:t>    Так как дети очень любят сказку «Цветик – Семицветик» , у них появляются положительные эмоции при виде знакомых предметов. Это помогает ребёнку полюбить данную игру и  чаще в неё играть, каждый раз придумывая новые сюжеты. Важно в игровой форме закреплять  знания, которые дети получают на занятиях в детском саду.</a:t>
            </a:r>
          </a:p>
          <a:p>
            <a:pPr algn="just"/>
            <a:r>
              <a:rPr lang="ru-RU" sz="1300">
                <a:latin typeface="Times New Roman" pitchFamily="18" charset="0"/>
              </a:rPr>
              <a:t>     Благодаря тому, что каждый лепесток легко опускается и поднимается, этот столик можно видоизменять для удобства</a:t>
            </a:r>
          </a:p>
        </p:txBody>
      </p:sp>
      <p:sp>
        <p:nvSpPr>
          <p:cNvPr id="49163" name="Text Box 14"/>
          <p:cNvSpPr txBox="1">
            <a:spLocks noChangeArrowheads="1"/>
          </p:cNvSpPr>
          <p:nvPr/>
        </p:nvSpPr>
        <p:spPr bwMode="auto">
          <a:xfrm>
            <a:off x="188913" y="4808538"/>
            <a:ext cx="6480175" cy="1755775"/>
          </a:xfrm>
          <a:prstGeom prst="rect">
            <a:avLst/>
          </a:prstGeom>
          <a:noFill/>
          <a:ln w="9525">
            <a:noFill/>
            <a:miter lim="800000"/>
            <a:headEnd/>
            <a:tailEnd/>
          </a:ln>
        </p:spPr>
        <p:txBody>
          <a:bodyPr>
            <a:spAutoFit/>
          </a:bodyPr>
          <a:lstStyle/>
          <a:p>
            <a:pPr algn="just"/>
            <a:r>
              <a:rPr lang="ru-RU" sz="1300">
                <a:latin typeface="Times New Roman" pitchFamily="18" charset="0"/>
              </a:rPr>
              <a:t> в обыгрывании и для установки его в определённом месте.</a:t>
            </a:r>
          </a:p>
          <a:p>
            <a:pPr algn="just"/>
            <a:r>
              <a:rPr lang="ru-RU" sz="1300">
                <a:latin typeface="Times New Roman" pitchFamily="18" charset="0"/>
              </a:rPr>
              <a:t>     С помощью колёсиков, которые прикреплены внизу, игру можно легко перемещать по помещению и даже выкатить на улицу, особенно в летний период, когда дети основной промежуток времени находятся на прогулке.</a:t>
            </a:r>
          </a:p>
          <a:p>
            <a:r>
              <a:rPr lang="ru-RU"/>
              <a:t>   </a:t>
            </a:r>
            <a:r>
              <a:rPr lang="ru-RU" sz="1300">
                <a:latin typeface="Times New Roman" pitchFamily="18" charset="0"/>
              </a:rPr>
              <a:t>На стебле цветка расположены коробочки с ярким раздаточным материалом, с помощью которого воспитанники могут, играя, решать задачи по математике, рисовать, составлять слова,  делить их на слоги и многое другое.</a:t>
            </a:r>
          </a:p>
          <a:p>
            <a:r>
              <a:rPr lang="ru-RU" sz="1300">
                <a:latin typeface="Times New Roman" pitchFamily="18" charset="0"/>
              </a:rPr>
              <a:t>       «Цветик- Семицветик» может применяться в детском саду и  дома.</a:t>
            </a:r>
          </a:p>
        </p:txBody>
      </p:sp>
      <p:pic>
        <p:nvPicPr>
          <p:cNvPr id="49164" name="Picture 15" descr="S5006992"/>
          <p:cNvPicPr>
            <a:picLocks noChangeAspect="1" noChangeArrowheads="1"/>
          </p:cNvPicPr>
          <p:nvPr/>
        </p:nvPicPr>
        <p:blipFill>
          <a:blip r:embed="rId5"/>
          <a:srcRect/>
          <a:stretch>
            <a:fillRect/>
          </a:stretch>
        </p:blipFill>
        <p:spPr bwMode="auto">
          <a:xfrm>
            <a:off x="2349500" y="6608763"/>
            <a:ext cx="1897063" cy="2736850"/>
          </a:xfrm>
          <a:prstGeom prst="rect">
            <a:avLst/>
          </a:prstGeom>
          <a:noFill/>
          <a:ln w="9525">
            <a:noFill/>
            <a:miter lim="800000"/>
            <a:headEnd/>
            <a:tailEnd/>
          </a:ln>
        </p:spPr>
      </p:pic>
      <p:sp>
        <p:nvSpPr>
          <p:cNvPr id="4916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5_point_star_photoshop_brushes"/>
          <p:cNvPicPr>
            <a:picLocks noChangeAspect="1" noChangeArrowheads="1"/>
          </p:cNvPicPr>
          <p:nvPr/>
        </p:nvPicPr>
        <p:blipFill>
          <a:blip r:embed="rId2">
            <a:lum bright="18000"/>
          </a:blip>
          <a:srcRect/>
          <a:stretch>
            <a:fillRect/>
          </a:stretch>
        </p:blipFill>
        <p:spPr bwMode="auto">
          <a:xfrm>
            <a:off x="0" y="0"/>
            <a:ext cx="6881813" cy="9906000"/>
          </a:xfrm>
          <a:prstGeom prst="rect">
            <a:avLst/>
          </a:prstGeom>
          <a:noFill/>
          <a:ln w="9525">
            <a:noFill/>
            <a:miter lim="800000"/>
            <a:headEnd/>
            <a:tailEnd/>
          </a:ln>
        </p:spPr>
      </p:pic>
      <p:pic>
        <p:nvPicPr>
          <p:cNvPr id="50179" name="Picture 3" descr="S5006973"/>
          <p:cNvPicPr>
            <a:picLocks noChangeAspect="1" noChangeArrowheads="1"/>
          </p:cNvPicPr>
          <p:nvPr/>
        </p:nvPicPr>
        <p:blipFill>
          <a:blip r:embed="rId3" cstate="email"/>
          <a:srcRect/>
          <a:stretch>
            <a:fillRect/>
          </a:stretch>
        </p:blipFill>
        <p:spPr bwMode="auto">
          <a:xfrm>
            <a:off x="476250" y="560388"/>
            <a:ext cx="1995488" cy="1377950"/>
          </a:xfrm>
          <a:prstGeom prst="rect">
            <a:avLst/>
          </a:prstGeom>
          <a:noFill/>
          <a:ln w="9525">
            <a:noFill/>
            <a:miter lim="800000"/>
            <a:headEnd/>
            <a:tailEnd/>
          </a:ln>
        </p:spPr>
      </p:pic>
      <p:sp>
        <p:nvSpPr>
          <p:cNvPr id="50180" name="Text Box 4"/>
          <p:cNvSpPr txBox="1">
            <a:spLocks noChangeArrowheads="1"/>
          </p:cNvSpPr>
          <p:nvPr/>
        </p:nvSpPr>
        <p:spPr bwMode="auto">
          <a:xfrm>
            <a:off x="2565400" y="344488"/>
            <a:ext cx="4032250" cy="1939925"/>
          </a:xfrm>
          <a:prstGeom prst="rect">
            <a:avLst/>
          </a:prstGeom>
          <a:noFill/>
          <a:ln w="9525">
            <a:noFill/>
            <a:miter lim="800000"/>
            <a:headEnd/>
            <a:tailEnd/>
          </a:ln>
        </p:spPr>
        <p:txBody>
          <a:bodyPr>
            <a:spAutoFit/>
          </a:bodyPr>
          <a:lstStyle/>
          <a:p>
            <a:pPr algn="ctr"/>
            <a:r>
              <a:rPr lang="ru-RU" sz="1600" b="1">
                <a:latin typeface="Monotype Corsiva" pitchFamily="66" charset="0"/>
              </a:rPr>
              <a:t>Сюжетно – ролевые игры:</a:t>
            </a:r>
            <a:endParaRPr lang="ru-RU" sz="1600">
              <a:latin typeface="Monotype Corsiva" pitchFamily="66" charset="0"/>
            </a:endParaRPr>
          </a:p>
          <a:p>
            <a:pPr algn="ctr"/>
            <a:r>
              <a:rPr lang="ru-RU" sz="1600">
                <a:latin typeface="Monotype Corsiva" pitchFamily="66" charset="0"/>
              </a:rPr>
              <a:t>« Кафе » </a:t>
            </a:r>
          </a:p>
          <a:p>
            <a:pPr algn="ctr"/>
            <a:r>
              <a:rPr lang="ru-RU" sz="1600">
                <a:latin typeface="Monotype Corsiva" pitchFamily="66" charset="0"/>
              </a:rPr>
              <a:t>« Больница »</a:t>
            </a:r>
          </a:p>
          <a:p>
            <a:pPr algn="ctr"/>
            <a:r>
              <a:rPr lang="ru-RU" sz="1600">
                <a:latin typeface="Monotype Corsiva" pitchFamily="66" charset="0"/>
              </a:rPr>
              <a:t>«Магазин» и т.д.</a:t>
            </a:r>
          </a:p>
          <a:p>
            <a:r>
              <a:rPr lang="ru-RU"/>
              <a:t>   </a:t>
            </a:r>
            <a:r>
              <a:rPr lang="ru-RU" sz="1300">
                <a:latin typeface="Times New Roman" pitchFamily="18" charset="0"/>
              </a:rPr>
              <a:t>Лепестки можно использовать, как отдельные кабинеты разных специалистов (окулист, хирург…) или как индивидуальные палаты для больных.</a:t>
            </a:r>
          </a:p>
          <a:p>
            <a:r>
              <a:rPr lang="ru-RU" sz="1300">
                <a:latin typeface="Times New Roman" pitchFamily="18" charset="0"/>
              </a:rPr>
              <a:t>     </a:t>
            </a:r>
          </a:p>
        </p:txBody>
      </p:sp>
      <p:sp>
        <p:nvSpPr>
          <p:cNvPr id="50181" name="Text Box 5"/>
          <p:cNvSpPr txBox="1">
            <a:spLocks noChangeArrowheads="1"/>
          </p:cNvSpPr>
          <p:nvPr/>
        </p:nvSpPr>
        <p:spPr bwMode="auto">
          <a:xfrm>
            <a:off x="333375" y="2144713"/>
            <a:ext cx="6335713" cy="1978025"/>
          </a:xfrm>
          <a:prstGeom prst="rect">
            <a:avLst/>
          </a:prstGeom>
          <a:noFill/>
          <a:ln w="9525">
            <a:noFill/>
            <a:miter lim="800000"/>
            <a:headEnd/>
            <a:tailEnd/>
          </a:ln>
        </p:spPr>
        <p:txBody>
          <a:bodyPr>
            <a:spAutoFit/>
          </a:bodyPr>
          <a:lstStyle/>
          <a:p>
            <a:r>
              <a:rPr lang="ru-RU" sz="1300">
                <a:latin typeface="Times New Roman" pitchFamily="18" charset="0"/>
              </a:rPr>
              <a:t>      Пособие можно использовать как различные отделы в магазине (продуктовый, бытовой химии…). Так же можно проводить сюжетно- ролевые игры:</a:t>
            </a:r>
          </a:p>
          <a:p>
            <a:r>
              <a:rPr lang="ru-RU" sz="1300">
                <a:latin typeface="Times New Roman" pitchFamily="18" charset="0"/>
              </a:rPr>
              <a:t>«Парикмахерская»</a:t>
            </a:r>
          </a:p>
          <a:p>
            <a:r>
              <a:rPr lang="ru-RU" sz="1300">
                <a:latin typeface="Times New Roman" pitchFamily="18" charset="0"/>
              </a:rPr>
              <a:t>«Путешествие по музею» </a:t>
            </a:r>
          </a:p>
          <a:p>
            <a:r>
              <a:rPr lang="ru-RU" sz="1300">
                <a:latin typeface="Times New Roman" pitchFamily="18" charset="0"/>
              </a:rPr>
              <a:t> «Музей живописи»  (на одном лепестке – хохлома, на другом – филимоновская игрушка…).</a:t>
            </a:r>
          </a:p>
          <a:p>
            <a:r>
              <a:rPr lang="ru-RU" sz="1300">
                <a:latin typeface="Times New Roman" pitchFamily="18" charset="0"/>
              </a:rPr>
              <a:t>«Музей боевой славы» (на разных лепестках расставлены:  самолёты, танки, солдаты, машины, ордена…) и т.д.</a:t>
            </a:r>
          </a:p>
          <a:p>
            <a:pPr>
              <a:spcBef>
                <a:spcPct val="50000"/>
              </a:spcBef>
            </a:pPr>
            <a:endParaRPr lang="ru-RU" sz="1300">
              <a:latin typeface="Times New Roman" pitchFamily="18" charset="0"/>
            </a:endParaRPr>
          </a:p>
        </p:txBody>
      </p:sp>
      <p:sp>
        <p:nvSpPr>
          <p:cNvPr id="50182" name="Text Box 6"/>
          <p:cNvSpPr txBox="1">
            <a:spLocks noChangeArrowheads="1"/>
          </p:cNvSpPr>
          <p:nvPr/>
        </p:nvSpPr>
        <p:spPr bwMode="auto">
          <a:xfrm>
            <a:off x="404813" y="3800475"/>
            <a:ext cx="5976937" cy="5495925"/>
          </a:xfrm>
          <a:prstGeom prst="rect">
            <a:avLst/>
          </a:prstGeom>
          <a:noFill/>
          <a:ln w="9525">
            <a:noFill/>
            <a:miter lim="800000"/>
            <a:headEnd/>
            <a:tailEnd/>
          </a:ln>
        </p:spPr>
        <p:txBody>
          <a:bodyPr>
            <a:spAutoFit/>
          </a:bodyPr>
          <a:lstStyle/>
          <a:p>
            <a:pPr algn="ctr"/>
            <a:r>
              <a:rPr lang="ru-RU" sz="1600" b="1">
                <a:latin typeface="Monotype Corsiva" pitchFamily="66" charset="0"/>
              </a:rPr>
              <a:t>Грамота</a:t>
            </a:r>
            <a:endParaRPr lang="ru-RU" sz="1600">
              <a:latin typeface="Monotype Corsiva" pitchFamily="66" charset="0"/>
            </a:endParaRPr>
          </a:p>
          <a:p>
            <a:pPr algn="just"/>
            <a:r>
              <a:rPr lang="ru-RU" sz="1300">
                <a:latin typeface="Times New Roman" pitchFamily="18" charset="0"/>
              </a:rPr>
              <a:t>   «Цветик- Семицветик» поможет закрепить с детьми алфавит.</a:t>
            </a:r>
          </a:p>
          <a:p>
            <a:pPr algn="just"/>
            <a:r>
              <a:rPr lang="ru-RU" sz="1300">
                <a:latin typeface="Times New Roman" pitchFamily="18" charset="0"/>
              </a:rPr>
              <a:t>    Научит детей выделять первый и последний звук в слове.</a:t>
            </a:r>
            <a:endParaRPr lang="ru-RU" sz="1300" b="1">
              <a:latin typeface="Times New Roman" pitchFamily="18" charset="0"/>
            </a:endParaRPr>
          </a:p>
          <a:p>
            <a:pPr algn="just"/>
            <a:r>
              <a:rPr lang="ru-RU" sz="1300" b="1">
                <a:latin typeface="Times New Roman" pitchFamily="18" charset="0"/>
              </a:rPr>
              <a:t>Примерные задания:</a:t>
            </a:r>
            <a:endParaRPr lang="ru-RU" sz="1300">
              <a:latin typeface="Times New Roman" pitchFamily="18" charset="0"/>
            </a:endParaRPr>
          </a:p>
          <a:p>
            <a:pPr algn="just"/>
            <a:r>
              <a:rPr lang="ru-RU" sz="1300">
                <a:latin typeface="Times New Roman" pitchFamily="18" charset="0"/>
              </a:rPr>
              <a:t>Разложи по кругу алфавит по порядку;</a:t>
            </a:r>
          </a:p>
          <a:p>
            <a:pPr algn="just"/>
            <a:r>
              <a:rPr lang="ru-RU" sz="1300">
                <a:latin typeface="Times New Roman" pitchFamily="18" charset="0"/>
              </a:rPr>
              <a:t>Выложи первую букву алфавита на зелёный лепесток;</a:t>
            </a:r>
          </a:p>
          <a:p>
            <a:pPr algn="just"/>
            <a:r>
              <a:rPr lang="ru-RU" sz="1300">
                <a:latin typeface="Times New Roman" pitchFamily="18" charset="0"/>
              </a:rPr>
              <a:t>Выложи последнюю букву алфавита на жёлтый листок…;</a:t>
            </a:r>
          </a:p>
          <a:p>
            <a:pPr algn="just"/>
            <a:r>
              <a:rPr lang="ru-RU" sz="1300">
                <a:latin typeface="Times New Roman" pitchFamily="18" charset="0"/>
              </a:rPr>
              <a:t>     Научит разделять  на гласные и согласные звуки.</a:t>
            </a:r>
            <a:endParaRPr lang="ru-RU" sz="1300" b="1">
              <a:latin typeface="Times New Roman" pitchFamily="18" charset="0"/>
            </a:endParaRPr>
          </a:p>
          <a:p>
            <a:pPr algn="just"/>
            <a:r>
              <a:rPr lang="ru-RU" sz="1300" b="1">
                <a:latin typeface="Times New Roman" pitchFamily="18" charset="0"/>
              </a:rPr>
              <a:t>Примерные задания:</a:t>
            </a:r>
            <a:endParaRPr lang="ru-RU" sz="1300">
              <a:latin typeface="Times New Roman" pitchFamily="18" charset="0"/>
            </a:endParaRPr>
          </a:p>
          <a:p>
            <a:pPr algn="just"/>
            <a:r>
              <a:rPr lang="ru-RU" sz="1300">
                <a:latin typeface="Times New Roman" pitchFamily="18" charset="0"/>
              </a:rPr>
              <a:t>Выложи на красном круге все гласные звуки;</a:t>
            </a:r>
          </a:p>
          <a:p>
            <a:pPr algn="just"/>
            <a:r>
              <a:rPr lang="ru-RU" sz="1300">
                <a:latin typeface="Times New Roman" pitchFamily="18" charset="0"/>
              </a:rPr>
              <a:t>Выложи на синем круге все согласные;</a:t>
            </a:r>
          </a:p>
          <a:p>
            <a:pPr algn="just"/>
            <a:r>
              <a:rPr lang="ru-RU" sz="1300">
                <a:latin typeface="Times New Roman" pitchFamily="18" charset="0"/>
              </a:rPr>
              <a:t>На каком круге останется «Ь» и «Ъ»?</a:t>
            </a:r>
          </a:p>
          <a:p>
            <a:pPr algn="just"/>
            <a:r>
              <a:rPr lang="ru-RU" sz="1300">
                <a:latin typeface="Times New Roman" pitchFamily="18" charset="0"/>
              </a:rPr>
              <a:t>       Для наилучшего запоминания можно выучить стихотворение:</a:t>
            </a:r>
          </a:p>
          <a:p>
            <a:pPr algn="just"/>
            <a:r>
              <a:rPr lang="ru-RU" sz="1300">
                <a:latin typeface="Times New Roman" pitchFamily="18" charset="0"/>
              </a:rPr>
              <a:t>« </a:t>
            </a:r>
            <a:r>
              <a:rPr lang="ru-RU" sz="1300" b="1">
                <a:latin typeface="Times New Roman" pitchFamily="18" charset="0"/>
              </a:rPr>
              <a:t>Гласные</a:t>
            </a:r>
            <a:r>
              <a:rPr lang="ru-RU" sz="1300">
                <a:latin typeface="Times New Roman" pitchFamily="18" charset="0"/>
              </a:rPr>
              <a:t> тянутся в песенке звонкой,</a:t>
            </a:r>
          </a:p>
          <a:p>
            <a:pPr algn="just"/>
            <a:r>
              <a:rPr lang="ru-RU" sz="1300">
                <a:latin typeface="Times New Roman" pitchFamily="18" charset="0"/>
              </a:rPr>
              <a:t>Могут заплакать и закричать,</a:t>
            </a:r>
          </a:p>
          <a:p>
            <a:pPr algn="just"/>
            <a:r>
              <a:rPr lang="ru-RU" sz="1300">
                <a:latin typeface="Times New Roman" pitchFamily="18" charset="0"/>
              </a:rPr>
              <a:t>В тёмном лесу звать и аукать,</a:t>
            </a:r>
          </a:p>
          <a:p>
            <a:pPr algn="just"/>
            <a:r>
              <a:rPr lang="ru-RU" sz="1300">
                <a:latin typeface="Times New Roman" pitchFamily="18" charset="0"/>
              </a:rPr>
              <a:t>И в колыбели Алёнку баюкать.</a:t>
            </a:r>
          </a:p>
          <a:p>
            <a:pPr algn="just"/>
            <a:r>
              <a:rPr lang="ru-RU" sz="1300">
                <a:latin typeface="Times New Roman" pitchFamily="18" charset="0"/>
              </a:rPr>
              <a:t>Но не желают свистеть и ворчать.</a:t>
            </a:r>
          </a:p>
          <a:p>
            <a:r>
              <a:rPr lang="ru-RU" sz="1300" b="1">
                <a:latin typeface="Times New Roman" pitchFamily="18" charset="0"/>
              </a:rPr>
              <a:t>А согласные</a:t>
            </a:r>
            <a:r>
              <a:rPr lang="ru-RU" sz="1300">
                <a:latin typeface="Times New Roman" pitchFamily="18" charset="0"/>
              </a:rPr>
              <a:t> согласны</a:t>
            </a:r>
          </a:p>
          <a:p>
            <a:r>
              <a:rPr lang="ru-RU" sz="1300">
                <a:latin typeface="Times New Roman" pitchFamily="18" charset="0"/>
              </a:rPr>
              <a:t>Шелестеть, шептать, скрипеть.</a:t>
            </a:r>
          </a:p>
          <a:p>
            <a:r>
              <a:rPr lang="ru-RU" sz="1300">
                <a:latin typeface="Times New Roman" pitchFamily="18" charset="0"/>
              </a:rPr>
              <a:t>Даже фыркать и шипеть,</a:t>
            </a:r>
          </a:p>
          <a:p>
            <a:r>
              <a:rPr lang="ru-RU" sz="1300">
                <a:latin typeface="Times New Roman" pitchFamily="18" charset="0"/>
              </a:rPr>
              <a:t>Но не хочется им петь.</a:t>
            </a:r>
          </a:p>
          <a:p>
            <a:r>
              <a:rPr lang="ru-RU" sz="1300">
                <a:latin typeface="Times New Roman" pitchFamily="18" charset="0"/>
              </a:rPr>
              <a:t>«Ш-ш-ш» - шуршит опавший лист.</a:t>
            </a:r>
          </a:p>
          <a:p>
            <a:r>
              <a:rPr lang="ru-RU" sz="1300">
                <a:latin typeface="Times New Roman" pitchFamily="18" charset="0"/>
              </a:rPr>
              <a:t>«Ж-ж-ж» - шмели в саду жужжат.</a:t>
            </a:r>
          </a:p>
          <a:p>
            <a:r>
              <a:rPr lang="ru-RU" sz="1300">
                <a:latin typeface="Times New Roman" pitchFamily="18" charset="0"/>
              </a:rPr>
              <a:t>«Р-р-р» - моторы тарахтят.</a:t>
            </a:r>
          </a:p>
          <a:p>
            <a:r>
              <a:rPr lang="ru-RU" sz="1300">
                <a:latin typeface="Times New Roman" pitchFamily="18" charset="0"/>
              </a:rPr>
              <a:t>      Можно познакомить детей с правилами: согласный звук может быть мягким или твёрдым; звонким или глухим.</a:t>
            </a:r>
          </a:p>
        </p:txBody>
      </p:sp>
      <p:pic>
        <p:nvPicPr>
          <p:cNvPr id="50183" name="Picture 7" descr="S5006976"/>
          <p:cNvPicPr>
            <a:picLocks noChangeAspect="1" noChangeArrowheads="1"/>
          </p:cNvPicPr>
          <p:nvPr/>
        </p:nvPicPr>
        <p:blipFill>
          <a:blip r:embed="rId4" cstate="email"/>
          <a:srcRect/>
          <a:stretch>
            <a:fillRect/>
          </a:stretch>
        </p:blipFill>
        <p:spPr bwMode="auto">
          <a:xfrm>
            <a:off x="4508500" y="4737100"/>
            <a:ext cx="2005013" cy="1524000"/>
          </a:xfrm>
          <a:prstGeom prst="rect">
            <a:avLst/>
          </a:prstGeom>
          <a:noFill/>
          <a:ln w="9525">
            <a:noFill/>
            <a:miter lim="800000"/>
            <a:headEnd/>
            <a:tailEnd/>
          </a:ln>
        </p:spPr>
      </p:pic>
      <p:pic>
        <p:nvPicPr>
          <p:cNvPr id="50184" name="Picture 8" descr="S5006978"/>
          <p:cNvPicPr>
            <a:picLocks noChangeAspect="1" noChangeArrowheads="1"/>
          </p:cNvPicPr>
          <p:nvPr/>
        </p:nvPicPr>
        <p:blipFill>
          <a:blip r:embed="rId5" cstate="email"/>
          <a:srcRect/>
          <a:stretch>
            <a:fillRect/>
          </a:stretch>
        </p:blipFill>
        <p:spPr bwMode="auto">
          <a:xfrm>
            <a:off x="3213100" y="7329488"/>
            <a:ext cx="2303463" cy="1428750"/>
          </a:xfrm>
          <a:prstGeom prst="rect">
            <a:avLst/>
          </a:prstGeom>
          <a:noFill/>
          <a:ln w="9525">
            <a:noFill/>
            <a:miter lim="800000"/>
            <a:headEnd/>
            <a:tailEnd/>
          </a:ln>
        </p:spPr>
      </p:pic>
      <p:sp>
        <p:nvSpPr>
          <p:cNvPr id="5018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5_point_star_photoshop_brushes"/>
          <p:cNvPicPr>
            <a:picLocks noChangeAspect="1" noChangeArrowheads="1"/>
          </p:cNvPicPr>
          <p:nvPr/>
        </p:nvPicPr>
        <p:blipFill>
          <a:blip r:embed="rId2">
            <a:lum bright="18000"/>
          </a:blip>
          <a:srcRect/>
          <a:stretch>
            <a:fillRect/>
          </a:stretch>
        </p:blipFill>
        <p:spPr bwMode="auto">
          <a:xfrm>
            <a:off x="0" y="0"/>
            <a:ext cx="6881813" cy="9906000"/>
          </a:xfrm>
          <a:prstGeom prst="rect">
            <a:avLst/>
          </a:prstGeom>
          <a:noFill/>
          <a:ln w="9525">
            <a:noFill/>
            <a:miter lim="800000"/>
            <a:headEnd/>
            <a:tailEnd/>
          </a:ln>
        </p:spPr>
      </p:pic>
      <p:sp>
        <p:nvSpPr>
          <p:cNvPr id="51203" name="Text Box 3"/>
          <p:cNvSpPr txBox="1">
            <a:spLocks noChangeArrowheads="1"/>
          </p:cNvSpPr>
          <p:nvPr/>
        </p:nvSpPr>
        <p:spPr bwMode="auto">
          <a:xfrm>
            <a:off x="333375" y="344488"/>
            <a:ext cx="6264275" cy="5940425"/>
          </a:xfrm>
          <a:prstGeom prst="rect">
            <a:avLst/>
          </a:prstGeom>
          <a:noFill/>
          <a:ln w="9525">
            <a:noFill/>
            <a:miter lim="800000"/>
            <a:headEnd/>
            <a:tailEnd/>
          </a:ln>
        </p:spPr>
        <p:txBody>
          <a:bodyPr>
            <a:spAutoFit/>
          </a:bodyPr>
          <a:lstStyle/>
          <a:p>
            <a:pPr algn="just"/>
            <a:r>
              <a:rPr lang="ru-RU" sz="1300">
                <a:latin typeface="Times New Roman" pitchFamily="18" charset="0"/>
              </a:rPr>
              <a:t>      Закрепить умение детей соотносить определённый звук с цветом (гласный звук – красный цвет,  твёрдый согласный – синий цвет, мягкий согласный – зелёный цвет).</a:t>
            </a:r>
            <a:endParaRPr lang="ru-RU" sz="1300" b="1">
              <a:latin typeface="Times New Roman" pitchFamily="18" charset="0"/>
            </a:endParaRPr>
          </a:p>
          <a:p>
            <a:pPr algn="just"/>
            <a:r>
              <a:rPr lang="ru-RU" sz="1300" b="1">
                <a:latin typeface="Times New Roman" pitchFamily="18" charset="0"/>
              </a:rPr>
              <a:t>Примерные задания:</a:t>
            </a:r>
            <a:endParaRPr lang="ru-RU" sz="1300">
              <a:latin typeface="Times New Roman" pitchFamily="18" charset="0"/>
            </a:endParaRPr>
          </a:p>
          <a:p>
            <a:pPr algn="just"/>
            <a:r>
              <a:rPr lang="ru-RU" sz="1300">
                <a:latin typeface="Times New Roman" pitchFamily="18" charset="0"/>
              </a:rPr>
              <a:t>     Выложите на желтом лепестке слово «пила».  Все гласные этого слова положите на красный лепесток, все мягкие согласные на зелёный лепесток, а твёрдые согласные на синий.</a:t>
            </a:r>
          </a:p>
          <a:p>
            <a:pPr algn="just"/>
            <a:r>
              <a:rPr lang="ru-RU" sz="1300">
                <a:latin typeface="Times New Roman" pitchFamily="18" charset="0"/>
              </a:rPr>
              <a:t>     Можно закрепить знания детей о парных согласных.</a:t>
            </a:r>
          </a:p>
          <a:p>
            <a:pPr algn="just"/>
            <a:r>
              <a:rPr lang="ru-RU" sz="1300">
                <a:latin typeface="Times New Roman" pitchFamily="18" charset="0"/>
              </a:rPr>
              <a:t>     Научить соотносить звук с буквой.</a:t>
            </a:r>
            <a:endParaRPr lang="ru-RU" sz="1300" b="1">
              <a:latin typeface="Times New Roman" pitchFamily="18" charset="0"/>
            </a:endParaRPr>
          </a:p>
          <a:p>
            <a:pPr algn="just"/>
            <a:r>
              <a:rPr lang="ru-RU" sz="1300" b="1">
                <a:latin typeface="Times New Roman" pitchFamily="18" charset="0"/>
              </a:rPr>
              <a:t>Примерные задания:</a:t>
            </a:r>
          </a:p>
          <a:p>
            <a:pPr algn="just"/>
            <a:r>
              <a:rPr lang="ru-RU" sz="1300">
                <a:latin typeface="Times New Roman" pitchFamily="18" charset="0"/>
              </a:rPr>
              <a:t>     Воспитатель показывает ,например, на зелёный лепесток и спрашивает какого он цвета? На какую букву начинается это слово? («З»). Положи эту букву на зелёный лепесток (аналогичное задание с другими лепестками).</a:t>
            </a:r>
          </a:p>
          <a:p>
            <a:pPr algn="just"/>
            <a:r>
              <a:rPr lang="ru-RU" sz="1300">
                <a:latin typeface="Times New Roman" pitchFamily="18" charset="0"/>
              </a:rPr>
              <a:t>     Игра учит детей фантазировать.</a:t>
            </a:r>
          </a:p>
          <a:p>
            <a:pPr algn="just"/>
            <a:r>
              <a:rPr lang="ru-RU" sz="1300" b="1">
                <a:latin typeface="Times New Roman" pitchFamily="18" charset="0"/>
              </a:rPr>
              <a:t>Примерные задания:</a:t>
            </a:r>
          </a:p>
          <a:p>
            <a:pPr algn="just"/>
            <a:r>
              <a:rPr lang="ru-RU" sz="1300">
                <a:latin typeface="Times New Roman" pitchFamily="18" charset="0"/>
              </a:rPr>
              <a:t>Лист цветка похож на какую букву? («О»)</a:t>
            </a:r>
          </a:p>
          <a:p>
            <a:pPr algn="just"/>
            <a:r>
              <a:rPr lang="ru-RU" sz="1300">
                <a:latin typeface="Times New Roman" pitchFamily="18" charset="0"/>
              </a:rPr>
              <a:t>Сам цветок похож на какую букву? («Т»)</a:t>
            </a:r>
          </a:p>
          <a:p>
            <a:pPr algn="just"/>
            <a:r>
              <a:rPr lang="ru-RU" sz="1300">
                <a:latin typeface="Times New Roman" pitchFamily="18" charset="0"/>
              </a:rPr>
              <a:t>     Возможно закрепить умение определять место расположения заданного звука в  слове,  разделять слово на слоги, определять ударный  слог.</a:t>
            </a:r>
          </a:p>
          <a:p>
            <a:pPr algn="just"/>
            <a:r>
              <a:rPr lang="ru-RU" sz="1300" b="1">
                <a:latin typeface="Times New Roman" pitchFamily="18" charset="0"/>
              </a:rPr>
              <a:t>Примерные задания:</a:t>
            </a:r>
          </a:p>
          <a:p>
            <a:pPr algn="just"/>
            <a:r>
              <a:rPr lang="ru-RU" sz="1300">
                <a:latin typeface="Times New Roman" pitchFamily="18" charset="0"/>
              </a:rPr>
              <a:t>Выложи слово «малина». Если разделить это слово на слоги, то расположив каждый слог на один лепесток, сколько мы займём листочков? (3). Покажи стрелочкой на какой слог падает ударение (опусти лепесток с ударным слогом).</a:t>
            </a:r>
          </a:p>
          <a:p>
            <a:pPr algn="just"/>
            <a:r>
              <a:rPr lang="ru-RU" sz="1300">
                <a:latin typeface="Times New Roman" pitchFamily="18" charset="0"/>
              </a:rPr>
              <a:t>Подними столько лепестков сколько слогов в слове (или букв в слове).</a:t>
            </a:r>
          </a:p>
          <a:p>
            <a:pPr algn="ctr"/>
            <a:r>
              <a:rPr lang="ru-RU" sz="1600" b="1">
                <a:latin typeface="Monotype Corsiva" pitchFamily="66" charset="0"/>
              </a:rPr>
              <a:t>ИЗО</a:t>
            </a:r>
          </a:p>
          <a:p>
            <a:r>
              <a:rPr lang="ru-RU" sz="1300">
                <a:latin typeface="Times New Roman" pitchFamily="18" charset="0"/>
              </a:rPr>
              <a:t>С помощью игры можно:</a:t>
            </a:r>
          </a:p>
          <a:p>
            <a:r>
              <a:rPr lang="ru-RU" sz="1300">
                <a:latin typeface="Times New Roman" pitchFamily="18" charset="0"/>
              </a:rPr>
              <a:t>закреплять знания цветов;</a:t>
            </a:r>
          </a:p>
          <a:p>
            <a:r>
              <a:rPr lang="ru-RU" sz="1300">
                <a:latin typeface="Times New Roman" pitchFamily="18" charset="0"/>
              </a:rPr>
              <a:t>закреплять знания теплых и холодных оттенков;</a:t>
            </a:r>
          </a:p>
          <a:p>
            <a:r>
              <a:rPr lang="ru-RU" sz="1300">
                <a:latin typeface="Times New Roman" pitchFamily="18" charset="0"/>
              </a:rPr>
              <a:t>научить рисовать нетрадиционными способами:  счетными палочками;  геометри-ческими фигурами; асфальтными мелками и т.д.</a:t>
            </a:r>
          </a:p>
        </p:txBody>
      </p:sp>
      <p:pic>
        <p:nvPicPr>
          <p:cNvPr id="51204" name="Picture 5" descr="S5006967"/>
          <p:cNvPicPr>
            <a:picLocks noChangeAspect="1" noChangeArrowheads="1"/>
          </p:cNvPicPr>
          <p:nvPr/>
        </p:nvPicPr>
        <p:blipFill>
          <a:blip r:embed="rId3" cstate="email"/>
          <a:srcRect/>
          <a:stretch>
            <a:fillRect/>
          </a:stretch>
        </p:blipFill>
        <p:spPr bwMode="auto">
          <a:xfrm>
            <a:off x="2060575" y="6537325"/>
            <a:ext cx="2665413" cy="2047875"/>
          </a:xfrm>
          <a:prstGeom prst="rect">
            <a:avLst/>
          </a:prstGeom>
          <a:noFill/>
          <a:ln w="9525">
            <a:noFill/>
            <a:miter lim="800000"/>
            <a:headEnd/>
            <a:tailEnd/>
          </a:ln>
        </p:spPr>
      </p:pic>
      <p:sp>
        <p:nvSpPr>
          <p:cNvPr id="51205"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246639609_000"/>
          <p:cNvPicPr>
            <a:picLocks noChangeAspect="1" noChangeArrowheads="1"/>
          </p:cNvPicPr>
          <p:nvPr/>
        </p:nvPicPr>
        <p:blipFill>
          <a:blip r:embed="rId2" cstate="email">
            <a:lum bright="54000"/>
          </a:blip>
          <a:srcRect/>
          <a:stretch>
            <a:fillRect/>
          </a:stretch>
        </p:blipFill>
        <p:spPr bwMode="auto">
          <a:xfrm>
            <a:off x="0" y="0"/>
            <a:ext cx="6858000" cy="9906000"/>
          </a:xfrm>
          <a:prstGeom prst="rect">
            <a:avLst/>
          </a:prstGeom>
          <a:noFill/>
          <a:ln w="9525">
            <a:noFill/>
            <a:miter lim="800000"/>
            <a:headEnd/>
            <a:tailEnd/>
          </a:ln>
        </p:spPr>
      </p:pic>
      <p:cxnSp>
        <p:nvCxnSpPr>
          <p:cNvPr id="6" name="Прямая соединительная линия 5"/>
          <p:cNvCxnSpPr/>
          <p:nvPr/>
        </p:nvCxnSpPr>
        <p:spPr>
          <a:xfrm>
            <a:off x="2133600" y="611188"/>
            <a:ext cx="4216400" cy="158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148" name="WordArt 11"/>
          <p:cNvSpPr>
            <a:spLocks noChangeArrowheads="1" noChangeShapeType="1" noTextEdit="1"/>
          </p:cNvSpPr>
          <p:nvPr/>
        </p:nvSpPr>
        <p:spPr bwMode="auto">
          <a:xfrm>
            <a:off x="3643313" y="231775"/>
            <a:ext cx="1871662" cy="358775"/>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Интервью</a:t>
            </a:r>
          </a:p>
        </p:txBody>
      </p:sp>
      <p:sp>
        <p:nvSpPr>
          <p:cNvPr id="6149" name="Text Box 7"/>
          <p:cNvSpPr txBox="1">
            <a:spLocks noChangeArrowheads="1"/>
          </p:cNvSpPr>
          <p:nvPr/>
        </p:nvSpPr>
        <p:spPr bwMode="auto">
          <a:xfrm>
            <a:off x="404813" y="2216150"/>
            <a:ext cx="6119812" cy="7235825"/>
          </a:xfrm>
          <a:prstGeom prst="rect">
            <a:avLst/>
          </a:prstGeom>
          <a:noFill/>
          <a:ln w="9525">
            <a:noFill/>
            <a:miter lim="800000"/>
            <a:headEnd/>
            <a:tailEnd/>
          </a:ln>
        </p:spPr>
        <p:txBody>
          <a:bodyPr>
            <a:spAutoFit/>
          </a:bodyPr>
          <a:lstStyle/>
          <a:p>
            <a:pPr indent="261938" algn="just"/>
            <a:r>
              <a:rPr lang="ru-RU" sz="1300" b="1" i="1">
                <a:latin typeface="Times New Roman" pitchFamily="18" charset="0"/>
              </a:rPr>
              <a:t>Как учитываются индивидуальные способности детей при распределении в первые классы? </a:t>
            </a:r>
          </a:p>
          <a:p>
            <a:pPr indent="261938" algn="just"/>
            <a:r>
              <a:rPr lang="ru-RU" sz="1300">
                <a:latin typeface="Times New Roman" pitchFamily="18" charset="0"/>
              </a:rPr>
              <a:t>Учитывая способности детей и запросы родителей  ребята распределяются в классы по различным УМК: развивающая дидактическая система Л.В. Занкова; УМК «Школа 21 века», УМК «Гармония», УМК «Школа России». Кроме того, ежегодно открывается класс компенсирующего обучения, цель которого – коррекция знаний, умений, навыков и адаптационная поддержка учащихся. В этом учебном году открыт еще и речевой (логопедический) класс для детей с дефектами речи.</a:t>
            </a:r>
          </a:p>
          <a:p>
            <a:pPr indent="261938" algn="just"/>
            <a:r>
              <a:rPr lang="ru-RU" sz="1300" b="1" i="1">
                <a:latin typeface="Times New Roman" pitchFamily="18" charset="0"/>
              </a:rPr>
              <a:t>Как Вы считаете, какое значение имеет подготовка детей в условиях детского сада для успешного старта начального образования?</a:t>
            </a:r>
          </a:p>
          <a:p>
            <a:pPr indent="261938" algn="just"/>
            <a:r>
              <a:rPr lang="ru-RU" sz="1300">
                <a:latin typeface="Times New Roman" pitchFamily="18" charset="0"/>
              </a:rPr>
              <a:t>Большое значение для успешного старта начального образования имеет подготовка детей в условиях детского сада. Основные аспекты, актуальные при подготовке детей к обучению в первом классе- это формирование мотивации к обучению, психологические аспекты (самодисциплина, коллективизм, развитие внимания, памяти), развитие моторики руки, которые начинают формироваться в дошкольном возрасте.</a:t>
            </a:r>
          </a:p>
          <a:p>
            <a:pPr indent="261938" algn="just"/>
            <a:r>
              <a:rPr lang="ru-RU" sz="1300" b="1" i="1">
                <a:latin typeface="Times New Roman" pitchFamily="18" charset="0"/>
              </a:rPr>
              <a:t>Какую совместную работу Вы проводите с дошкольными ОУ в целях организации преемственности между дошкольным и начальным общим образованием? </a:t>
            </a:r>
          </a:p>
          <a:p>
            <a:pPr indent="261938" algn="just"/>
            <a:r>
              <a:rPr lang="ru-RU" sz="1300">
                <a:latin typeface="Times New Roman" pitchFamily="18" charset="0"/>
              </a:rPr>
              <a:t>МОУ «СОШ № 9» в целях  организации преемственности между дошкольным и начальным общим образованием сотрудничает с дошкольными ОУ. В рамках этой работы проводятся родительские собрания с участием учителей начальной школы. Воспитателями ДОУ посещаются рабочие уроки в первых классах. Цель этих посещений – наблюдение за адаптацией первоклассников, уровнем сформированности определенных психологических аспектов, соответствие программ дошкольного образования с начальным общим. Сегодня все понимают необходимость создания сквозной системы взаимодействия между  школой и детским садом. Считаю, что программы развития школы и садика должны быть созвучны в целях и задачах, последовательны в вопросах преемственности.</a:t>
            </a:r>
            <a:r>
              <a:rPr lang="ru-RU" sz="1300" b="1">
                <a:latin typeface="Times New Roman" pitchFamily="18" charset="0"/>
              </a:rPr>
              <a:t> </a:t>
            </a:r>
          </a:p>
          <a:p>
            <a:pPr indent="261938" algn="just"/>
            <a:r>
              <a:rPr lang="ru-RU" sz="1300" b="1" i="1">
                <a:latin typeface="Times New Roman" pitchFamily="18" charset="0"/>
              </a:rPr>
              <a:t>Что инновационного появилось в системе учебно- воспитательной работы в Вашем учреждении в последние годы? </a:t>
            </a:r>
          </a:p>
          <a:p>
            <a:pPr indent="261938" algn="just"/>
            <a:r>
              <a:rPr lang="ru-RU" sz="1300">
                <a:latin typeface="Times New Roman" pitchFamily="18" charset="0"/>
              </a:rPr>
              <a:t>Последние годы ознаменовались для российского  образования масштабными переменами. Педагогический коллектив МОУ «СОШ № 9» принял вызов времени: достижения школы за время реализации КПМО стали базисом для реализации нового проекта - национальной образовательной инициативы «Наша новая школа»</a:t>
            </a:r>
          </a:p>
        </p:txBody>
      </p:sp>
      <p:sp>
        <p:nvSpPr>
          <p:cNvPr id="6150" name="Text Box 8"/>
          <p:cNvSpPr txBox="1">
            <a:spLocks noChangeArrowheads="1"/>
          </p:cNvSpPr>
          <p:nvPr/>
        </p:nvSpPr>
        <p:spPr bwMode="auto">
          <a:xfrm>
            <a:off x="2133600" y="704850"/>
            <a:ext cx="4248150" cy="962025"/>
          </a:xfrm>
          <a:prstGeom prst="rect">
            <a:avLst/>
          </a:prstGeom>
          <a:noFill/>
          <a:ln w="9525">
            <a:noFill/>
            <a:miter lim="800000"/>
            <a:headEnd/>
            <a:tailEnd/>
          </a:ln>
        </p:spPr>
        <p:txBody>
          <a:bodyPr>
            <a:spAutoFit/>
          </a:bodyPr>
          <a:lstStyle/>
          <a:p>
            <a:pPr algn="ctr"/>
            <a:r>
              <a:rPr lang="ru-RU" sz="1200" b="1" i="1">
                <a:latin typeface="Times New Roman" pitchFamily="18" charset="0"/>
              </a:rPr>
              <a:t>Быкова С.В.</a:t>
            </a:r>
          </a:p>
          <a:p>
            <a:pPr algn="ctr"/>
            <a:r>
              <a:rPr lang="ru-RU" sz="1200" b="1" i="1">
                <a:latin typeface="Times New Roman" pitchFamily="18" charset="0"/>
              </a:rPr>
              <a:t>Директор МОУ «СОШ № 9»</a:t>
            </a:r>
            <a:r>
              <a:rPr lang="ru-RU" b="1">
                <a:latin typeface="Monotype Corsiva" pitchFamily="66" charset="0"/>
              </a:rPr>
              <a:t>  </a:t>
            </a:r>
          </a:p>
          <a:p>
            <a:pPr algn="ctr">
              <a:spcBef>
                <a:spcPct val="50000"/>
              </a:spcBef>
            </a:pPr>
            <a:r>
              <a:rPr lang="ru-RU" b="1">
                <a:latin typeface="Monotype Corsiva" pitchFamily="66" charset="0"/>
              </a:rPr>
              <a:t> </a:t>
            </a:r>
          </a:p>
        </p:txBody>
      </p:sp>
      <p:pic>
        <p:nvPicPr>
          <p:cNvPr id="6151" name="Рисунок 1" descr="F:\IMG_0926.JPG"/>
          <p:cNvPicPr>
            <a:picLocks noChangeAspect="1" noChangeArrowheads="1"/>
          </p:cNvPicPr>
          <p:nvPr/>
        </p:nvPicPr>
        <p:blipFill>
          <a:blip r:embed="rId3"/>
          <a:srcRect/>
          <a:stretch>
            <a:fillRect/>
          </a:stretch>
        </p:blipFill>
        <p:spPr bwMode="auto">
          <a:xfrm>
            <a:off x="549275" y="273050"/>
            <a:ext cx="1295400" cy="1782763"/>
          </a:xfrm>
          <a:prstGeom prst="rect">
            <a:avLst/>
          </a:prstGeom>
          <a:noFill/>
          <a:ln w="9525">
            <a:noFill/>
            <a:miter lim="800000"/>
            <a:headEnd/>
            <a:tailEnd/>
          </a:ln>
        </p:spPr>
      </p:pic>
      <p:sp>
        <p:nvSpPr>
          <p:cNvPr id="6152" name="Text Box 10"/>
          <p:cNvSpPr txBox="1">
            <a:spLocks noChangeArrowheads="1"/>
          </p:cNvSpPr>
          <p:nvPr/>
        </p:nvSpPr>
        <p:spPr bwMode="auto">
          <a:xfrm>
            <a:off x="2060575" y="1208088"/>
            <a:ext cx="4537075" cy="1382712"/>
          </a:xfrm>
          <a:prstGeom prst="rect">
            <a:avLst/>
          </a:prstGeom>
          <a:noFill/>
          <a:ln w="9525">
            <a:noFill/>
            <a:miter lim="800000"/>
            <a:headEnd/>
            <a:tailEnd/>
          </a:ln>
        </p:spPr>
        <p:txBody>
          <a:bodyPr>
            <a:spAutoFit/>
          </a:bodyPr>
          <a:lstStyle/>
          <a:p>
            <a:pPr algn="just"/>
            <a:r>
              <a:rPr lang="ru-RU" sz="1300" b="1" i="1">
                <a:latin typeface="Times New Roman" pitchFamily="18" charset="0"/>
              </a:rPr>
              <a:t>Расскажите о том, какое среднее количество детей ежегодно поступают в первый класс Вашего образовательного учреждения?</a:t>
            </a:r>
          </a:p>
          <a:p>
            <a:pPr algn="just"/>
            <a:r>
              <a:rPr lang="ru-RU" sz="1300">
                <a:latin typeface="Times New Roman" pitchFamily="18" charset="0"/>
              </a:rPr>
              <a:t>Ежегодно в первые классы МОУ «СОШ № 9» поступает в среднем 140 учащихся.</a:t>
            </a:r>
          </a:p>
          <a:p>
            <a:pPr>
              <a:spcBef>
                <a:spcPct val="50000"/>
              </a:spcBef>
            </a:pPr>
            <a:endParaRPr lang="ru-RU" sz="1300">
              <a:latin typeface="Times New Roman" pitchFamily="18" charset="0"/>
            </a:endParaRPr>
          </a:p>
        </p:txBody>
      </p:sp>
      <p:sp>
        <p:nvSpPr>
          <p:cNvPr id="6153"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5_point_star_photoshop_brushes"/>
          <p:cNvPicPr>
            <a:picLocks noChangeAspect="1" noChangeArrowheads="1"/>
          </p:cNvPicPr>
          <p:nvPr/>
        </p:nvPicPr>
        <p:blipFill>
          <a:blip r:embed="rId2">
            <a:lum bright="18000"/>
          </a:blip>
          <a:srcRect/>
          <a:stretch>
            <a:fillRect/>
          </a:stretch>
        </p:blipFill>
        <p:spPr bwMode="auto">
          <a:xfrm>
            <a:off x="58738" y="0"/>
            <a:ext cx="6881812" cy="9906000"/>
          </a:xfrm>
          <a:prstGeom prst="rect">
            <a:avLst/>
          </a:prstGeom>
          <a:noFill/>
          <a:ln w="9525">
            <a:noFill/>
            <a:miter lim="800000"/>
            <a:headEnd/>
            <a:tailEnd/>
          </a:ln>
        </p:spPr>
      </p:pic>
      <p:sp>
        <p:nvSpPr>
          <p:cNvPr id="52227" name="Text Box 3"/>
          <p:cNvSpPr txBox="1">
            <a:spLocks noChangeArrowheads="1"/>
          </p:cNvSpPr>
          <p:nvPr/>
        </p:nvSpPr>
        <p:spPr bwMode="auto">
          <a:xfrm>
            <a:off x="333375" y="344488"/>
            <a:ext cx="6264275" cy="6365875"/>
          </a:xfrm>
          <a:prstGeom prst="rect">
            <a:avLst/>
          </a:prstGeom>
          <a:noFill/>
          <a:ln w="9525">
            <a:noFill/>
            <a:miter lim="800000"/>
            <a:headEnd/>
            <a:tailEnd/>
          </a:ln>
        </p:spPr>
        <p:txBody>
          <a:bodyPr>
            <a:spAutoFit/>
          </a:bodyPr>
          <a:lstStyle/>
          <a:p>
            <a:pPr algn="ctr"/>
            <a:r>
              <a:rPr lang="ru-RU" sz="1600" b="1">
                <a:latin typeface="Monotype Corsiva" pitchFamily="66" charset="0"/>
              </a:rPr>
              <a:t>Математика</a:t>
            </a:r>
            <a:endParaRPr lang="ru-RU" sz="1600">
              <a:latin typeface="Monotype Corsiva" pitchFamily="66" charset="0"/>
            </a:endParaRPr>
          </a:p>
          <a:p>
            <a:r>
              <a:rPr lang="ru-RU" sz="1300">
                <a:latin typeface="Times New Roman" pitchFamily="18" charset="0"/>
              </a:rPr>
              <a:t>   Закреплять с детьми количественный и порядковый счёт,</a:t>
            </a:r>
          </a:p>
          <a:p>
            <a:r>
              <a:rPr lang="ru-RU" sz="1300">
                <a:latin typeface="Times New Roman" pitchFamily="18" charset="0"/>
              </a:rPr>
              <a:t> знания геометрических фигур.</a:t>
            </a:r>
            <a:endParaRPr lang="ru-RU" sz="1300" b="1">
              <a:latin typeface="Times New Roman" pitchFamily="18" charset="0"/>
            </a:endParaRPr>
          </a:p>
          <a:p>
            <a:r>
              <a:rPr lang="ru-RU" sz="1300" b="1">
                <a:latin typeface="Times New Roman" pitchFamily="18" charset="0"/>
              </a:rPr>
              <a:t>Примерные задания:</a:t>
            </a:r>
            <a:endParaRPr lang="ru-RU" sz="1300">
              <a:latin typeface="Times New Roman" pitchFamily="18" charset="0"/>
            </a:endParaRPr>
          </a:p>
          <a:p>
            <a:r>
              <a:rPr lang="ru-RU" sz="1300">
                <a:latin typeface="Times New Roman" pitchFamily="18" charset="0"/>
              </a:rPr>
              <a:t>Сколько лепестков в цветке?</a:t>
            </a:r>
          </a:p>
          <a:p>
            <a:r>
              <a:rPr lang="ru-RU" sz="1300">
                <a:latin typeface="Times New Roman" pitchFamily="18" charset="0"/>
              </a:rPr>
              <a:t>Положи на красный лепесток пять треугольников.</a:t>
            </a:r>
          </a:p>
          <a:p>
            <a:r>
              <a:rPr lang="ru-RU" sz="1300">
                <a:latin typeface="Times New Roman" pitchFamily="18" charset="0"/>
              </a:rPr>
              <a:t>    Можно закреплять знание цифр от 0 до 10.</a:t>
            </a:r>
          </a:p>
          <a:p>
            <a:r>
              <a:rPr lang="ru-RU" sz="1300">
                <a:latin typeface="Times New Roman" pitchFamily="18" charset="0"/>
              </a:rPr>
              <a:t>    Учить определять неравенство.</a:t>
            </a:r>
          </a:p>
          <a:p>
            <a:r>
              <a:rPr lang="ru-RU" sz="1300">
                <a:latin typeface="Times New Roman" pitchFamily="18" charset="0"/>
              </a:rPr>
              <a:t>     Закреплять умение уравнивать неравенство.</a:t>
            </a:r>
          </a:p>
          <a:p>
            <a:r>
              <a:rPr lang="ru-RU" sz="1300">
                <a:latin typeface="Times New Roman" pitchFamily="18" charset="0"/>
              </a:rPr>
              <a:t>     Учить составлять и решать задачи на сложение и вычитание.</a:t>
            </a:r>
          </a:p>
          <a:p>
            <a:r>
              <a:rPr lang="ru-RU" sz="1300">
                <a:latin typeface="Times New Roman" pitchFamily="18" charset="0"/>
              </a:rPr>
              <a:t>      Развивать глазомер ребёнка, т.е. определять размер предмета </a:t>
            </a:r>
          </a:p>
          <a:p>
            <a:r>
              <a:rPr lang="ru-RU" sz="1300">
                <a:latin typeface="Times New Roman" pitchFamily="18" charset="0"/>
              </a:rPr>
              <a:t>      Закреплять ориентировку в пространстве.</a:t>
            </a:r>
          </a:p>
          <a:p>
            <a:r>
              <a:rPr lang="ru-RU" sz="1300" b="1">
                <a:latin typeface="Times New Roman" pitchFamily="18" charset="0"/>
              </a:rPr>
              <a:t>Примерные задания:</a:t>
            </a:r>
            <a:endParaRPr lang="ru-RU" sz="1300">
              <a:latin typeface="Times New Roman" pitchFamily="18" charset="0"/>
            </a:endParaRPr>
          </a:p>
          <a:p>
            <a:r>
              <a:rPr lang="ru-RU" sz="1300">
                <a:latin typeface="Times New Roman" pitchFamily="18" charset="0"/>
              </a:rPr>
              <a:t>На левый лепесток от зелёного положите 4 бабочки.</a:t>
            </a:r>
          </a:p>
          <a:p>
            <a:r>
              <a:rPr lang="ru-RU" sz="1300">
                <a:latin typeface="Times New Roman" pitchFamily="18" charset="0"/>
              </a:rPr>
              <a:t>С правой стороны от зелёного положите 3 божьи коровки.</a:t>
            </a:r>
          </a:p>
          <a:p>
            <a:r>
              <a:rPr lang="ru-RU" sz="1300">
                <a:latin typeface="Times New Roman" pitchFamily="18" charset="0"/>
              </a:rPr>
              <a:t>Сравните бабочек (4) и божьих коровок (3).</a:t>
            </a:r>
          </a:p>
          <a:p>
            <a:r>
              <a:rPr lang="ru-RU" sz="1300">
                <a:latin typeface="Times New Roman" pitchFamily="18" charset="0"/>
              </a:rPr>
              <a:t>На середину голубого лепестка положите квадрат, сверху треугольник, снизу овал.</a:t>
            </a:r>
          </a:p>
          <a:p>
            <a:r>
              <a:rPr lang="ru-RU" sz="1300">
                <a:latin typeface="Times New Roman" pitchFamily="18" charset="0"/>
              </a:rPr>
              <a:t>Подними три лепестка. Каких больше лепестков поднятых или опущенных? </a:t>
            </a:r>
          </a:p>
          <a:p>
            <a:r>
              <a:rPr lang="ru-RU" sz="1300">
                <a:latin typeface="Times New Roman" pitchFamily="18" charset="0"/>
              </a:rPr>
              <a:t>Реши задачу: «На зелёном лепестке 3 бабочки, а на оранжевом 2 .Сколько всего бабочек на цветке?»</a:t>
            </a:r>
          </a:p>
          <a:p>
            <a:r>
              <a:rPr lang="ru-RU" sz="1300">
                <a:latin typeface="Times New Roman" pitchFamily="18" charset="0"/>
              </a:rPr>
              <a:t>« Утром на цветке 8 капелек росы, 3 скалилось вниз. Сколько осталось капелек росы на цветке?» (аналогичные задачи можно составить с гусеницей, божьей коровкой)</a:t>
            </a:r>
          </a:p>
          <a:p>
            <a:pPr algn="ctr"/>
            <a:r>
              <a:rPr lang="ru-RU" b="1">
                <a:latin typeface="Monotype Corsiva" pitchFamily="66" charset="0"/>
              </a:rPr>
              <a:t>Окружающий мир</a:t>
            </a:r>
            <a:endParaRPr lang="ru-RU">
              <a:latin typeface="Monotype Corsiva" pitchFamily="66" charset="0"/>
            </a:endParaRPr>
          </a:p>
          <a:p>
            <a:r>
              <a:rPr lang="ru-RU" sz="1300">
                <a:latin typeface="Times New Roman" pitchFamily="18" charset="0"/>
              </a:rPr>
              <a:t>     Можно закреплять времена года, строение цветка, дни недели (семь лепестков- семь дней в неделе).</a:t>
            </a:r>
            <a:endParaRPr lang="ru-RU" sz="1300" b="1">
              <a:latin typeface="Times New Roman" pitchFamily="18" charset="0"/>
            </a:endParaRPr>
          </a:p>
          <a:p>
            <a:r>
              <a:rPr lang="ru-RU" sz="1300" b="1">
                <a:latin typeface="Times New Roman" pitchFamily="18" charset="0"/>
              </a:rPr>
              <a:t>Примерные задания:</a:t>
            </a:r>
            <a:endParaRPr lang="ru-RU" sz="1300">
              <a:latin typeface="Times New Roman" pitchFamily="18" charset="0"/>
            </a:endParaRPr>
          </a:p>
          <a:p>
            <a:r>
              <a:rPr lang="ru-RU" sz="1300">
                <a:latin typeface="Times New Roman" pitchFamily="18" charset="0"/>
              </a:rPr>
              <a:t>К какому времени года можно отнести желтый лист (осень); зелёный лист (лето); белый (зима); голубой (весна).</a:t>
            </a:r>
          </a:p>
          <a:p>
            <a:r>
              <a:rPr lang="ru-RU" sz="1300">
                <a:latin typeface="Times New Roman" pitchFamily="18" charset="0"/>
              </a:rPr>
              <a:t>Когда может вырасти такой красивый цветок?</a:t>
            </a:r>
          </a:p>
          <a:p>
            <a:endParaRPr lang="ru-RU" sz="1300">
              <a:latin typeface="Times New Roman" pitchFamily="18" charset="0"/>
            </a:endParaRPr>
          </a:p>
          <a:p>
            <a:endParaRPr lang="ru-RU" sz="1300">
              <a:latin typeface="Times New Roman" pitchFamily="18" charset="0"/>
            </a:endParaRPr>
          </a:p>
        </p:txBody>
      </p:sp>
      <p:pic>
        <p:nvPicPr>
          <p:cNvPr id="52228" name="Picture 4" descr="S5006979"/>
          <p:cNvPicPr>
            <a:picLocks noChangeAspect="1" noChangeArrowheads="1"/>
          </p:cNvPicPr>
          <p:nvPr/>
        </p:nvPicPr>
        <p:blipFill>
          <a:blip r:embed="rId3"/>
          <a:srcRect/>
          <a:stretch>
            <a:fillRect/>
          </a:stretch>
        </p:blipFill>
        <p:spPr bwMode="auto">
          <a:xfrm>
            <a:off x="4581525" y="704850"/>
            <a:ext cx="1912938" cy="1506538"/>
          </a:xfrm>
          <a:prstGeom prst="rect">
            <a:avLst/>
          </a:prstGeom>
          <a:noFill/>
          <a:ln w="9525">
            <a:noFill/>
            <a:miter lim="800000"/>
            <a:headEnd/>
            <a:tailEnd/>
          </a:ln>
        </p:spPr>
      </p:pic>
      <p:pic>
        <p:nvPicPr>
          <p:cNvPr id="52229" name="Picture 5" descr="S5006964"/>
          <p:cNvPicPr>
            <a:picLocks noChangeAspect="1" noChangeArrowheads="1"/>
          </p:cNvPicPr>
          <p:nvPr/>
        </p:nvPicPr>
        <p:blipFill>
          <a:blip r:embed="rId4" cstate="email"/>
          <a:srcRect/>
          <a:stretch>
            <a:fillRect/>
          </a:stretch>
        </p:blipFill>
        <p:spPr bwMode="auto">
          <a:xfrm>
            <a:off x="3789363" y="6681788"/>
            <a:ext cx="2374900" cy="2254250"/>
          </a:xfrm>
          <a:prstGeom prst="rect">
            <a:avLst/>
          </a:prstGeom>
          <a:noFill/>
          <a:ln w="9525">
            <a:noFill/>
            <a:miter lim="800000"/>
            <a:headEnd/>
            <a:tailEnd/>
          </a:ln>
        </p:spPr>
      </p:pic>
      <p:pic>
        <p:nvPicPr>
          <p:cNvPr id="52230" name="Picture 6" descr="S5006960"/>
          <p:cNvPicPr>
            <a:picLocks noChangeAspect="1" noChangeArrowheads="1"/>
          </p:cNvPicPr>
          <p:nvPr/>
        </p:nvPicPr>
        <p:blipFill>
          <a:blip r:embed="rId5"/>
          <a:srcRect/>
          <a:stretch>
            <a:fillRect/>
          </a:stretch>
        </p:blipFill>
        <p:spPr bwMode="auto">
          <a:xfrm>
            <a:off x="765175" y="6608763"/>
            <a:ext cx="1933575" cy="2376487"/>
          </a:xfrm>
          <a:prstGeom prst="rect">
            <a:avLst/>
          </a:prstGeom>
          <a:noFill/>
          <a:ln w="9525">
            <a:noFill/>
            <a:miter lim="800000"/>
            <a:headEnd/>
            <a:tailEnd/>
          </a:ln>
        </p:spPr>
      </p:pic>
      <p:sp>
        <p:nvSpPr>
          <p:cNvPr id="5223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49</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7977188"/>
            <a:ext cx="836613" cy="627062"/>
          </a:xfrm>
          <a:prstGeom prst="rect">
            <a:avLst/>
          </a:prstGeom>
          <a:noFill/>
          <a:ln w="9525">
            <a:noFill/>
            <a:miter lim="800000"/>
            <a:headEnd/>
            <a:tailEnd/>
          </a:ln>
        </p:spPr>
      </p:pic>
      <p:pic>
        <p:nvPicPr>
          <p:cNvPr id="53251" name="Picture 4" descr="d28968e64050"/>
          <p:cNvPicPr>
            <a:picLocks noChangeAspect="1" noChangeArrowheads="1"/>
          </p:cNvPicPr>
          <p:nvPr/>
        </p:nvPicPr>
        <p:blipFill>
          <a:blip r:embed="rId3"/>
          <a:srcRect/>
          <a:stretch>
            <a:fillRect/>
          </a:stretch>
        </p:blipFill>
        <p:spPr bwMode="auto">
          <a:xfrm>
            <a:off x="0" y="0"/>
            <a:ext cx="681038" cy="654050"/>
          </a:xfrm>
          <a:prstGeom prst="rect">
            <a:avLst/>
          </a:prstGeom>
          <a:noFill/>
          <a:ln w="9525">
            <a:noFill/>
            <a:miter lim="800000"/>
            <a:headEnd/>
            <a:tailEnd/>
          </a:ln>
        </p:spPr>
      </p:pic>
      <p:pic>
        <p:nvPicPr>
          <p:cNvPr id="53252" name="Picture 5" descr="d28968e64050"/>
          <p:cNvPicPr>
            <a:picLocks noChangeAspect="1" noChangeArrowheads="1"/>
          </p:cNvPicPr>
          <p:nvPr/>
        </p:nvPicPr>
        <p:blipFill>
          <a:blip r:embed="rId3"/>
          <a:srcRect/>
          <a:stretch>
            <a:fillRect/>
          </a:stretch>
        </p:blipFill>
        <p:spPr bwMode="auto">
          <a:xfrm>
            <a:off x="0" y="3368675"/>
            <a:ext cx="681038" cy="654050"/>
          </a:xfrm>
          <a:prstGeom prst="rect">
            <a:avLst/>
          </a:prstGeom>
          <a:noFill/>
          <a:ln w="9525">
            <a:noFill/>
            <a:miter lim="800000"/>
            <a:headEnd/>
            <a:tailEnd/>
          </a:ln>
        </p:spPr>
      </p:pic>
      <p:pic>
        <p:nvPicPr>
          <p:cNvPr id="53253" name="Picture 6" descr="d28968e64050"/>
          <p:cNvPicPr>
            <a:picLocks noChangeAspect="1" noChangeArrowheads="1"/>
          </p:cNvPicPr>
          <p:nvPr/>
        </p:nvPicPr>
        <p:blipFill>
          <a:blip r:embed="rId3"/>
          <a:srcRect/>
          <a:stretch>
            <a:fillRect/>
          </a:stretch>
        </p:blipFill>
        <p:spPr bwMode="auto">
          <a:xfrm>
            <a:off x="0" y="6465888"/>
            <a:ext cx="681038" cy="654050"/>
          </a:xfrm>
          <a:prstGeom prst="rect">
            <a:avLst/>
          </a:prstGeom>
          <a:noFill/>
          <a:ln w="9525">
            <a:noFill/>
            <a:miter lim="800000"/>
            <a:headEnd/>
            <a:tailEnd/>
          </a:ln>
        </p:spPr>
      </p:pic>
      <p:pic>
        <p:nvPicPr>
          <p:cNvPr id="53254" name="Picture 7" descr="d28968e64050"/>
          <p:cNvPicPr>
            <a:picLocks noChangeAspect="1" noChangeArrowheads="1"/>
          </p:cNvPicPr>
          <p:nvPr/>
        </p:nvPicPr>
        <p:blipFill>
          <a:blip r:embed="rId3"/>
          <a:srcRect/>
          <a:stretch>
            <a:fillRect/>
          </a:stretch>
        </p:blipFill>
        <p:spPr bwMode="auto">
          <a:xfrm>
            <a:off x="0" y="9251950"/>
            <a:ext cx="681038" cy="654050"/>
          </a:xfrm>
          <a:prstGeom prst="rect">
            <a:avLst/>
          </a:prstGeom>
          <a:noFill/>
          <a:ln w="9525">
            <a:noFill/>
            <a:miter lim="800000"/>
            <a:headEnd/>
            <a:tailEnd/>
          </a:ln>
        </p:spPr>
      </p:pic>
      <p:pic>
        <p:nvPicPr>
          <p:cNvPr id="53255" name="Picture 8"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0"/>
            <a:ext cx="836612" cy="627063"/>
          </a:xfrm>
          <a:prstGeom prst="rect">
            <a:avLst/>
          </a:prstGeom>
          <a:noFill/>
          <a:ln w="9525">
            <a:noFill/>
            <a:miter lim="800000"/>
            <a:headEnd/>
            <a:tailEnd/>
          </a:ln>
        </p:spPr>
      </p:pic>
      <p:pic>
        <p:nvPicPr>
          <p:cNvPr id="53256" name="Picture 9"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4881563"/>
            <a:ext cx="836613" cy="627062"/>
          </a:xfrm>
          <a:prstGeom prst="rect">
            <a:avLst/>
          </a:prstGeom>
          <a:noFill/>
          <a:ln w="9525">
            <a:noFill/>
            <a:miter lim="800000"/>
            <a:headEnd/>
            <a:tailEnd/>
          </a:ln>
        </p:spPr>
      </p:pic>
      <p:pic>
        <p:nvPicPr>
          <p:cNvPr id="53257" name="Picture 10"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1857375"/>
            <a:ext cx="836613" cy="627063"/>
          </a:xfrm>
          <a:prstGeom prst="rect">
            <a:avLst/>
          </a:prstGeom>
          <a:noFill/>
          <a:ln w="9525">
            <a:noFill/>
            <a:miter lim="800000"/>
            <a:headEnd/>
            <a:tailEnd/>
          </a:ln>
        </p:spPr>
      </p:pic>
      <p:pic>
        <p:nvPicPr>
          <p:cNvPr id="53258" name="Picture 11"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3081338"/>
            <a:ext cx="836612" cy="627062"/>
          </a:xfrm>
          <a:prstGeom prst="rect">
            <a:avLst/>
          </a:prstGeom>
          <a:noFill/>
          <a:ln w="9525">
            <a:noFill/>
            <a:miter lim="800000"/>
            <a:headEnd/>
            <a:tailEnd/>
          </a:ln>
        </p:spPr>
      </p:pic>
      <p:pic>
        <p:nvPicPr>
          <p:cNvPr id="53259" name="Picture 12"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6248400"/>
            <a:ext cx="836612" cy="627063"/>
          </a:xfrm>
          <a:prstGeom prst="rect">
            <a:avLst/>
          </a:prstGeom>
          <a:noFill/>
          <a:ln w="9525">
            <a:noFill/>
            <a:miter lim="800000"/>
            <a:headEnd/>
            <a:tailEnd/>
          </a:ln>
        </p:spPr>
      </p:pic>
      <p:pic>
        <p:nvPicPr>
          <p:cNvPr id="53260" name="Picture 13"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9278938"/>
            <a:ext cx="836612" cy="627062"/>
          </a:xfrm>
          <a:prstGeom prst="rect">
            <a:avLst/>
          </a:prstGeom>
          <a:noFill/>
          <a:ln w="9525">
            <a:noFill/>
            <a:miter lim="800000"/>
            <a:headEnd/>
            <a:tailEnd/>
          </a:ln>
        </p:spPr>
      </p:pic>
      <p:pic>
        <p:nvPicPr>
          <p:cNvPr id="53261" name="Picture 14" descr="d28968e64050"/>
          <p:cNvPicPr>
            <a:picLocks noChangeAspect="1" noChangeArrowheads="1"/>
          </p:cNvPicPr>
          <p:nvPr/>
        </p:nvPicPr>
        <p:blipFill>
          <a:blip r:embed="rId4"/>
          <a:srcRect/>
          <a:stretch>
            <a:fillRect/>
          </a:stretch>
        </p:blipFill>
        <p:spPr bwMode="auto">
          <a:xfrm>
            <a:off x="6176963" y="7905750"/>
            <a:ext cx="681037" cy="654050"/>
          </a:xfrm>
          <a:prstGeom prst="rect">
            <a:avLst/>
          </a:prstGeom>
          <a:noFill/>
          <a:ln w="9525">
            <a:noFill/>
            <a:miter lim="800000"/>
            <a:headEnd/>
            <a:tailEnd/>
          </a:ln>
        </p:spPr>
      </p:pic>
      <p:pic>
        <p:nvPicPr>
          <p:cNvPr id="53262" name="Picture 15" descr="d28968e64050"/>
          <p:cNvPicPr>
            <a:picLocks noChangeAspect="1" noChangeArrowheads="1"/>
          </p:cNvPicPr>
          <p:nvPr/>
        </p:nvPicPr>
        <p:blipFill>
          <a:blip r:embed="rId4"/>
          <a:srcRect/>
          <a:stretch>
            <a:fillRect/>
          </a:stretch>
        </p:blipFill>
        <p:spPr bwMode="auto">
          <a:xfrm>
            <a:off x="6176963" y="4592638"/>
            <a:ext cx="681037" cy="654050"/>
          </a:xfrm>
          <a:prstGeom prst="rect">
            <a:avLst/>
          </a:prstGeom>
          <a:noFill/>
          <a:ln w="9525">
            <a:noFill/>
            <a:miter lim="800000"/>
            <a:headEnd/>
            <a:tailEnd/>
          </a:ln>
        </p:spPr>
      </p:pic>
      <p:pic>
        <p:nvPicPr>
          <p:cNvPr id="53263" name="Picture 16" descr="d28968e64050"/>
          <p:cNvPicPr>
            <a:picLocks noChangeAspect="1" noChangeArrowheads="1"/>
          </p:cNvPicPr>
          <p:nvPr/>
        </p:nvPicPr>
        <p:blipFill>
          <a:blip r:embed="rId4"/>
          <a:srcRect/>
          <a:stretch>
            <a:fillRect/>
          </a:stretch>
        </p:blipFill>
        <p:spPr bwMode="auto">
          <a:xfrm>
            <a:off x="6176963" y="1423988"/>
            <a:ext cx="681037" cy="654050"/>
          </a:xfrm>
          <a:prstGeom prst="rect">
            <a:avLst/>
          </a:prstGeom>
          <a:noFill/>
          <a:ln w="9525">
            <a:noFill/>
            <a:miter lim="800000"/>
            <a:headEnd/>
            <a:tailEnd/>
          </a:ln>
        </p:spPr>
      </p:pic>
      <p:sp>
        <p:nvSpPr>
          <p:cNvPr id="53264" name="WordArt 11"/>
          <p:cNvSpPr>
            <a:spLocks noChangeArrowheads="1" noChangeShapeType="1" noTextEdit="1"/>
          </p:cNvSpPr>
          <p:nvPr/>
        </p:nvSpPr>
        <p:spPr bwMode="auto">
          <a:xfrm>
            <a:off x="2276475" y="344488"/>
            <a:ext cx="3960813" cy="357187"/>
          </a:xfrm>
          <a:prstGeom prst="rect">
            <a:avLst/>
          </a:prstGeom>
        </p:spPr>
        <p:txBody>
          <a:bodyPr wrap="none" fromWordArt="1">
            <a:prstTxWarp prst="textPlain">
              <a:avLst>
                <a:gd name="adj" fmla="val 50000"/>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конкурсов</a:t>
            </a:r>
          </a:p>
        </p:txBody>
      </p:sp>
      <p:sp>
        <p:nvSpPr>
          <p:cNvPr id="53265" name="Line 11"/>
          <p:cNvSpPr>
            <a:spLocks noChangeShapeType="1"/>
          </p:cNvSpPr>
          <p:nvPr/>
        </p:nvSpPr>
        <p:spPr bwMode="auto">
          <a:xfrm>
            <a:off x="2205038" y="849313"/>
            <a:ext cx="4321175" cy="0"/>
          </a:xfrm>
          <a:prstGeom prst="line">
            <a:avLst/>
          </a:prstGeom>
          <a:noFill/>
          <a:ln w="19050">
            <a:solidFill>
              <a:schemeClr val="hlink"/>
            </a:solidFill>
            <a:round/>
            <a:headEnd/>
            <a:tailEnd/>
          </a:ln>
        </p:spPr>
        <p:txBody>
          <a:bodyPr/>
          <a:lstStyle/>
          <a:p>
            <a:endParaRPr lang="ru-RU"/>
          </a:p>
        </p:txBody>
      </p:sp>
      <p:pic>
        <p:nvPicPr>
          <p:cNvPr id="53266" name="Picture 19" descr="Ступаченко Вера Григорьевна"/>
          <p:cNvPicPr>
            <a:picLocks noChangeAspect="1" noChangeArrowheads="1"/>
          </p:cNvPicPr>
          <p:nvPr/>
        </p:nvPicPr>
        <p:blipFill>
          <a:blip r:embed="rId5"/>
          <a:srcRect/>
          <a:stretch>
            <a:fillRect/>
          </a:stretch>
        </p:blipFill>
        <p:spPr bwMode="auto">
          <a:xfrm>
            <a:off x="549275" y="273050"/>
            <a:ext cx="1439863" cy="1798638"/>
          </a:xfrm>
          <a:prstGeom prst="rect">
            <a:avLst/>
          </a:prstGeom>
          <a:noFill/>
          <a:ln w="9525">
            <a:noFill/>
            <a:miter lim="800000"/>
            <a:headEnd/>
            <a:tailEnd/>
          </a:ln>
        </p:spPr>
      </p:pic>
      <p:sp>
        <p:nvSpPr>
          <p:cNvPr id="53267" name="Text Box 20"/>
          <p:cNvSpPr txBox="1">
            <a:spLocks noChangeArrowheads="1"/>
          </p:cNvSpPr>
          <p:nvPr/>
        </p:nvSpPr>
        <p:spPr bwMode="auto">
          <a:xfrm>
            <a:off x="2349500" y="1208088"/>
            <a:ext cx="3743325" cy="1281112"/>
          </a:xfrm>
          <a:prstGeom prst="rect">
            <a:avLst/>
          </a:prstGeom>
          <a:noFill/>
          <a:ln w="9525">
            <a:noFill/>
            <a:miter lim="800000"/>
            <a:headEnd/>
            <a:tailEnd/>
          </a:ln>
        </p:spPr>
        <p:txBody>
          <a:bodyPr>
            <a:spAutoFit/>
          </a:bodyPr>
          <a:lstStyle/>
          <a:p>
            <a:pPr algn="ctr"/>
            <a:r>
              <a:rPr lang="ru-RU" sz="2000" b="1">
                <a:latin typeface="Monotype Corsiva" pitchFamily="66" charset="0"/>
              </a:rPr>
              <a:t>Победитель конкурса эссе</a:t>
            </a:r>
          </a:p>
          <a:p>
            <a:pPr algn="ctr"/>
            <a:r>
              <a:rPr lang="ru-RU" sz="2000" b="1">
                <a:latin typeface="Monotype Corsiva" pitchFamily="66" charset="0"/>
              </a:rPr>
              <a:t>«О  чём мечтают дети?» или </a:t>
            </a:r>
          </a:p>
          <a:p>
            <a:pPr algn="ctr"/>
            <a:r>
              <a:rPr lang="ru-RU" sz="2000" b="1">
                <a:latin typeface="Monotype Corsiva" pitchFamily="66" charset="0"/>
              </a:rPr>
              <a:t>«Сны о чём-то большем"</a:t>
            </a:r>
          </a:p>
          <a:p>
            <a:endParaRPr lang="ru-RU"/>
          </a:p>
        </p:txBody>
      </p:sp>
      <p:sp>
        <p:nvSpPr>
          <p:cNvPr id="53268" name="Text Box 21"/>
          <p:cNvSpPr txBox="1">
            <a:spLocks noChangeArrowheads="1"/>
          </p:cNvSpPr>
          <p:nvPr/>
        </p:nvSpPr>
        <p:spPr bwMode="auto">
          <a:xfrm>
            <a:off x="0" y="2024063"/>
            <a:ext cx="2708275" cy="1096962"/>
          </a:xfrm>
          <a:prstGeom prst="rect">
            <a:avLst/>
          </a:prstGeom>
          <a:noFill/>
          <a:ln w="9525">
            <a:noFill/>
            <a:miter lim="800000"/>
            <a:headEnd/>
            <a:tailEnd/>
          </a:ln>
        </p:spPr>
        <p:txBody>
          <a:bodyPr>
            <a:spAutoFit/>
          </a:bodyPr>
          <a:lstStyle/>
          <a:p>
            <a:pPr algn="ctr"/>
            <a:r>
              <a:rPr lang="ru-RU" sz="1200" i="1">
                <a:latin typeface="Times New Roman" pitchFamily="18" charset="0"/>
              </a:rPr>
              <a:t>Старший воспитатель</a:t>
            </a:r>
          </a:p>
          <a:p>
            <a:pPr algn="ctr"/>
            <a:r>
              <a:rPr lang="ru-RU" sz="1200" b="1" i="1">
                <a:latin typeface="Times New Roman" pitchFamily="18" charset="0"/>
              </a:rPr>
              <a:t>Ступаченко В.Г.</a:t>
            </a:r>
            <a:endParaRPr lang="ru-RU" sz="1200" i="1">
              <a:latin typeface="Times New Roman" pitchFamily="18" charset="0"/>
            </a:endParaRPr>
          </a:p>
          <a:p>
            <a:pPr algn="ctr"/>
            <a:r>
              <a:rPr lang="ru-RU" sz="1200" i="1">
                <a:latin typeface="Times New Roman" pitchFamily="18" charset="0"/>
              </a:rPr>
              <a:t>МДОУ «Детский сад комбинированного вида № 1»</a:t>
            </a:r>
          </a:p>
          <a:p>
            <a:pPr>
              <a:spcBef>
                <a:spcPct val="50000"/>
              </a:spcBef>
            </a:pPr>
            <a:endParaRPr lang="ru-RU" sz="1200" i="1">
              <a:latin typeface="Times New Roman" pitchFamily="18" charset="0"/>
            </a:endParaRPr>
          </a:p>
        </p:txBody>
      </p:sp>
      <p:sp>
        <p:nvSpPr>
          <p:cNvPr id="53269" name="Text Box 22"/>
          <p:cNvSpPr txBox="1">
            <a:spLocks noChangeArrowheads="1"/>
          </p:cNvSpPr>
          <p:nvPr/>
        </p:nvSpPr>
        <p:spPr bwMode="auto">
          <a:xfrm>
            <a:off x="476250" y="3008313"/>
            <a:ext cx="6048375" cy="6442075"/>
          </a:xfrm>
          <a:prstGeom prst="rect">
            <a:avLst/>
          </a:prstGeom>
          <a:noFill/>
          <a:ln w="9525">
            <a:noFill/>
            <a:miter lim="800000"/>
            <a:headEnd/>
            <a:tailEnd/>
          </a:ln>
        </p:spPr>
        <p:txBody>
          <a:bodyPr>
            <a:spAutoFit/>
          </a:bodyPr>
          <a:lstStyle/>
          <a:p>
            <a:pPr indent="363538" algn="just"/>
            <a:r>
              <a:rPr lang="ru-RU" sz="1300">
                <a:latin typeface="Times New Roman" pitchFamily="18" charset="0"/>
              </a:rPr>
              <a:t>Я проснулась, но глаза ещё не открыла. Тёплый свет из окна поцеловал мои веки. Из кухни слышится, как позвякивая тихонечко посудой , мама готовит завтрак. Запах гренок с мёдом уже прокрался в мою комнату. Мимо комнаты  на кухню прошёл папа. Мама что-то тихо и весело сказала папе, хихикнула и пошла будить меня. Я это поняла, услышав её шаги. Мама всегда ходит по-особенному: так легко и точно, как всё, что она делает. Я слышу, как она открывает дверь и садится рядом со мной на кровать, чувствую, как  она гладит меня по голове, приговаривая: «Вставай, моя девочка. Веруня, вставай!».Я открываю глаза…Её нет… Её нет уже 7 лет. Семь лет с того дня, когда разбилась самая главная детская мечта «Чтобы мама всегда была со мной». Я уже выросла, живу в другом доме другого города. И папа тоже уже далеко. Теперь у меня есть любимая работа, муж, друзья и кошка. И мечтать теперь я не умею. Ставлю себе цели, задачи, добиваюсь их. А вот мечтать не получается. Комок подходит к горлу, горячие слёзы катятся по щекам и я закрываю глаза.</a:t>
            </a:r>
          </a:p>
          <a:p>
            <a:pPr indent="363538" algn="just"/>
            <a:r>
              <a:rPr lang="ru-RU" sz="1300">
                <a:latin typeface="Times New Roman" pitchFamily="18" charset="0"/>
              </a:rPr>
              <a:t>-Вера, Верочка Григоричка, вставай!- зовёт меня очень знакомый детский  голосок, называя  меня  шутливо и ласково как мои ученики.</a:t>
            </a:r>
          </a:p>
          <a:p>
            <a:pPr indent="363538" algn="just"/>
            <a:r>
              <a:rPr lang="ru-RU" sz="1300">
                <a:latin typeface="Times New Roman" pitchFamily="18" charset="0"/>
              </a:rPr>
              <a:t>Я снова открываю глаза. Рядом со мной сидит светловолосая и голубоглазая девочка 5 лет и нетерпеливо стучит по моей руке:</a:t>
            </a:r>
          </a:p>
          <a:p>
            <a:pPr indent="363538" algn="just"/>
            <a:r>
              <a:rPr lang="ru-RU" sz="1300">
                <a:latin typeface="Times New Roman" pitchFamily="18" charset="0"/>
              </a:rPr>
              <a:t>-Эй, ну ты что, вставай это же я, Веруня, мне так много хочется у тебя спросить! Так нужно много рассказать!</a:t>
            </a:r>
          </a:p>
          <a:p>
            <a:pPr indent="363538" algn="just"/>
            <a:r>
              <a:rPr lang="ru-RU" sz="1300">
                <a:latin typeface="Times New Roman" pitchFamily="18" charset="0"/>
              </a:rPr>
              <a:t>-Здравствуй, Веруня! - как давно я тебя не видела. В зеркале уже иная ты смотришь на меня. Что ты хотела? </a:t>
            </a:r>
          </a:p>
          <a:p>
            <a:pPr indent="363538" algn="just"/>
            <a:r>
              <a:rPr lang="ru-RU" sz="1300">
                <a:latin typeface="Times New Roman" pitchFamily="18" charset="0"/>
              </a:rPr>
              <a:t>-Я пришла, чтобы напомнить тебе, о чём я мечтала и снова научить мечтать.</a:t>
            </a:r>
          </a:p>
          <a:p>
            <a:pPr indent="363538" algn="just"/>
            <a:r>
              <a:rPr lang="ru-RU" sz="1300">
                <a:latin typeface="Times New Roman" pitchFamily="18" charset="0"/>
              </a:rPr>
              <a:t>-И что для этого нужно?</a:t>
            </a:r>
          </a:p>
          <a:p>
            <a:pPr indent="363538"/>
            <a:r>
              <a:rPr lang="ru-RU" sz="1300">
                <a:latin typeface="Times New Roman" pitchFamily="18" charset="0"/>
              </a:rPr>
              <a:t>-Включить воображение и прогуляться в Память. Пойдём! </a:t>
            </a:r>
          </a:p>
          <a:p>
            <a:pPr indent="363538" algn="just"/>
            <a:r>
              <a:rPr lang="ru-RU" sz="1300">
                <a:latin typeface="Times New Roman" pitchFamily="18" charset="0"/>
              </a:rPr>
              <a:t>Она взяла меня за руку и в этот миг в радужном вихре мы перенеслись  в прохладный двор моего родного дома, где уже 7-летняя Веруня старательно выводила буквы на деревянной стене, объясняя подружке Маше, как правильно писать. Маше было всё равно, она хотела играть в магазин или парикмахерскую. Веруня мечтала стать учителем. Она отвлеклась от доски и сказала мне:</a:t>
            </a:r>
          </a:p>
          <a:p>
            <a:pPr indent="363538" algn="just"/>
            <a:r>
              <a:rPr lang="ru-RU" sz="1300">
                <a:latin typeface="Times New Roman" pitchFamily="18" charset="0"/>
              </a:rPr>
              <a:t>-Вот видишь, о чём ты мечтала! А помнишь, сколько перепортила тетрадок, заполняя их как мама. Хочешь, давай ещё к ней в кабинет сгоняем, посмотришь.</a:t>
            </a:r>
          </a:p>
        </p:txBody>
      </p:sp>
      <p:sp>
        <p:nvSpPr>
          <p:cNvPr id="53270" name="Нижний колонтитул 4"/>
          <p:cNvSpPr txBox="1">
            <a:spLocks noGrp="1"/>
          </p:cNvSpPr>
          <p:nvPr/>
        </p:nvSpPr>
        <p:spPr bwMode="auto">
          <a:xfrm>
            <a:off x="2349500" y="9274175"/>
            <a:ext cx="2171700" cy="485775"/>
          </a:xfrm>
          <a:prstGeom prst="rect">
            <a:avLst/>
          </a:prstGeom>
          <a:noFill/>
          <a:ln w="9525">
            <a:noFill/>
            <a:miter lim="800000"/>
            <a:headEnd/>
            <a:tailEnd/>
          </a:ln>
        </p:spPr>
        <p:txBody>
          <a:bodyPr anchor="ctr"/>
          <a:lstStyle/>
          <a:p>
            <a:pPr algn="ctr"/>
            <a:r>
              <a:rPr lang="ru-RU" sz="1200">
                <a:solidFill>
                  <a:srgbClr val="898989"/>
                </a:solidFill>
              </a:rPr>
              <a:t>50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7977188"/>
            <a:ext cx="836613" cy="627062"/>
          </a:xfrm>
          <a:prstGeom prst="rect">
            <a:avLst/>
          </a:prstGeom>
          <a:noFill/>
          <a:ln w="9525">
            <a:noFill/>
            <a:miter lim="800000"/>
            <a:headEnd/>
            <a:tailEnd/>
          </a:ln>
        </p:spPr>
      </p:pic>
      <p:pic>
        <p:nvPicPr>
          <p:cNvPr id="54275" name="Picture 3" descr="d28968e64050"/>
          <p:cNvPicPr>
            <a:picLocks noChangeAspect="1" noChangeArrowheads="1"/>
          </p:cNvPicPr>
          <p:nvPr/>
        </p:nvPicPr>
        <p:blipFill>
          <a:blip r:embed="rId3"/>
          <a:srcRect/>
          <a:stretch>
            <a:fillRect/>
          </a:stretch>
        </p:blipFill>
        <p:spPr bwMode="auto">
          <a:xfrm>
            <a:off x="0" y="0"/>
            <a:ext cx="681038" cy="654050"/>
          </a:xfrm>
          <a:prstGeom prst="rect">
            <a:avLst/>
          </a:prstGeom>
          <a:noFill/>
          <a:ln w="9525">
            <a:noFill/>
            <a:miter lim="800000"/>
            <a:headEnd/>
            <a:tailEnd/>
          </a:ln>
        </p:spPr>
      </p:pic>
      <p:pic>
        <p:nvPicPr>
          <p:cNvPr id="54276" name="Picture 4" descr="d28968e64050"/>
          <p:cNvPicPr>
            <a:picLocks noChangeAspect="1" noChangeArrowheads="1"/>
          </p:cNvPicPr>
          <p:nvPr/>
        </p:nvPicPr>
        <p:blipFill>
          <a:blip r:embed="rId3"/>
          <a:srcRect/>
          <a:stretch>
            <a:fillRect/>
          </a:stretch>
        </p:blipFill>
        <p:spPr bwMode="auto">
          <a:xfrm>
            <a:off x="0" y="3368675"/>
            <a:ext cx="681038" cy="654050"/>
          </a:xfrm>
          <a:prstGeom prst="rect">
            <a:avLst/>
          </a:prstGeom>
          <a:noFill/>
          <a:ln w="9525">
            <a:noFill/>
            <a:miter lim="800000"/>
            <a:headEnd/>
            <a:tailEnd/>
          </a:ln>
        </p:spPr>
      </p:pic>
      <p:pic>
        <p:nvPicPr>
          <p:cNvPr id="54277" name="Picture 5" descr="d28968e64050"/>
          <p:cNvPicPr>
            <a:picLocks noChangeAspect="1" noChangeArrowheads="1"/>
          </p:cNvPicPr>
          <p:nvPr/>
        </p:nvPicPr>
        <p:blipFill>
          <a:blip r:embed="rId3"/>
          <a:srcRect/>
          <a:stretch>
            <a:fillRect/>
          </a:stretch>
        </p:blipFill>
        <p:spPr bwMode="auto">
          <a:xfrm>
            <a:off x="0" y="6465888"/>
            <a:ext cx="681038" cy="654050"/>
          </a:xfrm>
          <a:prstGeom prst="rect">
            <a:avLst/>
          </a:prstGeom>
          <a:noFill/>
          <a:ln w="9525">
            <a:noFill/>
            <a:miter lim="800000"/>
            <a:headEnd/>
            <a:tailEnd/>
          </a:ln>
        </p:spPr>
      </p:pic>
      <p:pic>
        <p:nvPicPr>
          <p:cNvPr id="54278" name="Picture 6" descr="d28968e64050"/>
          <p:cNvPicPr>
            <a:picLocks noChangeAspect="1" noChangeArrowheads="1"/>
          </p:cNvPicPr>
          <p:nvPr/>
        </p:nvPicPr>
        <p:blipFill>
          <a:blip r:embed="rId3"/>
          <a:srcRect/>
          <a:stretch>
            <a:fillRect/>
          </a:stretch>
        </p:blipFill>
        <p:spPr bwMode="auto">
          <a:xfrm>
            <a:off x="0" y="9251950"/>
            <a:ext cx="681038" cy="654050"/>
          </a:xfrm>
          <a:prstGeom prst="rect">
            <a:avLst/>
          </a:prstGeom>
          <a:noFill/>
          <a:ln w="9525">
            <a:noFill/>
            <a:miter lim="800000"/>
            <a:headEnd/>
            <a:tailEnd/>
          </a:ln>
        </p:spPr>
      </p:pic>
      <p:pic>
        <p:nvPicPr>
          <p:cNvPr id="54279" name="Picture 7"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0"/>
            <a:ext cx="836612" cy="627063"/>
          </a:xfrm>
          <a:prstGeom prst="rect">
            <a:avLst/>
          </a:prstGeom>
          <a:noFill/>
          <a:ln w="9525">
            <a:noFill/>
            <a:miter lim="800000"/>
            <a:headEnd/>
            <a:tailEnd/>
          </a:ln>
        </p:spPr>
      </p:pic>
      <p:pic>
        <p:nvPicPr>
          <p:cNvPr id="54280" name="Picture 8"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4881563"/>
            <a:ext cx="836613" cy="627062"/>
          </a:xfrm>
          <a:prstGeom prst="rect">
            <a:avLst/>
          </a:prstGeom>
          <a:noFill/>
          <a:ln w="9525">
            <a:noFill/>
            <a:miter lim="800000"/>
            <a:headEnd/>
            <a:tailEnd/>
          </a:ln>
        </p:spPr>
      </p:pic>
      <p:pic>
        <p:nvPicPr>
          <p:cNvPr id="54281" name="Picture 9"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1857375"/>
            <a:ext cx="836613" cy="627063"/>
          </a:xfrm>
          <a:prstGeom prst="rect">
            <a:avLst/>
          </a:prstGeom>
          <a:noFill/>
          <a:ln w="9525">
            <a:noFill/>
            <a:miter lim="800000"/>
            <a:headEnd/>
            <a:tailEnd/>
          </a:ln>
        </p:spPr>
      </p:pic>
      <p:pic>
        <p:nvPicPr>
          <p:cNvPr id="54282" name="Picture 10"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3081338"/>
            <a:ext cx="836612" cy="627062"/>
          </a:xfrm>
          <a:prstGeom prst="rect">
            <a:avLst/>
          </a:prstGeom>
          <a:noFill/>
          <a:ln w="9525">
            <a:noFill/>
            <a:miter lim="800000"/>
            <a:headEnd/>
            <a:tailEnd/>
          </a:ln>
        </p:spPr>
      </p:pic>
      <p:pic>
        <p:nvPicPr>
          <p:cNvPr id="54283" name="Picture 11"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6248400"/>
            <a:ext cx="836612" cy="627063"/>
          </a:xfrm>
          <a:prstGeom prst="rect">
            <a:avLst/>
          </a:prstGeom>
          <a:noFill/>
          <a:ln w="9525">
            <a:noFill/>
            <a:miter lim="800000"/>
            <a:headEnd/>
            <a:tailEnd/>
          </a:ln>
        </p:spPr>
      </p:pic>
      <p:pic>
        <p:nvPicPr>
          <p:cNvPr id="54284" name="Picture 12"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9278938"/>
            <a:ext cx="836612" cy="627062"/>
          </a:xfrm>
          <a:prstGeom prst="rect">
            <a:avLst/>
          </a:prstGeom>
          <a:noFill/>
          <a:ln w="9525">
            <a:noFill/>
            <a:miter lim="800000"/>
            <a:headEnd/>
            <a:tailEnd/>
          </a:ln>
        </p:spPr>
      </p:pic>
      <p:pic>
        <p:nvPicPr>
          <p:cNvPr id="54285" name="Picture 13" descr="d28968e64050"/>
          <p:cNvPicPr>
            <a:picLocks noChangeAspect="1" noChangeArrowheads="1"/>
          </p:cNvPicPr>
          <p:nvPr/>
        </p:nvPicPr>
        <p:blipFill>
          <a:blip r:embed="rId4"/>
          <a:srcRect/>
          <a:stretch>
            <a:fillRect/>
          </a:stretch>
        </p:blipFill>
        <p:spPr bwMode="auto">
          <a:xfrm>
            <a:off x="6176963" y="7905750"/>
            <a:ext cx="681037" cy="654050"/>
          </a:xfrm>
          <a:prstGeom prst="rect">
            <a:avLst/>
          </a:prstGeom>
          <a:noFill/>
          <a:ln w="9525">
            <a:noFill/>
            <a:miter lim="800000"/>
            <a:headEnd/>
            <a:tailEnd/>
          </a:ln>
        </p:spPr>
      </p:pic>
      <p:pic>
        <p:nvPicPr>
          <p:cNvPr id="54286" name="Picture 14" descr="d28968e64050"/>
          <p:cNvPicPr>
            <a:picLocks noChangeAspect="1" noChangeArrowheads="1"/>
          </p:cNvPicPr>
          <p:nvPr/>
        </p:nvPicPr>
        <p:blipFill>
          <a:blip r:embed="rId4"/>
          <a:srcRect/>
          <a:stretch>
            <a:fillRect/>
          </a:stretch>
        </p:blipFill>
        <p:spPr bwMode="auto">
          <a:xfrm>
            <a:off x="6176963" y="4592638"/>
            <a:ext cx="681037" cy="654050"/>
          </a:xfrm>
          <a:prstGeom prst="rect">
            <a:avLst/>
          </a:prstGeom>
          <a:noFill/>
          <a:ln w="9525">
            <a:noFill/>
            <a:miter lim="800000"/>
            <a:headEnd/>
            <a:tailEnd/>
          </a:ln>
        </p:spPr>
      </p:pic>
      <p:pic>
        <p:nvPicPr>
          <p:cNvPr id="54287" name="Picture 15" descr="d28968e64050"/>
          <p:cNvPicPr>
            <a:picLocks noChangeAspect="1" noChangeArrowheads="1"/>
          </p:cNvPicPr>
          <p:nvPr/>
        </p:nvPicPr>
        <p:blipFill>
          <a:blip r:embed="rId4"/>
          <a:srcRect/>
          <a:stretch>
            <a:fillRect/>
          </a:stretch>
        </p:blipFill>
        <p:spPr bwMode="auto">
          <a:xfrm>
            <a:off x="6176963" y="1423988"/>
            <a:ext cx="681037" cy="654050"/>
          </a:xfrm>
          <a:prstGeom prst="rect">
            <a:avLst/>
          </a:prstGeom>
          <a:noFill/>
          <a:ln w="9525">
            <a:noFill/>
            <a:miter lim="800000"/>
            <a:headEnd/>
            <a:tailEnd/>
          </a:ln>
        </p:spPr>
      </p:pic>
      <p:sp>
        <p:nvSpPr>
          <p:cNvPr id="54288" name="Text Box 16"/>
          <p:cNvSpPr txBox="1">
            <a:spLocks noChangeArrowheads="1"/>
          </p:cNvSpPr>
          <p:nvPr/>
        </p:nvSpPr>
        <p:spPr bwMode="auto">
          <a:xfrm>
            <a:off x="692150" y="344488"/>
            <a:ext cx="5689600" cy="366712"/>
          </a:xfrm>
          <a:prstGeom prst="rect">
            <a:avLst/>
          </a:prstGeom>
          <a:noFill/>
          <a:ln w="9525">
            <a:noFill/>
            <a:miter lim="800000"/>
            <a:headEnd/>
            <a:tailEnd/>
          </a:ln>
        </p:spPr>
        <p:txBody>
          <a:bodyPr>
            <a:spAutoFit/>
          </a:bodyPr>
          <a:lstStyle/>
          <a:p>
            <a:pPr>
              <a:spcBef>
                <a:spcPct val="50000"/>
              </a:spcBef>
            </a:pPr>
            <a:endParaRPr lang="ru-RU"/>
          </a:p>
        </p:txBody>
      </p:sp>
      <p:sp>
        <p:nvSpPr>
          <p:cNvPr id="54289" name="Text Box 17"/>
          <p:cNvSpPr txBox="1">
            <a:spLocks noChangeArrowheads="1"/>
          </p:cNvSpPr>
          <p:nvPr/>
        </p:nvSpPr>
        <p:spPr bwMode="auto">
          <a:xfrm>
            <a:off x="549275" y="344488"/>
            <a:ext cx="5903913" cy="8502650"/>
          </a:xfrm>
          <a:prstGeom prst="rect">
            <a:avLst/>
          </a:prstGeom>
          <a:noFill/>
          <a:ln w="9525">
            <a:noFill/>
            <a:miter lim="800000"/>
            <a:headEnd/>
            <a:tailEnd/>
          </a:ln>
        </p:spPr>
        <p:txBody>
          <a:bodyPr>
            <a:spAutoFit/>
          </a:bodyPr>
          <a:lstStyle/>
          <a:p>
            <a:pPr indent="363538" algn="just"/>
            <a:r>
              <a:rPr lang="ru-RU" sz="1300">
                <a:latin typeface="Times New Roman" pitchFamily="18" charset="0"/>
              </a:rPr>
              <a:t>-Хочу! – радостно сказала я, ведь мамин кабинет биологии существует теперь только на фотографиях  и в моих воспоминаниях.</a:t>
            </a:r>
          </a:p>
          <a:p>
            <a:pPr indent="363538" algn="just"/>
            <a:r>
              <a:rPr lang="ru-RU" sz="1300">
                <a:latin typeface="Times New Roman" pitchFamily="18" charset="0"/>
              </a:rPr>
              <a:t>И мы снова переносимся на второй этаж теперь уже бывшей 12 школы, что находилась на ул.Волоха. Там в кабинете № 41 среди цветов, макетов и схем Галина Васильевна ведёт урок. Я смотрю в скважину замка. Вижу как тихо сидят дети и слушают её.  11-летняя Веруня мечтает: «Вот бы и меня так слушали!». Звенит звонок. Я отпрыгиваю от двери. Школьники спешат на перемену. Мама устало садится за стол и ,увидев меня, говорит: «Верунь, сейчас проверим тетрадки и домой пойдём. Садись скорее». С тех пор вплоть до 9 класса Веруня проверяла тетради своих одноклассников по  выданному мамой образцу и очень хотела делать это сама.</a:t>
            </a:r>
          </a:p>
          <a:p>
            <a:pPr indent="363538" algn="just">
              <a:buFontTx/>
              <a:buChar char="-"/>
            </a:pPr>
            <a:r>
              <a:rPr lang="ru-RU" sz="1300">
                <a:latin typeface="Times New Roman" pitchFamily="18" charset="0"/>
              </a:rPr>
              <a:t>А знаешь, Верунь, -говорю я,- вот так же на прогулке я однажды видела как мои воспитанники изображали меня. «Здравствуйте, дети! Я- логопед, Верочка Григоречка.Открывайте тетрадки…» -воображал Павлов Филипп. Он мечтает стать актёром и, иногда, врачом. Надеюсь, однажды он сыграет в кино замечательного врача. Мы с ним учили «У Лукоморья…» А.С.Пушкина и он прочитал этот отрывок  на прослушивании при поступлении в МЭЛ им. Шнитке. В этот же лицей поступила и Катюша Деева. Она мечтает стать тележурналистом. И в одном из моих проектов я дала ей микрофон и видео-оператора и мы по настоящему ходили по улице и брали интервью у прохожих о том, как и зачем нужно охранять природу. Взрослые с удовольствием отвечали маленькой и смышленой девочке, которая сама придумывала вопросы. Отсняли сюжет. Но звук не пошел и сделали экологический видеоролик. А материалы с Катенькой лежат и однажды я  их сведу. </a:t>
            </a:r>
          </a:p>
          <a:p>
            <a:pPr indent="363538" algn="just"/>
            <a:r>
              <a:rPr lang="ru-RU" sz="1300">
                <a:latin typeface="Times New Roman" pitchFamily="18" charset="0"/>
              </a:rPr>
              <a:t>- А журналистом ты почему не стала? Ты же мечтала..</a:t>
            </a:r>
          </a:p>
          <a:p>
            <a:pPr indent="363538" algn="just"/>
            <a:r>
              <a:rPr lang="ru-RU" sz="1300">
                <a:latin typeface="Times New Roman" pitchFamily="18" charset="0"/>
              </a:rPr>
              <a:t>-Ой, не волнуйся, я и в газете поработать успела и пишу иногда. Надеюсь, у Катюшки получится и она станет журналистом.</a:t>
            </a:r>
          </a:p>
          <a:p>
            <a:pPr indent="363538" algn="just"/>
            <a:r>
              <a:rPr lang="ru-RU" sz="1300">
                <a:latin typeface="Times New Roman" pitchFamily="18" charset="0"/>
              </a:rPr>
              <a:t>-Надеюсь, – тихо повторила Веруня,- А, помнишь, в 12 лет ты мечтала стать художником –модельером и постоянно таскала с собой папку с рисунками и училась рисовать. Ты теперь рисуешь?</a:t>
            </a:r>
          </a:p>
          <a:p>
            <a:pPr indent="363538" algn="just">
              <a:buFontTx/>
              <a:buChar char="-"/>
            </a:pPr>
            <a:r>
              <a:rPr lang="ru-RU" sz="1300">
                <a:latin typeface="Times New Roman" pitchFamily="18" charset="0"/>
              </a:rPr>
              <a:t>Иногда, когда к уроку готовлюсь. Вот кстати говоря, у меня есть очень талантливый ученик, Ваня Юдин. Он отлично рисует, продумывает  передний, средний и задний план своего рисунка, движения человека, мимику лица, что не свойственно другим детям. А ещё он прекрасно лепит из пластилина. Его работы отличаются продуманностью тонких деталей, изгибов фигурки, подборов цветов. Он мечтает стать художником или скульптором. Я им порекомендовала мою знакомую художницу, что работает в Дворце пионеров.</a:t>
            </a:r>
          </a:p>
          <a:p>
            <a:pPr indent="363538" algn="just"/>
            <a:r>
              <a:rPr lang="ru-RU"/>
              <a:t>-</a:t>
            </a:r>
            <a:r>
              <a:rPr lang="ru-RU" sz="1300">
                <a:latin typeface="Times New Roman" pitchFamily="18" charset="0"/>
              </a:rPr>
              <a:t>Молодец, хороший мальчик! Он наверняка бы мне понравился.</a:t>
            </a:r>
          </a:p>
          <a:p>
            <a:pPr indent="363538" algn="just"/>
            <a:r>
              <a:rPr lang="ru-RU" sz="1300">
                <a:latin typeface="Times New Roman" pitchFamily="18" charset="0"/>
              </a:rPr>
              <a:t>-Да, мне всегда нравились творческие люди.</a:t>
            </a:r>
          </a:p>
          <a:p>
            <a:pPr indent="363538" algn="just"/>
            <a:r>
              <a:rPr lang="ru-RU" sz="1300">
                <a:latin typeface="Times New Roman" pitchFamily="18" charset="0"/>
              </a:rPr>
              <a:t>-Ага,- сказала  немного повзрослевшая Веруня в клетчатой рубашке, равных джинсах, в кедах  и с гитарой в руках.- В 15 лет ты училась играть на гитаре, писала стихи и мечтала о собственной группе. Ты играешь теперь?</a:t>
            </a:r>
          </a:p>
        </p:txBody>
      </p:sp>
      <p:sp>
        <p:nvSpPr>
          <p:cNvPr id="54290"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51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7977188"/>
            <a:ext cx="836613" cy="627062"/>
          </a:xfrm>
          <a:prstGeom prst="rect">
            <a:avLst/>
          </a:prstGeom>
          <a:noFill/>
          <a:ln w="9525">
            <a:noFill/>
            <a:miter lim="800000"/>
            <a:headEnd/>
            <a:tailEnd/>
          </a:ln>
        </p:spPr>
      </p:pic>
      <p:pic>
        <p:nvPicPr>
          <p:cNvPr id="55299" name="Picture 3" descr="d28968e64050"/>
          <p:cNvPicPr>
            <a:picLocks noChangeAspect="1" noChangeArrowheads="1"/>
          </p:cNvPicPr>
          <p:nvPr/>
        </p:nvPicPr>
        <p:blipFill>
          <a:blip r:embed="rId3"/>
          <a:srcRect/>
          <a:stretch>
            <a:fillRect/>
          </a:stretch>
        </p:blipFill>
        <p:spPr bwMode="auto">
          <a:xfrm>
            <a:off x="0" y="0"/>
            <a:ext cx="681038" cy="654050"/>
          </a:xfrm>
          <a:prstGeom prst="rect">
            <a:avLst/>
          </a:prstGeom>
          <a:noFill/>
          <a:ln w="9525">
            <a:noFill/>
            <a:miter lim="800000"/>
            <a:headEnd/>
            <a:tailEnd/>
          </a:ln>
        </p:spPr>
      </p:pic>
      <p:pic>
        <p:nvPicPr>
          <p:cNvPr id="55300" name="Picture 4" descr="d28968e64050"/>
          <p:cNvPicPr>
            <a:picLocks noChangeAspect="1" noChangeArrowheads="1"/>
          </p:cNvPicPr>
          <p:nvPr/>
        </p:nvPicPr>
        <p:blipFill>
          <a:blip r:embed="rId3"/>
          <a:srcRect/>
          <a:stretch>
            <a:fillRect/>
          </a:stretch>
        </p:blipFill>
        <p:spPr bwMode="auto">
          <a:xfrm>
            <a:off x="0" y="3368675"/>
            <a:ext cx="681038" cy="654050"/>
          </a:xfrm>
          <a:prstGeom prst="rect">
            <a:avLst/>
          </a:prstGeom>
          <a:noFill/>
          <a:ln w="9525">
            <a:noFill/>
            <a:miter lim="800000"/>
            <a:headEnd/>
            <a:tailEnd/>
          </a:ln>
        </p:spPr>
      </p:pic>
      <p:pic>
        <p:nvPicPr>
          <p:cNvPr id="55301" name="Picture 5" descr="d28968e64050"/>
          <p:cNvPicPr>
            <a:picLocks noChangeAspect="1" noChangeArrowheads="1"/>
          </p:cNvPicPr>
          <p:nvPr/>
        </p:nvPicPr>
        <p:blipFill>
          <a:blip r:embed="rId3"/>
          <a:srcRect/>
          <a:stretch>
            <a:fillRect/>
          </a:stretch>
        </p:blipFill>
        <p:spPr bwMode="auto">
          <a:xfrm>
            <a:off x="0" y="6465888"/>
            <a:ext cx="681038" cy="654050"/>
          </a:xfrm>
          <a:prstGeom prst="rect">
            <a:avLst/>
          </a:prstGeom>
          <a:noFill/>
          <a:ln w="9525">
            <a:noFill/>
            <a:miter lim="800000"/>
            <a:headEnd/>
            <a:tailEnd/>
          </a:ln>
        </p:spPr>
      </p:pic>
      <p:pic>
        <p:nvPicPr>
          <p:cNvPr id="55302" name="Picture 6" descr="d28968e64050"/>
          <p:cNvPicPr>
            <a:picLocks noChangeAspect="1" noChangeArrowheads="1"/>
          </p:cNvPicPr>
          <p:nvPr/>
        </p:nvPicPr>
        <p:blipFill>
          <a:blip r:embed="rId3"/>
          <a:srcRect/>
          <a:stretch>
            <a:fillRect/>
          </a:stretch>
        </p:blipFill>
        <p:spPr bwMode="auto">
          <a:xfrm>
            <a:off x="0" y="9251950"/>
            <a:ext cx="681038" cy="654050"/>
          </a:xfrm>
          <a:prstGeom prst="rect">
            <a:avLst/>
          </a:prstGeom>
          <a:noFill/>
          <a:ln w="9525">
            <a:noFill/>
            <a:miter lim="800000"/>
            <a:headEnd/>
            <a:tailEnd/>
          </a:ln>
        </p:spPr>
      </p:pic>
      <p:pic>
        <p:nvPicPr>
          <p:cNvPr id="55303" name="Picture 7"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0"/>
            <a:ext cx="836612" cy="627063"/>
          </a:xfrm>
          <a:prstGeom prst="rect">
            <a:avLst/>
          </a:prstGeom>
          <a:noFill/>
          <a:ln w="9525">
            <a:noFill/>
            <a:miter lim="800000"/>
            <a:headEnd/>
            <a:tailEnd/>
          </a:ln>
        </p:spPr>
      </p:pic>
      <p:pic>
        <p:nvPicPr>
          <p:cNvPr id="55304" name="Picture 8"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4881563"/>
            <a:ext cx="836613" cy="627062"/>
          </a:xfrm>
          <a:prstGeom prst="rect">
            <a:avLst/>
          </a:prstGeom>
          <a:noFill/>
          <a:ln w="9525">
            <a:noFill/>
            <a:miter lim="800000"/>
            <a:headEnd/>
            <a:tailEnd/>
          </a:ln>
        </p:spPr>
      </p:pic>
      <p:pic>
        <p:nvPicPr>
          <p:cNvPr id="55305" name="Picture 9"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0" y="1857375"/>
            <a:ext cx="836613" cy="627063"/>
          </a:xfrm>
          <a:prstGeom prst="rect">
            <a:avLst/>
          </a:prstGeom>
          <a:noFill/>
          <a:ln w="9525">
            <a:noFill/>
            <a:miter lim="800000"/>
            <a:headEnd/>
            <a:tailEnd/>
          </a:ln>
        </p:spPr>
      </p:pic>
      <p:pic>
        <p:nvPicPr>
          <p:cNvPr id="55306" name="Picture 10"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3081338"/>
            <a:ext cx="836612" cy="627062"/>
          </a:xfrm>
          <a:prstGeom prst="rect">
            <a:avLst/>
          </a:prstGeom>
          <a:noFill/>
          <a:ln w="9525">
            <a:noFill/>
            <a:miter lim="800000"/>
            <a:headEnd/>
            <a:tailEnd/>
          </a:ln>
        </p:spPr>
      </p:pic>
      <p:pic>
        <p:nvPicPr>
          <p:cNvPr id="55307" name="Picture 11"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6248400"/>
            <a:ext cx="836612" cy="627063"/>
          </a:xfrm>
          <a:prstGeom prst="rect">
            <a:avLst/>
          </a:prstGeom>
          <a:noFill/>
          <a:ln w="9525">
            <a:noFill/>
            <a:miter lim="800000"/>
            <a:headEnd/>
            <a:tailEnd/>
          </a:ln>
        </p:spPr>
      </p:pic>
      <p:pic>
        <p:nvPicPr>
          <p:cNvPr id="55308" name="Picture 12" descr="4ILCAL92IDZCA2R0DDACA3D36B2CA0BADONCA1AP6YWCA0GB5IVCAVH7B0GCA29SKRNCA9IPL6ECAYQ9IFJCAK8I3FBCAA2F2WVCAESX3AYCA18IADTCALU5A68CABYDYWKCAVFNUBYCAOHK73WCA4DNDHP"/>
          <p:cNvPicPr>
            <a:picLocks noChangeAspect="1" noChangeArrowheads="1"/>
          </p:cNvPicPr>
          <p:nvPr/>
        </p:nvPicPr>
        <p:blipFill>
          <a:blip r:embed="rId2" cstate="email"/>
          <a:srcRect/>
          <a:stretch>
            <a:fillRect/>
          </a:stretch>
        </p:blipFill>
        <p:spPr bwMode="auto">
          <a:xfrm>
            <a:off x="6021388" y="9278938"/>
            <a:ext cx="836612" cy="627062"/>
          </a:xfrm>
          <a:prstGeom prst="rect">
            <a:avLst/>
          </a:prstGeom>
          <a:noFill/>
          <a:ln w="9525">
            <a:noFill/>
            <a:miter lim="800000"/>
            <a:headEnd/>
            <a:tailEnd/>
          </a:ln>
        </p:spPr>
      </p:pic>
      <p:pic>
        <p:nvPicPr>
          <p:cNvPr id="55309" name="Picture 13" descr="d28968e64050"/>
          <p:cNvPicPr>
            <a:picLocks noChangeAspect="1" noChangeArrowheads="1"/>
          </p:cNvPicPr>
          <p:nvPr/>
        </p:nvPicPr>
        <p:blipFill>
          <a:blip r:embed="rId4"/>
          <a:srcRect/>
          <a:stretch>
            <a:fillRect/>
          </a:stretch>
        </p:blipFill>
        <p:spPr bwMode="auto">
          <a:xfrm>
            <a:off x="6176963" y="7905750"/>
            <a:ext cx="681037" cy="654050"/>
          </a:xfrm>
          <a:prstGeom prst="rect">
            <a:avLst/>
          </a:prstGeom>
          <a:noFill/>
          <a:ln w="9525">
            <a:noFill/>
            <a:miter lim="800000"/>
            <a:headEnd/>
            <a:tailEnd/>
          </a:ln>
        </p:spPr>
      </p:pic>
      <p:pic>
        <p:nvPicPr>
          <p:cNvPr id="55310" name="Picture 14" descr="d28968e64050"/>
          <p:cNvPicPr>
            <a:picLocks noChangeAspect="1" noChangeArrowheads="1"/>
          </p:cNvPicPr>
          <p:nvPr/>
        </p:nvPicPr>
        <p:blipFill>
          <a:blip r:embed="rId4"/>
          <a:srcRect/>
          <a:stretch>
            <a:fillRect/>
          </a:stretch>
        </p:blipFill>
        <p:spPr bwMode="auto">
          <a:xfrm>
            <a:off x="6176963" y="4592638"/>
            <a:ext cx="681037" cy="654050"/>
          </a:xfrm>
          <a:prstGeom prst="rect">
            <a:avLst/>
          </a:prstGeom>
          <a:noFill/>
          <a:ln w="9525">
            <a:noFill/>
            <a:miter lim="800000"/>
            <a:headEnd/>
            <a:tailEnd/>
          </a:ln>
        </p:spPr>
      </p:pic>
      <p:pic>
        <p:nvPicPr>
          <p:cNvPr id="55311" name="Picture 15" descr="d28968e64050"/>
          <p:cNvPicPr>
            <a:picLocks noChangeAspect="1" noChangeArrowheads="1"/>
          </p:cNvPicPr>
          <p:nvPr/>
        </p:nvPicPr>
        <p:blipFill>
          <a:blip r:embed="rId4"/>
          <a:srcRect/>
          <a:stretch>
            <a:fillRect/>
          </a:stretch>
        </p:blipFill>
        <p:spPr bwMode="auto">
          <a:xfrm>
            <a:off x="6176963" y="1423988"/>
            <a:ext cx="681037" cy="654050"/>
          </a:xfrm>
          <a:prstGeom prst="rect">
            <a:avLst/>
          </a:prstGeom>
          <a:noFill/>
          <a:ln w="9525">
            <a:noFill/>
            <a:miter lim="800000"/>
            <a:headEnd/>
            <a:tailEnd/>
          </a:ln>
        </p:spPr>
      </p:pic>
      <p:sp>
        <p:nvSpPr>
          <p:cNvPr id="55312" name="Text Box 22"/>
          <p:cNvSpPr txBox="1">
            <a:spLocks noChangeArrowheads="1"/>
          </p:cNvSpPr>
          <p:nvPr/>
        </p:nvSpPr>
        <p:spPr bwMode="auto">
          <a:xfrm>
            <a:off x="692150" y="344488"/>
            <a:ext cx="5689600" cy="366712"/>
          </a:xfrm>
          <a:prstGeom prst="rect">
            <a:avLst/>
          </a:prstGeom>
          <a:noFill/>
          <a:ln w="9525">
            <a:noFill/>
            <a:miter lim="800000"/>
            <a:headEnd/>
            <a:tailEnd/>
          </a:ln>
        </p:spPr>
        <p:txBody>
          <a:bodyPr>
            <a:spAutoFit/>
          </a:bodyPr>
          <a:lstStyle/>
          <a:p>
            <a:pPr>
              <a:spcBef>
                <a:spcPct val="50000"/>
              </a:spcBef>
            </a:pPr>
            <a:endParaRPr lang="ru-RU"/>
          </a:p>
        </p:txBody>
      </p:sp>
      <p:sp>
        <p:nvSpPr>
          <p:cNvPr id="55313" name="Text Box 23"/>
          <p:cNvSpPr txBox="1">
            <a:spLocks noChangeArrowheads="1"/>
          </p:cNvSpPr>
          <p:nvPr/>
        </p:nvSpPr>
        <p:spPr bwMode="auto">
          <a:xfrm>
            <a:off x="476250" y="344488"/>
            <a:ext cx="5976938" cy="6640512"/>
          </a:xfrm>
          <a:prstGeom prst="rect">
            <a:avLst/>
          </a:prstGeom>
          <a:noFill/>
          <a:ln w="9525">
            <a:noFill/>
            <a:miter lim="800000"/>
            <a:headEnd/>
            <a:tailEnd/>
          </a:ln>
        </p:spPr>
        <p:txBody>
          <a:bodyPr>
            <a:spAutoFit/>
          </a:bodyPr>
          <a:lstStyle/>
          <a:p>
            <a:pPr indent="363538" algn="just"/>
            <a:r>
              <a:rPr lang="ru-RU" sz="1300">
                <a:latin typeface="Times New Roman" pitchFamily="18" charset="0"/>
              </a:rPr>
              <a:t>- Нет. Только пишу иногда. После поступления в институт играть было некогда. Но скоро снова куплю себе гитару . Иногда пою на утренниках. А тут недавно показала Ане Астраханцевой октаву и ноты на пианино. У Анечки хороший слух и она мечтает стать музыкантом. Но в этом году её в музыкальную школу не взяли. Ей только 6 лет, она ещё некоторые звуки не выговаривает, а из-за аденоидов, что удалили только в этом году по моему настоянию, ещё сохранился носовой оттенок. Я её маме порекомендовала Анечку отдать играть на флейте, это поможет научиться правильному дыханию.</a:t>
            </a:r>
          </a:p>
          <a:p>
            <a:pPr indent="363538" algn="just"/>
            <a:r>
              <a:rPr lang="ru-RU" sz="1300">
                <a:latin typeface="Times New Roman" pitchFamily="18" charset="0"/>
              </a:rPr>
              <a:t>- А помнишь, ты однажды прочитала «Пигмалион»  Бернарда Шоу и тебе тоже захотелось вот так же как главный герой отличать говор людей из разных областей и районов, и учить  кого-то правильному произношению. А потом тебе приснилось, что ты логопед и учишь ребёнка . Ты стала логопедом, как мечтала?</a:t>
            </a:r>
          </a:p>
          <a:p>
            <a:pPr indent="363538" algn="just"/>
            <a:r>
              <a:rPr lang="ru-RU" sz="1300">
                <a:latin typeface="Times New Roman" pitchFamily="18" charset="0"/>
              </a:rPr>
              <a:t>- Да, Веруня, эта мечта сбылась. Я очень люблю свою работу и мечтаю о карьерном росте.</a:t>
            </a:r>
          </a:p>
          <a:p>
            <a:pPr indent="363538" algn="just"/>
            <a:r>
              <a:rPr lang="ru-RU" sz="1300">
                <a:latin typeface="Times New Roman" pitchFamily="18" charset="0"/>
              </a:rPr>
              <a:t>-Ура !  Ты снова мечтаешь!</a:t>
            </a:r>
          </a:p>
          <a:p>
            <a:pPr indent="363538" algn="just"/>
            <a:r>
              <a:rPr lang="ru-RU" sz="1300">
                <a:latin typeface="Times New Roman" pitchFamily="18" charset="0"/>
              </a:rPr>
              <a:t>-Да, и это самое главное. Не одна моя мечта не прошла бесследно. Всё, чему я научилась мечтая, помогает мне и теперь. Я много говорила со своими учениками о их мечтах. И к рассказу, о учениках могу добавить ещё, что Алиса Козлова мечтает стать дизайнером-садоводом и уже сейчас знает названия очень многих растений. А Ваня Мокшин хочет стать великим футболистом. Его уже тренер пригласил в школу «Спартака» в Москве, но пока они поехать не могут из-за недостатка средств. А я верю, в то, что Ваня Мокшин – будущая звезда российского футбола!</a:t>
            </a:r>
          </a:p>
          <a:p>
            <a:pPr indent="363538" algn="just"/>
            <a:r>
              <a:rPr lang="ru-RU" sz="1300">
                <a:latin typeface="Times New Roman" pitchFamily="18" charset="0"/>
              </a:rPr>
              <a:t> Тут Веруня остановила меня и сказала:</a:t>
            </a:r>
          </a:p>
          <a:p>
            <a:pPr indent="363538" algn="just"/>
            <a:r>
              <a:rPr lang="ru-RU" sz="1300">
                <a:latin typeface="Times New Roman" pitchFamily="18" charset="0"/>
              </a:rPr>
              <a:t>-Смотри, вот там играют двое детей. Как ты думаешь, о чем они мечтают?</a:t>
            </a:r>
          </a:p>
          <a:p>
            <a:pPr indent="363538" algn="just"/>
            <a:r>
              <a:rPr lang="ru-RU" sz="1300">
                <a:latin typeface="Times New Roman" pitchFamily="18" charset="0"/>
              </a:rPr>
              <a:t>-Наверное, каждый ребёнок мечтает, чтобы близкие всегда были рядом, чтобы не было войны, чтобы Солнышко никогда не погасло, а он, ребёнок, был самым любимым и необычным человеком.</a:t>
            </a:r>
          </a:p>
          <a:p>
            <a:pPr indent="363538" algn="just"/>
            <a:r>
              <a:rPr lang="ru-RU" sz="1300">
                <a:latin typeface="Times New Roman" pitchFamily="18" charset="0"/>
              </a:rPr>
              <a:t>- Да. А эти дети- твоя мечта. Они ждут когда ты отвлечёшься от работы и они появятся.</a:t>
            </a:r>
          </a:p>
          <a:p>
            <a:pPr indent="363538" algn="just"/>
            <a:r>
              <a:rPr lang="ru-RU" sz="1300">
                <a:latin typeface="Times New Roman" pitchFamily="18" charset="0"/>
              </a:rPr>
              <a:t>            Веруня подошла к зеркалу. Я и не заметила как она выросла! Из зеркала на меня смотрела озорными детскими глазами взрослая женщина, которая снова научилась мечтать. И  мир заиграл красками…</a:t>
            </a:r>
          </a:p>
        </p:txBody>
      </p:sp>
      <p:sp>
        <p:nvSpPr>
          <p:cNvPr id="55314"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rPr>
              <a:t>52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preferRelativeResize="0">
            <a:picLocks noChangeArrowheads="1"/>
          </p:cNvPicPr>
          <p:nvPr/>
        </p:nvPicPr>
        <p:blipFill>
          <a:blip r:embed="rId2">
            <a:clrChange>
              <a:clrFrom>
                <a:srgbClr val="FFFFFF"/>
              </a:clrFrom>
              <a:clrTo>
                <a:srgbClr val="FFFFFF">
                  <a:alpha val="0"/>
                </a:srgbClr>
              </a:clrTo>
            </a:clrChange>
          </a:blip>
          <a:srcRect l="17188" t="20117" r="10938" b="15918"/>
          <a:stretch>
            <a:fillRect/>
          </a:stretch>
        </p:blipFill>
        <p:spPr bwMode="auto">
          <a:xfrm>
            <a:off x="142875" y="1497013"/>
            <a:ext cx="2571750" cy="2139950"/>
          </a:xfrm>
          <a:prstGeom prst="rect">
            <a:avLst/>
          </a:prstGeom>
          <a:noFill/>
          <a:ln w="0" algn="in">
            <a:noFill/>
            <a:miter lim="800000"/>
            <a:headEnd/>
            <a:tailEnd/>
          </a:ln>
        </p:spPr>
      </p:pic>
      <p:sp>
        <p:nvSpPr>
          <p:cNvPr id="56323" name="WordArt 11"/>
          <p:cNvSpPr>
            <a:spLocks noChangeArrowheads="1" noChangeShapeType="1" noTextEdit="1"/>
          </p:cNvSpPr>
          <p:nvPr/>
        </p:nvSpPr>
        <p:spPr bwMode="auto">
          <a:xfrm>
            <a:off x="2000250" y="541338"/>
            <a:ext cx="4357688" cy="511175"/>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Страница  рекламы </a:t>
            </a:r>
          </a:p>
        </p:txBody>
      </p:sp>
      <p:sp>
        <p:nvSpPr>
          <p:cNvPr id="56324" name="Line 7"/>
          <p:cNvSpPr>
            <a:spLocks noChangeShapeType="1"/>
          </p:cNvSpPr>
          <p:nvPr/>
        </p:nvSpPr>
        <p:spPr bwMode="auto">
          <a:xfrm>
            <a:off x="1928813" y="1084263"/>
            <a:ext cx="4397375" cy="0"/>
          </a:xfrm>
          <a:prstGeom prst="line">
            <a:avLst/>
          </a:prstGeom>
          <a:noFill/>
          <a:ln w="19050">
            <a:solidFill>
              <a:srgbClr val="FF0000"/>
            </a:solidFill>
            <a:round/>
            <a:headEnd/>
            <a:tailEnd/>
          </a:ln>
        </p:spPr>
        <p:txBody>
          <a:bodyPr/>
          <a:lstStyle/>
          <a:p>
            <a:endParaRPr lang="ru-RU"/>
          </a:p>
        </p:txBody>
      </p:sp>
      <p:sp>
        <p:nvSpPr>
          <p:cNvPr id="56325" name="Text Box 3"/>
          <p:cNvSpPr txBox="1">
            <a:spLocks noChangeArrowheads="1"/>
          </p:cNvSpPr>
          <p:nvPr/>
        </p:nvSpPr>
        <p:spPr bwMode="auto">
          <a:xfrm>
            <a:off x="2571750" y="1238250"/>
            <a:ext cx="3786188" cy="5727700"/>
          </a:xfrm>
          <a:prstGeom prst="rect">
            <a:avLst/>
          </a:prstGeom>
          <a:noFill/>
          <a:ln w="0" algn="in">
            <a:noFill/>
            <a:miter lim="800000"/>
            <a:headEnd/>
            <a:tailEnd/>
          </a:ln>
        </p:spPr>
        <p:txBody>
          <a:bodyPr lIns="36195" tIns="36195" rIns="36195" bIns="36195"/>
          <a:lstStyle/>
          <a:p>
            <a:pPr algn="ctr"/>
            <a:endParaRPr lang="ru-RU"/>
          </a:p>
        </p:txBody>
      </p:sp>
      <p:sp>
        <p:nvSpPr>
          <p:cNvPr id="56326" name="Text Box 4"/>
          <p:cNvSpPr txBox="1">
            <a:spLocks noChangeArrowheads="1"/>
          </p:cNvSpPr>
          <p:nvPr/>
        </p:nvSpPr>
        <p:spPr bwMode="auto">
          <a:xfrm>
            <a:off x="285750" y="5108575"/>
            <a:ext cx="2214563" cy="1470025"/>
          </a:xfrm>
          <a:prstGeom prst="rect">
            <a:avLst/>
          </a:prstGeom>
          <a:noFill/>
          <a:ln w="0" algn="in">
            <a:noFill/>
            <a:miter lim="800000"/>
            <a:headEnd/>
            <a:tailEnd/>
          </a:ln>
        </p:spPr>
        <p:txBody>
          <a:bodyPr/>
          <a:lstStyle/>
          <a:p>
            <a:pPr algn="ctr"/>
            <a:endParaRPr lang="ru-RU">
              <a:latin typeface="Monotype Corsiva" pitchFamily="66" charset="0"/>
            </a:endParaRPr>
          </a:p>
        </p:txBody>
      </p:sp>
      <p:sp>
        <p:nvSpPr>
          <p:cNvPr id="56327" name="Text Box 10"/>
          <p:cNvSpPr txBox="1">
            <a:spLocks noChangeArrowheads="1"/>
          </p:cNvSpPr>
          <p:nvPr/>
        </p:nvSpPr>
        <p:spPr bwMode="auto">
          <a:xfrm>
            <a:off x="1989138" y="7545388"/>
            <a:ext cx="3152775" cy="1584325"/>
          </a:xfrm>
          <a:prstGeom prst="rect">
            <a:avLst/>
          </a:prstGeom>
          <a:noFill/>
          <a:ln w="0" algn="in">
            <a:noFill/>
            <a:miter lim="800000"/>
            <a:headEnd/>
            <a:tailEnd/>
          </a:ln>
        </p:spPr>
        <p:txBody>
          <a:bodyPr/>
          <a:lstStyle/>
          <a:p>
            <a:pPr algn="ctr"/>
            <a:r>
              <a:rPr lang="en-US" sz="1400" b="1">
                <a:solidFill>
                  <a:srgbClr val="000000"/>
                </a:solidFill>
                <a:latin typeface="Monotype Corsiva" pitchFamily="66" charset="0"/>
              </a:rPr>
              <a:t>«</a:t>
            </a:r>
            <a:r>
              <a:rPr lang="ru-RU" sz="1400" b="1">
                <a:solidFill>
                  <a:srgbClr val="3366FF"/>
                </a:solidFill>
                <a:latin typeface="Monotype Corsiva" pitchFamily="66" charset="0"/>
              </a:rPr>
              <a:t>Ф</a:t>
            </a:r>
            <a:r>
              <a:rPr lang="ru-RU" sz="1400" b="1">
                <a:solidFill>
                  <a:srgbClr val="00FF00"/>
                </a:solidFill>
                <a:latin typeface="Monotype Corsiva" pitchFamily="66" charset="0"/>
              </a:rPr>
              <a:t>О</a:t>
            </a:r>
            <a:r>
              <a:rPr lang="ru-RU" sz="1400" b="1">
                <a:solidFill>
                  <a:srgbClr val="00CCFF"/>
                </a:solidFill>
                <a:latin typeface="Monotype Corsiva" pitchFamily="66" charset="0"/>
              </a:rPr>
              <a:t>Н</a:t>
            </a:r>
            <a:r>
              <a:rPr lang="ru-RU" sz="1400" b="1">
                <a:solidFill>
                  <a:srgbClr val="6633CC"/>
                </a:solidFill>
                <a:latin typeface="Monotype Corsiva" pitchFamily="66" charset="0"/>
              </a:rPr>
              <a:t>Т</a:t>
            </a:r>
            <a:r>
              <a:rPr lang="ru-RU" sz="1400" b="1">
                <a:solidFill>
                  <a:srgbClr val="FF0000"/>
                </a:solidFill>
                <a:latin typeface="Monotype Corsiva" pitchFamily="66" charset="0"/>
              </a:rPr>
              <a:t>А</a:t>
            </a:r>
            <a:r>
              <a:rPr lang="ru-RU" sz="1400" b="1">
                <a:solidFill>
                  <a:srgbClr val="FF9900"/>
                </a:solidFill>
                <a:latin typeface="Monotype Corsiva" pitchFamily="66" charset="0"/>
              </a:rPr>
              <a:t>Н   </a:t>
            </a:r>
            <a:r>
              <a:rPr lang="ru-RU" sz="1400" b="1">
                <a:solidFill>
                  <a:srgbClr val="000000"/>
                </a:solidFill>
                <a:latin typeface="Monotype Corsiva" pitchFamily="66" charset="0"/>
              </a:rPr>
              <a:t> </a:t>
            </a:r>
            <a:r>
              <a:rPr lang="ru-RU" sz="1400" b="1">
                <a:solidFill>
                  <a:srgbClr val="9933FF"/>
                </a:solidFill>
                <a:latin typeface="Monotype Corsiva" pitchFamily="66" charset="0"/>
              </a:rPr>
              <a:t>И</a:t>
            </a:r>
            <a:r>
              <a:rPr lang="ru-RU" sz="1400" b="1">
                <a:solidFill>
                  <a:srgbClr val="00FF00"/>
                </a:solidFill>
                <a:latin typeface="Monotype Corsiva" pitchFamily="66" charset="0"/>
              </a:rPr>
              <a:t>Д</a:t>
            </a:r>
            <a:r>
              <a:rPr lang="ru-RU" sz="1400" b="1">
                <a:solidFill>
                  <a:srgbClr val="FF0000"/>
                </a:solidFill>
                <a:latin typeface="Monotype Corsiva" pitchFamily="66" charset="0"/>
              </a:rPr>
              <a:t>Е</a:t>
            </a:r>
            <a:r>
              <a:rPr lang="ru-RU" sz="1400" b="1">
                <a:solidFill>
                  <a:srgbClr val="0000FF"/>
                </a:solidFill>
                <a:latin typeface="Monotype Corsiva" pitchFamily="66" charset="0"/>
              </a:rPr>
              <a:t>Й</a:t>
            </a:r>
            <a:r>
              <a:rPr lang="en-US" sz="1400" b="1">
                <a:solidFill>
                  <a:srgbClr val="000000"/>
                </a:solidFill>
                <a:latin typeface="Monotype Corsiva" pitchFamily="66" charset="0"/>
              </a:rPr>
              <a:t>»</a:t>
            </a:r>
            <a:endParaRPr lang="ru-RU" sz="1400" b="1">
              <a:solidFill>
                <a:srgbClr val="000000"/>
              </a:solidFill>
            </a:endParaRPr>
          </a:p>
          <a:p>
            <a:pPr algn="ctr"/>
            <a:endParaRPr lang="ru-RU" sz="1400" b="1">
              <a:solidFill>
                <a:srgbClr val="000000"/>
              </a:solidFill>
            </a:endParaRPr>
          </a:p>
          <a:p>
            <a:pPr algn="ctr"/>
            <a:r>
              <a:rPr lang="ru-RU" sz="1400" b="1">
                <a:solidFill>
                  <a:srgbClr val="000000"/>
                </a:solidFill>
                <a:latin typeface="Monotype Corsiva" pitchFamily="66" charset="0"/>
              </a:rPr>
              <a:t>тел.: </a:t>
            </a:r>
            <a:r>
              <a:rPr lang="ru-RU" sz="1400">
                <a:solidFill>
                  <a:srgbClr val="000000"/>
                </a:solidFill>
                <a:latin typeface="Monotype Corsiva" pitchFamily="66" charset="0"/>
              </a:rPr>
              <a:t>89172148559</a:t>
            </a:r>
          </a:p>
          <a:p>
            <a:pPr algn="ctr"/>
            <a:r>
              <a:rPr lang="en-US" sz="1400" b="1">
                <a:solidFill>
                  <a:srgbClr val="000000"/>
                </a:solidFill>
                <a:latin typeface="Monotype Corsiva" pitchFamily="66" charset="0"/>
              </a:rPr>
              <a:t>e-mail: </a:t>
            </a:r>
            <a:r>
              <a:rPr lang="en-US" sz="1400">
                <a:solidFill>
                  <a:srgbClr val="000000"/>
                </a:solidFill>
                <a:latin typeface="Monotype Corsiva" pitchFamily="66" charset="0"/>
              </a:rPr>
              <a:t>fontan_idei@mail.ru</a:t>
            </a:r>
            <a:endParaRPr lang="ru-RU" sz="1400">
              <a:solidFill>
                <a:srgbClr val="000000"/>
              </a:solidFill>
              <a:latin typeface="Monotype Corsiva" pitchFamily="66" charset="0"/>
            </a:endParaRPr>
          </a:p>
        </p:txBody>
      </p:sp>
      <p:grpSp>
        <p:nvGrpSpPr>
          <p:cNvPr id="56328" name="Group 9"/>
          <p:cNvGrpSpPr>
            <a:grpSpLocks/>
          </p:cNvGrpSpPr>
          <p:nvPr/>
        </p:nvGrpSpPr>
        <p:grpSpPr bwMode="auto">
          <a:xfrm>
            <a:off x="3573463" y="1600200"/>
            <a:ext cx="1655762" cy="1946275"/>
            <a:chOff x="19126950" y="19294575"/>
            <a:chExt cx="1490980" cy="1797050"/>
          </a:xfrm>
        </p:grpSpPr>
        <p:pic>
          <p:nvPicPr>
            <p:cNvPr id="56336" name="Picture 10"/>
            <p:cNvPicPr preferRelativeResize="0">
              <a:picLocks noChangeArrowheads="1"/>
            </p:cNvPicPr>
            <p:nvPr/>
          </p:nvPicPr>
          <p:blipFill>
            <a:blip r:embed="rId3"/>
            <a:srcRect l="37500" t="19666" r="28125" b="16832"/>
            <a:stretch>
              <a:fillRect/>
            </a:stretch>
          </p:blipFill>
          <p:spPr bwMode="auto">
            <a:xfrm>
              <a:off x="19126950" y="19294575"/>
              <a:ext cx="895350" cy="1265555"/>
            </a:xfrm>
            <a:prstGeom prst="rect">
              <a:avLst/>
            </a:prstGeom>
            <a:noFill/>
            <a:ln w="0" algn="in">
              <a:noFill/>
              <a:miter lim="800000"/>
              <a:headEnd/>
              <a:tailEnd/>
            </a:ln>
          </p:spPr>
        </p:pic>
        <p:pic>
          <p:nvPicPr>
            <p:cNvPr id="56337" name="Picture 11"/>
            <p:cNvPicPr preferRelativeResize="0">
              <a:picLocks noChangeArrowheads="1"/>
            </p:cNvPicPr>
            <p:nvPr/>
          </p:nvPicPr>
          <p:blipFill>
            <a:blip r:embed="rId4"/>
            <a:srcRect l="32999" t="18832" r="31749" b="17999"/>
            <a:stretch>
              <a:fillRect/>
            </a:stretch>
          </p:blipFill>
          <p:spPr bwMode="auto">
            <a:xfrm>
              <a:off x="19737185" y="19826070"/>
              <a:ext cx="880745" cy="1265555"/>
            </a:xfrm>
            <a:prstGeom prst="rect">
              <a:avLst/>
            </a:prstGeom>
            <a:noFill/>
            <a:ln w="0" algn="in">
              <a:noFill/>
              <a:miter lim="800000"/>
              <a:headEnd/>
              <a:tailEnd/>
            </a:ln>
          </p:spPr>
        </p:pic>
      </p:grpSp>
      <p:sp>
        <p:nvSpPr>
          <p:cNvPr id="56329" name="Rectangle 12"/>
          <p:cNvSpPr>
            <a:spLocks noChangeArrowheads="1"/>
          </p:cNvSpPr>
          <p:nvPr/>
        </p:nvSpPr>
        <p:spPr bwMode="auto">
          <a:xfrm>
            <a:off x="1341438" y="4575175"/>
            <a:ext cx="5183187" cy="2206625"/>
          </a:xfrm>
          <a:prstGeom prst="rect">
            <a:avLst/>
          </a:prstGeom>
          <a:noFill/>
          <a:ln w="9525">
            <a:noFill/>
            <a:miter lim="800000"/>
            <a:headEnd/>
            <a:tailEnd/>
          </a:ln>
        </p:spPr>
        <p:txBody>
          <a:bodyPr lIns="0" tIns="0" rIns="0" bIns="0" anchor="ctr">
            <a:spAutoFit/>
          </a:bodyPr>
          <a:lstStyle/>
          <a:p>
            <a:pPr algn="ctr">
              <a:tabLst>
                <a:tab pos="2349500" algn="l"/>
              </a:tabLst>
            </a:pPr>
            <a:r>
              <a:rPr lang="ru-RU" sz="2000" b="1" i="1">
                <a:latin typeface="Monotype Corsiva" pitchFamily="66" charset="0"/>
              </a:rPr>
              <a:t>Темы следующих номеров:</a:t>
            </a:r>
            <a:endParaRPr lang="ru-RU" sz="2000">
              <a:latin typeface="Monotype Corsiva" pitchFamily="66" charset="0"/>
            </a:endParaRPr>
          </a:p>
          <a:p>
            <a:pPr>
              <a:tabLst>
                <a:tab pos="2349500" algn="l"/>
              </a:tabLst>
            </a:pPr>
            <a:endParaRPr lang="ru-RU" sz="1200">
              <a:latin typeface="Times New Roman" pitchFamily="18" charset="0"/>
            </a:endParaRPr>
          </a:p>
          <a:p>
            <a:pPr>
              <a:tabLst>
                <a:tab pos="2349500" algn="l"/>
              </a:tabLst>
            </a:pPr>
            <a:r>
              <a:rPr lang="ru-RU" sz="1200" b="1">
                <a:latin typeface="Times New Roman" pitchFamily="18" charset="0"/>
              </a:rPr>
              <a:t>Октябрь:      </a:t>
            </a:r>
            <a:r>
              <a:rPr lang="ru-RU" sz="1200">
                <a:latin typeface="Times New Roman" pitchFamily="18" charset="0"/>
              </a:rPr>
              <a:t>Развитие речи детей  дошкольного возраста</a:t>
            </a:r>
          </a:p>
          <a:p>
            <a:pPr>
              <a:tabLst>
                <a:tab pos="2349500" algn="l"/>
              </a:tabLst>
            </a:pPr>
            <a:r>
              <a:rPr lang="ru-RU" sz="1200" b="1">
                <a:latin typeface="Times New Roman" pitchFamily="18" charset="0"/>
              </a:rPr>
              <a:t>Ноябрь:       </a:t>
            </a:r>
            <a:r>
              <a:rPr lang="ru-RU" sz="1200">
                <a:latin typeface="Times New Roman" pitchFamily="18" charset="0"/>
              </a:rPr>
              <a:t>Организация проектной  деятельности в ДОУ</a:t>
            </a:r>
          </a:p>
          <a:p>
            <a:pPr>
              <a:tabLst>
                <a:tab pos="2349500" algn="l"/>
              </a:tabLst>
            </a:pPr>
            <a:r>
              <a:rPr lang="ru-RU" sz="1200">
                <a:latin typeface="Times New Roman" pitchFamily="18" charset="0"/>
              </a:rPr>
              <a:t> </a:t>
            </a:r>
          </a:p>
          <a:p>
            <a:pPr algn="ctr">
              <a:tabLst>
                <a:tab pos="2349500" algn="l"/>
              </a:tabLst>
            </a:pPr>
            <a:r>
              <a:rPr lang="ru-RU" sz="1200">
                <a:latin typeface="Times New Roman" pitchFamily="18" charset="0"/>
              </a:rPr>
              <a:t>  </a:t>
            </a:r>
            <a:r>
              <a:rPr lang="ru-RU" sz="1400" b="1">
                <a:latin typeface="Times New Roman" pitchFamily="18" charset="0"/>
              </a:rPr>
              <a:t>Стоимость: </a:t>
            </a:r>
          </a:p>
          <a:p>
            <a:pPr algn="ctr">
              <a:tabLst>
                <a:tab pos="2349500" algn="l"/>
              </a:tabLst>
            </a:pPr>
            <a:endParaRPr lang="ru-RU" sz="1400">
              <a:latin typeface="Times New Roman" pitchFamily="18" charset="0"/>
            </a:endParaRPr>
          </a:p>
          <a:p>
            <a:pPr>
              <a:tabLst>
                <a:tab pos="2349500" algn="l"/>
              </a:tabLst>
            </a:pPr>
            <a:r>
              <a:rPr lang="ru-RU" sz="1200">
                <a:latin typeface="Times New Roman" pitchFamily="18" charset="0"/>
              </a:rPr>
              <a:t>150 руб. –1 номер.</a:t>
            </a:r>
          </a:p>
          <a:p>
            <a:pPr>
              <a:tabLst>
                <a:tab pos="2349500" algn="l"/>
              </a:tabLst>
            </a:pPr>
            <a:r>
              <a:rPr lang="ru-RU" sz="1200">
                <a:latin typeface="Times New Roman" pitchFamily="18" charset="0"/>
              </a:rPr>
              <a:t>840 руб.(140 руб.– 1 номер)—подписка  на 6 месяцев </a:t>
            </a:r>
          </a:p>
          <a:p>
            <a:pPr>
              <a:tabLst>
                <a:tab pos="2349500" algn="l"/>
              </a:tabLst>
            </a:pPr>
            <a:r>
              <a:rPr lang="ru-RU" sz="1200">
                <a:latin typeface="Times New Roman" pitchFamily="18" charset="0"/>
              </a:rPr>
              <a:t>50 руб.  – публикации 1 страницы информации </a:t>
            </a:r>
          </a:p>
          <a:p>
            <a:pPr>
              <a:tabLst>
                <a:tab pos="2349500" algn="l"/>
              </a:tabLst>
            </a:pPr>
            <a:r>
              <a:rPr lang="ru-RU" sz="1200"/>
              <a:t>25</a:t>
            </a:r>
            <a:r>
              <a:rPr lang="ru-RU" sz="1300">
                <a:latin typeface="Times New Roman" pitchFamily="18" charset="0"/>
              </a:rPr>
              <a:t> руб.  – публикации 1 страницы информации  для  подписчиков</a:t>
            </a:r>
          </a:p>
        </p:txBody>
      </p:sp>
      <p:pic>
        <p:nvPicPr>
          <p:cNvPr id="56330" name="Picture 2" descr="у2"/>
          <p:cNvPicPr>
            <a:picLocks noChangeAspect="1" noChangeArrowheads="1"/>
          </p:cNvPicPr>
          <p:nvPr/>
        </p:nvPicPr>
        <p:blipFill>
          <a:blip r:embed="rId5"/>
          <a:srcRect/>
          <a:stretch>
            <a:fillRect/>
          </a:stretch>
        </p:blipFill>
        <p:spPr bwMode="auto">
          <a:xfrm>
            <a:off x="0" y="0"/>
            <a:ext cx="549275" cy="496888"/>
          </a:xfrm>
          <a:prstGeom prst="rect">
            <a:avLst/>
          </a:prstGeom>
          <a:noFill/>
          <a:ln w="9525">
            <a:noFill/>
            <a:miter lim="800000"/>
            <a:headEnd/>
            <a:tailEnd/>
          </a:ln>
        </p:spPr>
      </p:pic>
      <p:pic>
        <p:nvPicPr>
          <p:cNvPr id="56331" name="Picture 12" descr="у"/>
          <p:cNvPicPr>
            <a:picLocks noChangeAspect="1" noChangeArrowheads="1"/>
          </p:cNvPicPr>
          <p:nvPr/>
        </p:nvPicPr>
        <p:blipFill>
          <a:blip r:embed="rId6"/>
          <a:srcRect/>
          <a:stretch>
            <a:fillRect/>
          </a:stretch>
        </p:blipFill>
        <p:spPr bwMode="auto">
          <a:xfrm>
            <a:off x="0" y="849313"/>
            <a:ext cx="412750" cy="487362"/>
          </a:xfrm>
          <a:prstGeom prst="rect">
            <a:avLst/>
          </a:prstGeom>
          <a:noFill/>
          <a:ln w="9525">
            <a:noFill/>
            <a:miter lim="800000"/>
            <a:headEnd/>
            <a:tailEnd/>
          </a:ln>
        </p:spPr>
      </p:pic>
      <p:pic>
        <p:nvPicPr>
          <p:cNvPr id="56332" name="Picture 14" descr="у"/>
          <p:cNvPicPr>
            <a:picLocks noChangeAspect="1" noChangeArrowheads="1"/>
          </p:cNvPicPr>
          <p:nvPr/>
        </p:nvPicPr>
        <p:blipFill>
          <a:blip r:embed="rId7"/>
          <a:srcRect/>
          <a:stretch>
            <a:fillRect/>
          </a:stretch>
        </p:blipFill>
        <p:spPr bwMode="auto">
          <a:xfrm>
            <a:off x="1052513" y="0"/>
            <a:ext cx="414337" cy="488950"/>
          </a:xfrm>
          <a:prstGeom prst="rect">
            <a:avLst/>
          </a:prstGeom>
          <a:noFill/>
          <a:ln w="9525">
            <a:noFill/>
            <a:miter lim="800000"/>
            <a:headEnd/>
            <a:tailEnd/>
          </a:ln>
        </p:spPr>
      </p:pic>
      <p:pic>
        <p:nvPicPr>
          <p:cNvPr id="56333" name="Picture 5" descr="у2"/>
          <p:cNvPicPr>
            <a:picLocks noChangeAspect="1" noChangeArrowheads="1"/>
          </p:cNvPicPr>
          <p:nvPr/>
        </p:nvPicPr>
        <p:blipFill>
          <a:blip r:embed="rId5"/>
          <a:srcRect/>
          <a:stretch>
            <a:fillRect/>
          </a:stretch>
        </p:blipFill>
        <p:spPr bwMode="auto">
          <a:xfrm>
            <a:off x="6308725" y="7761288"/>
            <a:ext cx="549275" cy="496887"/>
          </a:xfrm>
          <a:prstGeom prst="rect">
            <a:avLst/>
          </a:prstGeom>
          <a:noFill/>
          <a:ln w="9525">
            <a:noFill/>
            <a:miter lim="800000"/>
            <a:headEnd/>
            <a:tailEnd/>
          </a:ln>
        </p:spPr>
      </p:pic>
      <p:pic>
        <p:nvPicPr>
          <p:cNvPr id="56334" name="Picture 8" descr="у2"/>
          <p:cNvPicPr>
            <a:picLocks noChangeAspect="1" noChangeArrowheads="1"/>
          </p:cNvPicPr>
          <p:nvPr/>
        </p:nvPicPr>
        <p:blipFill>
          <a:blip r:embed="rId8"/>
          <a:srcRect/>
          <a:stretch>
            <a:fillRect/>
          </a:stretch>
        </p:blipFill>
        <p:spPr bwMode="auto">
          <a:xfrm>
            <a:off x="4797425" y="9410700"/>
            <a:ext cx="547688" cy="495300"/>
          </a:xfrm>
          <a:prstGeom prst="rect">
            <a:avLst/>
          </a:prstGeom>
          <a:noFill/>
          <a:ln w="9525">
            <a:noFill/>
            <a:miter lim="800000"/>
            <a:headEnd/>
            <a:tailEnd/>
          </a:ln>
        </p:spPr>
      </p:pic>
      <p:pic>
        <p:nvPicPr>
          <p:cNvPr id="56335" name="Picture 11" descr="у"/>
          <p:cNvPicPr>
            <a:picLocks noChangeAspect="1" noChangeArrowheads="1"/>
          </p:cNvPicPr>
          <p:nvPr/>
        </p:nvPicPr>
        <p:blipFill>
          <a:blip r:embed="rId9"/>
          <a:srcRect/>
          <a:stretch>
            <a:fillRect/>
          </a:stretch>
        </p:blipFill>
        <p:spPr bwMode="auto">
          <a:xfrm>
            <a:off x="6424613" y="9393238"/>
            <a:ext cx="433387"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7NQCAIZBESXCA45QJR3CAI6FTRICA9ZE6VHCA7CRQSFCAMBJKN1CA1KUM3ACA1EEHUICAZUFENXCAFDWXVBCAMNMEESCA1I0GHZCA8F2CTPCAG7DM9KCAW7QB0RCA5YLZUDCASI1BVSCACNDMVMCAGBM3KH"/>
          <p:cNvPicPr>
            <a:picLocks noChangeAspect="1" noChangeArrowheads="1"/>
          </p:cNvPicPr>
          <p:nvPr/>
        </p:nvPicPr>
        <p:blipFill>
          <a:blip r:embed="rId2">
            <a:lum bright="54000"/>
          </a:blip>
          <a:srcRect/>
          <a:stretch>
            <a:fillRect/>
          </a:stretch>
        </p:blipFill>
        <p:spPr bwMode="auto">
          <a:xfrm>
            <a:off x="0" y="0"/>
            <a:ext cx="6858000" cy="9906000"/>
          </a:xfrm>
          <a:prstGeom prst="rect">
            <a:avLst/>
          </a:prstGeom>
          <a:noFill/>
          <a:ln w="9525">
            <a:noFill/>
            <a:miter lim="800000"/>
            <a:headEnd/>
            <a:tailEnd/>
          </a:ln>
        </p:spPr>
      </p:pic>
      <p:sp>
        <p:nvSpPr>
          <p:cNvPr id="57347" name="Text Box 4"/>
          <p:cNvSpPr txBox="1">
            <a:spLocks noChangeArrowheads="1"/>
          </p:cNvSpPr>
          <p:nvPr/>
        </p:nvSpPr>
        <p:spPr bwMode="auto">
          <a:xfrm>
            <a:off x="4973638" y="2657475"/>
            <a:ext cx="1612900" cy="579438"/>
          </a:xfrm>
          <a:prstGeom prst="rect">
            <a:avLst/>
          </a:prstGeom>
          <a:noFill/>
          <a:ln w="9525">
            <a:noFill/>
            <a:round/>
            <a:headEnd/>
            <a:tailEnd/>
          </a:ln>
        </p:spPr>
        <p:txBody>
          <a:bodyPr lIns="90000" tIns="46800" rIns="90000" bIns="46800">
            <a:spAutoFit/>
          </a:bodyPr>
          <a:lstStyle/>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200" b="1">
              <a:solidFill>
                <a:srgbClr val="FF0000"/>
              </a:solidFill>
              <a:latin typeface="Times New Roman" pitchFamily="18" charset="0"/>
              <a:cs typeface="Times New Roman" pitchFamily="18" charset="0"/>
            </a:endParaRPr>
          </a:p>
        </p:txBody>
      </p:sp>
      <p:sp>
        <p:nvSpPr>
          <p:cNvPr id="57348" name="WordArt 11"/>
          <p:cNvSpPr>
            <a:spLocks noChangeArrowheads="1" noChangeShapeType="1" noTextEdit="1"/>
          </p:cNvSpPr>
          <p:nvPr/>
        </p:nvSpPr>
        <p:spPr bwMode="auto">
          <a:xfrm>
            <a:off x="1484313" y="488950"/>
            <a:ext cx="4357687" cy="471488"/>
          </a:xfrm>
          <a:prstGeom prst="rect">
            <a:avLst/>
          </a:prstGeom>
        </p:spPr>
        <p:txBody>
          <a:bodyPr wrap="none" fromWordArt="1">
            <a:prstTxWarp prst="textPlain">
              <a:avLst>
                <a:gd name="adj" fmla="val 50000"/>
              </a:avLst>
            </a:prstTxWarp>
          </a:bodyPr>
          <a:lstStyle/>
          <a:p>
            <a:pPr algn="ctr"/>
            <a:r>
              <a:rPr lang="ru-RU"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onotype Corsiva"/>
              </a:rPr>
              <a:t>Тема следующего номера</a:t>
            </a:r>
          </a:p>
        </p:txBody>
      </p:sp>
      <p:sp>
        <p:nvSpPr>
          <p:cNvPr id="57349" name="Line 6"/>
          <p:cNvSpPr>
            <a:spLocks noChangeShapeType="1"/>
          </p:cNvSpPr>
          <p:nvPr/>
        </p:nvSpPr>
        <p:spPr bwMode="auto">
          <a:xfrm>
            <a:off x="1196975" y="1208088"/>
            <a:ext cx="4895850" cy="0"/>
          </a:xfrm>
          <a:prstGeom prst="line">
            <a:avLst/>
          </a:prstGeom>
          <a:noFill/>
          <a:ln w="19050">
            <a:solidFill>
              <a:schemeClr val="hlink"/>
            </a:solidFill>
            <a:round/>
            <a:headEnd/>
            <a:tailEnd/>
          </a:ln>
        </p:spPr>
        <p:txBody>
          <a:bodyPr/>
          <a:lstStyle/>
          <a:p>
            <a:endParaRPr lang="ru-RU"/>
          </a:p>
        </p:txBody>
      </p:sp>
      <p:sp>
        <p:nvSpPr>
          <p:cNvPr id="57350" name="TextBox 8"/>
          <p:cNvSpPr txBox="1">
            <a:spLocks noChangeArrowheads="1"/>
          </p:cNvSpPr>
          <p:nvPr/>
        </p:nvSpPr>
        <p:spPr bwMode="auto">
          <a:xfrm>
            <a:off x="1125538" y="1352550"/>
            <a:ext cx="4895850" cy="1006475"/>
          </a:xfrm>
          <a:prstGeom prst="rect">
            <a:avLst/>
          </a:prstGeom>
          <a:noFill/>
          <a:ln w="9525">
            <a:noFill/>
            <a:miter lim="800000"/>
            <a:headEnd/>
            <a:tailEnd/>
          </a:ln>
        </p:spPr>
        <p:txBody>
          <a:bodyPr>
            <a:spAutoFit/>
          </a:bodyPr>
          <a:lstStyle/>
          <a:p>
            <a:pPr algn="ctr"/>
            <a:r>
              <a:rPr lang="ru-RU" sz="2000" i="1">
                <a:latin typeface="Times New Roman" pitchFamily="18" charset="0"/>
                <a:cs typeface="Times New Roman" pitchFamily="18" charset="0"/>
              </a:rPr>
              <a:t>Развитие речи детей  дошкольного возраста</a:t>
            </a:r>
          </a:p>
          <a:p>
            <a:endParaRPr lang="ru-RU" sz="200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459.jpg"/>
          <p:cNvPicPr>
            <a:picLocks noChangeAspect="1"/>
          </p:cNvPicPr>
          <p:nvPr/>
        </p:nvPicPr>
        <p:blipFill>
          <a:blip r:embed="rId2"/>
          <a:stretch>
            <a:fillRect/>
          </a:stretch>
        </p:blipFill>
        <p:spPr>
          <a:xfrm>
            <a:off x="0" y="4221"/>
            <a:ext cx="6858000" cy="9897557"/>
          </a:xfrm>
          <a:prstGeom prst="rect">
            <a:avLst/>
          </a:prstGeom>
        </p:spPr>
      </p:pic>
      <p:sp>
        <p:nvSpPr>
          <p:cNvPr id="58371" name="Text Box 4"/>
          <p:cNvSpPr txBox="1">
            <a:spLocks noChangeArrowheads="1"/>
          </p:cNvSpPr>
          <p:nvPr/>
        </p:nvSpPr>
        <p:spPr bwMode="auto">
          <a:xfrm>
            <a:off x="4973638" y="2657475"/>
            <a:ext cx="1612900" cy="579438"/>
          </a:xfrm>
          <a:prstGeom prst="rect">
            <a:avLst/>
          </a:prstGeom>
          <a:noFill/>
          <a:ln w="9525">
            <a:noFill/>
            <a:round/>
            <a:headEnd/>
            <a:tailEnd/>
          </a:ln>
        </p:spPr>
        <p:txBody>
          <a:bodyPr lIns="90000" tIns="46800" rIns="90000" bIns="46800">
            <a:spAutoFit/>
          </a:bodyPr>
          <a:lstStyle/>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sz="3200" b="1">
              <a:solidFill>
                <a:srgbClr val="FF0000"/>
              </a:solidFill>
              <a:latin typeface="Times New Roman" pitchFamily="18" charset="0"/>
              <a:cs typeface="Times New Roman" pitchFamily="18" charset="0"/>
            </a:endParaRPr>
          </a:p>
        </p:txBody>
      </p:sp>
      <p:sp>
        <p:nvSpPr>
          <p:cNvPr id="58372" name="Rectangle 3"/>
          <p:cNvSpPr>
            <a:spLocks noChangeArrowheads="1"/>
          </p:cNvSpPr>
          <p:nvPr/>
        </p:nvSpPr>
        <p:spPr bwMode="auto">
          <a:xfrm>
            <a:off x="261938" y="5384800"/>
            <a:ext cx="6596062" cy="3613150"/>
          </a:xfrm>
          <a:prstGeom prst="rect">
            <a:avLst/>
          </a:prstGeom>
          <a:noFill/>
          <a:ln w="9525">
            <a:noFill/>
            <a:round/>
            <a:headEnd/>
            <a:tailEnd/>
          </a:ln>
        </p:spPr>
        <p:txBody>
          <a:bodyPr lIns="101250" tIns="52650" rIns="101250" bIns="52650">
            <a:spAutoFit/>
          </a:bodyPr>
          <a:lstStyle/>
          <a:p>
            <a:pPr algn="ct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Редакционная коллегия:</a:t>
            </a:r>
          </a:p>
          <a:p>
            <a:pPr algn="ct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endParaRPr lang="ru-RU">
              <a:solidFill>
                <a:srgbClr val="000000"/>
              </a:solidFill>
              <a:latin typeface="Monotype Corsiva" pitchFamily="66" charset="0"/>
            </a:endParaRP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Председатель редакционной  коллегии                         Ванина Т.Е. </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Заместитель председателя редакционной коллегии   Губанова В.Л.</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Главный консультант                                                    Булычева ЕФ.</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Консультант                                                                   Ислентьева О.В.</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Консультант                                                                   Борсук А.В.</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Главный редактор                                                           Назарова М.В.</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Заместитель главного редактора                                  Худошина Е.В.</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Специалист по связям  с общественностью                  Федяшина Т.Н.</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Художник –оформитель                                                 Фирсунина И.Н.</a:t>
            </a:r>
          </a:p>
          <a:p>
            <a:pP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a:solidFill>
                  <a:srgbClr val="000000"/>
                </a:solidFill>
                <a:latin typeface="Monotype Corsiva" pitchFamily="66" charset="0"/>
              </a:rPr>
              <a:t>Корректор                                                                        Кузьмичева Ю.В.</a:t>
            </a:r>
          </a:p>
          <a:p>
            <a:pPr algn="ctr">
              <a:tabLst>
                <a:tab pos="0" algn="l"/>
                <a:tab pos="1028700" algn="l"/>
                <a:tab pos="2057400" algn="l"/>
                <a:tab pos="3086100" algn="l"/>
                <a:tab pos="4114800" algn="l"/>
                <a:tab pos="5143500" algn="l"/>
                <a:tab pos="6172200" algn="l"/>
                <a:tab pos="7200900" algn="l"/>
                <a:tab pos="8229600" algn="l"/>
                <a:tab pos="9258300" algn="l"/>
                <a:tab pos="10287000" algn="l"/>
                <a:tab pos="11315700" algn="l"/>
              </a:tabLst>
            </a:pPr>
            <a:r>
              <a:rPr lang="ru-RU" sz="1400">
                <a:solidFill>
                  <a:srgbClr val="000000"/>
                </a:solidFill>
                <a:latin typeface="Times New Roman" pitchFamily="18" charset="0"/>
              </a:rPr>
              <a:t>Тираж: 30 экземпляров</a:t>
            </a:r>
          </a:p>
        </p:txBody>
      </p:sp>
      <p:pic>
        <p:nvPicPr>
          <p:cNvPr id="8" name="Рисунок 7" descr="03857.jpg"/>
          <p:cNvPicPr>
            <a:picLocks noChangeAspect="1"/>
          </p:cNvPicPr>
          <p:nvPr/>
        </p:nvPicPr>
        <p:blipFill>
          <a:blip r:embed="rId3"/>
          <a:stretch>
            <a:fillRect/>
          </a:stretch>
        </p:blipFill>
        <p:spPr>
          <a:xfrm>
            <a:off x="142852" y="595282"/>
            <a:ext cx="6499460" cy="45048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246639609_000"/>
          <p:cNvPicPr>
            <a:picLocks noChangeAspect="1" noChangeArrowheads="1"/>
          </p:cNvPicPr>
          <p:nvPr/>
        </p:nvPicPr>
        <p:blipFill>
          <a:blip r:embed="rId2" cstate="email">
            <a:lum bright="54000"/>
          </a:blip>
          <a:srcRect/>
          <a:stretch>
            <a:fillRect/>
          </a:stretch>
        </p:blipFill>
        <p:spPr bwMode="auto">
          <a:xfrm>
            <a:off x="0" y="0"/>
            <a:ext cx="6858000" cy="9906000"/>
          </a:xfrm>
          <a:prstGeom prst="rect">
            <a:avLst/>
          </a:prstGeom>
          <a:noFill/>
          <a:ln w="9525">
            <a:noFill/>
            <a:miter lim="800000"/>
            <a:headEnd/>
            <a:tailEnd/>
          </a:ln>
        </p:spPr>
      </p:pic>
      <p:sp>
        <p:nvSpPr>
          <p:cNvPr id="7171" name="Text Box 5"/>
          <p:cNvSpPr txBox="1">
            <a:spLocks noChangeArrowheads="1"/>
          </p:cNvSpPr>
          <p:nvPr/>
        </p:nvSpPr>
        <p:spPr bwMode="auto">
          <a:xfrm>
            <a:off x="404813" y="200025"/>
            <a:ext cx="6191250" cy="9220200"/>
          </a:xfrm>
          <a:prstGeom prst="rect">
            <a:avLst/>
          </a:prstGeom>
          <a:noFill/>
          <a:ln w="9525">
            <a:noFill/>
            <a:miter lim="800000"/>
            <a:headEnd/>
            <a:tailEnd/>
          </a:ln>
        </p:spPr>
        <p:txBody>
          <a:bodyPr>
            <a:spAutoFit/>
          </a:bodyPr>
          <a:lstStyle/>
          <a:p>
            <a:pPr algn="just"/>
            <a:r>
              <a:rPr lang="ru-RU" sz="1300">
                <a:latin typeface="Times New Roman" pitchFamily="18" charset="0"/>
              </a:rPr>
              <a:t> В свете этого в школе реализуется Программа развития с двумя подпрограммами «Школа здоровья» и  «Информатизация-2010». Много нового и интересного появилось в системе учебно-воспитательной работы в школе. Особое внимание в образовательном процессе на первой ступени обучения  уделяется формированию основных ключевых компетентностей младших школьников: социальной, информационной, коммуникативной. С этой целью на базе МОУ «СОШ № 9» с 2009 года открыта и успешно работает под руководством кафедры начального образования СарИПКиПРО региональная площадка «Формирование ключевых компетентностей младших школьников». Особо хочется выделить результаты внедрения в образовательный процесс программы ранней профилизации на второй ступени образования (муниципальная опытно-экспериментальная площадка). Считаю важным условием для любого проекта (да и для любого дела вообще)-</a:t>
            </a:r>
            <a:r>
              <a:rPr lang="ru-RU" sz="1300" b="1">
                <a:latin typeface="Times New Roman" pitchFamily="18" charset="0"/>
              </a:rPr>
              <a:t>результат</a:t>
            </a:r>
            <a:r>
              <a:rPr lang="ru-RU" sz="1300">
                <a:latin typeface="Times New Roman" pitchFamily="18" charset="0"/>
              </a:rPr>
              <a:t>!  Благодаря тому, что обучающиеся с 7 класса имели возможность выбора профильных факультативов, сегодня мы открываем пять разнопрофильных 10-х классов! Считаю это серьезным результатом труда всего педагогического коллектива школы. Наша цель-создание полнопрофильной школы, реализующей все заявленные в стандартах профили обучения!</a:t>
            </a:r>
            <a:endParaRPr lang="ru-RU" sz="1300" b="1">
              <a:latin typeface="Times New Roman" pitchFamily="18" charset="0"/>
            </a:endParaRPr>
          </a:p>
          <a:p>
            <a:pPr algn="just"/>
            <a:r>
              <a:rPr lang="ru-RU" sz="1300" b="1" i="1">
                <a:latin typeface="Times New Roman" pitchFamily="18" charset="0"/>
              </a:rPr>
              <a:t>       Несколько слов о педагогическом коллективе МОУ «СОШ № 9»? </a:t>
            </a:r>
          </a:p>
          <a:p>
            <a:pPr algn="just"/>
            <a:r>
              <a:rPr lang="ru-RU" sz="1300" b="1" i="1">
                <a:latin typeface="Times New Roman" pitchFamily="18" charset="0"/>
              </a:rPr>
              <a:t>      </a:t>
            </a:r>
            <a:r>
              <a:rPr lang="ru-RU" sz="1300" b="1">
                <a:latin typeface="Times New Roman" pitchFamily="18" charset="0"/>
              </a:rPr>
              <a:t> </a:t>
            </a:r>
            <a:r>
              <a:rPr lang="ru-RU" sz="1300">
                <a:latin typeface="Times New Roman" pitchFamily="18" charset="0"/>
              </a:rPr>
              <a:t>Педагогический коллектив школы стабилен на протяжении последних лет. 87% педагогов имеют высшую и первую квалификационные категории. Замечу, что коллектив постоянно пополняется молодыми кадрами. За последние два года в школе начали свою педагогическую деятельности семь молодых специалистов: Ковригин А.С., учитель информатики, Гвоздева М.А, учитель информатики, Антипенкова Л.И., учитель информатики, Веремеенко А.В., учитель истории, Назарова О.В., учитель английского языка, Хирная Д.В., учитель нач. классов, Варюхина Г.В., учитель нач.классов. Это обнадеживает! Отрадно, что есть те, кто  продолжит наше дело, те, для кого слова «работа-дом», «труд -радость», «любовь к детям-призвание» не пустой звук, а потребность души! </a:t>
            </a:r>
          </a:p>
          <a:p>
            <a:pPr algn="just"/>
            <a:r>
              <a:rPr lang="ru-RU" sz="1300">
                <a:latin typeface="Times New Roman" pitchFamily="18" charset="0"/>
              </a:rPr>
              <a:t>         Подтверждением правильного пути развития школы и повышения ее конкурентоспособности являются  наши победы: </a:t>
            </a:r>
          </a:p>
          <a:p>
            <a:pPr algn="just"/>
            <a:r>
              <a:rPr lang="ru-RU" sz="1300">
                <a:latin typeface="Times New Roman" pitchFamily="18" charset="0"/>
              </a:rPr>
              <a:t>- 2008 год  «Лучшая школа России» (Грант 1 млн. руб);</a:t>
            </a:r>
          </a:p>
          <a:p>
            <a:pPr algn="just"/>
            <a:r>
              <a:rPr lang="ru-RU" sz="1300">
                <a:latin typeface="Times New Roman" pitchFamily="18" charset="0"/>
              </a:rPr>
              <a:t>-2009 год «Лучшая школа Саратовской области» (Грант 500тыс.руб);</a:t>
            </a:r>
          </a:p>
          <a:p>
            <a:pPr algn="just"/>
            <a:r>
              <a:rPr lang="ru-RU" sz="1300">
                <a:latin typeface="Times New Roman" pitchFamily="18" charset="0"/>
              </a:rPr>
              <a:t>- «Учитель года-2009» (муниципальный) - 2 место Николаева Н.В., номинация «За волю к победе» -Тараненко О.М.;</a:t>
            </a:r>
          </a:p>
          <a:p>
            <a:pPr algn="just"/>
            <a:r>
              <a:rPr lang="ru-RU" sz="1300">
                <a:latin typeface="Times New Roman" pitchFamily="18" charset="0"/>
              </a:rPr>
              <a:t>-«Лучший классный руководитель-2009» (муниципальный)-3 место Алексеева Е.Р.</a:t>
            </a:r>
          </a:p>
          <a:p>
            <a:pPr algn="just"/>
            <a:r>
              <a:rPr lang="ru-RU" sz="1300">
                <a:latin typeface="Times New Roman" pitchFamily="18" charset="0"/>
              </a:rPr>
              <a:t>- «Лучшие учителя России» (2009год) – Николаева Н.В., Харченко Н.А.(100 тыс.руб.); </a:t>
            </a:r>
          </a:p>
          <a:p>
            <a:pPr algn="just"/>
            <a:r>
              <a:rPr lang="ru-RU" sz="1300">
                <a:latin typeface="Times New Roman" pitchFamily="18" charset="0"/>
              </a:rPr>
              <a:t>- «Лучшие учителя Саратовской области» (2010год)-Тараненко О.М., Авдейчик Е.А.,Ольшанская И.В., Алексеева Е.Р.(100тыс руб)</a:t>
            </a:r>
            <a:endParaRPr lang="ru-RU" sz="1300" b="1">
              <a:latin typeface="Times New Roman" pitchFamily="18" charset="0"/>
            </a:endParaRPr>
          </a:p>
          <a:p>
            <a:pPr algn="just"/>
            <a:r>
              <a:rPr lang="ru-RU" sz="1300" b="1">
                <a:latin typeface="Times New Roman" pitchFamily="18" charset="0"/>
              </a:rPr>
              <a:t>          </a:t>
            </a:r>
            <a:r>
              <a:rPr lang="ru-RU" sz="1300" b="1" i="1">
                <a:latin typeface="Times New Roman" pitchFamily="18" charset="0"/>
              </a:rPr>
              <a:t>С какими проблемами в организации работы учреждения Вам приходится сталкиваться в последнее время? Что предпринимается для решения данных проблем?</a:t>
            </a:r>
          </a:p>
          <a:p>
            <a:pPr algn="just"/>
            <a:r>
              <a:rPr lang="ru-RU" sz="1300" b="1" i="1">
                <a:latin typeface="Times New Roman" pitchFamily="18" charset="0"/>
              </a:rPr>
              <a:t>          </a:t>
            </a:r>
            <a:r>
              <a:rPr lang="ru-RU" sz="1300">
                <a:latin typeface="Times New Roman" pitchFamily="18" charset="0"/>
              </a:rPr>
              <a:t>В преддверии профессионального праздника не хочется говорить о проблемах. Скажу лишь, что стараемся решать </a:t>
            </a:r>
            <a:r>
              <a:rPr lang="ru-RU" sz="1300" b="1" i="1">
                <a:latin typeface="Times New Roman" pitchFamily="18" charset="0"/>
              </a:rPr>
              <a:t>все</a:t>
            </a:r>
            <a:r>
              <a:rPr lang="ru-RU" sz="1300">
                <a:latin typeface="Times New Roman" pitchFamily="18" charset="0"/>
              </a:rPr>
              <a:t> проблемы. Ну, и потом, преодоление трудностей, решение проблем – это своего рода определенный тонус в нашей работе. А иначе и жить-то будет скучно!</a:t>
            </a:r>
          </a:p>
        </p:txBody>
      </p:sp>
      <p:sp>
        <p:nvSpPr>
          <p:cNvPr id="7172"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46639609_000"/>
          <p:cNvPicPr>
            <a:picLocks noChangeAspect="1" noChangeArrowheads="1"/>
          </p:cNvPicPr>
          <p:nvPr/>
        </p:nvPicPr>
        <p:blipFill>
          <a:blip r:embed="rId2" cstate="email">
            <a:lum bright="54000"/>
          </a:blip>
          <a:srcRect/>
          <a:stretch>
            <a:fillRect/>
          </a:stretch>
        </p:blipFill>
        <p:spPr bwMode="auto">
          <a:xfrm>
            <a:off x="0" y="0"/>
            <a:ext cx="6858000" cy="9906000"/>
          </a:xfrm>
          <a:prstGeom prst="rect">
            <a:avLst/>
          </a:prstGeom>
          <a:noFill/>
          <a:ln w="9525">
            <a:noFill/>
            <a:miter lim="800000"/>
            <a:headEnd/>
            <a:tailEnd/>
          </a:ln>
        </p:spPr>
      </p:pic>
      <p:sp>
        <p:nvSpPr>
          <p:cNvPr id="8195" name="Text Box 3"/>
          <p:cNvSpPr txBox="1">
            <a:spLocks noChangeArrowheads="1"/>
          </p:cNvSpPr>
          <p:nvPr/>
        </p:nvSpPr>
        <p:spPr bwMode="auto">
          <a:xfrm>
            <a:off x="333375" y="200025"/>
            <a:ext cx="6264275" cy="8724900"/>
          </a:xfrm>
          <a:prstGeom prst="rect">
            <a:avLst/>
          </a:prstGeom>
          <a:noFill/>
          <a:ln w="9525">
            <a:noFill/>
            <a:miter lim="800000"/>
            <a:headEnd/>
            <a:tailEnd/>
          </a:ln>
        </p:spPr>
        <p:txBody>
          <a:bodyPr>
            <a:spAutoFit/>
          </a:bodyPr>
          <a:lstStyle/>
          <a:p>
            <a:pPr algn="just"/>
            <a:r>
              <a:rPr lang="ru-RU" sz="1300" b="1" i="1">
                <a:latin typeface="Times New Roman" pitchFamily="18" charset="0"/>
              </a:rPr>
              <a:t>         Расскажите о последних достижениях Ваших учеников?</a:t>
            </a:r>
          </a:p>
          <a:p>
            <a:pPr algn="just"/>
            <a:r>
              <a:rPr lang="ru-RU" sz="1300" b="1" i="1">
                <a:latin typeface="Times New Roman" pitchFamily="18" charset="0"/>
              </a:rPr>
              <a:t>       </a:t>
            </a:r>
            <a:r>
              <a:rPr lang="ru-RU" sz="1300" b="1">
                <a:latin typeface="Times New Roman" pitchFamily="18" charset="0"/>
              </a:rPr>
              <a:t> </a:t>
            </a:r>
            <a:r>
              <a:rPr lang="ru-RU" sz="1300">
                <a:latin typeface="Times New Roman" pitchFamily="18" charset="0"/>
              </a:rPr>
              <a:t>Сегодня перед школой стоит задача создания эффективной системы выявления  одаренных детей. Это уникальный ресурс региона, района, школы – достояние! – и к нему должно быть адекватное отношение. В МОУ «СОШ № 9» работает программа для одаренных детей «Соцветие», цель которой – выявление и развитие творческих способностей учащихся, развитие их интеллектуально-творческого потенциала. Как результат работы в прошлом учебном году-победы муниципального и регионального уровней по различным направлениям:11 победителей и призеров муниципальных предметных олимпиад; призер региональной олимпиады Белая Елизавета стала участницей Всероссийской олимпиады по истории и стипендиатом премии Губернатора Саратовской области в 2010 году. В региональных конкурсах и проектах наши учащиеся постоянно занимают призовые места. Назову лишь некоторые: </a:t>
            </a:r>
          </a:p>
          <a:p>
            <a:pPr algn="just"/>
            <a:r>
              <a:rPr lang="ru-RU" sz="1300">
                <a:latin typeface="Times New Roman" pitchFamily="18" charset="0"/>
              </a:rPr>
              <a:t>-призеры региональной научно-практической конференции по экологии Белая Елизавета, Тютина Вероника (10 класс);</a:t>
            </a:r>
          </a:p>
          <a:p>
            <a:pPr algn="just"/>
            <a:r>
              <a:rPr lang="ru-RU" sz="1300">
                <a:latin typeface="Times New Roman" pitchFamily="18" charset="0"/>
              </a:rPr>
              <a:t>- призер регионального конкурса по ИЗО «Корабли будущего» Власова Светлана (6кл);</a:t>
            </a:r>
          </a:p>
          <a:p>
            <a:pPr algn="just"/>
            <a:r>
              <a:rPr lang="ru-RU" sz="1300">
                <a:latin typeface="Times New Roman" pitchFamily="18" charset="0"/>
              </a:rPr>
              <a:t>- призер областного открытого конкурса «Радуга слова»; призер областного конкурса обучающихся ОУ «Подвиг советского народа в годы Великой Отечественной войны» Гончарова Дарья (6кл);</a:t>
            </a:r>
          </a:p>
          <a:p>
            <a:pPr algn="just"/>
            <a:r>
              <a:rPr lang="ru-RU" sz="1300">
                <a:latin typeface="Times New Roman" pitchFamily="18" charset="0"/>
              </a:rPr>
              <a:t>-диплом 1степени на областном конкурсе «ПАГС зажигает звезды» Баева Валерия (8кл);</a:t>
            </a:r>
          </a:p>
          <a:p>
            <a:pPr algn="just"/>
            <a:r>
              <a:rPr lang="ru-RU" sz="1300">
                <a:latin typeface="Times New Roman" pitchFamily="18" charset="0"/>
              </a:rPr>
              <a:t>-1 место в региональном конкурсе рисунков «Вечной памятью живы…» Вербах Максим (10кл);</a:t>
            </a:r>
          </a:p>
          <a:p>
            <a:pPr algn="just"/>
            <a:r>
              <a:rPr lang="ru-RU" sz="1300">
                <a:latin typeface="Times New Roman" pitchFamily="18" charset="0"/>
              </a:rPr>
              <a:t>-победитель национальной премии Всероссийского конкурса исследовательских работ в рамках 12 Фестиваля  «Детство без границ»; лауреат премии Президента РФ в поддержку талантливой молодежи Зайцева Дарья (11кл);</a:t>
            </a:r>
          </a:p>
          <a:p>
            <a:pPr algn="just"/>
            <a:r>
              <a:rPr lang="ru-RU" sz="1300">
                <a:latin typeface="Times New Roman" pitchFamily="18" charset="0"/>
              </a:rPr>
              <a:t>- муниципальное звание «Человек года 2009»; победитель муниципального конкурса «Лидер года 2010» Юркин Руслан(10кл);</a:t>
            </a:r>
          </a:p>
          <a:p>
            <a:pPr algn="just"/>
            <a:r>
              <a:rPr lang="ru-RU" sz="1300">
                <a:latin typeface="Times New Roman" pitchFamily="18" charset="0"/>
              </a:rPr>
              <a:t>-команда баскетболистов нашей школы стали победителями областного чемпионата школьных баскетбольных команд и защищала честь Саратовской области на Международном чемпионате по баскетболу среди школьников «КЭС-БАСКЕТ-2010» в г.Екатеринбург.</a:t>
            </a:r>
            <a:endParaRPr lang="ru-RU" sz="1300" b="1">
              <a:latin typeface="Times New Roman" pitchFamily="18" charset="0"/>
            </a:endParaRPr>
          </a:p>
          <a:p>
            <a:pPr algn="just"/>
            <a:r>
              <a:rPr lang="ru-RU" sz="1300" b="1" i="1">
                <a:latin typeface="Times New Roman" pitchFamily="18" charset="0"/>
              </a:rPr>
              <a:t>         Ваши пожелания педагогическому сообществу ЭМР в преддверии профессиональных праздников (День дошкольного работника и День учителя) в наступившем учебном году?</a:t>
            </a:r>
          </a:p>
          <a:p>
            <a:pPr algn="just"/>
            <a:r>
              <a:rPr lang="ru-RU" sz="1300" b="1" i="1">
                <a:latin typeface="Times New Roman" pitchFamily="18" charset="0"/>
              </a:rPr>
              <a:t>         </a:t>
            </a:r>
            <a:r>
              <a:rPr lang="ru-RU" sz="1300">
                <a:latin typeface="Times New Roman" pitchFamily="18" charset="0"/>
              </a:rPr>
              <a:t>Эмблемой «Года Учителя» стали раскрытые ладони педагога, который выпускает в большую жизнь окрылившихся птенцов - своих учеников. В символике нашла отражение высокая миссия педагога, доминантой которой является личная ответственность за судьбу подрастающего поколения. Желаю всем учителям, работникам дошкольных образовательных учреждений, чтобы они за свой подвижнический и благородный труд были награждены любовью, признанием благодарных учеников, уважением в обществе. </a:t>
            </a:r>
          </a:p>
          <a:p>
            <a:pPr algn="just">
              <a:spcBef>
                <a:spcPct val="50000"/>
              </a:spcBef>
            </a:pPr>
            <a:endParaRPr lang="ru-RU" sz="1300">
              <a:latin typeface="Times New Roman" pitchFamily="18" charset="0"/>
            </a:endParaRPr>
          </a:p>
        </p:txBody>
      </p:sp>
      <p:sp>
        <p:nvSpPr>
          <p:cNvPr id="8196"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9219"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9220"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9221"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9222"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9223"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9224"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9225"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9226"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9227"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9228"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9229"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9230"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9231"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9232"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9233"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9234" name="WordArt 11"/>
          <p:cNvSpPr>
            <a:spLocks noChangeArrowheads="1" noChangeShapeType="1" noTextEdit="1"/>
          </p:cNvSpPr>
          <p:nvPr/>
        </p:nvSpPr>
        <p:spPr bwMode="auto">
          <a:xfrm>
            <a:off x="2636838" y="273050"/>
            <a:ext cx="3643312" cy="433388"/>
          </a:xfrm>
          <a:prstGeom prst="rect">
            <a:avLst/>
          </a:prstGeom>
        </p:spPr>
        <p:txBody>
          <a:bodyPr wrap="none" fromWordArt="1">
            <a:prstTxWarp prst="textPlain">
              <a:avLst>
                <a:gd name="adj" fmla="val 49875"/>
              </a:avLst>
            </a:prstTxWarp>
          </a:bodyPr>
          <a:lstStyle/>
          <a:p>
            <a:pPr algn="ctr"/>
            <a:r>
              <a:rPr lang="ru-RU" b="1" kern="10">
                <a:ln w="3175">
                  <a:solidFill>
                    <a:srgbClr val="96969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Corsiva"/>
              </a:rPr>
              <a:t>Методический    справочник</a:t>
            </a:r>
          </a:p>
        </p:txBody>
      </p:sp>
      <p:cxnSp>
        <p:nvCxnSpPr>
          <p:cNvPr id="5" name="Прямая соединительная линия 4"/>
          <p:cNvCxnSpPr/>
          <p:nvPr/>
        </p:nvCxnSpPr>
        <p:spPr>
          <a:xfrm>
            <a:off x="2205038" y="704850"/>
            <a:ext cx="4216400"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9236" name="Rectangle 20"/>
          <p:cNvSpPr>
            <a:spLocks noChangeArrowheads="1"/>
          </p:cNvSpPr>
          <p:nvPr/>
        </p:nvSpPr>
        <p:spPr bwMode="auto">
          <a:xfrm>
            <a:off x="2636838" y="849313"/>
            <a:ext cx="3430587" cy="1311275"/>
          </a:xfrm>
          <a:prstGeom prst="rect">
            <a:avLst/>
          </a:prstGeom>
          <a:noFill/>
          <a:ln w="9525">
            <a:noFill/>
            <a:miter lim="800000"/>
            <a:headEnd/>
            <a:tailEnd/>
          </a:ln>
        </p:spPr>
        <p:txBody>
          <a:bodyPr>
            <a:spAutoFit/>
          </a:bodyPr>
          <a:lstStyle/>
          <a:p>
            <a:pPr algn="ctr"/>
            <a:r>
              <a:rPr lang="ru-RU" sz="2000" b="1" i="1">
                <a:latin typeface="Monotype Corsiva" pitchFamily="66" charset="0"/>
              </a:rPr>
              <a:t>Творческие задания на уроках в начальной школе для раскрытия  индивидуальных способностей обучающихся</a:t>
            </a:r>
          </a:p>
        </p:txBody>
      </p:sp>
      <p:pic>
        <p:nvPicPr>
          <p:cNvPr id="9237" name="Picture 21" descr="яя"/>
          <p:cNvPicPr>
            <a:picLocks noChangeAspect="1" noChangeArrowheads="1"/>
          </p:cNvPicPr>
          <p:nvPr/>
        </p:nvPicPr>
        <p:blipFill>
          <a:blip r:embed="rId14"/>
          <a:srcRect/>
          <a:stretch>
            <a:fillRect/>
          </a:stretch>
        </p:blipFill>
        <p:spPr bwMode="auto">
          <a:xfrm>
            <a:off x="620713" y="344488"/>
            <a:ext cx="1363662" cy="1655762"/>
          </a:xfrm>
          <a:prstGeom prst="rect">
            <a:avLst/>
          </a:prstGeom>
          <a:noFill/>
          <a:ln w="9525">
            <a:noFill/>
            <a:miter lim="800000"/>
            <a:headEnd/>
            <a:tailEnd/>
          </a:ln>
        </p:spPr>
      </p:pic>
      <p:sp>
        <p:nvSpPr>
          <p:cNvPr id="9238" name="Rectangle 22"/>
          <p:cNvSpPr>
            <a:spLocks noChangeArrowheads="1"/>
          </p:cNvSpPr>
          <p:nvPr/>
        </p:nvSpPr>
        <p:spPr bwMode="auto">
          <a:xfrm>
            <a:off x="404813" y="2073275"/>
            <a:ext cx="1800225" cy="1187450"/>
          </a:xfrm>
          <a:prstGeom prst="rect">
            <a:avLst/>
          </a:prstGeom>
          <a:noFill/>
          <a:ln w="9525">
            <a:noFill/>
            <a:miter lim="800000"/>
            <a:headEnd/>
            <a:tailEnd/>
          </a:ln>
        </p:spPr>
        <p:txBody>
          <a:bodyPr>
            <a:spAutoFit/>
          </a:bodyPr>
          <a:lstStyle/>
          <a:p>
            <a:pPr algn="ctr"/>
            <a:r>
              <a:rPr lang="ru-RU" sz="1200" i="1">
                <a:latin typeface="Times New Roman" pitchFamily="18" charset="0"/>
              </a:rPr>
              <a:t>Учитель начальных классов </a:t>
            </a:r>
          </a:p>
          <a:p>
            <a:pPr algn="ctr"/>
            <a:r>
              <a:rPr lang="ru-RU" sz="1200" b="1" i="1">
                <a:latin typeface="Times New Roman" pitchFamily="18" charset="0"/>
              </a:rPr>
              <a:t>Бабаян В.В. </a:t>
            </a:r>
          </a:p>
          <a:p>
            <a:pPr algn="ctr"/>
            <a:r>
              <a:rPr lang="ru-RU" sz="1200" i="1">
                <a:latin typeface="Times New Roman" pitchFamily="18" charset="0"/>
              </a:rPr>
              <a:t>МОУ «СОШ </a:t>
            </a:r>
          </a:p>
          <a:p>
            <a:pPr algn="ctr"/>
            <a:r>
              <a:rPr lang="ru-RU" sz="1200" i="1">
                <a:latin typeface="Times New Roman" pitchFamily="18" charset="0"/>
              </a:rPr>
              <a:t>п. Новопушкинское» Энгельсского района</a:t>
            </a:r>
          </a:p>
        </p:txBody>
      </p:sp>
      <p:sp>
        <p:nvSpPr>
          <p:cNvPr id="9239" name="Text Box 23"/>
          <p:cNvSpPr txBox="1">
            <a:spLocks noChangeArrowheads="1"/>
          </p:cNvSpPr>
          <p:nvPr/>
        </p:nvSpPr>
        <p:spPr bwMode="auto">
          <a:xfrm>
            <a:off x="333375" y="4665663"/>
            <a:ext cx="6191250" cy="4457700"/>
          </a:xfrm>
          <a:prstGeom prst="rect">
            <a:avLst/>
          </a:prstGeom>
          <a:noFill/>
          <a:ln w="9525">
            <a:noFill/>
            <a:miter lim="800000"/>
            <a:headEnd/>
            <a:tailEnd/>
          </a:ln>
        </p:spPr>
        <p:txBody>
          <a:bodyPr>
            <a:spAutoFit/>
          </a:bodyPr>
          <a:lstStyle/>
          <a:p>
            <a:pPr algn="just"/>
            <a:r>
              <a:rPr lang="ru-RU" sz="1300">
                <a:latin typeface="Times New Roman" pitchFamily="18" charset="0"/>
              </a:rPr>
              <a:t>     Люди совершают каждый день массу дел: маленьких и больших, простых и сложных. И каждое дело – задача, то более, то менее трудная.</a:t>
            </a:r>
          </a:p>
          <a:p>
            <a:pPr algn="just"/>
            <a:r>
              <a:rPr lang="ru-RU" sz="1300">
                <a:latin typeface="Times New Roman" pitchFamily="18" charset="0"/>
              </a:rPr>
              <a:t>     При решении задач происходит акт творчества, находится новый путь или создается нечто новое. Вот здесь-то и требуются особые качества ума, такие, как наблюдательность, умение сопоставлять и анализировать находить связи и зависимости-все то, что в совокупности и составляет творческие способности.</a:t>
            </a:r>
          </a:p>
          <a:p>
            <a:pPr algn="just"/>
            <a:r>
              <a:rPr lang="ru-RU" sz="1300">
                <a:latin typeface="Times New Roman" pitchFamily="18" charset="0"/>
              </a:rPr>
              <a:t>      Все дети обладают разнообразными потенциальными способностями.</a:t>
            </a:r>
          </a:p>
          <a:p>
            <a:pPr algn="just"/>
            <a:r>
              <a:rPr lang="ru-RU" sz="1300">
                <a:latin typeface="Times New Roman" pitchFamily="18" charset="0"/>
              </a:rPr>
              <a:t>      Развить способности – это, значит, вооружить ребенка способом деятельности, дать ему в руки ключ, принцип выполнения работы, создать условия для выявления и расцвета его одаренности.</a:t>
            </a:r>
          </a:p>
          <a:p>
            <a:pPr algn="just"/>
            <a:r>
              <a:rPr lang="ru-RU" sz="1300">
                <a:latin typeface="Times New Roman" pitchFamily="18" charset="0"/>
              </a:rPr>
              <a:t>     «Способности не просто проявляются в труде, они формируются, развиваются, расцветают в труде и гибнут в бездействии».</a:t>
            </a:r>
          </a:p>
          <a:p>
            <a:pPr algn="just"/>
            <a:r>
              <a:rPr lang="ru-RU" sz="1300">
                <a:latin typeface="Times New Roman" pitchFamily="18" charset="0"/>
              </a:rPr>
              <a:t>     Способности обнаруживаются только в деятельности, и притом только в такой  деятельности, которая не может осуществляться без наличия этих способностей.</a:t>
            </a:r>
          </a:p>
          <a:p>
            <a:pPr algn="just"/>
            <a:r>
              <a:rPr lang="ru-RU" sz="1300" b="1">
                <a:latin typeface="Times New Roman" pitchFamily="18" charset="0"/>
              </a:rPr>
              <a:t>      Кому нужны творческие способности?</a:t>
            </a:r>
            <a:endParaRPr lang="ru-RU" sz="1300">
              <a:latin typeface="Times New Roman" pitchFamily="18" charset="0"/>
            </a:endParaRPr>
          </a:p>
          <a:p>
            <a:pPr algn="just"/>
            <a:r>
              <a:rPr lang="ru-RU" sz="1300">
                <a:latin typeface="Times New Roman" pitchFamily="18" charset="0"/>
              </a:rPr>
              <a:t>      Ответ на этот вопрос является подтверждением актуальности данной проблемы.</a:t>
            </a:r>
          </a:p>
          <a:p>
            <a:pPr algn="just"/>
            <a:r>
              <a:rPr lang="ru-RU" sz="1300">
                <a:latin typeface="Times New Roman" pitchFamily="18" charset="0"/>
              </a:rPr>
              <a:t>      Творческие способности – далеко   не  новый   предмет    исследования.</a:t>
            </a:r>
          </a:p>
          <a:p>
            <a:pPr algn="just"/>
            <a:r>
              <a:rPr lang="ru-RU" sz="1300">
                <a:latin typeface="Times New Roman" pitchFamily="18" charset="0"/>
              </a:rPr>
              <a:t>     Проблема человеческих способностей вызывала огромный интерес  людей  во  все времена. Однако в прошлом у общества  не  возникало  особой   потребности  в овладении  творчеством людьми. Таланты появлялись как бы сами собой,  стихийно создавали  шедевры  литературы  и  искусства,  делали   научные   открытия, изобретали, удовлетворяя тем самым  потребности  развивающейся  человеческой</a:t>
            </a:r>
          </a:p>
        </p:txBody>
      </p:sp>
      <p:sp>
        <p:nvSpPr>
          <p:cNvPr id="9240" name="Rectangle 24"/>
          <p:cNvSpPr>
            <a:spLocks noChangeArrowheads="1"/>
          </p:cNvSpPr>
          <p:nvPr/>
        </p:nvSpPr>
        <p:spPr bwMode="auto">
          <a:xfrm>
            <a:off x="2133600" y="2573338"/>
            <a:ext cx="4391025" cy="2100262"/>
          </a:xfrm>
          <a:prstGeom prst="rect">
            <a:avLst/>
          </a:prstGeom>
          <a:noFill/>
          <a:ln w="9525">
            <a:noFill/>
            <a:miter lim="800000"/>
            <a:headEnd/>
            <a:tailEnd/>
          </a:ln>
        </p:spPr>
        <p:txBody>
          <a:bodyPr>
            <a:spAutoFit/>
          </a:bodyPr>
          <a:lstStyle/>
          <a:p>
            <a:r>
              <a:rPr lang="ru-RU" sz="1200" i="1">
                <a:latin typeface="Times New Roman" pitchFamily="18" charset="0"/>
              </a:rPr>
              <a:t>«Способность предполагается заранее, но она должна стать умением»</a:t>
            </a:r>
            <a:endParaRPr lang="ru-RU" sz="1200" b="1" i="1">
              <a:latin typeface="Times New Roman" pitchFamily="18" charset="0"/>
            </a:endParaRPr>
          </a:p>
          <a:p>
            <a:pPr algn="r"/>
            <a:r>
              <a:rPr lang="ru-RU" sz="1200" b="1" i="1">
                <a:latin typeface="Times New Roman" pitchFamily="18" charset="0"/>
              </a:rPr>
              <a:t>И. Гете</a:t>
            </a:r>
            <a:endParaRPr lang="ru-RU" sz="1200" i="1">
              <a:latin typeface="Times New Roman" pitchFamily="18" charset="0"/>
            </a:endParaRPr>
          </a:p>
          <a:p>
            <a:r>
              <a:rPr lang="ru-RU" sz="1200" i="1">
                <a:latin typeface="Times New Roman" pitchFamily="18" charset="0"/>
              </a:rPr>
              <a:t>«Где нет простора для проявления способностей, там нет и способностей»</a:t>
            </a:r>
            <a:endParaRPr lang="ru-RU" sz="1200" b="1" i="1">
              <a:latin typeface="Times New Roman" pitchFamily="18" charset="0"/>
            </a:endParaRPr>
          </a:p>
          <a:p>
            <a:pPr algn="r"/>
            <a:r>
              <a:rPr lang="ru-RU" sz="1200" b="1" i="1">
                <a:latin typeface="Times New Roman" pitchFamily="18" charset="0"/>
              </a:rPr>
              <a:t>Л. Фейербах.</a:t>
            </a:r>
            <a:endParaRPr lang="ru-RU" sz="1200" i="1">
              <a:latin typeface="Times New Roman" pitchFamily="18" charset="0"/>
            </a:endParaRPr>
          </a:p>
          <a:p>
            <a:r>
              <a:rPr lang="ru-RU" sz="1200" i="1">
                <a:latin typeface="Times New Roman" pitchFamily="18" charset="0"/>
              </a:rPr>
              <a:t>«Свои способности человек может узнать только попытавшись применить их на деле»</a:t>
            </a:r>
            <a:endParaRPr lang="ru-RU" sz="1200" b="1" i="1">
              <a:latin typeface="Times New Roman" pitchFamily="18" charset="0"/>
            </a:endParaRPr>
          </a:p>
          <a:p>
            <a:pPr algn="r"/>
            <a:r>
              <a:rPr lang="ru-RU" sz="1200" b="1" i="1">
                <a:latin typeface="Times New Roman" pitchFamily="18" charset="0"/>
              </a:rPr>
              <a:t>Сенека</a:t>
            </a:r>
            <a:endParaRPr lang="ru-RU" sz="1200" i="1">
              <a:latin typeface="Times New Roman" pitchFamily="18" charset="0"/>
            </a:endParaRPr>
          </a:p>
          <a:p>
            <a:r>
              <a:rPr lang="ru-RU" sz="1200" i="1">
                <a:latin typeface="Times New Roman" pitchFamily="18" charset="0"/>
              </a:rPr>
              <a:t>«С течением жизни мы узнаем пределы своих способностей»</a:t>
            </a:r>
            <a:endParaRPr lang="ru-RU" sz="1200" b="1" i="1">
              <a:latin typeface="Times New Roman" pitchFamily="18" charset="0"/>
            </a:endParaRPr>
          </a:p>
          <a:p>
            <a:pPr algn="r"/>
            <a:r>
              <a:rPr lang="ru-RU" sz="1200" b="1" i="1">
                <a:latin typeface="Times New Roman" pitchFamily="18" charset="0"/>
              </a:rPr>
              <a:t>З. Фрейд</a:t>
            </a:r>
          </a:p>
        </p:txBody>
      </p:sp>
      <p:sp>
        <p:nvSpPr>
          <p:cNvPr id="9241"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xxwj"/>
          <p:cNvPicPr>
            <a:picLocks noChangeAspect="1" noChangeArrowheads="1"/>
          </p:cNvPicPr>
          <p:nvPr/>
        </p:nvPicPr>
        <p:blipFill>
          <a:blip r:embed="rId2"/>
          <a:srcRect/>
          <a:stretch>
            <a:fillRect/>
          </a:stretch>
        </p:blipFill>
        <p:spPr bwMode="auto">
          <a:xfrm rot="5724406">
            <a:off x="6303169" y="7285832"/>
            <a:ext cx="781050" cy="328612"/>
          </a:xfrm>
          <a:prstGeom prst="rect">
            <a:avLst/>
          </a:prstGeom>
          <a:noFill/>
          <a:ln w="9525">
            <a:noFill/>
            <a:miter lim="800000"/>
            <a:headEnd/>
            <a:tailEnd/>
          </a:ln>
        </p:spPr>
      </p:pic>
      <p:pic>
        <p:nvPicPr>
          <p:cNvPr id="10243" name="Picture 3" descr="319"/>
          <p:cNvPicPr>
            <a:picLocks noChangeAspect="1" noChangeArrowheads="1"/>
          </p:cNvPicPr>
          <p:nvPr/>
        </p:nvPicPr>
        <p:blipFill>
          <a:blip r:embed="rId3" cstate="email"/>
          <a:srcRect/>
          <a:stretch>
            <a:fillRect/>
          </a:stretch>
        </p:blipFill>
        <p:spPr bwMode="auto">
          <a:xfrm>
            <a:off x="6165850" y="9156700"/>
            <a:ext cx="692150" cy="749300"/>
          </a:xfrm>
          <a:prstGeom prst="rect">
            <a:avLst/>
          </a:prstGeom>
          <a:noFill/>
          <a:ln w="9525">
            <a:noFill/>
            <a:miter lim="800000"/>
            <a:headEnd/>
            <a:tailEnd/>
          </a:ln>
        </p:spPr>
      </p:pic>
      <p:pic>
        <p:nvPicPr>
          <p:cNvPr id="10244" name="Picture 4" descr="125_"/>
          <p:cNvPicPr>
            <a:picLocks noChangeAspect="1" noChangeArrowheads="1"/>
          </p:cNvPicPr>
          <p:nvPr/>
        </p:nvPicPr>
        <p:blipFill>
          <a:blip r:embed="rId4"/>
          <a:srcRect/>
          <a:stretch>
            <a:fillRect/>
          </a:stretch>
        </p:blipFill>
        <p:spPr bwMode="auto">
          <a:xfrm rot="-3358590">
            <a:off x="6338888" y="8255000"/>
            <a:ext cx="622300" cy="415925"/>
          </a:xfrm>
          <a:prstGeom prst="rect">
            <a:avLst/>
          </a:prstGeom>
          <a:noFill/>
          <a:ln w="9525">
            <a:noFill/>
            <a:miter lim="800000"/>
            <a:headEnd/>
            <a:tailEnd/>
          </a:ln>
        </p:spPr>
      </p:pic>
      <p:pic>
        <p:nvPicPr>
          <p:cNvPr id="10245" name="Picture 5" descr="kg2-1-1"/>
          <p:cNvPicPr>
            <a:picLocks noChangeAspect="1" noChangeArrowheads="1"/>
          </p:cNvPicPr>
          <p:nvPr/>
        </p:nvPicPr>
        <p:blipFill>
          <a:blip r:embed="rId5"/>
          <a:srcRect/>
          <a:stretch>
            <a:fillRect/>
          </a:stretch>
        </p:blipFill>
        <p:spPr bwMode="auto">
          <a:xfrm>
            <a:off x="6426200" y="6202363"/>
            <a:ext cx="431800" cy="466725"/>
          </a:xfrm>
          <a:prstGeom prst="rect">
            <a:avLst/>
          </a:prstGeom>
          <a:noFill/>
          <a:ln w="9525">
            <a:noFill/>
            <a:miter lim="800000"/>
            <a:headEnd/>
            <a:tailEnd/>
          </a:ln>
        </p:spPr>
      </p:pic>
      <p:pic>
        <p:nvPicPr>
          <p:cNvPr id="10246" name="Picture 6" descr="Y6BCA5J1OWKCAVFNDBNCAT4K7CSCAK3EQ30CATKEL9ECAF2L8WXCA208J21CAUUUOPBCAVD6G7ZCAEHVEIBCA75EQJJCAUZ8ZOLCAMTVU1SCAS7ZJR1CA96X31PCASCAADICAHOGO61CASO1L2CCARGL638"/>
          <p:cNvPicPr>
            <a:picLocks noChangeAspect="1" noChangeArrowheads="1"/>
          </p:cNvPicPr>
          <p:nvPr/>
        </p:nvPicPr>
        <p:blipFill>
          <a:blip r:embed="rId6" cstate="email"/>
          <a:srcRect/>
          <a:stretch>
            <a:fillRect/>
          </a:stretch>
        </p:blipFill>
        <p:spPr bwMode="auto">
          <a:xfrm>
            <a:off x="6615113" y="5110163"/>
            <a:ext cx="242887" cy="701675"/>
          </a:xfrm>
          <a:prstGeom prst="rect">
            <a:avLst/>
          </a:prstGeom>
          <a:noFill/>
          <a:ln w="9525">
            <a:noFill/>
            <a:miter lim="800000"/>
            <a:headEnd/>
            <a:tailEnd/>
          </a:ln>
        </p:spPr>
      </p:pic>
      <p:pic>
        <p:nvPicPr>
          <p:cNvPr id="10247" name="Picture 7" descr="ZK"/>
          <p:cNvPicPr>
            <a:picLocks noChangeAspect="1" noChangeArrowheads="1"/>
          </p:cNvPicPr>
          <p:nvPr/>
        </p:nvPicPr>
        <p:blipFill>
          <a:blip r:embed="rId7"/>
          <a:srcRect b="-13335"/>
          <a:stretch>
            <a:fillRect/>
          </a:stretch>
        </p:blipFill>
        <p:spPr bwMode="auto">
          <a:xfrm rot="6702871">
            <a:off x="6462712" y="4478338"/>
            <a:ext cx="466725" cy="323850"/>
          </a:xfrm>
          <a:prstGeom prst="rect">
            <a:avLst/>
          </a:prstGeom>
          <a:noFill/>
          <a:ln w="9525">
            <a:noFill/>
            <a:miter lim="800000"/>
            <a:headEnd/>
            <a:tailEnd/>
          </a:ln>
        </p:spPr>
      </p:pic>
      <p:pic>
        <p:nvPicPr>
          <p:cNvPr id="10248" name="Picture 8" descr="125_"/>
          <p:cNvPicPr>
            <a:picLocks noChangeAspect="1" noChangeArrowheads="1"/>
          </p:cNvPicPr>
          <p:nvPr/>
        </p:nvPicPr>
        <p:blipFill>
          <a:blip r:embed="rId8"/>
          <a:srcRect/>
          <a:stretch>
            <a:fillRect/>
          </a:stretch>
        </p:blipFill>
        <p:spPr bwMode="auto">
          <a:xfrm rot="-9823686">
            <a:off x="5445125" y="9455150"/>
            <a:ext cx="574675" cy="450850"/>
          </a:xfrm>
          <a:prstGeom prst="rect">
            <a:avLst/>
          </a:prstGeom>
          <a:noFill/>
          <a:ln w="9525">
            <a:noFill/>
            <a:miter lim="800000"/>
            <a:headEnd/>
            <a:tailEnd/>
          </a:ln>
        </p:spPr>
      </p:pic>
      <p:pic>
        <p:nvPicPr>
          <p:cNvPr id="10249" name="Picture 9" descr="xxwj"/>
          <p:cNvPicPr>
            <a:picLocks noChangeAspect="1" noChangeArrowheads="1"/>
          </p:cNvPicPr>
          <p:nvPr/>
        </p:nvPicPr>
        <p:blipFill>
          <a:blip r:embed="rId9"/>
          <a:srcRect/>
          <a:stretch>
            <a:fillRect/>
          </a:stretch>
        </p:blipFill>
        <p:spPr bwMode="auto">
          <a:xfrm>
            <a:off x="4437063" y="9567863"/>
            <a:ext cx="720725" cy="338137"/>
          </a:xfrm>
          <a:prstGeom prst="rect">
            <a:avLst/>
          </a:prstGeom>
          <a:noFill/>
          <a:ln w="9525">
            <a:noFill/>
            <a:miter lim="800000"/>
            <a:headEnd/>
            <a:tailEnd/>
          </a:ln>
        </p:spPr>
      </p:pic>
      <p:pic>
        <p:nvPicPr>
          <p:cNvPr id="10250" name="Picture 10" descr="kg2-1-1"/>
          <p:cNvPicPr>
            <a:picLocks noChangeAspect="1" noChangeArrowheads="1"/>
          </p:cNvPicPr>
          <p:nvPr/>
        </p:nvPicPr>
        <p:blipFill>
          <a:blip r:embed="rId5"/>
          <a:srcRect/>
          <a:stretch>
            <a:fillRect/>
          </a:stretch>
        </p:blipFill>
        <p:spPr bwMode="auto">
          <a:xfrm>
            <a:off x="3573463" y="9437688"/>
            <a:ext cx="431800" cy="468312"/>
          </a:xfrm>
          <a:prstGeom prst="rect">
            <a:avLst/>
          </a:prstGeom>
          <a:noFill/>
          <a:ln w="9525">
            <a:noFill/>
            <a:miter lim="800000"/>
            <a:headEnd/>
            <a:tailEnd/>
          </a:ln>
        </p:spPr>
      </p:pic>
      <p:pic>
        <p:nvPicPr>
          <p:cNvPr id="10251" name="Picture 11" descr="Y6BCA5J1OWKCAVFNDBNCAT4K7CSCAK3EQ30CATKEL9ECAF2L8WXCA208J21CAUUUOPBCAVD6G7ZCAEHVEIBCA75EQJJCAUZ8ZOLCAMTVU1SCAS7ZJR1CA96X31PCASCAADICAHOGO61CASO1L2CCARGL638"/>
          <p:cNvPicPr>
            <a:picLocks noChangeAspect="1" noChangeArrowheads="1"/>
          </p:cNvPicPr>
          <p:nvPr/>
        </p:nvPicPr>
        <p:blipFill>
          <a:blip r:embed="rId10"/>
          <a:srcRect/>
          <a:stretch>
            <a:fillRect/>
          </a:stretch>
        </p:blipFill>
        <p:spPr bwMode="auto">
          <a:xfrm>
            <a:off x="2636838" y="9642475"/>
            <a:ext cx="647700" cy="263525"/>
          </a:xfrm>
          <a:prstGeom prst="rect">
            <a:avLst/>
          </a:prstGeom>
          <a:noFill/>
          <a:ln w="9525">
            <a:noFill/>
            <a:miter lim="800000"/>
            <a:headEnd/>
            <a:tailEnd/>
          </a:ln>
        </p:spPr>
      </p:pic>
      <p:pic>
        <p:nvPicPr>
          <p:cNvPr id="10252" name="Picture 12" descr="ZK"/>
          <p:cNvPicPr>
            <a:picLocks noChangeAspect="1" noChangeArrowheads="1"/>
          </p:cNvPicPr>
          <p:nvPr/>
        </p:nvPicPr>
        <p:blipFill>
          <a:blip r:embed="rId11"/>
          <a:srcRect b="-13133"/>
          <a:stretch>
            <a:fillRect/>
          </a:stretch>
        </p:blipFill>
        <p:spPr bwMode="auto">
          <a:xfrm rot="1816881">
            <a:off x="1844675" y="9555163"/>
            <a:ext cx="431800" cy="350837"/>
          </a:xfrm>
          <a:prstGeom prst="rect">
            <a:avLst/>
          </a:prstGeom>
          <a:noFill/>
          <a:ln w="9525">
            <a:noFill/>
            <a:miter lim="800000"/>
            <a:headEnd/>
            <a:tailEnd/>
          </a:ln>
        </p:spPr>
      </p:pic>
      <p:pic>
        <p:nvPicPr>
          <p:cNvPr id="10253" name="Picture 13" descr="kg2-1-1"/>
          <p:cNvPicPr>
            <a:picLocks noChangeAspect="1" noChangeArrowheads="1"/>
          </p:cNvPicPr>
          <p:nvPr/>
        </p:nvPicPr>
        <p:blipFill>
          <a:blip r:embed="rId5"/>
          <a:srcRect/>
          <a:stretch>
            <a:fillRect/>
          </a:stretch>
        </p:blipFill>
        <p:spPr bwMode="auto">
          <a:xfrm>
            <a:off x="0" y="0"/>
            <a:ext cx="431800" cy="468313"/>
          </a:xfrm>
          <a:prstGeom prst="rect">
            <a:avLst/>
          </a:prstGeom>
          <a:noFill/>
          <a:ln w="9525">
            <a:noFill/>
            <a:miter lim="800000"/>
            <a:headEnd/>
            <a:tailEnd/>
          </a:ln>
        </p:spPr>
      </p:pic>
      <p:pic>
        <p:nvPicPr>
          <p:cNvPr id="10254" name="Picture 14" descr="xxwj"/>
          <p:cNvPicPr>
            <a:picLocks noChangeAspect="1" noChangeArrowheads="1"/>
          </p:cNvPicPr>
          <p:nvPr/>
        </p:nvPicPr>
        <p:blipFill>
          <a:blip r:embed="rId12" cstate="email"/>
          <a:srcRect/>
          <a:stretch>
            <a:fillRect/>
          </a:stretch>
        </p:blipFill>
        <p:spPr bwMode="auto">
          <a:xfrm>
            <a:off x="620713" y="0"/>
            <a:ext cx="720725" cy="338138"/>
          </a:xfrm>
          <a:prstGeom prst="rect">
            <a:avLst/>
          </a:prstGeom>
          <a:noFill/>
          <a:ln w="9525">
            <a:noFill/>
            <a:miter lim="800000"/>
            <a:headEnd/>
            <a:tailEnd/>
          </a:ln>
        </p:spPr>
      </p:pic>
      <p:pic>
        <p:nvPicPr>
          <p:cNvPr id="10255" name="Picture 15" descr="xxwj"/>
          <p:cNvPicPr>
            <a:picLocks noChangeAspect="1" noChangeArrowheads="1"/>
          </p:cNvPicPr>
          <p:nvPr/>
        </p:nvPicPr>
        <p:blipFill>
          <a:blip r:embed="rId13" cstate="email"/>
          <a:srcRect/>
          <a:stretch>
            <a:fillRect/>
          </a:stretch>
        </p:blipFill>
        <p:spPr bwMode="auto">
          <a:xfrm>
            <a:off x="0" y="776288"/>
            <a:ext cx="338138" cy="720725"/>
          </a:xfrm>
          <a:prstGeom prst="rect">
            <a:avLst/>
          </a:prstGeom>
          <a:noFill/>
          <a:ln w="9525">
            <a:noFill/>
            <a:miter lim="800000"/>
            <a:headEnd/>
            <a:tailEnd/>
          </a:ln>
        </p:spPr>
      </p:pic>
      <p:pic>
        <p:nvPicPr>
          <p:cNvPr id="10256" name="Picture 16" descr="125_"/>
          <p:cNvPicPr>
            <a:picLocks noChangeAspect="1" noChangeArrowheads="1"/>
          </p:cNvPicPr>
          <p:nvPr/>
        </p:nvPicPr>
        <p:blipFill>
          <a:blip r:embed="rId4"/>
          <a:srcRect/>
          <a:stretch>
            <a:fillRect/>
          </a:stretch>
        </p:blipFill>
        <p:spPr bwMode="auto">
          <a:xfrm rot="927070">
            <a:off x="1628775" y="0"/>
            <a:ext cx="622300" cy="415925"/>
          </a:xfrm>
          <a:prstGeom prst="rect">
            <a:avLst/>
          </a:prstGeom>
          <a:noFill/>
          <a:ln w="9525">
            <a:noFill/>
            <a:miter lim="800000"/>
            <a:headEnd/>
            <a:tailEnd/>
          </a:ln>
        </p:spPr>
      </p:pic>
      <p:pic>
        <p:nvPicPr>
          <p:cNvPr id="10257" name="Picture 17" descr="125_"/>
          <p:cNvPicPr>
            <a:picLocks noChangeAspect="1" noChangeArrowheads="1"/>
          </p:cNvPicPr>
          <p:nvPr/>
        </p:nvPicPr>
        <p:blipFill>
          <a:blip r:embed="rId4"/>
          <a:srcRect/>
          <a:stretch>
            <a:fillRect/>
          </a:stretch>
        </p:blipFill>
        <p:spPr bwMode="auto">
          <a:xfrm rot="6618369">
            <a:off x="-103187" y="1743075"/>
            <a:ext cx="622300" cy="415925"/>
          </a:xfrm>
          <a:prstGeom prst="rect">
            <a:avLst/>
          </a:prstGeom>
          <a:noFill/>
          <a:ln w="9525">
            <a:noFill/>
            <a:miter lim="800000"/>
            <a:headEnd/>
            <a:tailEnd/>
          </a:ln>
        </p:spPr>
      </p:pic>
      <p:sp>
        <p:nvSpPr>
          <p:cNvPr id="10258" name="Text Box 18"/>
          <p:cNvSpPr txBox="1">
            <a:spLocks noChangeArrowheads="1"/>
          </p:cNvSpPr>
          <p:nvPr/>
        </p:nvSpPr>
        <p:spPr bwMode="auto">
          <a:xfrm>
            <a:off x="333375" y="344488"/>
            <a:ext cx="6191250" cy="9021762"/>
          </a:xfrm>
          <a:prstGeom prst="rect">
            <a:avLst/>
          </a:prstGeom>
          <a:noFill/>
          <a:ln w="9525">
            <a:noFill/>
            <a:miter lim="800000"/>
            <a:headEnd/>
            <a:tailEnd/>
          </a:ln>
        </p:spPr>
        <p:txBody>
          <a:bodyPr>
            <a:spAutoFit/>
          </a:bodyPr>
          <a:lstStyle/>
          <a:p>
            <a:pPr algn="just"/>
            <a:r>
              <a:rPr lang="ru-RU" sz="1300">
                <a:latin typeface="Times New Roman" pitchFamily="18" charset="0"/>
              </a:rPr>
              <a:t>культуры. В наше время ситуация коренным образом изменилась.      Жизнь  в  эпоху научно-технического прогресса становится все разнообразнее и сложнее. И  она требует  от  человека  не  шаблонных,  привычных  действий,  а  подвижности, гибкости  мышления,  быстрой  ориентации  и  адаптации  к  новым   условиям, творческого подхода к решению больших  и  малых  проблем.  Если  учесть  тот факт, что доля умственного труда почти во всех профессиях постоянно  растет, а все большая часть исполнительской деятельности перекладывается на  машины, то  становиться  очевидным,  что  творческие  способности  человека  следует признать самой существенной частью его интеллекта и  задачу  их  развития  – одной из важнейших  задач  в  воспитании  современного  человека.  Ведь  все культурные  ценности,  накопленные  человечеством  –  результат   творческой деятельности  людей.  И  то,  насколько  продвинется   вперед   человеческое общество в будущем, будет определяться творческим потенциалом  подрастающего поколения.</a:t>
            </a:r>
          </a:p>
          <a:p>
            <a:pPr algn="just"/>
            <a:r>
              <a:rPr lang="ru-RU" sz="1300">
                <a:latin typeface="Times New Roman" pitchFamily="18" charset="0"/>
              </a:rPr>
              <a:t>      Школа сегодня может помочь раскрыться какой-то части творческого потенциала ребенка, заложенного  природой. </a:t>
            </a:r>
          </a:p>
          <a:p>
            <a:pPr algn="just"/>
            <a:r>
              <a:rPr lang="ru-RU" sz="1300">
                <a:latin typeface="Times New Roman" pitchFamily="18" charset="0"/>
              </a:rPr>
              <a:t>     Поэтому объектом исследования работы является педагогический процесс, а именно процесс развития творческих  индивидуальных способностей у детей. </a:t>
            </a:r>
          </a:p>
          <a:p>
            <a:pPr algn="just"/>
            <a:r>
              <a:rPr lang="ru-RU" sz="1300">
                <a:latin typeface="Times New Roman" pitchFamily="18" charset="0"/>
              </a:rPr>
              <a:t>   При этом развитие творческих способностей младшего школьника нужно рассматривать как педагогическую проблему.</a:t>
            </a:r>
          </a:p>
          <a:p>
            <a:pPr algn="just"/>
            <a:r>
              <a:rPr lang="ru-RU" sz="1300">
                <a:latin typeface="Times New Roman" pitchFamily="18" charset="0"/>
              </a:rPr>
              <a:t>     Придя в школу ребенок уже имеет богатый опыт в творчестве. И насколько он развит зависит не только от генетической наследственности, но и условий в которых ребенок развивался.</a:t>
            </a:r>
          </a:p>
          <a:p>
            <a:pPr algn="just"/>
            <a:r>
              <a:rPr lang="ru-RU" sz="1300">
                <a:latin typeface="Times New Roman" pitchFamily="18" charset="0"/>
              </a:rPr>
              <a:t>    «Способности»- психические особенности, от которых зависит возможность, осуществление и степень успешности деятельности.</a:t>
            </a:r>
          </a:p>
          <a:p>
            <a:pPr algn="just"/>
            <a:r>
              <a:rPr lang="ru-RU" sz="1300">
                <a:latin typeface="Times New Roman" pitchFamily="18" charset="0"/>
              </a:rPr>
              <a:t>    Если обратиться к “Толковому словарю русского языка” С.И. Ожегова, у него понятие “способность” рассматривается так: способность – природная одаренность, талантливость.</a:t>
            </a:r>
          </a:p>
          <a:p>
            <a:pPr algn="just"/>
            <a:r>
              <a:rPr lang="ru-RU" sz="1300">
                <a:latin typeface="Times New Roman" pitchFamily="18" charset="0"/>
              </a:rPr>
              <a:t>    В истории философии способность в течение длительного периода трактовалась как свойства души, особые силы, передаваемые по наследству и изначально присущие индивиду.  </a:t>
            </a:r>
          </a:p>
          <a:p>
            <a:pPr algn="just"/>
            <a:r>
              <a:rPr lang="ru-RU" sz="1300">
                <a:latin typeface="Times New Roman" pitchFamily="18" charset="0"/>
              </a:rPr>
              <a:t>    В «Педагогическом энциклопедическом словаре» способность трактуется как индивидуально-психологические особенности личности, являющиеся условиями успешного выполнения определенной деятельности.</a:t>
            </a:r>
          </a:p>
          <a:p>
            <a:pPr algn="just"/>
            <a:r>
              <a:rPr lang="ru-RU" sz="1300">
                <a:latin typeface="Times New Roman" pitchFamily="18" charset="0"/>
              </a:rPr>
              <a:t>      В каждом из определений мы слышим «психологический, индивидуальный, наследственный». Жизненные наблюдения и специальные исследования свидетельствуют, что природные предпосылки способностей нельзя отрицать.</a:t>
            </a:r>
          </a:p>
          <a:p>
            <a:pPr algn="just"/>
            <a:r>
              <a:rPr lang="ru-RU" sz="1300">
                <a:latin typeface="Times New Roman" pitchFamily="18" charset="0"/>
              </a:rPr>
              <a:t>      Но многие доказанные концепции   опровергают   взгляды   о   наследственной предопределенности способностей. Кроме того, объективный анализ биографий выдающихся людей говорит о другом: в подавляющем большинстве случаев выдающиеся люди вышли из семей, не проявлявших особых дарований, с другой стороны, дети, внуки и правнуки знаменитых людей выдающихся   дарований   не   проявляли.</a:t>
            </a:r>
          </a:p>
          <a:p>
            <a:pPr algn="just"/>
            <a:r>
              <a:rPr lang="ru-RU" sz="1300">
                <a:latin typeface="Times New Roman" pitchFamily="18" charset="0"/>
              </a:rPr>
              <a:t>       Есть подтверждение и того, что способности определяются средой и воспитанием. Так, в XVIII веке Гельвеций провозгласил,   что   посредством   воспитания   можно сформировать гениальность.</a:t>
            </a:r>
          </a:p>
        </p:txBody>
      </p:sp>
      <p:sp>
        <p:nvSpPr>
          <p:cNvPr id="10259" name="Нижний колонтитул 4"/>
          <p:cNvSpPr txBox="1">
            <a:spLocks noGrp="1"/>
          </p:cNvSpPr>
          <p:nvPr/>
        </p:nvSpPr>
        <p:spPr bwMode="auto">
          <a:xfrm>
            <a:off x="2349500" y="9201150"/>
            <a:ext cx="2171700" cy="485775"/>
          </a:xfrm>
          <a:prstGeom prst="rect">
            <a:avLst/>
          </a:prstGeom>
          <a:noFill/>
          <a:ln w="9525">
            <a:noFill/>
            <a:miter lim="800000"/>
            <a:headEnd/>
            <a:tailEnd/>
          </a:ln>
        </p:spPr>
        <p:txBody>
          <a:bodyPr anchor="ctr"/>
          <a:lstStyle/>
          <a:p>
            <a:pPr algn="ctr"/>
            <a:r>
              <a:rPr lang="ru-RU" sz="1200">
                <a:solidFill>
                  <a:srgbClr val="898989"/>
                </a:solidFill>
                <a:latin typeface="Calibri" pitchFamily="34" charset="0"/>
              </a:rPr>
              <a:t>8</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2226</TotalTime>
  <Words>16864</Words>
  <Application>Microsoft Office PowerPoint</Application>
  <PresentationFormat>Лист A4 (210x297 мм)</PresentationFormat>
  <Paragraphs>1143</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JackWestern</cp:lastModifiedBy>
  <cp:revision>60</cp:revision>
  <dcterms:created xsi:type="dcterms:W3CDTF">2010-08-17T16:25:59Z</dcterms:created>
  <dcterms:modified xsi:type="dcterms:W3CDTF">2012-02-13T11:28:21Z</dcterms:modified>
</cp:coreProperties>
</file>