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E664C-1A64-4EC4-B561-D3A1CB7AD367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6D1D2-C167-4317-AC20-A8D237293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6D1D2-C167-4317-AC20-A8D237293DF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6D1D2-C167-4317-AC20-A8D237293DF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6D1D2-C167-4317-AC20-A8D237293DF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6D1D2-C167-4317-AC20-A8D237293DF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724399-9508-4F0E-BEEE-BB10D450785C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89842F-3E46-4E74-A4FC-BB2E79BF5A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264320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Полезная информация для родителей дошкольников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92869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« Первый раз в первый класс»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413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      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1500174"/>
            <a:ext cx="3008313" cy="46910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endParaRPr lang="ru-RU" sz="1800" b="1" i="1" dirty="0" smtClean="0">
              <a:solidFill>
                <a:srgbClr val="FFFF00"/>
              </a:solidFill>
            </a:endParaRPr>
          </a:p>
          <a:p>
            <a:pPr algn="ctr"/>
            <a:endParaRPr lang="ru-RU" sz="1800" b="1" i="1" dirty="0" smtClean="0">
              <a:solidFill>
                <a:srgbClr val="FFFF00"/>
              </a:solidFill>
            </a:endParaRPr>
          </a:p>
          <a:p>
            <a:pPr algn="ctr"/>
            <a:r>
              <a:rPr lang="ru-RU" sz="1800" b="1" i="1" dirty="0" smtClean="0">
                <a:solidFill>
                  <a:srgbClr val="FFFF00"/>
                </a:solidFill>
              </a:rPr>
              <a:t>Период </a:t>
            </a:r>
            <a:r>
              <a:rPr lang="ru-RU" sz="1800" b="1" i="1" dirty="0">
                <a:solidFill>
                  <a:srgbClr val="FFFF00"/>
                </a:solidFill>
              </a:rPr>
              <a:t>адаптации к школе занимает от 1 до 3 месяцев (до полугода). Весь уклад жизни ребенка меняется.</a:t>
            </a:r>
            <a:endParaRPr lang="ru-RU" sz="1800" b="1" dirty="0">
              <a:solidFill>
                <a:srgbClr val="FFFF00"/>
              </a:solidFill>
            </a:endParaRPr>
          </a:p>
          <a:p>
            <a:r>
              <a:rPr lang="ru-RU" sz="1600" dirty="0"/>
              <a:t> </a:t>
            </a:r>
          </a:p>
          <a:p>
            <a:endParaRPr lang="ru-RU" sz="1600" dirty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solidFill>
                  <a:srgbClr val="FFFF00"/>
                </a:solidFill>
              </a:rPr>
              <a:t> </a:t>
            </a:r>
          </a:p>
          <a:p>
            <a:pPr algn="ctr"/>
            <a:r>
              <a:rPr lang="ru-RU" sz="2900" b="1" i="1" u="sng" dirty="0" smtClean="0">
                <a:solidFill>
                  <a:schemeClr val="accent6">
                    <a:lumMod val="50000"/>
                  </a:schemeClr>
                </a:solidFill>
              </a:rPr>
              <a:t>Основные </a:t>
            </a:r>
            <a:r>
              <a:rPr lang="ru-RU" sz="2900" b="1" i="1" u="sng" dirty="0">
                <a:solidFill>
                  <a:schemeClr val="accent6">
                    <a:lumMod val="50000"/>
                  </a:schemeClr>
                </a:solidFill>
              </a:rPr>
              <a:t>проблемы:</a:t>
            </a:r>
            <a:endParaRPr lang="ru-RU" sz="2900" u="sng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смена режима сна и питания (детей, которые не ходят в сад, желательно готовить к школьному режиму заранее, уже летом);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 смена воздушного режима: необходимость пребывания в помещении в течение длительного периода;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 увеличение времени, проводимого без двигательной активности, сидя за столом, непривычно высокий уровень шума, толчея на перемене;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 смена стиля общения со взрослым: учитель не ориентирован на опеку, заботу и защиту, ребенок может почувствовать себя одиноким;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 необходимость полного самообслуживания в столовой, гардеробе, туалете;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 необходимость самостоятельно организовать свое рабочее место, достать учебники из портфеля и разложить их;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 необходимость правильно реагировать на условные сигналы – звонок на урок и перемену; подчиняться правилам поведения на уроке – сдерживать и произвольно контролировать двигательные, речевые и эмоциональные реакции;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 необходимость установления контактов с незнакомыми сверстниками;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 увеличение объема интеллектуальной нагрузки.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Социально-психологическая адаптация – процесс активного приспособления.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6" name="Рисунок 5" descr="E:\Картинки\школа\Новая папка\f7caafddb99b.png"/>
          <p:cNvPicPr/>
          <p:nvPr/>
        </p:nvPicPr>
        <p:blipFill>
          <a:blip r:embed="rId3" cstate="print"/>
          <a:srcRect l="1891"/>
          <a:stretch>
            <a:fillRect/>
          </a:stretch>
        </p:blipFill>
        <p:spPr bwMode="auto">
          <a:xfrm>
            <a:off x="46787" y="214290"/>
            <a:ext cx="3667957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  <a:scene3d>
            <a:camera prst="perspectiveRight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1800" u="sng" dirty="0" smtClean="0">
                <a:solidFill>
                  <a:srgbClr val="FF0000"/>
                </a:solidFill>
                <a:latin typeface="+mn-lt"/>
              </a:rPr>
              <a:t>Уровни адаптации</a:t>
            </a:r>
            <a:endParaRPr lang="ru-RU" sz="1800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57216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4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Существует 3 уровня адаптации</a:t>
            </a:r>
            <a:endParaRPr lang="ru-RU" sz="42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ru-RU" sz="3600" i="1" dirty="0" smtClean="0">
              <a:solidFill>
                <a:srgbClr val="FFFF00"/>
              </a:solidFill>
            </a:endParaRPr>
          </a:p>
          <a:p>
            <a:pPr algn="just"/>
            <a:r>
              <a:rPr lang="ru-RU" sz="3600" i="1" dirty="0" smtClean="0">
                <a:solidFill>
                  <a:srgbClr val="FFFF00"/>
                </a:solidFill>
              </a:rPr>
              <a:t>(</a:t>
            </a:r>
            <a:r>
              <a:rPr lang="ru-RU" sz="3600" i="1" dirty="0">
                <a:solidFill>
                  <a:srgbClr val="FFFF00"/>
                </a:solidFill>
              </a:rPr>
              <a:t>вы можете проверить, как проходит адаптация вашего ребенка)</a:t>
            </a:r>
            <a:r>
              <a:rPr lang="ru-RU" sz="3600" dirty="0">
                <a:solidFill>
                  <a:srgbClr val="FFFF00"/>
                </a:solidFill>
              </a:rPr>
              <a:t>:</a:t>
            </a:r>
          </a:p>
          <a:p>
            <a:pPr algn="just"/>
            <a:r>
              <a:rPr lang="ru-RU" sz="3600" dirty="0">
                <a:solidFill>
                  <a:srgbClr val="FFFF00"/>
                </a:solidFill>
              </a:rPr>
              <a:t> </a:t>
            </a:r>
          </a:p>
          <a:p>
            <a:pPr algn="just"/>
            <a:r>
              <a:rPr lang="ru-RU" sz="3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ru-RU" sz="3600" b="1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Высокий уровень адаптации.</a:t>
            </a:r>
            <a:endParaRPr lang="ru-RU" sz="36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Ребенок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положительно относится к школе, предъявление требований воспринимает адекватно; учебный материал усваивает легко; решает усложненные задачи, прилежен, внимательно слушает указания, объяснения учителя, выполняет поручения без внешнего контроля; проявляет большой интерес к самостоятельной учебной работе (всегда готовится ко всем урокам); общественные поручения выполняет охотно и добросовестно; занимает в классе благоприятное статусное положение.</a:t>
            </a:r>
          </a:p>
          <a:p>
            <a:pPr algn="just"/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algn="just"/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2. Средний уровень адаптации.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Первоклассник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положительно относится к школе; ее посещение не вызывает отрицательных переживаний, понимает учебный материал, если учитель излагает его подробно и наглядно, усваивает основное содержание учебной программы, самостоятельно решает типовые задачи; сосредоточен и внимателен при выполнении заданий, поручений, указаний взрослого, но при его контроле; бывает сосредоточен только тогда, когда занят чем-то для него интересным (готовится к урокам и делает домашнее задание почти всегда); общественные поручения выполняет добросовестно, дружит со многими одноклассниками.</a:t>
            </a:r>
          </a:p>
          <a:p>
            <a:pPr algn="just"/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algn="just"/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3. Низкий уровень адаптации.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Первоклассник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отрицательно, или индифферентно относится к школе; нередки жалобы на здоровье; доминирует подавленное настроение; наблюдаются нарушения дисциплины, объясняемый учебный материал усваивает фрагментарно; самостоятельная работа с учебником затруднена; при выполнении самостоятельных учебных заданий не проявляет интереса; к урокам готовится нерегулярно, необходимы постоянный контроль, систематическое напоминание и побуждения со стороны учителя и родителей; сохраняет работоспособность и внимание при удлиненных паузах для отдыха; для понимания нового и решения задач по образцу требуется значительная помощь учителя и родителей; общественные поручения выполняет без особого желания, пассивен, близких друзей не имеет, знает по имени и фамилии лишь часть одноклассников.</a:t>
            </a:r>
          </a:p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038600" cy="534036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4800" b="1" i="1" u="sng" dirty="0" smtClean="0">
                <a:solidFill>
                  <a:schemeClr val="accent6">
                    <a:lumMod val="50000"/>
                  </a:schemeClr>
                </a:solidFill>
              </a:rPr>
              <a:t>Главная причина школьной </a:t>
            </a:r>
            <a:r>
              <a:rPr lang="ru-RU" sz="4800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дезадаптации</a:t>
            </a:r>
            <a:r>
              <a:rPr lang="ru-RU" sz="4800" b="1" i="1" u="sng" dirty="0" smtClean="0">
                <a:solidFill>
                  <a:schemeClr val="accent6">
                    <a:lumMod val="50000"/>
                  </a:schemeClr>
                </a:solidFill>
              </a:rPr>
              <a:t> в младших классах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связана с характером семейного воспитания. Если ребенок приходит в школу из семьи, где он не чувствовал переживание «мы», он и в новую социальную общность – школу – входит с трудом. Бессознательное стремление к отчуждение, неприятие норм и правил любой общности во имя сохранения неизменного «я» лежит в основе школьной </a:t>
            </a:r>
            <a:r>
              <a:rPr lang="ru-RU" sz="4400" dirty="0" err="1" smtClean="0">
                <a:solidFill>
                  <a:schemeClr val="accent6">
                    <a:lumMod val="50000"/>
                  </a:schemeClr>
                </a:solidFill>
              </a:rPr>
              <a:t>дезадаптации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 детей, воспитанных в семьях с несформированным чувством «мы» или в семьях, где родителей от детей отделяет стена отвержения, безразличия.</a:t>
            </a:r>
          </a:p>
          <a:p>
            <a:pPr algn="just"/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Ребенок, которого не принимают родители или один из них, наиболее значимый, плохо адаптируется в школе, боится отметок и с трудом садится за уроки. Он принимает себя, если с раннего детства живет в атмосфере принятия его взрослыми.</a:t>
            </a:r>
          </a:p>
          <a:p>
            <a:pPr algn="just"/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Семилетки проходят этап психологической адаптации к школе легче, чем шестилетки. Статус ученика требует от ребенка осознания и его специфической роли и позиции учителя, определенной дистанции в отношениях, понимания условности этих отношений. Многим шестилеткам это трудно понять. Это связано с возрастным кризисом 7 лет. Ребенок попадает в сложную ситуацию: для него еще не потеряла своей актуальности игровая деятельность, в то же время социум уже предъявляет к нему новые требования, ставит перед необходимость присвоения соответствующих младшему школьному возрасту форм жизнедеятельности, где ведущей деятельностью выступает учебная. А ребенок еще не доиграл. Бесполезно наказывать его, требовать. От родителей требуется много терпения, доброжелательность. Можно серьезно, «по-взрослому», объяснить правила поведения, можно посетовать на огорчение, которое ребенок доставляет плохим поведением (выразить свои чувства), можно поставить в пример товарищей, но обязательно делать это наедине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74638"/>
            <a:ext cx="2143140" cy="16541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86280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Как утверждают психологи, адаптация ребёнка в новом школьном коллективе во многом зависит от типа его нервной системы, темперамента, характера. Для родителей очень важно вовремя заметить и распознать, к какому типу относиться их ребёнок, это нетрудно сделать, понаблюдав, как ваш малыш ведёт себя в обществе незнакомых ему людей. Эти наблюдения могут помочь родителям заранее подготовить будущего школьника к новой обстановке,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</a:rPr>
              <a:t>опредилить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, каким станет будущее общение ребёнка с одноклассниками.</a:t>
            </a:r>
          </a:p>
          <a:p>
            <a:pPr algn="ctr"/>
            <a:endParaRPr lang="ru-RU" sz="16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1600" b="1" dirty="0" err="1" smtClean="0">
                <a:solidFill>
                  <a:schemeClr val="accent5">
                    <a:lumMod val="75000"/>
                  </a:schemeClr>
                </a:solidFill>
              </a:rPr>
              <a:t>Опросник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 для родителей, для оценивания коммуникативных качеств у детей, поступающих в школу.</a:t>
            </a:r>
          </a:p>
          <a:p>
            <a:pPr algn="ctr"/>
            <a:endParaRPr lang="ru-RU" sz="1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1. Общителен ли ваш ребёнок со взрослыми?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а) очень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б) не очень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в) совершенно замкнутый.</a:t>
            </a:r>
          </a:p>
          <a:p>
            <a:pPr algn="just"/>
            <a:endParaRPr lang="ru-RU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2. Общителен ли ваш ребёнок с другими детьми?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а) очень общительный, в большинстве случаев предпочитает играть не один, а вместе с другими детьми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б) не очень общительный, предпочитает играть один</a:t>
            </a:r>
          </a:p>
          <a:p>
            <a:pPr algn="just"/>
            <a:endParaRPr lang="ru-RU" sz="1200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http://cs304304.vkontakte.ru/u26919462/-14/x_a9965cea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142852"/>
            <a:ext cx="2714644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285728"/>
            <a:ext cx="1571636" cy="1143000"/>
          </a:xfrm>
        </p:spPr>
        <p:txBody>
          <a:bodyPr>
            <a:normAutofit/>
          </a:bodyPr>
          <a:lstStyle/>
          <a:p>
            <a:endParaRPr lang="ru-RU" sz="1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429156"/>
          </a:xfrm>
        </p:spPr>
        <p:txBody>
          <a:bodyPr>
            <a:normAutofit fontScale="25000" lnSpcReduction="20000"/>
          </a:bodyPr>
          <a:lstStyle/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в) иногда играет один, а иногда с другими детьми</a:t>
            </a:r>
          </a:p>
          <a:p>
            <a:endParaRPr lang="ru-RU" sz="4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3. Если ваш ребёнок общительный, то предпочитает играть: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а) с детьми старше себя по возрасту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б) с ровесниками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в) с более младшими детьми</a:t>
            </a:r>
          </a:p>
          <a:p>
            <a:endParaRPr lang="ru-RU" sz="4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4. Как ведёт себя ваш ребёнок в игре?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а) умеет организовать детей для совместной игры и для других занятий, берёт на себя только ведущие роли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б) одинаково хорошо выполняет в игре как ведущие, так и второстепенные роли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в) чаще всего берёт на себя второстепенные роли, предпочитая подчинятся другим</a:t>
            </a:r>
          </a:p>
          <a:p>
            <a:endParaRPr lang="ru-RU" sz="4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5. Каковы взаимоотношения вашего ребёнка с другими детьми?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а) умеет дружить и без конфликтов играть с другими детьми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б) иногда находит причину для ссоры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в)часто конфликтует</a:t>
            </a:r>
          </a:p>
          <a:p>
            <a:endParaRPr lang="ru-RU" sz="4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6. Делится ли ваш ребёнок своими игрушками с другими детьми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а) охотно делится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б)иногда делиться, иногда нет</a:t>
            </a:r>
          </a:p>
          <a:p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в)не делится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35771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200" dirty="0" smtClean="0">
                <a:solidFill>
                  <a:schemeClr val="accent6">
                    <a:lumMod val="50000"/>
                  </a:schemeClr>
                </a:solidFill>
              </a:rPr>
              <a:t>7. </a:t>
            </a: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Сочувствует ли ваш ребёнок другим людям?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а) всегда сочувствует другому, когда тот чем-то огорчён, пытается успокоить, пожалеть, помочь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б) иногда сочувствует, иногда нет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в) почти всегда остаётся равнодушным</a:t>
            </a:r>
          </a:p>
          <a:p>
            <a:pPr>
              <a:buNone/>
            </a:pPr>
            <a:endParaRPr lang="ru-RU" sz="4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8. Обижает ли ваш ребёнок других детей?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а)часто обижает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б)иногда обижает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в) никогда, чаще сам становится жертвой</a:t>
            </a:r>
          </a:p>
          <a:p>
            <a:pPr>
              <a:buNone/>
            </a:pPr>
            <a:endParaRPr lang="ru-RU" sz="4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9. Часто ли ваш ребёнок жалуется взрослым?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а)часто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б)иногда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в)никогда</a:t>
            </a:r>
          </a:p>
          <a:p>
            <a:pPr>
              <a:buNone/>
            </a:pPr>
            <a:endParaRPr lang="ru-RU" sz="4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10. Обидчив ли ваш ребёнок?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а)очень обидчив, легко раним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б)всё зависит от настроения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в)не обидчив</a:t>
            </a:r>
          </a:p>
          <a:p>
            <a:pPr>
              <a:buNone/>
            </a:pPr>
            <a:endParaRPr lang="ru-RU" sz="4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11.Справедлив ли ваш ребёнок?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а)всегда справедлив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б)иногда справедлив, иногда нет</a:t>
            </a:r>
          </a:p>
          <a:p>
            <a:pPr>
              <a:buNone/>
            </a:pPr>
            <a:r>
              <a:rPr lang="ru-RU" sz="4200" b="1" dirty="0" smtClean="0">
                <a:solidFill>
                  <a:schemeClr val="accent6">
                    <a:lumMod val="50000"/>
                  </a:schemeClr>
                </a:solidFill>
              </a:rPr>
              <a:t>в)чаще всего не справедлив</a:t>
            </a:r>
          </a:p>
          <a:p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 descr="http://img01.chitalnya.ru/upload/182/71726795937865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142852"/>
            <a:ext cx="2214578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74638"/>
            <a:ext cx="785818" cy="582594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12. Всегда ли ваш ребёнок говорит правду?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а)всегда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б)иногда обманывает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в)чаще обманывает, чем говорит правду</a:t>
            </a:r>
          </a:p>
          <a:p>
            <a:pPr>
              <a:buNone/>
            </a:pPr>
            <a:endParaRPr lang="ru-RU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13.Всегда ли ваш ребёнок ведёт себя вежливо?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а)всегда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б)иногда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в)очень редко</a:t>
            </a:r>
          </a:p>
          <a:p>
            <a:pPr>
              <a:buNone/>
            </a:pPr>
            <a:endParaRPr lang="ru-RU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14.Всегда ли ваш ребёнок послушен?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а)всегда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б)иногда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в)почти никогда не бывает послушным</a:t>
            </a:r>
          </a:p>
          <a:p>
            <a:pPr>
              <a:buNone/>
            </a:pPr>
            <a:endParaRPr lang="ru-RU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15. Самостоятелен ли ваш ребёнок?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а)вполне самостоятелен, любит делать всё сам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б)иногда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в)чаще всего несамостоятелен, любит, чтобы всё делали за него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16.  Настойчив ли ваш ребёнок?</a:t>
            </a:r>
          </a:p>
          <a:p>
            <a:pPr algn="just"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а)всегда очень настойчив, старается доводить начатое дело до конца</a:t>
            </a:r>
          </a:p>
          <a:p>
            <a:pPr algn="just"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б)иногда, всё зависит от настроения</a:t>
            </a:r>
          </a:p>
          <a:p>
            <a:pPr algn="just"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в)нет, он обычно никогда не доводит начатое дело до конца</a:t>
            </a:r>
          </a:p>
          <a:p>
            <a:pPr algn="just">
              <a:buNone/>
            </a:pPr>
            <a:endParaRPr lang="ru-RU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17. Трудолюбив ли ваш ребёнок</a:t>
            </a:r>
          </a:p>
          <a:p>
            <a:pPr algn="just"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а)очень трудолюбив, всегда охотно и старательно выполняет порученную ему работу</a:t>
            </a:r>
          </a:p>
          <a:p>
            <a:pPr algn="just"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б)иногда любит трудиться, иногда лениться</a:t>
            </a:r>
          </a:p>
          <a:p>
            <a:pPr algn="just"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в)чаще всего проявляет лень, не любит работать</a:t>
            </a:r>
          </a:p>
          <a:p>
            <a:pPr algn="just">
              <a:buNone/>
            </a:pPr>
            <a:endParaRPr lang="ru-RU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18.Уверен ли ваш ребёнок в себе</a:t>
            </a:r>
          </a:p>
          <a:p>
            <a:pPr algn="just"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а)вполне уверен</a:t>
            </a:r>
          </a:p>
          <a:p>
            <a:pPr algn="just"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б)иногда</a:t>
            </a:r>
          </a:p>
          <a:p>
            <a:pPr algn="just">
              <a:buNone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в)не уверен</a:t>
            </a:r>
          </a:p>
        </p:txBody>
      </p:sp>
      <p:pic>
        <p:nvPicPr>
          <p:cNvPr id="5" name="Рисунок 4" descr="http://cs11046.userapi.com/u360308/-6/x_7c3385c2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00430" y="142852"/>
            <a:ext cx="200026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3050"/>
            <a:ext cx="2679727" cy="29843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FF00"/>
                </a:solidFill>
              </a:rPr>
              <a:t/>
            </a:r>
            <a:br>
              <a:rPr lang="ru-RU" b="1" u="sng" dirty="0" smtClean="0">
                <a:solidFill>
                  <a:srgbClr val="FFFF00"/>
                </a:solidFill>
              </a:rPr>
            </a:br>
            <a:r>
              <a:rPr lang="ru-RU" b="1" u="sng" dirty="0" smtClean="0">
                <a:solidFill>
                  <a:srgbClr val="7030A0"/>
                </a:solidFill>
                <a:latin typeface="+mn-lt"/>
              </a:rPr>
              <a:t>Оценка результатов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714356"/>
            <a:ext cx="3008313" cy="5411807"/>
          </a:xfrm>
        </p:spPr>
        <p:txBody>
          <a:bodyPr/>
          <a:lstStyle/>
          <a:p>
            <a:pPr algn="ctr"/>
            <a:endParaRPr lang="ru-RU" b="1" u="sng" dirty="0" smtClean="0">
              <a:solidFill>
                <a:srgbClr val="FFFF0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7030A0"/>
                </a:solidFill>
              </a:rPr>
              <a:t>Степень развитости коммуникативных качеств личности ребёнка определяется при помощи следующей шкалы:</a:t>
            </a:r>
          </a:p>
          <a:p>
            <a:pPr algn="just"/>
            <a:r>
              <a:rPr lang="ru-RU" sz="1200" b="1" dirty="0" smtClean="0">
                <a:solidFill>
                  <a:srgbClr val="7030A0"/>
                </a:solidFill>
              </a:rPr>
              <a:t>10 баллов – выбор для ответа пункта « а»;</a:t>
            </a:r>
          </a:p>
          <a:p>
            <a:pPr algn="just"/>
            <a:r>
              <a:rPr lang="ru-RU" sz="1200" b="1" dirty="0" smtClean="0">
                <a:solidFill>
                  <a:srgbClr val="7030A0"/>
                </a:solidFill>
              </a:rPr>
              <a:t>5 баллов – выбор для ответа пункта «б»;</a:t>
            </a:r>
          </a:p>
          <a:p>
            <a:pPr algn="just"/>
            <a:r>
              <a:rPr lang="ru-RU" sz="1200" b="1" dirty="0" smtClean="0">
                <a:solidFill>
                  <a:srgbClr val="7030A0"/>
                </a:solidFill>
              </a:rPr>
              <a:t>1 балл – выбор для ответа пункта « в»;</a:t>
            </a:r>
          </a:p>
          <a:p>
            <a:pPr algn="just"/>
            <a:endParaRPr lang="ru-RU" sz="1200" b="1" dirty="0" smtClean="0">
              <a:solidFill>
                <a:srgbClr val="7030A0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7030A0"/>
                </a:solidFill>
              </a:rPr>
              <a:t>Путём суммирования оценок по всем пунктам и деления полученной суммы на 18 получается средняя оценка степени развитости у данного ребёнка всех коммуникативных качеств личности и межличностных отношений.</a:t>
            </a:r>
          </a:p>
          <a:p>
            <a:pPr algn="just"/>
            <a:r>
              <a:rPr lang="ru-RU" sz="1200" b="1" dirty="0" smtClean="0">
                <a:solidFill>
                  <a:srgbClr val="7030A0"/>
                </a:solidFill>
              </a:rPr>
              <a:t>Примечание: если данный тест проводится в домашних условиях и у родителей нет возможности провести опрос среди учителей и воспитателей, можно воспользоваться мнением людей, не живущих вместе с ребёнком( дядя, тётя, старшие братья и сёстры)</a:t>
            </a:r>
            <a:endParaRPr lang="ru-RU" sz="12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6248" y="273050"/>
            <a:ext cx="4400552" cy="585311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Из книги А Дружинина, О. Дружининой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« Первый раз в первый класс: Пособие для родителей. ЗАО» </a:t>
            </a:r>
            <a:r>
              <a:rPr lang="ru-RU" sz="1400" dirty="0" err="1" smtClean="0">
                <a:solidFill>
                  <a:srgbClr val="7030A0"/>
                </a:solidFill>
              </a:rPr>
              <a:t>Центрполиграф</a:t>
            </a:r>
            <a:r>
              <a:rPr lang="ru-RU" sz="1400" dirty="0" smtClean="0">
                <a:solidFill>
                  <a:srgbClr val="7030A0"/>
                </a:solidFill>
              </a:rPr>
              <a:t>», 2003 год</a:t>
            </a:r>
            <a:endParaRPr lang="ru-RU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230</TotalTime>
  <Words>1026</Words>
  <Application>Microsoft Office PowerPoint</Application>
  <PresentationFormat>Экран (4:3)</PresentationFormat>
  <Paragraphs>159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Полезная информация для родителей дошкольников</vt:lpstr>
      <vt:lpstr>       </vt:lpstr>
      <vt:lpstr>Уровни адаптации</vt:lpstr>
      <vt:lpstr>Слайд 4</vt:lpstr>
      <vt:lpstr>Слайд 5</vt:lpstr>
      <vt:lpstr>Слайд 6</vt:lpstr>
      <vt:lpstr> Оценка результатов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2013-04-02T08:08:21Z</dcterms:created>
  <dcterms:modified xsi:type="dcterms:W3CDTF">2013-04-03T11:51:48Z</dcterms:modified>
</cp:coreProperties>
</file>