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9" r:id="rId3"/>
    <p:sldId id="298" r:id="rId4"/>
    <p:sldId id="301" r:id="rId5"/>
    <p:sldId id="297" r:id="rId6"/>
    <p:sldId id="262" r:id="rId7"/>
    <p:sldId id="257" r:id="rId8"/>
    <p:sldId id="296" r:id="rId9"/>
    <p:sldId id="300" r:id="rId10"/>
    <p:sldId id="258" r:id="rId11"/>
    <p:sldId id="302" r:id="rId12"/>
    <p:sldId id="28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33"/>
    <a:srgbClr val="C0C0C0"/>
    <a:srgbClr val="5F5F5F"/>
    <a:srgbClr val="B2B2B2"/>
    <a:srgbClr val="0099CC"/>
    <a:srgbClr val="CC3300"/>
    <a:srgbClr val="A7BB6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391" autoAdjust="0"/>
  </p:normalViewPr>
  <p:slideViewPr>
    <p:cSldViewPr>
      <p:cViewPr varScale="1">
        <p:scale>
          <a:sx n="64" d="100"/>
          <a:sy n="64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D16C53-9FE5-4B0E-AE20-92DA99CEB1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28F553-EA14-4BDB-BE54-50C27AD85F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1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3DD634-C16F-4A56-9727-9E37FD7CFC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0AEBB2-A73A-4332-9806-24C7EFE66E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3E3D0D8-235D-441A-AB0F-40D72C0760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915340AC-D6D3-4A37-9CB9-DDF1F42D3A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1E38C5A-5AE0-41A7-B8E0-F068625C10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A80D6-C732-4930-9685-780CFD6642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D8B579-B336-4AFB-877C-360528E7DB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84E7BC-201B-4759-8C2A-EA454F388E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9A8E0-3C5E-41C0-B595-0308C441A0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B8618E-E7FC-48AF-8AEE-4C67013B95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AB724-B98D-4D9A-96A4-45E2CEC6D4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5C1FF2-4700-47CB-913C-CA73C7CA5E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F8E11D-3F9E-41FF-97EE-6E8EEF6AAF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D23D8D8-B83E-4E6D-843D-F16DC01F983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229600" cy="2736304"/>
          </a:xfrm>
        </p:spPr>
        <p:txBody>
          <a:bodyPr/>
          <a:lstStyle/>
          <a:p>
            <a:r>
              <a:rPr lang="ru-RU" sz="4800" dirty="0" smtClean="0">
                <a:solidFill>
                  <a:srgbClr val="002060"/>
                </a:solidFill>
              </a:rPr>
              <a:t>Английская система дошкольного образования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12360" y="6021288"/>
            <a:ext cx="1115616" cy="6480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628800"/>
            <a:ext cx="7467600" cy="3633787"/>
          </a:xfrm>
        </p:spPr>
        <p:txBody>
          <a:bodyPr/>
          <a:lstStyle/>
          <a:p>
            <a:pPr>
              <a:buSzPct val="90000"/>
            </a:pPr>
            <a:r>
              <a:rPr lang="ru-RU" sz="3000" b="1" dirty="0" smtClean="0"/>
              <a:t>Мониторинга как такового нет</a:t>
            </a:r>
            <a:r>
              <a:rPr lang="en-US" sz="3000" b="1" dirty="0" smtClean="0">
                <a:solidFill>
                  <a:schemeClr val="tx2"/>
                </a:solidFill>
              </a:rPr>
              <a:t> </a:t>
            </a:r>
            <a:endParaRPr lang="en-US" sz="3000" b="1" dirty="0">
              <a:solidFill>
                <a:schemeClr val="tx2"/>
              </a:solidFill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ru-RU" sz="2000" b="1" dirty="0" smtClean="0"/>
              <a:t>воспитателями заполняется карта развития ребенка, по которой можно увидеть темп развития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  <p:pic>
        <p:nvPicPr>
          <p:cNvPr id="7" name="Рисунок 6" descr="htmlimage.jpe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3717032"/>
            <a:ext cx="3312368" cy="2848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Тестирование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2060848"/>
            <a:ext cx="7467600" cy="3633787"/>
          </a:xfrm>
        </p:spPr>
        <p:txBody>
          <a:bodyPr/>
          <a:lstStyle/>
          <a:p>
            <a:pPr>
              <a:buSzPct val="90000"/>
              <a:buNone/>
            </a:pPr>
            <a:r>
              <a:rPr lang="ru-RU" sz="2000" dirty="0" smtClean="0"/>
              <a:t>Дети ежегодно  проходят тестирование. Постепенно усложняя задание и выяснив  предел возможностей ребёнка, определяют , насколько его интеллектуальный  возраст  отличается  от биологического , а затем , разделив показатель  интеллектуального возраста  на  биологический  и  умножив полученный результат  на 100%, получают коэффициент умственного развития ребёнка, или </a:t>
            </a:r>
            <a:r>
              <a:rPr lang="en-US" sz="2000" dirty="0" smtClean="0"/>
              <a:t>IQ</a:t>
            </a:r>
            <a:r>
              <a:rPr lang="ru-RU" sz="2000" dirty="0" smtClean="0"/>
              <a:t>. Он не является чем-то постоянным, поэтому  тестирование детей проводится через определённые промежутки времени.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564904"/>
            <a:ext cx="5715000" cy="533400"/>
          </a:xfrm>
        </p:spPr>
        <p:txBody>
          <a:bodyPr/>
          <a:lstStyle/>
          <a:p>
            <a:r>
              <a:rPr lang="ru-RU" sz="3600" b="1" dirty="0" smtClean="0"/>
              <a:t>До новых встреч!</a:t>
            </a:r>
            <a:endParaRPr lang="en-US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6021288"/>
            <a:ext cx="1080120" cy="6480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16832"/>
            <a:ext cx="7467600" cy="3849811"/>
          </a:xfrm>
        </p:spPr>
        <p:txBody>
          <a:bodyPr/>
          <a:lstStyle/>
          <a:p>
            <a:pPr>
              <a:buSzPct val="90000"/>
              <a:buNone/>
            </a:pPr>
            <a:r>
              <a:rPr lang="ru-RU" sz="2400" dirty="0" smtClean="0"/>
              <a:t>    Образование в Великобритании  является </a:t>
            </a:r>
            <a:r>
              <a:rPr lang="ru-RU" sz="2400" dirty="0" smtClean="0">
                <a:solidFill>
                  <a:srgbClr val="0070C0"/>
                </a:solidFill>
              </a:rPr>
              <a:t>обязательным </a:t>
            </a:r>
            <a:r>
              <a:rPr lang="ru-RU" sz="2400" dirty="0" smtClean="0"/>
              <a:t>для всех граждан в возрасте от 5 до 16 лет.</a:t>
            </a:r>
          </a:p>
          <a:p>
            <a:pPr>
              <a:buSzPct val="90000"/>
              <a:buNone/>
            </a:pPr>
            <a:r>
              <a:rPr lang="ru-RU" sz="2400" dirty="0" smtClean="0"/>
              <a:t>             Существует два сектора образования</a:t>
            </a:r>
          </a:p>
          <a:p>
            <a:pPr>
              <a:buSzPct val="90000"/>
              <a:buNone/>
            </a:pPr>
            <a:endParaRPr lang="ru-RU" sz="2400" dirty="0" smtClean="0"/>
          </a:p>
          <a:p>
            <a:pPr>
              <a:buSzPct val="90000"/>
              <a:buNone/>
            </a:pPr>
            <a:endParaRPr lang="ru-RU" sz="2400" dirty="0" smtClean="0">
              <a:solidFill>
                <a:srgbClr val="FFFFFF"/>
              </a:solidFill>
            </a:endParaRPr>
          </a:p>
          <a:p>
            <a:pPr>
              <a:buSzPct val="90000"/>
              <a:buNone/>
            </a:pPr>
            <a:endParaRPr lang="ru-RU" sz="2400" dirty="0" smtClean="0">
              <a:solidFill>
                <a:srgbClr val="FFFFFF"/>
              </a:solidFill>
            </a:endParaRPr>
          </a:p>
          <a:p>
            <a:pPr>
              <a:buSzPct val="9000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4725144"/>
            <a:ext cx="2897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Государственный</a:t>
            </a:r>
          </a:p>
          <a:p>
            <a:r>
              <a:rPr lang="ru-RU" sz="2000" dirty="0" smtClean="0"/>
              <a:t>бесплатное образование                          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220072" y="4725144"/>
            <a:ext cx="3263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Частный</a:t>
            </a:r>
          </a:p>
          <a:p>
            <a:r>
              <a:rPr lang="ru-RU" sz="2000" dirty="0" smtClean="0"/>
              <a:t>платные учебные заведения</a:t>
            </a:r>
            <a:endParaRPr lang="ru-RU" sz="2000" dirty="0"/>
          </a:p>
        </p:txBody>
      </p:sp>
      <p:sp>
        <p:nvSpPr>
          <p:cNvPr id="27" name="Стрелка вниз 26"/>
          <p:cNvSpPr/>
          <p:nvPr/>
        </p:nvSpPr>
        <p:spPr>
          <a:xfrm rot="1257507">
            <a:off x="2179233" y="3806578"/>
            <a:ext cx="238080" cy="757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257507">
            <a:off x="5923649" y="3806578"/>
            <a:ext cx="238080" cy="757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17663"/>
            <a:ext cx="7467600" cy="3633787"/>
          </a:xfrm>
        </p:spPr>
        <p:txBody>
          <a:bodyPr/>
          <a:lstStyle/>
          <a:p>
            <a:pPr>
              <a:buSzPct val="90000"/>
              <a:buNone/>
            </a:pPr>
            <a:r>
              <a:rPr lang="ru-RU" sz="2800" dirty="0" smtClean="0"/>
              <a:t>   Классификация школ по возрасту обучающихся.</a:t>
            </a:r>
          </a:p>
          <a:p>
            <a:pPr marL="457200" indent="-457200">
              <a:buSzPct val="90000"/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Школы полного цикла </a:t>
            </a:r>
            <a:r>
              <a:rPr lang="ru-RU" sz="2800" dirty="0" smtClean="0"/>
              <a:t>– где обучаются дети всех возрастов от 2 до 18 лет.</a:t>
            </a:r>
          </a:p>
          <a:p>
            <a:pPr marL="457200" indent="-457200">
              <a:buSzPct val="90000"/>
              <a:buAutoNum type="arabicPeriod"/>
            </a:pPr>
            <a:r>
              <a:rPr lang="ru-RU" sz="2800" dirty="0" smtClean="0">
                <a:solidFill>
                  <a:srgbClr val="0070C0"/>
                </a:solidFill>
              </a:rPr>
              <a:t>Учреждения дошкольного образования</a:t>
            </a:r>
            <a:r>
              <a:rPr lang="ru-RU" sz="2800" dirty="0" smtClean="0"/>
              <a:t>– их так же называют яслями и детскими садами, для детей от 2 до 7 лет. </a:t>
            </a:r>
          </a:p>
          <a:p>
            <a:pPr marL="457200" indent="-457200">
              <a:buSzPct val="90000"/>
              <a:buAutoNum type="arabicPeriod"/>
            </a:pPr>
            <a:r>
              <a:rPr lang="ru-RU" sz="2800" dirty="0" smtClean="0"/>
              <a:t>Далее идёт </a:t>
            </a:r>
            <a:r>
              <a:rPr lang="ru-RU" sz="2800" dirty="0" smtClean="0">
                <a:solidFill>
                  <a:srgbClr val="0070C0"/>
                </a:solidFill>
              </a:rPr>
              <a:t>школьная ступень.</a:t>
            </a:r>
          </a:p>
          <a:p>
            <a:pPr>
              <a:buSzPct val="90000"/>
              <a:buNone/>
            </a:pPr>
            <a:endParaRPr lang="ru-RU" sz="2800" dirty="0" smtClean="0"/>
          </a:p>
          <a:p>
            <a:pPr>
              <a:buSzPct val="90000"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Реформа в образовании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988840"/>
            <a:ext cx="7467600" cy="3633787"/>
          </a:xfrm>
        </p:spPr>
        <p:txBody>
          <a:bodyPr/>
          <a:lstStyle/>
          <a:p>
            <a:pPr>
              <a:buSzPct val="90000"/>
              <a:buNone/>
            </a:pPr>
            <a:r>
              <a:rPr lang="ru-RU" sz="1800" dirty="0" smtClean="0"/>
              <a:t>Согласно недавнему исследованию британские родители тратят на детей дошкольного возраста до четверти своих доходов. Это самый высокий показатель среди развитых стран.</a:t>
            </a:r>
          </a:p>
          <a:p>
            <a:pPr>
              <a:buSzPct val="90000"/>
              <a:buNone/>
            </a:pPr>
            <a:r>
              <a:rPr lang="ru-RU" sz="1800" dirty="0" smtClean="0"/>
              <a:t>В настоящее время в Англии уделяется большое внимание реформе  в образовании. Одним из направлений реформы является расширение сети дошкольных учреждений  и получение обязательного бесплатного дошкольного образования.</a:t>
            </a:r>
          </a:p>
          <a:p>
            <a:pPr>
              <a:buSzPct val="90000"/>
              <a:buNone/>
            </a:pPr>
            <a:r>
              <a:rPr lang="ru-RU" sz="1800" dirty="0" smtClean="0"/>
              <a:t>Для бесплатного обучения  в государственных детских садах, родители получают на ребёнка специальные ваучеры. Ими государство оплачивает родителям пребывание их ребёнка в детском саду в течении 15  часов в неделю. Остальное время оплачивают родители. Примерная стоимость  1 часа – около 1500руб.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/>
              <a:t>Подход к образованию</a:t>
            </a:r>
            <a:endParaRPr lang="en-US" sz="3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60848"/>
            <a:ext cx="8496944" cy="5373216"/>
          </a:xfrm>
        </p:spPr>
        <p:txBody>
          <a:bodyPr/>
          <a:lstStyle/>
          <a:p>
            <a:pPr lvl="1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Основные цели дошкольного образования</a:t>
            </a:r>
            <a:r>
              <a:rPr lang="ru-RU" sz="1800" dirty="0" smtClean="0"/>
              <a:t>: удовлетворения нужд каждого ребёнка, его интересов , уважение к различиям между детьми. При этом предполагается, что ребёнок внутренне мотивирован к обучению, любопытен и энергичен по своей природе. Обучение преимущественно должно проходить во время игры, инициированной самим ребёнком. Основная задача  взрослого сводится к поддержке игры, предоставлению ребёнку разнообразного материала для исследования.</a:t>
            </a:r>
          </a:p>
          <a:p>
            <a:pPr lvl="1" algn="ctr">
              <a:buNone/>
            </a:pPr>
            <a:r>
              <a:rPr lang="ru-RU" sz="1800" dirty="0" smtClean="0"/>
              <a:t>В английских детских садах дети продолжительное время  занимаются самостоятельно, воспитатель только наблюдает за ними. И лишь 15% времени отводится на групповое обучение под руководством педагога. Оно проходит в небольших подгруппах, в которых собраны дети с одинаковым уровнем развития. Большое внимание уделяется исследовательской деятельности: игры с водой, песком, подвижным играм. Однако цели, поставленные в области литературы и математики, столь высоки, что на игру просто не остаётся времени. </a:t>
            </a:r>
            <a:r>
              <a:rPr lang="ru-RU" sz="2000" dirty="0" smtClean="0">
                <a:solidFill>
                  <a:srgbClr val="0070C0"/>
                </a:solidFill>
              </a:rPr>
              <a:t>Например если говорить о грамотности то 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447800" y="4876800"/>
            <a:ext cx="6324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000" dirty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1484784"/>
            <a:ext cx="792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Традиционно образование в Великобритании считается направленным </a:t>
            </a:r>
          </a:p>
          <a:p>
            <a:r>
              <a:rPr lang="ru-RU" dirty="0" smtClean="0"/>
              <a:t>на </a:t>
            </a:r>
            <a:r>
              <a:rPr lang="ru-RU" dirty="0" smtClean="0"/>
              <a:t>ребёнка, а не на образовательный предмет или на учителя.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5 лет должны уметь</a:t>
            </a:r>
            <a:endParaRPr lang="en-US" dirty="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gray">
          <a:xfrm>
            <a:off x="685800" y="44196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gray">
          <a:xfrm>
            <a:off x="3660775" y="3790950"/>
            <a:ext cx="1905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cs typeface="Arial" charset="0"/>
              </a:rPr>
              <a:t> </a:t>
            </a:r>
            <a:r>
              <a:rPr lang="ru-RU" sz="1600" b="1" dirty="0" smtClean="0">
                <a:cs typeface="Arial" charset="0"/>
              </a:rPr>
              <a:t>Грамотность</a:t>
            </a:r>
            <a:endParaRPr lang="en-US" sz="1600" b="1" dirty="0">
              <a:cs typeface="Arial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gray">
          <a:xfrm>
            <a:off x="739775" y="48482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dirty="0" smtClean="0"/>
              <a:t>Различать звуки и</a:t>
            </a:r>
          </a:p>
          <a:p>
            <a:pPr algn="ctr"/>
            <a:r>
              <a:rPr lang="ru-RU" dirty="0" smtClean="0"/>
              <a:t> буквы, определять</a:t>
            </a:r>
          </a:p>
          <a:p>
            <a:pPr algn="ctr"/>
            <a:r>
              <a:rPr lang="ru-RU" dirty="0" smtClean="0"/>
              <a:t> их место в слове</a:t>
            </a:r>
            <a:endParaRPr lang="ru-RU" dirty="0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685800" y="20574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739775" y="2486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dirty="0" smtClean="0"/>
              <a:t>Называть все буквы </a:t>
            </a:r>
          </a:p>
          <a:p>
            <a:pPr algn="ctr"/>
            <a:r>
              <a:rPr lang="ru-RU" dirty="0" smtClean="0"/>
              <a:t>алфавита</a:t>
            </a:r>
            <a:endParaRPr lang="ru-RU" dirty="0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gray">
          <a:xfrm>
            <a:off x="6019800" y="44196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gray">
          <a:xfrm>
            <a:off x="6073775" y="48482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dirty="0" smtClean="0"/>
              <a:t>Использовать знания </a:t>
            </a:r>
          </a:p>
          <a:p>
            <a:pPr algn="ctr"/>
            <a:r>
              <a:rPr lang="ru-RU" dirty="0" smtClean="0"/>
              <a:t>фонетики для </a:t>
            </a:r>
          </a:p>
          <a:p>
            <a:pPr algn="ctr"/>
            <a:r>
              <a:rPr lang="ru-RU" dirty="0" smtClean="0"/>
              <a:t>написания обычных </a:t>
            </a:r>
          </a:p>
          <a:p>
            <a:pPr algn="ctr"/>
            <a:r>
              <a:rPr lang="ru-RU" dirty="0" smtClean="0"/>
              <a:t>слов</a:t>
            </a:r>
            <a:endParaRPr lang="ru-RU" dirty="0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gray">
          <a:xfrm>
            <a:off x="6019800" y="20574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gray">
          <a:xfrm>
            <a:off x="6073774" y="2486025"/>
            <a:ext cx="2458665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dirty="0" smtClean="0"/>
              <a:t>Читать простые</a:t>
            </a:r>
          </a:p>
          <a:p>
            <a:pPr algn="ctr"/>
            <a:r>
              <a:rPr lang="ru-RU" dirty="0" smtClean="0"/>
              <a:t> слова и предложения</a:t>
            </a:r>
            <a:endParaRPr lang="ru-RU" dirty="0"/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3171825" y="2667000"/>
            <a:ext cx="2819400" cy="2803525"/>
            <a:chOff x="1968" y="1488"/>
            <a:chExt cx="1776" cy="1766"/>
          </a:xfrm>
        </p:grpSpPr>
        <p:sp>
          <p:nvSpPr>
            <p:cNvPr id="13333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229600" cy="746125"/>
          </a:xfrm>
        </p:spPr>
        <p:txBody>
          <a:bodyPr/>
          <a:lstStyle/>
          <a:p>
            <a:r>
              <a:rPr lang="ru-RU" dirty="0" smtClean="0"/>
              <a:t>   Программа</a:t>
            </a:r>
            <a:endParaRPr lang="en-US" dirty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971600" y="2996952"/>
            <a:ext cx="6120680" cy="1317665"/>
            <a:chOff x="720" y="1392"/>
            <a:chExt cx="4093" cy="918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2.Общение, язык, грамотность</a:t>
              </a:r>
              <a:endParaRPr lang="ru-RU" dirty="0"/>
            </a:p>
          </p:txBody>
        </p:sp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730" y="1407"/>
              <a:ext cx="4083" cy="903"/>
              <a:chOff x="744" y="1407"/>
              <a:chExt cx="4027" cy="903"/>
            </a:xfrm>
          </p:grpSpPr>
          <p:sp>
            <p:nvSpPr>
              <p:cNvPr id="6150" name="AutoShape 6"/>
              <p:cNvSpPr>
                <a:spLocks noChangeArrowheads="1"/>
              </p:cNvSpPr>
              <p:nvPr/>
            </p:nvSpPr>
            <p:spPr bwMode="gray">
              <a:xfrm>
                <a:off x="783" y="2195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331640" y="3717032"/>
            <a:ext cx="6048672" cy="688975"/>
            <a:chOff x="720" y="1392"/>
            <a:chExt cx="4058" cy="480"/>
          </a:xfrm>
        </p:grpSpPr>
        <p:sp>
          <p:nvSpPr>
            <p:cNvPr id="6153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3. Математика</a:t>
              </a:r>
              <a:endParaRPr lang="ru-RU" dirty="0"/>
            </a:p>
          </p:txBody>
        </p:sp>
        <p:grpSp>
          <p:nvGrpSpPr>
            <p:cNvPr id="6154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5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1691680" y="4509120"/>
            <a:ext cx="5976664" cy="688975"/>
            <a:chOff x="720" y="1392"/>
            <a:chExt cx="4058" cy="4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4. Окружающий мир</a:t>
              </a:r>
              <a:endParaRPr lang="ru-RU" dirty="0"/>
            </a:p>
          </p:txBody>
        </p:sp>
        <p:grpSp>
          <p:nvGrpSpPr>
            <p:cNvPr id="615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0" name="AutoShape 16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611560" y="2348880"/>
            <a:ext cx="6120680" cy="688975"/>
            <a:chOff x="720" y="1392"/>
            <a:chExt cx="4058" cy="4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1.Личностное, социальное и эмоциональное развитие</a:t>
              </a:r>
              <a:endParaRPr lang="ru-RU" dirty="0"/>
            </a:p>
          </p:txBody>
        </p:sp>
        <p:grpSp>
          <p:nvGrpSpPr>
            <p:cNvPr id="6164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5" name="AutoShape 2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66" name="AutoShape 2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170" name="Text Box 26"/>
          <p:cNvSpPr txBox="1">
            <a:spLocks noChangeArrowheads="1"/>
          </p:cNvSpPr>
          <p:nvPr/>
        </p:nvSpPr>
        <p:spPr bwMode="black">
          <a:xfrm>
            <a:off x="2297113" y="5351463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Click to add title in here    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323528" y="1484784"/>
            <a:ext cx="8820472" cy="812304"/>
          </a:xfrm>
          <a:prstGeom prst="roundRect">
            <a:avLst>
              <a:gd name="adj" fmla="val 0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Единой образовательной программы нет – разработаны  «Практические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рекомендации для работы с детьми дошкольного возраста»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2051720" y="5229200"/>
            <a:ext cx="5904656" cy="688975"/>
            <a:chOff x="720" y="1392"/>
            <a:chExt cx="4058" cy="480"/>
          </a:xfrm>
        </p:grpSpPr>
        <p:sp>
          <p:nvSpPr>
            <p:cNvPr id="32" name="AutoShape 1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5. Физическое развитие</a:t>
              </a:r>
              <a:endParaRPr lang="ru-RU" dirty="0"/>
            </a:p>
          </p:txBody>
        </p:sp>
        <p:grpSp>
          <p:nvGrpSpPr>
            <p:cNvPr id="33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4" name="AutoShape 2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AutoShape 2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1" name="Group 3"/>
          <p:cNvGrpSpPr>
            <a:grpSpLocks/>
          </p:cNvGrpSpPr>
          <p:nvPr/>
        </p:nvGrpSpPr>
        <p:grpSpPr bwMode="auto">
          <a:xfrm>
            <a:off x="2411760" y="5949280"/>
            <a:ext cx="5904656" cy="688975"/>
            <a:chOff x="720" y="1392"/>
            <a:chExt cx="4058" cy="480"/>
          </a:xfrm>
        </p:grpSpPr>
        <p:sp>
          <p:nvSpPr>
            <p:cNvPr id="4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6. </a:t>
              </a:r>
              <a:r>
                <a:rPr lang="ru-RU" dirty="0" err="1" smtClean="0"/>
                <a:t>Креативное</a:t>
              </a:r>
              <a:r>
                <a:rPr lang="ru-RU" dirty="0" smtClean="0"/>
                <a:t> мышление</a:t>
              </a:r>
              <a:endParaRPr lang="ru-RU" dirty="0"/>
            </a:p>
          </p:txBody>
        </p:sp>
        <p:grpSp>
          <p:nvGrpSpPr>
            <p:cNvPr id="4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Документация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628800"/>
            <a:ext cx="7467600" cy="3633787"/>
          </a:xfrm>
        </p:spPr>
        <p:txBody>
          <a:bodyPr/>
          <a:lstStyle/>
          <a:p>
            <a:pPr>
              <a:buSzPct val="90000"/>
            </a:pPr>
            <a:r>
              <a:rPr lang="en-US" sz="2400" b="1" dirty="0"/>
              <a:t> </a:t>
            </a:r>
            <a:r>
              <a:rPr lang="ru-RU" sz="2400" b="1" dirty="0" smtClean="0"/>
              <a:t>Время, которое должно быть затрачено на каждую область развития, не установлено. Директора и персонал сами составляют временное расписание.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300192" y="3068960"/>
            <a:ext cx="1800200" cy="1512168"/>
            <a:chOff x="4320" y="1152"/>
            <a:chExt cx="414" cy="40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dirty="0" smtClean="0"/>
                <a:t>Карта</a:t>
              </a:r>
            </a:p>
            <a:p>
              <a:pPr algn="ctr"/>
              <a:r>
                <a:rPr lang="ru-RU" dirty="0" smtClean="0"/>
                <a:t> развития </a:t>
              </a:r>
            </a:p>
            <a:p>
              <a:pPr algn="ctr"/>
              <a:r>
                <a:rPr lang="ru-RU" dirty="0" smtClean="0"/>
                <a:t>ребёнка</a:t>
              </a:r>
              <a:endParaRPr lang="ru-RU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Freeform 3"/>
          <p:cNvSpPr>
            <a:spLocks/>
          </p:cNvSpPr>
          <p:nvPr/>
        </p:nvSpPr>
        <p:spPr bwMode="ltGray">
          <a:xfrm>
            <a:off x="1619672" y="4437112"/>
            <a:ext cx="1512167" cy="9361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Freeform 5"/>
          <p:cNvSpPr>
            <a:spLocks/>
          </p:cNvSpPr>
          <p:nvPr/>
        </p:nvSpPr>
        <p:spPr bwMode="ltGray">
          <a:xfrm flipH="1">
            <a:off x="5940152" y="4365104"/>
            <a:ext cx="1468190" cy="1008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2987824" y="5373216"/>
            <a:ext cx="3240360" cy="1322388"/>
            <a:chOff x="4320" y="1152"/>
            <a:chExt cx="414" cy="402"/>
          </a:xfrm>
        </p:grpSpPr>
        <p:sp>
          <p:nvSpPr>
            <p:cNvPr id="20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dirty="0" smtClean="0"/>
                <a:t>Документация воспитателя</a:t>
              </a:r>
              <a:endParaRPr lang="ru-RU" dirty="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</p:grp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1115616" y="3212976"/>
            <a:ext cx="1800200" cy="1368152"/>
            <a:chOff x="4320" y="1152"/>
            <a:chExt cx="414" cy="402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dirty="0" smtClean="0"/>
                <a:t>План на одну</a:t>
              </a:r>
            </a:p>
            <a:p>
              <a:pPr algn="ctr"/>
              <a:r>
                <a:rPr lang="ru-RU" dirty="0" smtClean="0"/>
                <a:t> неделю</a:t>
              </a:r>
              <a:endParaRPr lang="ru-RU" dirty="0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одного дня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95536" y="1556792"/>
            <a:ext cx="49946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Беседа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Индивидуальная работа</a:t>
            </a:r>
            <a:endParaRPr lang="ru-RU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395536" y="3140968"/>
            <a:ext cx="7768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Воспитатель сам выбирает тему для беседы. Специалистов таких как: музыкальный руководитель, логопед и т. д., в учреждении нет. Так же  нет и медицинского персонала. Все педагоги обязаны пройти допуск  по оказанию первой медицинской помощи, охране.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_s_animat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Child_s_animat</Template>
  <TotalTime>510</TotalTime>
  <Words>615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Child_s_animat</vt:lpstr>
      <vt:lpstr>Английская система дошкольного образования</vt:lpstr>
      <vt:lpstr>Образование</vt:lpstr>
      <vt:lpstr>Классификация</vt:lpstr>
      <vt:lpstr>Реформа в образовании</vt:lpstr>
      <vt:lpstr>Подход к образованию</vt:lpstr>
      <vt:lpstr>Дети 5 лет должны уметь</vt:lpstr>
      <vt:lpstr>   Программа</vt:lpstr>
      <vt:lpstr>Документация</vt:lpstr>
      <vt:lpstr>План одного дня</vt:lpstr>
      <vt:lpstr>Мониторинг</vt:lpstr>
      <vt:lpstr>Тестирование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Англия</dc:title>
  <dc:creator>Loner-XP</dc:creator>
  <cp:lastModifiedBy>Loner-XP</cp:lastModifiedBy>
  <cp:revision>54</cp:revision>
  <dcterms:created xsi:type="dcterms:W3CDTF">2012-12-09T15:35:47Z</dcterms:created>
  <dcterms:modified xsi:type="dcterms:W3CDTF">2013-02-10T16:20:28Z</dcterms:modified>
</cp:coreProperties>
</file>