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6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6" autoAdjust="0"/>
    <p:restoredTop sz="94660"/>
  </p:normalViewPr>
  <p:slideViewPr>
    <p:cSldViewPr>
      <p:cViewPr>
        <p:scale>
          <a:sx n="40" d="100"/>
          <a:sy n="40" d="100"/>
        </p:scale>
        <p:origin x="-120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ED147-4AF8-4BE0-9971-861585419E33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AF69C-C189-49A0-8FF6-DFE983069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AF69C-C189-49A0-8FF6-DFE9830691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424088" cy="1080000"/>
          </a:xfrm>
        </p:spPr>
        <p:txBody>
          <a:bodyPr/>
          <a:lstStyle>
            <a:lvl1pPr>
              <a:defRPr sz="6600" b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kvar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7180" y="3537012"/>
            <a:ext cx="6400800" cy="720000"/>
          </a:xfrm>
        </p:spPr>
        <p:txBody>
          <a:bodyPr/>
          <a:lstStyle>
            <a:lvl1pPr marL="0" indent="0" algn="ctr">
              <a:buNone/>
              <a:defRPr sz="3600" i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476" y="296652"/>
            <a:ext cx="7560000" cy="900113"/>
          </a:xfrm>
        </p:spPr>
        <p:txBody>
          <a:bodyPr/>
          <a:lstStyle>
            <a:lvl1pPr>
              <a:defRPr sz="4000" b="0">
                <a:solidFill>
                  <a:srgbClr val="006600"/>
                </a:solidFill>
                <a:latin typeface="Book Antiqu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831" y="1593342"/>
            <a:ext cx="7560000" cy="4860000"/>
          </a:xfrm>
        </p:spPr>
        <p:txBody>
          <a:bodyPr/>
          <a:lstStyle>
            <a:lvl1pPr marL="0" indent="360000">
              <a:buFont typeface="Wingdings 2" pitchFamily="18" charset="2"/>
              <a:buChar char="·"/>
              <a:defRPr>
                <a:solidFill>
                  <a:srgbClr val="006600"/>
                </a:solidFill>
                <a:latin typeface="Book Antiqua" pitchFamily="18" charset="0"/>
              </a:defRPr>
            </a:lvl1pPr>
            <a:lvl2pPr marL="540000" indent="-252000">
              <a:buFont typeface="Wingdings" pitchFamily="2" charset="2"/>
              <a:buChar char="§"/>
              <a:defRPr>
                <a:solidFill>
                  <a:srgbClr val="006600"/>
                </a:solidFill>
                <a:latin typeface="Book Antiqua" pitchFamily="18" charset="0"/>
              </a:defRPr>
            </a:lvl2pPr>
            <a:lvl3pPr marL="720000" indent="180000">
              <a:defRPr>
                <a:solidFill>
                  <a:srgbClr val="006600"/>
                </a:solidFill>
                <a:latin typeface="Book Antiqua" pitchFamily="18" charset="0"/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476" y="296652"/>
            <a:ext cx="7560000" cy="900113"/>
          </a:xfrm>
        </p:spPr>
        <p:txBody>
          <a:bodyPr/>
          <a:lstStyle>
            <a:lvl1pPr>
              <a:defRPr sz="4000" b="0" baseline="0">
                <a:solidFill>
                  <a:srgbClr val="006600"/>
                </a:solidFill>
                <a:latin typeface="Book Antiqu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296476" y="1593342"/>
            <a:ext cx="7560000" cy="4860000"/>
          </a:xfrm>
        </p:spPr>
        <p:txBody>
          <a:bodyPr/>
          <a:lstStyle>
            <a:lvl1pPr marL="0" indent="0">
              <a:buNone/>
              <a:defRPr>
                <a:solidFill>
                  <a:srgbClr val="006600"/>
                </a:solidFill>
                <a:latin typeface="Book Antiqua" pitchFamily="18" charset="0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476" y="296652"/>
            <a:ext cx="7560000" cy="900113"/>
          </a:xfrm>
        </p:spPr>
        <p:txBody>
          <a:bodyPr/>
          <a:lstStyle>
            <a:lvl1pPr>
              <a:defRPr sz="4000" b="0">
                <a:solidFill>
                  <a:srgbClr val="006600"/>
                </a:solidFill>
                <a:latin typeface="Book Antiqu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296476" y="1593342"/>
            <a:ext cx="7560000" cy="4860000"/>
          </a:xfrm>
        </p:spPr>
        <p:txBody>
          <a:bodyPr/>
          <a:lstStyle>
            <a:lvl1pPr marL="0" indent="360000">
              <a:buSzPct val="100000"/>
              <a:buFont typeface="Wingdings 2" pitchFamily="18" charset="2"/>
              <a:buChar char="·"/>
              <a:defRPr>
                <a:solidFill>
                  <a:srgbClr val="006600"/>
                </a:solidFill>
                <a:latin typeface="Book Antiqua" pitchFamily="18" charset="0"/>
              </a:defRPr>
            </a:lvl1pPr>
            <a:lvl2pPr marL="360000" indent="252000">
              <a:buSzPct val="100000"/>
              <a:buFont typeface="Wingdings" pitchFamily="2" charset="2"/>
              <a:buChar char="§"/>
              <a:defRPr>
                <a:solidFill>
                  <a:srgbClr val="006600"/>
                </a:solidFill>
                <a:latin typeface="Book Antiqua" pitchFamily="18" charset="0"/>
              </a:defRPr>
            </a:lvl2pPr>
            <a:lvl3pPr marL="720000" indent="180000">
              <a:buSzPct val="100000"/>
              <a:buFont typeface="Arial" pitchFamily="34" charset="0"/>
              <a:buChar char="•"/>
              <a:defRPr>
                <a:solidFill>
                  <a:srgbClr val="006600"/>
                </a:solidFill>
                <a:latin typeface="Book Antiqua" pitchFamily="18" charset="0"/>
              </a:defRPr>
            </a:lvl3pPr>
            <a:lvl4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buFont typeface="Wingdings 2" pitchFamily="18" charset="2"/>
              <a:buChar char="·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476" y="296652"/>
            <a:ext cx="7560000" cy="900113"/>
          </a:xfrm>
        </p:spPr>
        <p:txBody>
          <a:bodyPr/>
          <a:lstStyle>
            <a:lvl1pPr>
              <a:defRPr sz="4000" b="0">
                <a:solidFill>
                  <a:srgbClr val="006600"/>
                </a:solidFill>
                <a:latin typeface="Book Antiqu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6476" y="1592796"/>
            <a:ext cx="3600000" cy="4860000"/>
          </a:xfrm>
        </p:spPr>
        <p:txBody>
          <a:bodyPr/>
          <a:lstStyle>
            <a:lvl1pPr>
              <a:buFont typeface="Wingdings 2" pitchFamily="18" charset="2"/>
              <a:buChar char="·"/>
              <a:defRPr sz="2800">
                <a:solidFill>
                  <a:srgbClr val="00660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006600"/>
                </a:solidFill>
                <a:latin typeface="Book Antiqua" pitchFamily="18" charset="0"/>
              </a:defRPr>
            </a:lvl2pPr>
            <a:lvl3pPr>
              <a:defRPr sz="2000">
                <a:solidFill>
                  <a:srgbClr val="006600"/>
                </a:solidFill>
                <a:latin typeface="Book Antiqua" pitchFamily="18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6476" y="1592796"/>
            <a:ext cx="3600000" cy="4860000"/>
          </a:xfrm>
        </p:spPr>
        <p:txBody>
          <a:bodyPr/>
          <a:lstStyle>
            <a:lvl1pPr>
              <a:buFont typeface="Wingdings 2" pitchFamily="18" charset="2"/>
              <a:buChar char="·"/>
              <a:defRPr sz="2800">
                <a:solidFill>
                  <a:srgbClr val="00660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006600"/>
                </a:solidFill>
                <a:latin typeface="Book Antiqua" pitchFamily="18" charset="0"/>
              </a:defRPr>
            </a:lvl2pPr>
            <a:lvl3pPr>
              <a:defRPr sz="2000">
                <a:solidFill>
                  <a:srgbClr val="006600"/>
                </a:solidFill>
                <a:latin typeface="Book Antiqua" pitchFamily="18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296988" y="296863"/>
            <a:ext cx="75596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96988" y="1631950"/>
            <a:ext cx="7559675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6600"/>
          </a:solidFill>
          <a:latin typeface="Book Antiqua" pitchFamily="18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15875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·"/>
        <a:defRPr sz="2800" kern="1200">
          <a:solidFill>
            <a:srgbClr val="006600"/>
          </a:solidFill>
          <a:latin typeface="Book Antiqua" pitchFamily="18" charset="0"/>
          <a:ea typeface="+mn-ea"/>
          <a:cs typeface="Arial" pitchFamily="34" charset="0"/>
        </a:defRPr>
      </a:lvl1pPr>
      <a:lvl2pPr marL="358775" indent="25082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006600"/>
          </a:solidFill>
          <a:latin typeface="Book Antiqua" pitchFamily="18" charset="0"/>
          <a:ea typeface="+mn-ea"/>
          <a:cs typeface="Arial" pitchFamily="34" charset="0"/>
        </a:defRPr>
      </a:lvl2pPr>
      <a:lvl3pPr marL="719138" indent="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6600"/>
          </a:solidFill>
          <a:latin typeface="Book Antiqua" pitchFamily="18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http://tmndetsady.ru/upload/news/orig_4a94328d8b2e141df99b48bc87186a7b.jpg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gif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gif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A1%D0%9E%D0%9B%D0%9D%D0%95%D0%A7%D0%9D%D0%AB%D0%99%20%D0%97%D0%90%D0%99%D0%A7%D0%98%D0%9A" TargetMode="External"/><Relationship Id="rId2" Type="http://schemas.openxmlformats.org/officeDocument/2006/relationships/hyperlink" Target="http://images.yandex.ru/yandsearch?text=%D0%A1%D0%9E%D0%9B%D0%9D%D0%AB%D0%A8%D0%9A%D0%9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851648" cy="113217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/>
              </a:rPr>
              <a:t>Муниципальное бюджетное дошкольное образовательное  учреждение </a:t>
            </a:r>
            <a:br>
              <a:rPr lang="ru-RU" sz="1600" b="1" dirty="0" smtClean="0">
                <a:solidFill>
                  <a:schemeClr val="tx1"/>
                </a:solidFill>
                <a:effectLst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</a:rPr>
              <a:t>детский сад комбинированного вида № 8 «Теремок»                      </a:t>
            </a:r>
            <a:r>
              <a:rPr lang="ru-RU" sz="1600" b="1" dirty="0" err="1" smtClean="0">
                <a:solidFill>
                  <a:schemeClr val="tx1"/>
                </a:solidFill>
                <a:effectLst/>
              </a:rPr>
              <a:t>Староминского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 района  Краснодарского  края </a:t>
            </a:r>
            <a:endParaRPr lang="ru-RU" sz="1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40" y="3500438"/>
            <a:ext cx="8572560" cy="3357562"/>
          </a:xfrm>
        </p:spPr>
        <p:txBody>
          <a:bodyPr>
            <a:prstTxWarp prst="textArchUp">
              <a:avLst>
                <a:gd name="adj" fmla="val 11076624"/>
              </a:avLst>
            </a:prstTxWarp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ПРОЕКТНАЯ    ДЕЯТЕЛЬНОСТЬ 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В ДЕТСКОМ САДУ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928662" y="6072182"/>
            <a:ext cx="785469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n-ea"/>
                <a:cs typeface="Arial" pitchFamily="34" charset="0"/>
              </a:rPr>
              <a:t>Составитель: воспитатель  Панарина Е.А.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itchFamily="18" charset="0"/>
                <a:ea typeface="+mn-ea"/>
                <a:cs typeface="Arial" pitchFamily="34" charset="0"/>
              </a:rPr>
              <a:t>2012 г.-2013г.</a:t>
            </a:r>
            <a:endParaRPr kumimoji="0" lang="ru-RU" sz="19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55471" y="3786190"/>
            <a:ext cx="2795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( из опыта работы)   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3108" y="285728"/>
            <a:ext cx="6286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РИСОВАНИЕ  «ЛАСКОВОЕ СОЛНЫШКО»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Рисунок 2" descr="SAM_099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62536" y="785794"/>
            <a:ext cx="3524274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SAM_09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28" y="3857628"/>
            <a:ext cx="3571900" cy="2678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AM_099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6379" y="3786190"/>
            <a:ext cx="3619525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SAM_100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728" y="839372"/>
            <a:ext cx="3548055" cy="26610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 descr="http://tmndetsady.ru/upload/news/orig_4a94328d8b2e141df99b48bc87186a7b.jpg"/>
          <p:cNvPicPr>
            <a:picLocks noChangeAspect="1" noChangeArrowheads="1"/>
          </p:cNvPicPr>
          <p:nvPr/>
        </p:nvPicPr>
        <p:blipFill>
          <a:blip r:embed="rId6" r:link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285992"/>
            <a:ext cx="326924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SCN00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4000504"/>
            <a:ext cx="4071934" cy="2536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 descr="69259639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0"/>
            <a:ext cx="1730375" cy="17303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00166" y="285728"/>
            <a:ext cx="54327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РАЗВЛЕЧЕНИЕ  «СОЛНЕЧНЫЙ  ЗАЙЧИК»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SAM_101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7224" y="785794"/>
            <a:ext cx="3929058" cy="29467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SAM_099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00562" y="2357430"/>
            <a:ext cx="3810026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SCN00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4000504"/>
            <a:ext cx="2827338" cy="2119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DSCN00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2000240"/>
            <a:ext cx="2900363" cy="2325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5" name="Picture 1" descr="DSCN00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642918"/>
            <a:ext cx="3059113" cy="2232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AM_1026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85720" y="3429000"/>
            <a:ext cx="4154750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57818" y="0"/>
            <a:ext cx="305865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Совместная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работа с родителями: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«СОЛНЦЕ – ЯСНОЕ,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СОЛНЦЕ – КРАСНОЕ»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сдлолсолнышко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1643050"/>
            <a:ext cx="1469435" cy="1409702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 descr="SAM_1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4538" y="3714752"/>
            <a:ext cx="3773154" cy="28257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986" name="Picture 2" descr="SAM_10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428604"/>
            <a:ext cx="3775081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987" name="Picture 3" descr="SAM_100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3716525"/>
            <a:ext cx="3735394" cy="27938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AM_101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14348" y="357165"/>
            <a:ext cx="3786213" cy="28575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396871265.gif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000496" y="2571744"/>
            <a:ext cx="1722166" cy="2447936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35716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МАТЕРИАЛЫ: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928670"/>
            <a:ext cx="78581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/>
              <a:t>Виноградова Н.А., Панкова Е.П. Образовательные проекты в детском саду. Пособие для воспитателей. М.: Айрис-пресс, 2008. – 208 с.</a:t>
            </a:r>
          </a:p>
          <a:p>
            <a:pPr lvl="0"/>
            <a:r>
              <a:rPr lang="ru-RU" sz="1400" b="1" dirty="0" err="1" smtClean="0"/>
              <a:t>Веракса</a:t>
            </a:r>
            <a:r>
              <a:rPr lang="ru-RU" sz="1400" b="1" dirty="0" smtClean="0"/>
              <a:t> Н.Е., </a:t>
            </a:r>
            <a:r>
              <a:rPr lang="ru-RU" sz="1400" b="1" dirty="0" err="1" smtClean="0"/>
              <a:t>Веракса</a:t>
            </a:r>
            <a:r>
              <a:rPr lang="ru-RU" sz="1400" b="1" dirty="0" smtClean="0"/>
              <a:t> А.Н. Проектная деятельность дошкольников. Пособие для педагогов дошкольных учреждений. – М.: Мозаика-синтез, 2008. – 112 с.</a:t>
            </a:r>
          </a:p>
          <a:p>
            <a:pPr lvl="0"/>
            <a:r>
              <a:rPr lang="ru-RU" sz="1400" b="1" dirty="0" smtClean="0"/>
              <a:t>Киселева Л.С. и др. Проектный метод в деятельности дошкольного учреждения: – М.: АРКТИ, 2003. – 96 с. 4.</a:t>
            </a:r>
          </a:p>
          <a:p>
            <a:pPr lvl="0"/>
            <a:r>
              <a:rPr lang="ru-RU" sz="1400" b="1" dirty="0" err="1" smtClean="0"/>
              <a:t>Пенькова</a:t>
            </a:r>
            <a:r>
              <a:rPr lang="ru-RU" sz="1400" b="1" dirty="0" smtClean="0"/>
              <a:t> Л.С. Под парусом Лето плывет по Земле (организация детских площадок в летний период) методическое пособие для работников дошкольных учреждений, студентов педагогических вузов и колледжей. – М.: ЛИНКА-ПРЕСС, 2006. – 288 с.  </a:t>
            </a:r>
          </a:p>
          <a:p>
            <a:pPr lvl="0"/>
            <a:r>
              <a:rPr lang="ru-RU" sz="1400" b="1" dirty="0" smtClean="0"/>
              <a:t>Тимофеева Л.Л. Проектный метод в детском саду. «Мультфильм своими руками». – СПб .: ООО «Издательство «Детство-пресс», 2011. – 80 с.  </a:t>
            </a:r>
          </a:p>
          <a:p>
            <a:pPr lvl="0"/>
            <a:r>
              <a:rPr lang="ru-RU" sz="1400" b="1" dirty="0" err="1" smtClean="0"/>
              <a:t>Штанько</a:t>
            </a:r>
            <a:r>
              <a:rPr lang="ru-RU" sz="1400" b="1" dirty="0" smtClean="0"/>
              <a:t> И.В. Проектная деятельность с детьми старшего дошкольного возраста. // Управление дошкольным образовательным учреждением. 2004, № 4.</a:t>
            </a:r>
          </a:p>
          <a:p>
            <a:pPr lvl="0"/>
            <a:r>
              <a:rPr lang="ru-RU" sz="1400" b="1" dirty="0" smtClean="0"/>
              <a:t>Дошкольное воспитание. № 1, 2 2007, № 5, 12 2008.</a:t>
            </a:r>
          </a:p>
          <a:p>
            <a:pPr lvl="0"/>
            <a:r>
              <a:rPr lang="ru-RU" sz="1400" b="1" dirty="0" smtClean="0"/>
              <a:t>Дошкольное образование. № 8, 12 2008.</a:t>
            </a:r>
          </a:p>
          <a:p>
            <a:pPr lvl="0"/>
            <a:r>
              <a:rPr lang="ru-RU" sz="1400" b="1" dirty="0" smtClean="0"/>
              <a:t>Дошкольное образование. Обучение дошкольников № 5. 2009 - с. 58.</a:t>
            </a:r>
          </a:p>
          <a:p>
            <a:pPr lvl="0"/>
            <a:r>
              <a:rPr lang="ru-RU" sz="1400" b="1" dirty="0" smtClean="0"/>
              <a:t>Дошкольное образование. Обучение дошкольников № 6. 2009 - с. 69.</a:t>
            </a:r>
          </a:p>
          <a:p>
            <a:pPr lvl="0"/>
            <a:r>
              <a:rPr lang="ru-RU" sz="1400" b="1" dirty="0" smtClean="0"/>
              <a:t>Дошкольная педагогика. № 5. 2008, № 5. 2009.</a:t>
            </a:r>
          </a:p>
          <a:p>
            <a:pPr lvl="0"/>
            <a:r>
              <a:rPr lang="ru-RU" sz="1400" b="1" dirty="0" smtClean="0"/>
              <a:t>Обруч № 4, 2009. 13. // Ребенок в детском саду. № 3 2003, № 2, 3 2008.</a:t>
            </a:r>
          </a:p>
          <a:p>
            <a:pPr lvl="0"/>
            <a:r>
              <a:rPr lang="ru-RU" sz="1400" b="1" dirty="0" smtClean="0"/>
              <a:t>Коллекция увлечений (приложение к журналу «Обруч»): пособие для работников дошкольных учреждений/ Н.А. Рыжова. – М.: ЛИНКА-ПРЕСС, 2005. – 80 с.</a:t>
            </a:r>
          </a:p>
          <a:p>
            <a:pPr lvl="0"/>
            <a:r>
              <a:rPr lang="en-US" sz="1400" dirty="0" smtClean="0">
                <a:hlinkClick r:id="rId2"/>
              </a:rPr>
              <a:t>http://images.yandex.ru/yandsearch?text=%D0%A1%D0%9E%D0%9B%D0%9D%D0%AB%D0%A8%D0%9A%D0%9E</a:t>
            </a:r>
            <a:endParaRPr lang="ru-RU" sz="1400" dirty="0" smtClean="0"/>
          </a:p>
          <a:p>
            <a:pPr lvl="0"/>
            <a:r>
              <a:rPr lang="en-US" sz="1400" dirty="0" smtClean="0">
                <a:hlinkClick r:id="rId3"/>
              </a:rPr>
              <a:t>http://images.yandex.ru/yandsearch?text=%D0%A1%D0%9E%D0%9B%D0%9D%D0%95%D0%A7%D0%9D%D0%AB%D0%99%20%D0%97%D0%90%D0%99%D0%A7%D0%98%D0%9A</a:t>
            </a:r>
            <a:endParaRPr lang="ru-RU" sz="1400" b="1" dirty="0" smtClean="0"/>
          </a:p>
          <a:p>
            <a:r>
              <a:rPr lang="ru-RU" sz="1400" b="1" dirty="0" smtClean="0"/>
              <a:t> </a:t>
            </a:r>
          </a:p>
          <a:p>
            <a:endParaRPr lang="ru-RU" sz="1400" b="1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tImag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642918"/>
            <a:ext cx="4000528" cy="5524496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500562" y="4071942"/>
            <a:ext cx="422263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ПАНАРИНА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ЕЛЕНА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АЛЕКСЕЕВНА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3429000"/>
            <a:ext cx="392909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воспитатель</a:t>
            </a:r>
            <a:endParaRPr lang="ru-RU" sz="2400" b="1" cap="none" spc="0" dirty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 descr="0_71784_bfd4640a_XL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143504" y="428604"/>
            <a:ext cx="3214710" cy="2924306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sun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57157" y="0"/>
            <a:ext cx="306710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857224" y="2143116"/>
            <a:ext cx="7998607" cy="3693046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Arial" pitchFamily="34" charset="0"/>
              </a:rPr>
              <a:t>Мною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Arial" pitchFamily="34" charset="0"/>
              </a:rPr>
              <a:t> был выбран  проект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lang="ru-RU" sz="2400" b="1" dirty="0" smtClean="0">
              <a:latin typeface="Book Antiqua" pitchFamily="18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Arial" pitchFamily="34" charset="0"/>
            </a:endParaRPr>
          </a:p>
          <a:p>
            <a:r>
              <a:rPr lang="ru-RU" sz="2400" b="1" dirty="0" smtClean="0"/>
              <a:t>ВИД  ПРОЕКТА: </a:t>
            </a:r>
            <a:endParaRPr lang="ru-RU" sz="2400" dirty="0" smtClean="0"/>
          </a:p>
          <a:p>
            <a:pPr lvl="0"/>
            <a:r>
              <a:rPr lang="ru-RU" sz="2400" dirty="0" smtClean="0"/>
              <a:t>среднесрочный, </a:t>
            </a:r>
          </a:p>
          <a:p>
            <a:pPr lvl="0"/>
            <a:r>
              <a:rPr lang="ru-RU" sz="2400" dirty="0" smtClean="0"/>
              <a:t>групповой, </a:t>
            </a:r>
          </a:p>
          <a:p>
            <a:pPr lvl="0"/>
            <a:r>
              <a:rPr lang="ru-RU" sz="2400" dirty="0" smtClean="0"/>
              <a:t>познавательно исследовательско - творческий, </a:t>
            </a:r>
          </a:p>
          <a:p>
            <a:pPr lvl="0"/>
            <a:r>
              <a:rPr lang="ru-RU" sz="2400" dirty="0" smtClean="0"/>
              <a:t>межпредметный.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57818" y="234055"/>
            <a:ext cx="3441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Солнышко, солнышко,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Выгляни  в окошко;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Любят тебя детки,</a:t>
            </a:r>
          </a:p>
          <a:p>
            <a:r>
              <a:rPr lang="ru-RU" sz="1600" b="1" dirty="0" smtClean="0"/>
              <a:t>Детки – малолетки.</a:t>
            </a:r>
          </a:p>
          <a:p>
            <a:r>
              <a:rPr lang="ru-RU" sz="1600" b="1" i="1" dirty="0" smtClean="0"/>
              <a:t>        (русская народная песенка)</a:t>
            </a:r>
            <a:endParaRPr lang="ru-RU" sz="1600" b="1" dirty="0" smtClean="0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643042" y="2928934"/>
            <a:ext cx="5986462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« Сыпучие крупинки СОЛНЦА»</a:t>
            </a:r>
            <a:endParaRPr lang="ru-RU" sz="3600" i="1" kern="10" spc="0" dirty="0">
              <a:ln w="38100">
                <a:solidFill>
                  <a:srgbClr val="FFC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145393" y="357166"/>
            <a:ext cx="7998607" cy="621510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/>
              <a:t>БАЗИСНЫЙ КОМПОНЕНТ:</a:t>
            </a:r>
            <a:r>
              <a:rPr lang="ru-RU" sz="2400" dirty="0" smtClean="0"/>
              <a:t>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/>
              <a:t>работа по проекту проводится в рамках разделов программы Васильевой  М. А. (познавательное, социальное, физическое развитие).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ru-RU" sz="2400" dirty="0" smtClean="0"/>
          </a:p>
          <a:p>
            <a:r>
              <a:rPr lang="ru-RU" sz="2400" b="1" dirty="0" smtClean="0"/>
              <a:t>ДИДАКТИЧЕСКАЯ  ЦЕЛЬ ПРОЕКТА: 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Формирование наблюдательности у детей младшего дошкольного возраста через игры с водой путем создания благоприятной обстановки.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Осознание детьми значения солнца  в жизни людей, животных и растений.</a:t>
            </a:r>
          </a:p>
          <a:p>
            <a:pPr marL="457200" lvl="0" indent="-457200"/>
            <a:endParaRPr lang="ru-RU" sz="2400" dirty="0" smtClean="0"/>
          </a:p>
          <a:p>
            <a:r>
              <a:rPr lang="ru-RU" sz="2400" b="1" dirty="0" smtClean="0"/>
              <a:t>УЧАСТНИКИ  ПРОЕКТА: </a:t>
            </a:r>
            <a:endParaRPr lang="ru-RU" sz="2400" dirty="0" smtClean="0"/>
          </a:p>
          <a:p>
            <a:r>
              <a:rPr lang="ru-RU" sz="2400" b="1" dirty="0" smtClean="0"/>
              <a:t>- </a:t>
            </a:r>
            <a:r>
              <a:rPr lang="ru-RU" sz="2400" dirty="0" smtClean="0"/>
              <a:t>дети  средней группы </a:t>
            </a:r>
          </a:p>
          <a:p>
            <a:r>
              <a:rPr lang="ru-RU" sz="2400" b="1" dirty="0" smtClean="0"/>
              <a:t>- </a:t>
            </a:r>
            <a:r>
              <a:rPr lang="ru-RU" sz="2400" dirty="0" smtClean="0"/>
              <a:t>родители</a:t>
            </a:r>
          </a:p>
          <a:p>
            <a:r>
              <a:rPr lang="ru-RU" sz="2400" b="1" dirty="0" smtClean="0"/>
              <a:t>- </a:t>
            </a:r>
            <a:r>
              <a:rPr lang="ru-RU" sz="2400" dirty="0" smtClean="0"/>
              <a:t>воспитатель  средней   группы – Панарина Е.А.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ru-RU" sz="2400" dirty="0" smtClean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71473" y="785794"/>
            <a:ext cx="8572528" cy="6072206"/>
          </a:xfrm>
          <a:prstGeom prst="rect">
            <a:avLst/>
          </a:prstGeom>
        </p:spPr>
        <p:txBody>
          <a:bodyPr/>
          <a:lstStyle/>
          <a:p>
            <a:r>
              <a:rPr lang="ru-RU" sz="2000" b="1" dirty="0" smtClean="0"/>
              <a:t>МЕТОДИЧЕСКИЕ  ЗАДАЧИ  ПРОЕКТА: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Развитие познавательных способностей детей  в  процессе совместной исследовательской деятельности;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Познакомить  детей   с  понятием: солнечные  лучи,   ролью   солнца  в  нашей  жизни   (солнце  -  источник  света  и  тепла);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Учить  видеть   характерные   особенности  осеннего  солнца  (убывает световой  день);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Развивать наблюдательность с помощью игр за солнцем.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Формирование у детей осознанных представлений о необходимости заботиться, о своём здоровье;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Поддерживание стремления детей активно вступать в познавательное общение, высказывать своё  мнение;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Воспитание бережного отношения к  природе.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Проанализировать нынешнее состояние проблемы  влияния наблюдений за солнцем  на эмоциональное состояние детей младшего дошкольного возраста.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Закреплять  представления  о  солнце  через   различные  виды  детской  деятельности.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ru-RU" sz="2000" dirty="0" smtClean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09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1285860"/>
            <a:ext cx="3048021" cy="2286016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SAM_097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42976" y="4357694"/>
            <a:ext cx="2928926" cy="2196695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AM_097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10228" y="4286256"/>
            <a:ext cx="2952770" cy="221457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SAM_097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43570" y="1285860"/>
            <a:ext cx="3143240" cy="235743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SAM_097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357554" y="2714620"/>
            <a:ext cx="3024209" cy="2268157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" y="332656"/>
            <a:ext cx="8229600" cy="3817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Arial" pitchFamily="34" charset="0"/>
              </a:rPr>
              <a:t>НАБЛЮДЕНИЕ ЗА СОЛНЫШКОМ  НА ПРОГУЛКЕ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09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3429000"/>
            <a:ext cx="4095779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SAM_097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2786058"/>
            <a:ext cx="4357718" cy="32682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Рисунок 1" descr="SAM_097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357166"/>
            <a:ext cx="4095778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сдj0429815.wm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00760" y="0"/>
            <a:ext cx="2511549" cy="2662242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01-11-12_15.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71604" y="357166"/>
            <a:ext cx="3500462" cy="26253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P01-11-12_15.5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71604" y="3286124"/>
            <a:ext cx="3500462" cy="26253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P01-11-12_16.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57818" y="357166"/>
            <a:ext cx="3429024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AM_098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86380" y="3286124"/>
            <a:ext cx="3500463" cy="26253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27554"/>
            <a:ext cx="6472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А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1928802"/>
            <a:ext cx="7186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Ш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О,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42910" y="3811012"/>
            <a:ext cx="92869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Ь!</a:t>
            </a:r>
            <a:endParaRPr kumimoji="0" lang="ru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09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428604"/>
            <a:ext cx="3857652" cy="28932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SAM_099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57752" y="357166"/>
            <a:ext cx="4000496" cy="29289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SAM_099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3464719"/>
            <a:ext cx="4000528" cy="2946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AM_1024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785786" y="3571876"/>
            <a:ext cx="3857620" cy="2857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 descr="http://akak.ru/recipes/pictures/000/015/045_big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706376"/>
            <a:ext cx="2143140" cy="123642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17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овый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Тема176</Template>
  <TotalTime>1029</TotalTime>
  <Words>437</Words>
  <Application>Microsoft Office PowerPoint</Application>
  <PresentationFormat>Экран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Тема176</vt:lpstr>
      <vt:lpstr>Муниципальное бюджетное дошкольное образовательное  учреждение  детский сад комбинированного вида № 8 «Теремок»                      Староминского района  Краснодарского  края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Панарина Е.А.</dc:creator>
  <cp:lastModifiedBy>User</cp:lastModifiedBy>
  <cp:revision>128</cp:revision>
  <dcterms:created xsi:type="dcterms:W3CDTF">2012-03-31T06:30:50Z</dcterms:created>
  <dcterms:modified xsi:type="dcterms:W3CDTF">2013-01-19T06:23:51Z</dcterms:modified>
</cp:coreProperties>
</file>